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58"/>
  </p:notesMasterIdLst>
  <p:handoutMasterIdLst>
    <p:handoutMasterId r:id="rId59"/>
  </p:handoutMasterIdLst>
  <p:sldIdLst>
    <p:sldId id="763" r:id="rId3"/>
    <p:sldId id="536" r:id="rId4"/>
    <p:sldId id="538" r:id="rId5"/>
    <p:sldId id="257" r:id="rId6"/>
    <p:sldId id="539" r:id="rId7"/>
    <p:sldId id="552" r:id="rId8"/>
    <p:sldId id="541" r:id="rId9"/>
    <p:sldId id="542" r:id="rId10"/>
    <p:sldId id="543" r:id="rId11"/>
    <p:sldId id="748" r:id="rId12"/>
    <p:sldId id="546" r:id="rId13"/>
    <p:sldId id="547" r:id="rId14"/>
    <p:sldId id="735" r:id="rId15"/>
    <p:sldId id="587" r:id="rId16"/>
    <p:sldId id="554" r:id="rId17"/>
    <p:sldId id="555" r:id="rId18"/>
    <p:sldId id="749" r:id="rId19"/>
    <p:sldId id="550" r:id="rId20"/>
    <p:sldId id="272" r:id="rId21"/>
    <p:sldId id="273" r:id="rId22"/>
    <p:sldId id="565" r:id="rId23"/>
    <p:sldId id="566" r:id="rId24"/>
    <p:sldId id="275" r:id="rId25"/>
    <p:sldId id="588" r:id="rId26"/>
    <p:sldId id="589" r:id="rId27"/>
    <p:sldId id="567" r:id="rId28"/>
    <p:sldId id="276" r:id="rId29"/>
    <p:sldId id="281" r:id="rId30"/>
    <p:sldId id="260" r:id="rId31"/>
    <p:sldId id="732" r:id="rId32"/>
    <p:sldId id="262" r:id="rId33"/>
    <p:sldId id="269" r:id="rId34"/>
    <p:sldId id="277" r:id="rId35"/>
    <p:sldId id="282" r:id="rId36"/>
    <p:sldId id="270" r:id="rId37"/>
    <p:sldId id="285" r:id="rId38"/>
    <p:sldId id="295" r:id="rId39"/>
    <p:sldId id="286" r:id="rId40"/>
    <p:sldId id="573" r:id="rId41"/>
    <p:sldId id="574" r:id="rId42"/>
    <p:sldId id="575" r:id="rId43"/>
    <p:sldId id="576" r:id="rId44"/>
    <p:sldId id="296" r:id="rId45"/>
    <p:sldId id="284" r:id="rId46"/>
    <p:sldId id="577" r:id="rId47"/>
    <p:sldId id="579" r:id="rId48"/>
    <p:sldId id="578" r:id="rId49"/>
    <p:sldId id="582" r:id="rId50"/>
    <p:sldId id="590" r:id="rId51"/>
    <p:sldId id="289" r:id="rId52"/>
    <p:sldId id="580" r:id="rId53"/>
    <p:sldId id="299" r:id="rId54"/>
    <p:sldId id="314" r:id="rId55"/>
    <p:sldId id="746" r:id="rId56"/>
    <p:sldId id="537" r:id="rId57"/>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763"/>
            <p14:sldId id="536"/>
            <p14:sldId id="538"/>
            <p14:sldId id="257"/>
            <p14:sldId id="539"/>
            <p14:sldId id="552"/>
            <p14:sldId id="541"/>
            <p14:sldId id="542"/>
            <p14:sldId id="543"/>
            <p14:sldId id="748"/>
            <p14:sldId id="546"/>
            <p14:sldId id="547"/>
            <p14:sldId id="735"/>
            <p14:sldId id="587"/>
            <p14:sldId id="554"/>
            <p14:sldId id="555"/>
            <p14:sldId id="749"/>
            <p14:sldId id="550"/>
            <p14:sldId id="272"/>
            <p14:sldId id="273"/>
            <p14:sldId id="565"/>
            <p14:sldId id="566"/>
            <p14:sldId id="275"/>
            <p14:sldId id="588"/>
            <p14:sldId id="589"/>
            <p14:sldId id="567"/>
            <p14:sldId id="276"/>
            <p14:sldId id="281"/>
            <p14:sldId id="260"/>
            <p14:sldId id="732"/>
            <p14:sldId id="262"/>
            <p14:sldId id="269"/>
            <p14:sldId id="277"/>
            <p14:sldId id="282"/>
            <p14:sldId id="270"/>
            <p14:sldId id="285"/>
            <p14:sldId id="295"/>
            <p14:sldId id="286"/>
            <p14:sldId id="573"/>
            <p14:sldId id="574"/>
            <p14:sldId id="575"/>
            <p14:sldId id="576"/>
            <p14:sldId id="296"/>
            <p14:sldId id="284"/>
            <p14:sldId id="577"/>
            <p14:sldId id="579"/>
            <p14:sldId id="578"/>
            <p14:sldId id="582"/>
            <p14:sldId id="590"/>
            <p14:sldId id="289"/>
            <p14:sldId id="580"/>
            <p14:sldId id="299"/>
            <p14:sldId id="314"/>
            <p14:sldId id="746"/>
            <p14:sldId id="5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40FF"/>
    <a:srgbClr val="090A0B"/>
    <a:srgbClr val="FF0000"/>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4" autoAdjust="0"/>
    <p:restoredTop sz="95262" autoAdjust="0"/>
  </p:normalViewPr>
  <p:slideViewPr>
    <p:cSldViewPr>
      <p:cViewPr varScale="1">
        <p:scale>
          <a:sx n="98" d="100"/>
          <a:sy n="98" d="100"/>
        </p:scale>
        <p:origin x="164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2023/11/15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2023/11/15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236138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630B8C-E367-4629-8565-E56C0746C905}"/>
              </a:ext>
            </a:extLst>
          </p:cNvPr>
          <p:cNvSpPr>
            <a:spLocks noGrp="1" noChangeArrowheads="1"/>
          </p:cNvSpPr>
          <p:nvPr>
            <p:ph type="sldNum" sz="quarter" idx="5"/>
          </p:nvPr>
        </p:nvSpPr>
        <p:spPr>
          <a:ln/>
        </p:spPr>
        <p:txBody>
          <a:bodyPr/>
          <a:lstStyle/>
          <a:p>
            <a:fld id="{529BC860-4775-40EA-8CC9-F325BCBD463B}" type="slidenum">
              <a:rPr lang="en-US" altLang="zh-CN"/>
              <a:pPr/>
              <a:t>29</a:t>
            </a:fld>
            <a:endParaRPr lang="en-US" altLang="zh-CN"/>
          </a:p>
        </p:txBody>
      </p:sp>
      <p:sp>
        <p:nvSpPr>
          <p:cNvPr id="156674" name="Rectangle 2">
            <a:extLst>
              <a:ext uri="{FF2B5EF4-FFF2-40B4-BE49-F238E27FC236}">
                <a16:creationId xmlns:a16="http://schemas.microsoft.com/office/drawing/2014/main" id="{169A9706-BEBF-480F-9E2C-51E53977074F}"/>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746DBD5C-8BD6-4E2E-A1E5-0DEB80C510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3612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DE5DA3-0A20-469C-AFF1-2E57E7C13D16}"/>
              </a:ext>
            </a:extLst>
          </p:cNvPr>
          <p:cNvSpPr>
            <a:spLocks noGrp="1" noChangeArrowheads="1"/>
          </p:cNvSpPr>
          <p:nvPr>
            <p:ph type="sldNum" sz="quarter" idx="5"/>
          </p:nvPr>
        </p:nvSpPr>
        <p:spPr>
          <a:ln/>
        </p:spPr>
        <p:txBody>
          <a:bodyPr/>
          <a:lstStyle/>
          <a:p>
            <a:fld id="{C0122F52-BCA4-4C42-8014-D40885690C58}" type="slidenum">
              <a:rPr lang="en-US" altLang="zh-CN"/>
              <a:pPr/>
              <a:t>30</a:t>
            </a:fld>
            <a:endParaRPr lang="en-US" altLang="zh-CN"/>
          </a:p>
        </p:txBody>
      </p:sp>
      <p:sp>
        <p:nvSpPr>
          <p:cNvPr id="101378" name="Rectangle 2">
            <a:extLst>
              <a:ext uri="{FF2B5EF4-FFF2-40B4-BE49-F238E27FC236}">
                <a16:creationId xmlns:a16="http://schemas.microsoft.com/office/drawing/2014/main" id="{49E42EA7-421E-4EE1-B34D-87D38C06851C}"/>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B6D2076A-6557-4C50-9425-6EC72C5D6C8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148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A14263-8424-4585-968F-C865DFB83F74}"/>
              </a:ext>
            </a:extLst>
          </p:cNvPr>
          <p:cNvSpPr>
            <a:spLocks noGrp="1" noChangeArrowheads="1"/>
          </p:cNvSpPr>
          <p:nvPr>
            <p:ph type="sldNum" sz="quarter" idx="5"/>
          </p:nvPr>
        </p:nvSpPr>
        <p:spPr>
          <a:ln/>
        </p:spPr>
        <p:txBody>
          <a:bodyPr/>
          <a:lstStyle/>
          <a:p>
            <a:fld id="{520FF5A1-A01E-4DB3-A77B-61445950B2D3}" type="slidenum">
              <a:rPr lang="en-US" altLang="zh-CN"/>
              <a:pPr/>
              <a:t>31</a:t>
            </a:fld>
            <a:endParaRPr lang="en-US" altLang="zh-CN"/>
          </a:p>
        </p:txBody>
      </p:sp>
      <p:sp>
        <p:nvSpPr>
          <p:cNvPr id="162818" name="Rectangle 2">
            <a:extLst>
              <a:ext uri="{FF2B5EF4-FFF2-40B4-BE49-F238E27FC236}">
                <a16:creationId xmlns:a16="http://schemas.microsoft.com/office/drawing/2014/main" id="{CDAF4132-CFF7-41FF-9947-A23B16BF66B6}"/>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0D692A8F-A14C-4189-B5E0-F5D19E326B7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620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9911F4-7AA1-408A-AFBC-AA0B263061C3}"/>
              </a:ext>
            </a:extLst>
          </p:cNvPr>
          <p:cNvSpPr>
            <a:spLocks noGrp="1" noChangeArrowheads="1"/>
          </p:cNvSpPr>
          <p:nvPr>
            <p:ph type="sldNum" sz="quarter" idx="5"/>
          </p:nvPr>
        </p:nvSpPr>
        <p:spPr>
          <a:ln/>
        </p:spPr>
        <p:txBody>
          <a:bodyPr/>
          <a:lstStyle/>
          <a:p>
            <a:fld id="{9A838548-1BFC-4890-BBA6-1BE082CE22FF}" type="slidenum">
              <a:rPr lang="en-US" altLang="zh-CN"/>
              <a:pPr/>
              <a:t>32</a:t>
            </a:fld>
            <a:endParaRPr lang="en-US" altLang="zh-CN"/>
          </a:p>
        </p:txBody>
      </p:sp>
      <p:sp>
        <p:nvSpPr>
          <p:cNvPr id="177154" name="Rectangle 2">
            <a:extLst>
              <a:ext uri="{FF2B5EF4-FFF2-40B4-BE49-F238E27FC236}">
                <a16:creationId xmlns:a16="http://schemas.microsoft.com/office/drawing/2014/main" id="{9463FBCA-9A3E-481D-AC3B-E84F35ABD149}"/>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78D68F16-C607-45E5-B35D-BD2929B246D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179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2B32CF-5F99-4AE8-B4F3-839DD3543947}"/>
              </a:ext>
            </a:extLst>
          </p:cNvPr>
          <p:cNvSpPr>
            <a:spLocks noGrp="1" noChangeArrowheads="1"/>
          </p:cNvSpPr>
          <p:nvPr>
            <p:ph type="sldNum" sz="quarter" idx="5"/>
          </p:nvPr>
        </p:nvSpPr>
        <p:spPr>
          <a:ln/>
        </p:spPr>
        <p:txBody>
          <a:bodyPr/>
          <a:lstStyle/>
          <a:p>
            <a:fld id="{67CAF35F-AA31-4F8A-B48B-F45F4917CD8F}" type="slidenum">
              <a:rPr lang="en-US" altLang="zh-CN"/>
              <a:pPr/>
              <a:t>33</a:t>
            </a:fld>
            <a:endParaRPr lang="en-US" altLang="zh-CN"/>
          </a:p>
        </p:txBody>
      </p:sp>
      <p:sp>
        <p:nvSpPr>
          <p:cNvPr id="193538" name="Rectangle 2">
            <a:extLst>
              <a:ext uri="{FF2B5EF4-FFF2-40B4-BE49-F238E27FC236}">
                <a16:creationId xmlns:a16="http://schemas.microsoft.com/office/drawing/2014/main" id="{D3439B04-9FFB-4D7E-B913-8D17E75938B7}"/>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F6C07221-02F3-4701-AF05-0880E7102C8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211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03D948-BD2D-4891-87D7-04BD90FABC7C}"/>
              </a:ext>
            </a:extLst>
          </p:cNvPr>
          <p:cNvSpPr>
            <a:spLocks noGrp="1" noChangeArrowheads="1"/>
          </p:cNvSpPr>
          <p:nvPr>
            <p:ph type="sldNum" sz="quarter" idx="5"/>
          </p:nvPr>
        </p:nvSpPr>
        <p:spPr>
          <a:ln/>
        </p:spPr>
        <p:txBody>
          <a:bodyPr/>
          <a:lstStyle/>
          <a:p>
            <a:fld id="{F86E948A-FF54-42B2-AA8D-17886B3DF683}" type="slidenum">
              <a:rPr lang="en-US" altLang="zh-CN"/>
              <a:pPr/>
              <a:t>35</a:t>
            </a:fld>
            <a:endParaRPr lang="en-US" altLang="zh-CN"/>
          </a:p>
        </p:txBody>
      </p:sp>
      <p:sp>
        <p:nvSpPr>
          <p:cNvPr id="179202" name="Rectangle 2">
            <a:extLst>
              <a:ext uri="{FF2B5EF4-FFF2-40B4-BE49-F238E27FC236}">
                <a16:creationId xmlns:a16="http://schemas.microsoft.com/office/drawing/2014/main" id="{3E99BB83-4910-4B24-97FD-2CDBB99F6136}"/>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63979690-9218-47E0-AE14-410F3664049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931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2023/11/15</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nlin@cug.edu.cn"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15.x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bin"/><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45.wmf"/><Relationship Id="rId5" Type="http://schemas.openxmlformats.org/officeDocument/2006/relationships/oleObject" Target="../embeddings/oleObject6.bin"/><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1.wmf"/><Relationship Id="rId3" Type="http://schemas.openxmlformats.org/officeDocument/2006/relationships/image" Target="../media/image46.png"/><Relationship Id="rId7" Type="http://schemas.openxmlformats.org/officeDocument/2006/relationships/image" Target="../media/image48.wmf"/><Relationship Id="rId12" Type="http://schemas.openxmlformats.org/officeDocument/2006/relationships/oleObject" Target="../embeddings/oleObject11.bin"/><Relationship Id="rId17" Type="http://schemas.openxmlformats.org/officeDocument/2006/relationships/image" Target="../media/image53.wmf"/><Relationship Id="rId2" Type="http://schemas.openxmlformats.org/officeDocument/2006/relationships/notesSlide" Target="../notesSlides/notesSlide4.xml"/><Relationship Id="rId16" Type="http://schemas.openxmlformats.org/officeDocument/2006/relationships/oleObject" Target="../embeddings/oleObject13.bin"/><Relationship Id="rId1" Type="http://schemas.openxmlformats.org/officeDocument/2006/relationships/slideLayout" Target="../slideLayouts/slideLayout18.xml"/><Relationship Id="rId6" Type="http://schemas.openxmlformats.org/officeDocument/2006/relationships/oleObject" Target="../embeddings/oleObject8.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9.wmf"/><Relationship Id="rId1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58.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notesSlide" Target="../notesSlides/notesSlide5.xml"/><Relationship Id="rId16" Type="http://schemas.openxmlformats.org/officeDocument/2006/relationships/image" Target="../media/image60.png"/><Relationship Id="rId1" Type="http://schemas.openxmlformats.org/officeDocument/2006/relationships/slideLayout" Target="../slideLayouts/slideLayout18.xml"/><Relationship Id="rId6" Type="http://schemas.openxmlformats.org/officeDocument/2006/relationships/image" Target="../media/image55.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59.wmf"/><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17.bin"/><Relationship Id="rId1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62.wmf"/><Relationship Id="rId11" Type="http://schemas.openxmlformats.org/officeDocument/2006/relationships/image" Target="../media/image65.png"/><Relationship Id="rId5" Type="http://schemas.openxmlformats.org/officeDocument/2006/relationships/oleObject" Target="../embeddings/oleObject22.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67.wmf"/><Relationship Id="rId11" Type="http://schemas.openxmlformats.org/officeDocument/2006/relationships/image" Target="../media/image70.png"/><Relationship Id="rId5" Type="http://schemas.openxmlformats.org/officeDocument/2006/relationships/oleObject" Target="../embeddings/oleObject26.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71.wmf"/><Relationship Id="rId7" Type="http://schemas.openxmlformats.org/officeDocument/2006/relationships/oleObject" Target="../embeddings/oleObject32.bin"/><Relationship Id="rId2" Type="http://schemas.openxmlformats.org/officeDocument/2006/relationships/oleObject" Target="../embeddings/oleObject29.bin"/><Relationship Id="rId1" Type="http://schemas.openxmlformats.org/officeDocument/2006/relationships/slideLayout" Target="../slideLayouts/slideLayout13.xml"/><Relationship Id="rId6" Type="http://schemas.openxmlformats.org/officeDocument/2006/relationships/image" Target="../media/image72.wmf"/><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75.wmf"/><Relationship Id="rId5" Type="http://schemas.openxmlformats.org/officeDocument/2006/relationships/oleObject" Target="../embeddings/oleObject34.bin"/><Relationship Id="rId4" Type="http://schemas.openxmlformats.org/officeDocument/2006/relationships/image" Target="../media/image74.wmf"/><Relationship Id="rId9" Type="http://schemas.openxmlformats.org/officeDocument/2006/relationships/image" Target="../media/image7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8.xml"/><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18.xml"/><Relationship Id="rId1" Type="http://schemas.openxmlformats.org/officeDocument/2006/relationships/tags" Target="../tags/tag5.xml"/><Relationship Id="rId5" Type="http://schemas.openxmlformats.org/officeDocument/2006/relationships/image" Target="../media/image84.png"/><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8.xml"/><Relationship Id="rId4" Type="http://schemas.openxmlformats.org/officeDocument/2006/relationships/image" Target="../media/image88.png"/></Relationships>
</file>

<file path=ppt/slides/_rels/slide4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8.xml"/><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36.bin"/><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9128" y="2286112"/>
            <a:ext cx="5241855" cy="895715"/>
          </a:xfrm>
          <a:prstGeom prst="rect">
            <a:avLst/>
          </a:prstGeom>
        </p:spPr>
        <p:txBody>
          <a:bodyPr>
            <a:normAutofit/>
          </a:bodyPr>
          <a:lstStyle/>
          <a:p>
            <a:pPr algn="ctr">
              <a:lnSpc>
                <a:spcPts val="5500"/>
              </a:lnSpc>
            </a:pPr>
            <a:r>
              <a:rPr lang="en-US" sz="3600" b="1" dirty="0">
                <a:solidFill>
                  <a:schemeClr val="tx1">
                    <a:lumMod val="50000"/>
                  </a:schemeClr>
                </a:solidFill>
                <a:latin typeface="Times New Roman" panose="02020603050405020304" pitchFamily="18" charset="0"/>
                <a:cs typeface="Times New Roman" panose="02020603050405020304" pitchFamily="18" charset="0"/>
              </a:rPr>
              <a:t>Computational Methods</a:t>
            </a:r>
            <a:r>
              <a:rPr lang="en-US" sz="3600" b="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6554350-2279-4958-98AE-44BD69D730B3}"/>
              </a:ext>
            </a:extLst>
          </p:cNvPr>
          <p:cNvSpPr txBox="1"/>
          <p:nvPr/>
        </p:nvSpPr>
        <p:spPr>
          <a:xfrm>
            <a:off x="2411760" y="3284984"/>
            <a:ext cx="4320480" cy="2311658"/>
          </a:xfrm>
          <a:prstGeom prst="rect">
            <a:avLst/>
          </a:prstGeom>
          <a:noFill/>
        </p:spPr>
        <p:txBody>
          <a:bodyPr wrap="square" rtlCol="0">
            <a:spAutoFit/>
          </a:bodyPr>
          <a:lstStyle/>
          <a:p>
            <a:pPr>
              <a:lnSpc>
                <a:spcPct val="150000"/>
              </a:lnSpc>
            </a:pPr>
            <a:r>
              <a:rPr lang="zh-CN" altLang="en-US" sz="3600" dirty="0">
                <a:solidFill>
                  <a:schemeClr val="tx1">
                    <a:lumMod val="50000"/>
                  </a:schemeClr>
                </a:solidFill>
                <a:latin typeface="仿宋" panose="02010609060101010101" pitchFamily="49" charset="-122"/>
                <a:ea typeface="仿宋" panose="02010609060101010101" pitchFamily="49" charset="-122"/>
              </a:rPr>
              <a:t>授课人</a:t>
            </a:r>
            <a:r>
              <a:rPr lang="en-US" altLang="zh-CN" sz="3600" dirty="0">
                <a:solidFill>
                  <a:schemeClr val="tx1">
                    <a:lumMod val="50000"/>
                  </a:schemeClr>
                </a:solidFill>
                <a:latin typeface="仿宋" panose="02010609060101010101" pitchFamily="49" charset="-122"/>
                <a:ea typeface="仿宋" panose="02010609060101010101" pitchFamily="49" charset="-122"/>
              </a:rPr>
              <a:t>:</a:t>
            </a:r>
            <a:r>
              <a:rPr lang="zh-CN" altLang="en-US" sz="3600" dirty="0">
                <a:solidFill>
                  <a:schemeClr val="tx1">
                    <a:lumMod val="50000"/>
                  </a:schemeClr>
                </a:solidFill>
                <a:latin typeface="仿宋" panose="02010609060101010101" pitchFamily="49" charset="-122"/>
                <a:ea typeface="仿宋" panose="02010609060101010101" pitchFamily="49" charset="-122"/>
              </a:rPr>
              <a:t>万 林</a:t>
            </a:r>
            <a:br>
              <a:rPr lang="en-US" altLang="zh-CN" sz="3600" dirty="0">
                <a:solidFill>
                  <a:schemeClr val="tx1">
                    <a:lumMod val="50000"/>
                  </a:schemeClr>
                </a:solidFill>
                <a:latin typeface="仿宋" panose="02010609060101010101" pitchFamily="49" charset="-122"/>
                <a:ea typeface="仿宋" panose="02010609060101010101" pitchFamily="49" charset="-122"/>
              </a:rPr>
            </a:br>
            <a:r>
              <a:rPr lang="en-US" altLang="zh-CN" sz="3200"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hlinkClick r:id="rId3">
                  <a:extLst>
                    <a:ext uri="{A12FA001-AC4F-418D-AE19-62706E023703}">
                      <ahyp:hlinkClr xmlns:ahyp="http://schemas.microsoft.com/office/drawing/2018/hyperlinkcolor" val="tx"/>
                    </a:ext>
                  </a:extLst>
                </a:hlinkClick>
              </a:rPr>
              <a:t>wanlin@cug.edu.cn</a:t>
            </a:r>
            <a:endParaRPr lang="en-US" altLang="zh-CN" sz="3200"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en-US" altLang="zh-CN" sz="3200"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Fall 2023 </a:t>
            </a:r>
            <a:endParaRPr lang="zh-CN" altLang="en-US" sz="3200" dirty="0">
              <a:solidFill>
                <a:schemeClr val="tx1"/>
              </a:solidFill>
            </a:endParaRPr>
          </a:p>
        </p:txBody>
      </p:sp>
      <p:sp>
        <p:nvSpPr>
          <p:cNvPr id="6" name="矩形 5">
            <a:extLst>
              <a:ext uri="{FF2B5EF4-FFF2-40B4-BE49-F238E27FC236}">
                <a16:creationId xmlns:a16="http://schemas.microsoft.com/office/drawing/2014/main" id="{B018D146-1F49-D24C-9750-2E4FD5940C24}"/>
              </a:ext>
            </a:extLst>
          </p:cNvPr>
          <p:cNvSpPr/>
          <p:nvPr/>
        </p:nvSpPr>
        <p:spPr>
          <a:xfrm>
            <a:off x="1871998" y="1179001"/>
            <a:ext cx="5122316" cy="12349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矩形 6">
            <a:extLst>
              <a:ext uri="{FF2B5EF4-FFF2-40B4-BE49-F238E27FC236}">
                <a16:creationId xmlns:a16="http://schemas.microsoft.com/office/drawing/2014/main" id="{2D3411A3-8F31-BD43-8E00-47D638D1D04A}"/>
              </a:ext>
            </a:extLst>
          </p:cNvPr>
          <p:cNvSpPr/>
          <p:nvPr/>
        </p:nvSpPr>
        <p:spPr>
          <a:xfrm>
            <a:off x="-8445" y="0"/>
            <a:ext cx="47598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a:extLst>
              <a:ext uri="{FF2B5EF4-FFF2-40B4-BE49-F238E27FC236}">
                <a16:creationId xmlns:a16="http://schemas.microsoft.com/office/drawing/2014/main" id="{48A892C2-AC44-D444-A555-D9AEA9C26EB7}"/>
              </a:ext>
            </a:extLst>
          </p:cNvPr>
          <p:cNvSpPr txBox="1"/>
          <p:nvPr/>
        </p:nvSpPr>
        <p:spPr>
          <a:xfrm>
            <a:off x="1984453" y="1335461"/>
            <a:ext cx="4897406" cy="922020"/>
          </a:xfrm>
          <a:prstGeom prst="rect">
            <a:avLst/>
          </a:prstGeom>
          <a:noFill/>
        </p:spPr>
        <p:txBody>
          <a:bodyPr wrap="square" rtlCol="0">
            <a:spAutoFit/>
          </a:bodyPr>
          <a:lstStyle/>
          <a:p>
            <a:pPr algn="ctr"/>
            <a:r>
              <a:rPr lang="zh-CN" altLang="en-US" sz="5400" dirty="0">
                <a:cs typeface="+mn-ea"/>
                <a:sym typeface="+mn-lt"/>
              </a:rPr>
              <a:t>计算方法</a:t>
            </a:r>
            <a:endParaRPr lang="zh-CN" altLang="en-US" sz="5400" b="1" dirty="0">
              <a:cs typeface="+mn-ea"/>
              <a:sym typeface="+mn-lt"/>
            </a:endParaRPr>
          </a:p>
        </p:txBody>
      </p:sp>
      <p:pic>
        <p:nvPicPr>
          <p:cNvPr id="9" name="图片 8">
            <a:extLst>
              <a:ext uri="{FF2B5EF4-FFF2-40B4-BE49-F238E27FC236}">
                <a16:creationId xmlns:a16="http://schemas.microsoft.com/office/drawing/2014/main" id="{D3F2D3FC-F8DE-4B48-9B45-78DC8942DE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260" y="55673"/>
            <a:ext cx="2809875" cy="72569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40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3D0AB3-663F-4DC6-8274-DE5AFBA81B46}"/>
              </a:ext>
            </a:extLst>
          </p:cNvPr>
          <p:cNvSpPr>
            <a:spLocks noGrp="1" noChangeArrowheads="1"/>
          </p:cNvSpPr>
          <p:nvPr>
            <p:ph type="title"/>
          </p:nvPr>
        </p:nvSpPr>
        <p:spPr>
          <a:xfrm>
            <a:off x="43816" y="13600"/>
            <a:ext cx="6148131" cy="517678"/>
          </a:xfrm>
        </p:spPr>
        <p:txBody>
          <a:bodyPr>
            <a:normAutofit fontScale="90000"/>
          </a:bodyPr>
          <a:lstStyle/>
          <a:p>
            <a:r>
              <a:rPr lang="zh-CN" altLang="en-US" dirty="0"/>
              <a:t>（</a:t>
            </a:r>
            <a:r>
              <a:rPr lang="en-US" altLang="zh-CN" dirty="0"/>
              <a:t>1</a:t>
            </a:r>
            <a:r>
              <a:rPr lang="zh-CN" altLang="en-US" dirty="0"/>
              <a:t>）黄金分割</a:t>
            </a:r>
            <a:r>
              <a:rPr lang="en-US" altLang="zh-CN" dirty="0"/>
              <a:t>(</a:t>
            </a:r>
            <a:r>
              <a:rPr lang="en-US" altLang="zh-CN" i="1" dirty="0">
                <a:latin typeface="Times New Roman" panose="02020603050405020304" pitchFamily="18" charset="0"/>
                <a:cs typeface="Times New Roman" panose="02020603050405020304" pitchFamily="18" charset="0"/>
              </a:rPr>
              <a:t>Golden Ratio</a:t>
            </a:r>
            <a:r>
              <a:rPr lang="en-US" altLang="zh-CN" dirty="0"/>
              <a:t>)</a:t>
            </a:r>
            <a:r>
              <a:rPr lang="zh-CN" altLang="en-US" dirty="0"/>
              <a:t>搜索法</a:t>
            </a:r>
          </a:p>
        </p:txBody>
      </p:sp>
      <p:sp>
        <p:nvSpPr>
          <p:cNvPr id="40" name="Rectangle 3">
            <a:extLst>
              <a:ext uri="{FF2B5EF4-FFF2-40B4-BE49-F238E27FC236}">
                <a16:creationId xmlns:a16="http://schemas.microsoft.com/office/drawing/2014/main" id="{05057C42-6065-4DDC-872F-FAAFC6E74B6F}"/>
              </a:ext>
            </a:extLst>
          </p:cNvPr>
          <p:cNvSpPr txBox="1">
            <a:spLocks noChangeArrowheads="1"/>
          </p:cNvSpPr>
          <p:nvPr/>
        </p:nvSpPr>
        <p:spPr>
          <a:xfrm>
            <a:off x="117648" y="3284984"/>
            <a:ext cx="8992680" cy="165618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10000"/>
              </a:lnSpc>
              <a:spcAft>
                <a:spcPts val="0"/>
              </a:spcAft>
              <a:buNone/>
            </a:pPr>
            <a:r>
              <a:rPr lang="zh-CN" altLang="en-US" sz="2600" b="0" dirty="0">
                <a:solidFill>
                  <a:srgbClr val="C00000"/>
                </a:solidFill>
                <a:latin typeface="KaiTi" panose="02010609060101010101" pitchFamily="49" charset="-122"/>
                <a:ea typeface="KaiTi" panose="02010609060101010101" pitchFamily="49" charset="-122"/>
              </a:rPr>
              <a:t>策略</a:t>
            </a:r>
            <a:r>
              <a:rPr lang="en-US" altLang="zh-CN" sz="2600" b="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a:t>
            </a:r>
            <a:r>
              <a:rPr lang="zh-CN" altLang="en-US" sz="2600" b="0" dirty="0">
                <a:solidFill>
                  <a:srgbClr val="C00000"/>
                </a:solidFill>
                <a:latin typeface="KaiTi" panose="02010609060101010101" pitchFamily="49" charset="-122"/>
                <a:ea typeface="KaiTi" panose="02010609060101010101" pitchFamily="49" charset="-122"/>
              </a:rPr>
              <a:t>：</a:t>
            </a:r>
            <a:r>
              <a:rPr lang="zh-CN" altLang="en-US" sz="2600" b="0" dirty="0">
                <a:solidFill>
                  <a:srgbClr val="0000FF"/>
                </a:solidFill>
                <a:latin typeface="KaiTi" panose="02010609060101010101" pitchFamily="49" charset="-122"/>
                <a:ea typeface="KaiTi" panose="02010609060101010101" pitchFamily="49" charset="-122"/>
              </a:rPr>
              <a:t>每次压缩为原区间长度的</a:t>
            </a:r>
            <a:r>
              <a:rPr lang="en-US" altLang="zh-CN" sz="2600" b="0" i="1"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r</a:t>
            </a:r>
            <a:r>
              <a:rPr lang="zh-CN" altLang="en-US" sz="2600" b="0" dirty="0">
                <a:solidFill>
                  <a:srgbClr val="0000FF"/>
                </a:solidFill>
                <a:latin typeface="KaiTi" panose="02010609060101010101" pitchFamily="49" charset="-122"/>
                <a:ea typeface="KaiTi" panose="02010609060101010101" pitchFamily="49" charset="-122"/>
              </a:rPr>
              <a:t>倍；</a:t>
            </a:r>
            <a:endParaRPr lang="en-US" altLang="zh-CN" sz="2600" b="0" dirty="0">
              <a:solidFill>
                <a:srgbClr val="0000FF"/>
              </a:solidFill>
              <a:latin typeface="KaiTi" panose="02010609060101010101" pitchFamily="49" charset="-122"/>
              <a:ea typeface="KaiTi" panose="02010609060101010101" pitchFamily="49" charset="-122"/>
            </a:endParaRPr>
          </a:p>
          <a:p>
            <a:pPr marL="0" indent="0" fontAlgn="auto">
              <a:lnSpc>
                <a:spcPct val="110000"/>
              </a:lnSpc>
              <a:spcAft>
                <a:spcPts val="0"/>
              </a:spcAft>
              <a:buNone/>
            </a:pPr>
            <a:r>
              <a:rPr lang="zh-CN" altLang="en-US" sz="2600" b="0" dirty="0">
                <a:solidFill>
                  <a:srgbClr val="0000FF"/>
                </a:solidFill>
                <a:latin typeface="KaiTi" panose="02010609060101010101" pitchFamily="49" charset="-122"/>
                <a:ea typeface="KaiTi" panose="02010609060101010101" pitchFamily="49" charset="-122"/>
              </a:rPr>
              <a:t>       不管从哪侧压缩，压缩效果一样。</a:t>
            </a:r>
            <a:endParaRPr lang="en-US" altLang="zh-CN" sz="2600" b="0" dirty="0"/>
          </a:p>
          <a:p>
            <a:pPr marL="0" indent="0" fontAlgn="auto">
              <a:lnSpc>
                <a:spcPct val="110000"/>
              </a:lnSpc>
              <a:spcAft>
                <a:spcPts val="0"/>
              </a:spcAft>
              <a:buNone/>
            </a:pPr>
            <a:r>
              <a:rPr lang="zh-CN" altLang="en-US" sz="2400" b="0" dirty="0">
                <a:solidFill>
                  <a:srgbClr val="FF0000"/>
                </a:solidFill>
                <a:highlight>
                  <a:srgbClr val="FFFF00"/>
                </a:highlight>
              </a:rPr>
              <a:t>做法</a:t>
            </a:r>
            <a:r>
              <a:rPr lang="zh-CN" altLang="en-US" sz="2400" b="0" dirty="0">
                <a:solidFill>
                  <a:srgbClr val="FF0000"/>
                </a:solidFill>
                <a:latin typeface="Times New Roman" panose="02020603050405020304" pitchFamily="18" charset="0"/>
                <a:cs typeface="Times New Roman" panose="02020603050405020304" pitchFamily="18" charset="0"/>
              </a:rPr>
              <a:t>：</a:t>
            </a:r>
            <a:r>
              <a:rPr lang="zh-CN" altLang="en-US" sz="2400" b="0" dirty="0"/>
              <a:t>根据压缩率</a:t>
            </a:r>
            <a:r>
              <a:rPr lang="en-US" altLang="zh-CN" sz="2400" b="0" i="1" dirty="0">
                <a:solidFill>
                  <a:srgbClr val="C00000"/>
                </a:solidFill>
              </a:rPr>
              <a:t>r</a:t>
            </a:r>
            <a:r>
              <a:rPr lang="zh-CN" altLang="en-US" sz="2400" b="0" dirty="0"/>
              <a:t>选择内点</a:t>
            </a:r>
            <a:r>
              <a:rPr lang="en-US" altLang="zh-CN" sz="2400" b="0" i="1" dirty="0"/>
              <a:t>c</a:t>
            </a:r>
            <a:r>
              <a:rPr lang="en-US" altLang="zh-CN" sz="2400" b="0" dirty="0"/>
              <a:t>&lt;</a:t>
            </a:r>
            <a:r>
              <a:rPr lang="en-US" altLang="zh-CN" sz="2400" b="0" i="1" dirty="0"/>
              <a:t>d</a:t>
            </a:r>
            <a:r>
              <a:rPr lang="zh-CN" altLang="en-US" sz="2400" b="0" dirty="0"/>
              <a:t>，</a:t>
            </a:r>
            <a:r>
              <a:rPr lang="zh-CN" altLang="en-US" sz="2400" b="1" dirty="0">
                <a:solidFill>
                  <a:srgbClr val="FF0000"/>
                </a:solidFill>
              </a:rPr>
              <a:t>使</a:t>
            </a:r>
            <a:r>
              <a:rPr lang="en-US" altLang="zh-CN" sz="2400" b="1" dirty="0">
                <a:solidFill>
                  <a:srgbClr val="FF0000"/>
                </a:solidFill>
              </a:rPr>
              <a:t>[</a:t>
            </a:r>
            <a:r>
              <a:rPr lang="en-US" altLang="zh-CN" sz="2400" b="1" i="1" dirty="0">
                <a:solidFill>
                  <a:srgbClr val="FF0000"/>
                </a:solidFill>
              </a:rPr>
              <a:t>a</a:t>
            </a:r>
            <a:r>
              <a:rPr lang="en-US" altLang="zh-CN" sz="2400" b="1" dirty="0">
                <a:solidFill>
                  <a:srgbClr val="FF0000"/>
                </a:solidFill>
              </a:rPr>
              <a:t>, </a:t>
            </a:r>
            <a:r>
              <a:rPr lang="en-US" altLang="zh-CN" sz="2400" b="1" i="1" dirty="0">
                <a:solidFill>
                  <a:srgbClr val="FF0000"/>
                </a:solidFill>
              </a:rPr>
              <a:t>c</a:t>
            </a:r>
            <a:r>
              <a:rPr lang="en-US" altLang="zh-CN" sz="2400" b="1" dirty="0">
                <a:solidFill>
                  <a:srgbClr val="FF0000"/>
                </a:solidFill>
              </a:rPr>
              <a:t>]</a:t>
            </a:r>
            <a:r>
              <a:rPr lang="zh-CN" altLang="en-US" sz="2400" b="1" dirty="0">
                <a:solidFill>
                  <a:srgbClr val="FF0000"/>
                </a:solidFill>
              </a:rPr>
              <a:t>与</a:t>
            </a:r>
            <a:r>
              <a:rPr lang="en-US" altLang="zh-CN" sz="2400" b="1" dirty="0">
                <a:solidFill>
                  <a:srgbClr val="FF0000"/>
                </a:solidFill>
              </a:rPr>
              <a:t>[</a:t>
            </a:r>
            <a:r>
              <a:rPr lang="en-US" altLang="zh-CN" sz="2400" b="1" i="1" dirty="0">
                <a:solidFill>
                  <a:srgbClr val="FF0000"/>
                </a:solidFill>
              </a:rPr>
              <a:t>d</a:t>
            </a:r>
            <a:r>
              <a:rPr lang="en-US" altLang="zh-CN" sz="2400" b="1" dirty="0">
                <a:solidFill>
                  <a:srgbClr val="FF0000"/>
                </a:solidFill>
              </a:rPr>
              <a:t>, </a:t>
            </a:r>
            <a:r>
              <a:rPr lang="en-US" altLang="zh-CN" sz="2400" b="1" i="1" dirty="0">
                <a:solidFill>
                  <a:srgbClr val="FF0000"/>
                </a:solidFill>
              </a:rPr>
              <a:t>b</a:t>
            </a:r>
            <a:r>
              <a:rPr lang="en-US" altLang="zh-CN" sz="2400" b="1" dirty="0">
                <a:solidFill>
                  <a:srgbClr val="FF0000"/>
                </a:solidFill>
              </a:rPr>
              <a:t>]</a:t>
            </a:r>
            <a:r>
              <a:rPr lang="zh-CN" altLang="en-US" sz="2400" b="1" dirty="0">
                <a:solidFill>
                  <a:srgbClr val="FF0000"/>
                </a:solidFill>
              </a:rPr>
              <a:t>对称，即</a:t>
            </a:r>
            <a:r>
              <a:rPr lang="en-US" altLang="zh-CN" sz="2400" b="1" i="1" dirty="0">
                <a:solidFill>
                  <a:srgbClr val="FF0000"/>
                </a:solidFill>
              </a:rPr>
              <a:t>b</a:t>
            </a:r>
            <a:r>
              <a:rPr lang="en-US" altLang="zh-CN" sz="2400" b="1" dirty="0">
                <a:solidFill>
                  <a:srgbClr val="FF0000"/>
                </a:solidFill>
              </a:rPr>
              <a:t>-</a:t>
            </a:r>
            <a:r>
              <a:rPr lang="en-US" altLang="zh-CN" sz="2400" b="1" i="1" dirty="0">
                <a:solidFill>
                  <a:srgbClr val="FF0000"/>
                </a:solidFill>
              </a:rPr>
              <a:t>d</a:t>
            </a:r>
            <a:r>
              <a:rPr lang="en-US" altLang="zh-CN" sz="2400" b="1" dirty="0">
                <a:solidFill>
                  <a:srgbClr val="FF0000"/>
                </a:solidFill>
              </a:rPr>
              <a:t>=</a:t>
            </a:r>
            <a:r>
              <a:rPr lang="en-US" altLang="zh-CN" sz="2400" b="1" i="1" dirty="0">
                <a:solidFill>
                  <a:srgbClr val="FF0000"/>
                </a:solidFill>
              </a:rPr>
              <a:t>c</a:t>
            </a:r>
            <a:r>
              <a:rPr lang="en-US" altLang="zh-CN" sz="2400" b="1" dirty="0">
                <a:solidFill>
                  <a:srgbClr val="FF0000"/>
                </a:solidFill>
              </a:rPr>
              <a:t>-</a:t>
            </a:r>
            <a:r>
              <a:rPr lang="en-US" altLang="zh-CN" sz="2400" b="1" i="1" dirty="0">
                <a:solidFill>
                  <a:srgbClr val="FF0000"/>
                </a:solidFill>
              </a:rPr>
              <a:t>a</a:t>
            </a:r>
            <a:endParaRPr lang="en-US" altLang="zh-CN" sz="2800" b="0" dirty="0"/>
          </a:p>
        </p:txBody>
      </p:sp>
      <p:sp>
        <p:nvSpPr>
          <p:cNvPr id="24" name="文本框 23">
            <a:extLst>
              <a:ext uri="{FF2B5EF4-FFF2-40B4-BE49-F238E27FC236}">
                <a16:creationId xmlns:a16="http://schemas.microsoft.com/office/drawing/2014/main" id="{7E6731F0-AB15-B2BE-EA70-A138891907C8}"/>
              </a:ext>
            </a:extLst>
          </p:cNvPr>
          <p:cNvSpPr txBox="1"/>
          <p:nvPr/>
        </p:nvSpPr>
        <p:spPr>
          <a:xfrm>
            <a:off x="6121926" y="3801600"/>
            <a:ext cx="2488444" cy="584775"/>
          </a:xfrm>
          <a:prstGeom prst="rect">
            <a:avLst/>
          </a:prstGeom>
          <a:noFill/>
        </p:spPr>
        <p:txBody>
          <a:bodyPr wrap="square">
            <a:spAutoFit/>
          </a:bodyPr>
          <a:lstStyle/>
          <a:p>
            <a:r>
              <a:rPr lang="zh-CN" altLang="en-US" sz="1600" b="0" dirty="0">
                <a:solidFill>
                  <a:srgbClr val="C00000"/>
                </a:solidFill>
                <a:latin typeface="KaiTi" panose="02010609060101010101" pitchFamily="49" charset="-122"/>
                <a:ea typeface="KaiTi" panose="02010609060101010101" pitchFamily="49" charset="-122"/>
              </a:rPr>
              <a:t>压缩掉的区间长度一样</a:t>
            </a:r>
            <a:r>
              <a:rPr lang="en-US" altLang="zh-CN" sz="1600" b="0" dirty="0">
                <a:solidFill>
                  <a:srgbClr val="C00000"/>
                </a:solidFill>
                <a:latin typeface="KaiTi" panose="02010609060101010101" pitchFamily="49" charset="-122"/>
                <a:ea typeface="KaiTi" panose="02010609060101010101" pitchFamily="49" charset="-122"/>
              </a:rPr>
              <a:t>,</a:t>
            </a:r>
            <a:r>
              <a:rPr lang="zh-CN" altLang="en-US" sz="1600" b="0" dirty="0">
                <a:solidFill>
                  <a:srgbClr val="C00000"/>
                </a:solidFill>
                <a:latin typeface="KaiTi" panose="02010609060101010101" pitchFamily="49" charset="-122"/>
                <a:ea typeface="KaiTi" panose="02010609060101010101" pitchFamily="49" charset="-122"/>
              </a:rPr>
              <a:t>都为原来区间长度的</a:t>
            </a:r>
            <a:r>
              <a:rPr lang="en-US" altLang="zh-CN" sz="1600" b="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a:t>
            </a:r>
            <a:r>
              <a:rPr lang="en-US" altLang="zh-CN" sz="1600" b="0" i="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a:t>
            </a:r>
            <a:r>
              <a:rPr lang="zh-CN" altLang="en-US" sz="1600" b="0" dirty="0">
                <a:solidFill>
                  <a:srgbClr val="C00000"/>
                </a:solidFill>
                <a:latin typeface="KaiTi" panose="02010609060101010101" pitchFamily="49" charset="-122"/>
                <a:ea typeface="KaiTi" panose="02010609060101010101" pitchFamily="49" charset="-122"/>
              </a:rPr>
              <a:t>倍</a:t>
            </a:r>
            <a:endParaRPr lang="zh-CN" altLang="en-US" sz="1600" dirty="0">
              <a:solidFill>
                <a:srgbClr val="C00000"/>
              </a:solidFill>
              <a:latin typeface="KaiTi" panose="02010609060101010101" pitchFamily="49" charset="-122"/>
              <a:ea typeface="KaiTi" panose="02010609060101010101" pitchFamily="49" charset="-122"/>
            </a:endParaRPr>
          </a:p>
        </p:txBody>
      </p:sp>
      <p:pic>
        <p:nvPicPr>
          <p:cNvPr id="29" name="图片 28">
            <a:extLst>
              <a:ext uri="{FF2B5EF4-FFF2-40B4-BE49-F238E27FC236}">
                <a16:creationId xmlns:a16="http://schemas.microsoft.com/office/drawing/2014/main" id="{F76FCF2B-E43C-9613-489B-00445F6A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140" y="452882"/>
            <a:ext cx="3249786" cy="2832102"/>
          </a:xfrm>
          <a:prstGeom prst="rect">
            <a:avLst/>
          </a:prstGeom>
        </p:spPr>
      </p:pic>
      <p:sp>
        <p:nvSpPr>
          <p:cNvPr id="30" name="文本框 29">
            <a:extLst>
              <a:ext uri="{FF2B5EF4-FFF2-40B4-BE49-F238E27FC236}">
                <a16:creationId xmlns:a16="http://schemas.microsoft.com/office/drawing/2014/main" id="{73175E80-7F1F-70C8-DC81-09CF20CE0B21}"/>
              </a:ext>
            </a:extLst>
          </p:cNvPr>
          <p:cNvSpPr txBox="1"/>
          <p:nvPr/>
        </p:nvSpPr>
        <p:spPr>
          <a:xfrm>
            <a:off x="5580112" y="3378478"/>
            <a:ext cx="1872208" cy="338554"/>
          </a:xfrm>
          <a:prstGeom prst="rect">
            <a:avLst/>
          </a:prstGeom>
          <a:noFill/>
        </p:spPr>
        <p:txBody>
          <a:bodyPr wrap="square">
            <a:spAutoFit/>
          </a:bodyPr>
          <a:lstStyle/>
          <a:p>
            <a:r>
              <a:rPr lang="zh-CN" altLang="en-US" sz="1600" b="0" dirty="0">
                <a:solidFill>
                  <a:srgbClr val="C00000"/>
                </a:solidFill>
                <a:latin typeface="KaiTi" panose="02010609060101010101" pitchFamily="49" charset="-122"/>
                <a:ea typeface="KaiTi" panose="02010609060101010101" pitchFamily="49" charset="-122"/>
              </a:rPr>
              <a:t>固定的区间压缩率</a:t>
            </a:r>
            <a:endParaRPr lang="zh-CN" altLang="en-US" sz="1600" dirty="0">
              <a:solidFill>
                <a:srgbClr val="C00000"/>
              </a:solidFill>
              <a:latin typeface="KaiTi" panose="02010609060101010101" pitchFamily="49" charset="-122"/>
              <a:ea typeface="KaiTi" panose="02010609060101010101" pitchFamily="49" charset="-122"/>
            </a:endParaRPr>
          </a:p>
        </p:txBody>
      </p:sp>
      <p:sp>
        <p:nvSpPr>
          <p:cNvPr id="3" name="文本框 2">
            <a:extLst>
              <a:ext uri="{FF2B5EF4-FFF2-40B4-BE49-F238E27FC236}">
                <a16:creationId xmlns:a16="http://schemas.microsoft.com/office/drawing/2014/main" id="{52035E03-AA89-FD2F-9C9D-B3D0CC9EC322}"/>
              </a:ext>
            </a:extLst>
          </p:cNvPr>
          <p:cNvSpPr txBox="1"/>
          <p:nvPr/>
        </p:nvSpPr>
        <p:spPr>
          <a:xfrm>
            <a:off x="2184908" y="4941168"/>
            <a:ext cx="4624250" cy="1277979"/>
          </a:xfrm>
          <a:prstGeom prst="rect">
            <a:avLst/>
          </a:prstGeom>
          <a:noFill/>
        </p:spPr>
        <p:txBody>
          <a:bodyPr wrap="square">
            <a:spAutoFit/>
          </a:bodyPr>
          <a:lstStyle/>
          <a:p>
            <a:pPr algn="ctr" fontAlgn="auto">
              <a:lnSpc>
                <a:spcPct val="110000"/>
              </a:lnSpc>
              <a:spcAft>
                <a:spcPts val="0"/>
              </a:spcAft>
              <a:buFont typeface="Wingdings" panose="05000000000000000000" pitchFamily="2" charset="2"/>
              <a:buNone/>
            </a:pP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 (1-</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r</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fontAlgn="auto">
              <a:lnSpc>
                <a:spcPct val="110000"/>
              </a:lnSpc>
              <a:spcAft>
                <a:spcPts val="0"/>
              </a:spcAft>
            </a:pP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d </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r</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altLang="zh-CN" sz="2400" i="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fontAlgn="auto">
              <a:lnSpc>
                <a:spcPct val="110000"/>
              </a:lnSpc>
              <a:spcAft>
                <a:spcPts val="0"/>
              </a:spcAft>
              <a:buFont typeface="Wingdings" panose="05000000000000000000" pitchFamily="2" charset="2"/>
              <a:buNone/>
            </a:pPr>
            <a:r>
              <a:rPr lang="en-US" altLang="zh-CN" sz="2400" b="1" dirty="0">
                <a:solidFill>
                  <a:srgbClr val="FF0000"/>
                </a:solidFill>
                <a:latin typeface="Times New Roman" panose="02020603050405020304" pitchFamily="18" charset="0"/>
                <a:cs typeface="Times New Roman" panose="02020603050405020304" pitchFamily="18" charset="0"/>
              </a:rPr>
              <a:t>  ½</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&lt;</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r</a:t>
            </a:r>
            <a:r>
              <a:rPr lang="zh-CN" altLang="en-US" sz="2400" b="1" i="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&lt;</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（保证</a:t>
            </a:r>
            <a:r>
              <a:rPr lang="en-US" altLang="zh-CN" sz="2400" b="1" i="1" dirty="0">
                <a:solidFill>
                  <a:srgbClr val="FF0000"/>
                </a:solidFill>
                <a:latin typeface="Times New Roman" panose="02020603050405020304" pitchFamily="18" charset="0"/>
                <a:cs typeface="Times New Roman" panose="02020603050405020304" pitchFamily="18" charset="0"/>
              </a:rPr>
              <a:t>c</a:t>
            </a:r>
            <a:r>
              <a:rPr lang="en-US" altLang="zh-CN" sz="2400" b="1" dirty="0">
                <a:solidFill>
                  <a:srgbClr val="FF0000"/>
                </a:solidFill>
                <a:latin typeface="Times New Roman" panose="02020603050405020304" pitchFamily="18" charset="0"/>
                <a:cs typeface="Times New Roman" panose="02020603050405020304" pitchFamily="18" charset="0"/>
              </a:rPr>
              <a:t>&lt;</a:t>
            </a:r>
            <a:r>
              <a:rPr lang="en-US" altLang="zh-CN" sz="2400" b="1" i="1" dirty="0">
                <a:solidFill>
                  <a:srgbClr val="FF0000"/>
                </a:solidFill>
                <a:latin typeface="Times New Roman" panose="02020603050405020304" pitchFamily="18" charset="0"/>
                <a:cs typeface="Times New Roman" panose="02020603050405020304" pitchFamily="18" charset="0"/>
              </a:rPr>
              <a:t>d</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7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xEl>
                                              <p:pRg st="2" end="2"/>
                                            </p:txEl>
                                          </p:spTgt>
                                        </p:tgtEl>
                                        <p:attrNameLst>
                                          <p:attrName>style.visibility</p:attrName>
                                        </p:attrNameLst>
                                      </p:cBhvr>
                                      <p:to>
                                        <p:strVal val="visible"/>
                                      </p:to>
                                    </p:set>
                                    <p:animEffect transition="in" filter="wipe(left)">
                                      <p:cBhvr>
                                        <p:cTn id="7" dur="500"/>
                                        <p:tgtEl>
                                          <p:spTgt spid="40">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72A49E-E39D-4BF1-B131-B7DD9399ACBC}"/>
              </a:ext>
            </a:extLst>
          </p:cNvPr>
          <p:cNvSpPr>
            <a:spLocks noGrp="1" noChangeArrowheads="1"/>
          </p:cNvSpPr>
          <p:nvPr>
            <p:ph type="body" idx="1"/>
          </p:nvPr>
        </p:nvSpPr>
        <p:spPr>
          <a:xfrm>
            <a:off x="206071" y="509516"/>
            <a:ext cx="5734081" cy="2523230"/>
          </a:xfrm>
        </p:spPr>
        <p:txBody>
          <a:bodyPr>
            <a:normAutofit/>
          </a:bodyPr>
          <a:lstStyle/>
          <a:p>
            <a:pPr marL="0" indent="0">
              <a:lnSpc>
                <a:spcPct val="110000"/>
              </a:lnSpc>
              <a:buNone/>
            </a:pPr>
            <a:r>
              <a:rPr lang="zh-CN" altLang="en-US" sz="2800" dirty="0">
                <a:solidFill>
                  <a:srgbClr val="C00000"/>
                </a:solidFill>
                <a:latin typeface="KaiTi" panose="02010609060101010101" pitchFamily="49" charset="-122"/>
                <a:ea typeface="KaiTi" panose="02010609060101010101" pitchFamily="49" charset="-122"/>
              </a:rPr>
              <a:t>策略</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a:t>
            </a:r>
            <a:r>
              <a:rPr lang="zh-CN" altLang="en-US" sz="2800" dirty="0">
                <a:solidFill>
                  <a:srgbClr val="C00000"/>
                </a:solidFill>
                <a:latin typeface="KaiTi" panose="02010609060101010101" pitchFamily="49" charset="-122"/>
                <a:ea typeface="KaiTi" panose="02010609060101010101" pitchFamily="49" charset="-122"/>
              </a:rPr>
              <a:t>：</a:t>
            </a:r>
            <a:r>
              <a:rPr lang="zh-CN" altLang="en-US" sz="2800" dirty="0">
                <a:solidFill>
                  <a:srgbClr val="0000FF"/>
                </a:solidFill>
                <a:latin typeface="KaiTi" panose="02010609060101010101" pitchFamily="49" charset="-122"/>
                <a:ea typeface="KaiTi" panose="02010609060101010101" pitchFamily="49" charset="-122"/>
              </a:rPr>
              <a:t>原区间内点在新区间继续用</a:t>
            </a:r>
            <a:endParaRPr lang="en-US" altLang="zh-CN" sz="2800" dirty="0"/>
          </a:p>
          <a:p>
            <a:pPr marL="0" indent="0">
              <a:lnSpc>
                <a:spcPct val="110000"/>
              </a:lnSpc>
              <a:buNone/>
            </a:pPr>
            <a:r>
              <a:rPr lang="zh-CN" altLang="en-US" sz="2400" dirty="0"/>
              <a:t>两个旧内点：一个成为新区间的内点，另一个成为新区间的端点。</a:t>
            </a:r>
            <a:endParaRPr lang="en-US" altLang="zh-CN" sz="2400" dirty="0"/>
          </a:p>
          <a:p>
            <a:pPr marL="0" indent="0">
              <a:lnSpc>
                <a:spcPct val="110000"/>
              </a:lnSpc>
              <a:buNone/>
            </a:pPr>
            <a:r>
              <a:rPr lang="zh-CN" altLang="en-US" sz="2400" dirty="0">
                <a:solidFill>
                  <a:srgbClr val="0000FF"/>
                </a:solidFill>
                <a:highlight>
                  <a:srgbClr val="FFFF00"/>
                </a:highlight>
              </a:rPr>
              <a:t>在新的迭代中只需找一个新内点！</a:t>
            </a:r>
            <a:endParaRPr lang="en-US" altLang="zh-CN" sz="2400" dirty="0"/>
          </a:p>
        </p:txBody>
      </p:sp>
      <p:pic>
        <p:nvPicPr>
          <p:cNvPr id="7" name="图片 6">
            <a:extLst>
              <a:ext uri="{FF2B5EF4-FFF2-40B4-BE49-F238E27FC236}">
                <a16:creationId xmlns:a16="http://schemas.microsoft.com/office/drawing/2014/main" id="{AA1927C1-6EC8-9A91-58BA-67AD6FACE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937" y="586618"/>
            <a:ext cx="2772290" cy="2415977"/>
          </a:xfrm>
          <a:prstGeom prst="rect">
            <a:avLst/>
          </a:prstGeom>
        </p:spPr>
      </p:pic>
      <p:sp>
        <p:nvSpPr>
          <p:cNvPr id="8" name="文本框 7">
            <a:extLst>
              <a:ext uri="{FF2B5EF4-FFF2-40B4-BE49-F238E27FC236}">
                <a16:creationId xmlns:a16="http://schemas.microsoft.com/office/drawing/2014/main" id="{D1F4043D-50BF-85ED-A03F-D5107394163A}"/>
              </a:ext>
            </a:extLst>
          </p:cNvPr>
          <p:cNvSpPr txBox="1"/>
          <p:nvPr/>
        </p:nvSpPr>
        <p:spPr>
          <a:xfrm>
            <a:off x="3787725" y="881229"/>
            <a:ext cx="2282200" cy="307777"/>
          </a:xfrm>
          <a:prstGeom prst="rect">
            <a:avLst/>
          </a:prstGeom>
          <a:noFill/>
        </p:spPr>
        <p:txBody>
          <a:bodyPr wrap="square">
            <a:spAutoFit/>
          </a:bodyPr>
          <a:lstStyle/>
          <a:p>
            <a:r>
              <a:rPr lang="zh-CN" altLang="en-US" sz="1400" dirty="0">
                <a:solidFill>
                  <a:srgbClr val="C00000"/>
                </a:solidFill>
                <a:latin typeface="KaiTi" panose="02010609060101010101" pitchFamily="49" charset="-122"/>
                <a:ea typeface="KaiTi" panose="02010609060101010101" pitchFamily="49" charset="-122"/>
              </a:rPr>
              <a:t>尽量减少计算函数值</a:t>
            </a:r>
          </a:p>
        </p:txBody>
      </p:sp>
      <p:sp>
        <p:nvSpPr>
          <p:cNvPr id="9" name="文本框 8">
            <a:extLst>
              <a:ext uri="{FF2B5EF4-FFF2-40B4-BE49-F238E27FC236}">
                <a16:creationId xmlns:a16="http://schemas.microsoft.com/office/drawing/2014/main" id="{6091FBE7-D25D-65FD-F7B2-A77A97502C38}"/>
              </a:ext>
            </a:extLst>
          </p:cNvPr>
          <p:cNvSpPr txBox="1"/>
          <p:nvPr/>
        </p:nvSpPr>
        <p:spPr>
          <a:xfrm>
            <a:off x="2339752" y="2390936"/>
            <a:ext cx="2656483" cy="338554"/>
          </a:xfrm>
          <a:prstGeom prst="rect">
            <a:avLst/>
          </a:prstGeom>
          <a:noFill/>
        </p:spPr>
        <p:txBody>
          <a:bodyPr wrap="square">
            <a:spAutoFit/>
          </a:bodyPr>
          <a:lstStyle/>
          <a:p>
            <a:r>
              <a:rPr lang="zh-CN" altLang="en-US" sz="1600" dirty="0">
                <a:solidFill>
                  <a:srgbClr val="C00000"/>
                </a:solidFill>
                <a:latin typeface="KaiTi" panose="02010609060101010101" pitchFamily="49" charset="-122"/>
                <a:ea typeface="KaiTi" panose="02010609060101010101" pitchFamily="49" charset="-122"/>
              </a:rPr>
              <a:t>只进行一次新的函数求值</a:t>
            </a:r>
          </a:p>
        </p:txBody>
      </p:sp>
      <p:sp>
        <p:nvSpPr>
          <p:cNvPr id="11" name="文本框 10">
            <a:extLst>
              <a:ext uri="{FF2B5EF4-FFF2-40B4-BE49-F238E27FC236}">
                <a16:creationId xmlns:a16="http://schemas.microsoft.com/office/drawing/2014/main" id="{57A27397-1271-37C5-6E45-CC66EDE3AA32}"/>
              </a:ext>
            </a:extLst>
          </p:cNvPr>
          <p:cNvSpPr txBox="1"/>
          <p:nvPr/>
        </p:nvSpPr>
        <p:spPr>
          <a:xfrm>
            <a:off x="200553" y="3089701"/>
            <a:ext cx="5541690" cy="1938992"/>
          </a:xfrm>
          <a:prstGeom prst="rect">
            <a:avLst/>
          </a:prstGeom>
          <a:noFill/>
        </p:spPr>
        <p:txBody>
          <a:bodyPr wrap="square" rtlCol="0">
            <a:spAutoFit/>
          </a:bodyPr>
          <a:lstStyle/>
          <a:p>
            <a:pPr algn="l"/>
            <a:r>
              <a:rPr kumimoji="1" lang="zh-CN" altLang="en-US" sz="2000" b="0" dirty="0">
                <a:solidFill>
                  <a:srgbClr val="0000FF"/>
                </a:solidFill>
                <a:latin typeface="+mn-ea"/>
                <a:ea typeface="+mn-ea"/>
              </a:rPr>
              <a:t>以</a:t>
            </a:r>
            <a:r>
              <a:rPr kumimoji="1" lang="zh-CN" altLang="en-US" sz="2000" b="0" dirty="0">
                <a:solidFill>
                  <a:srgbClr val="C00000"/>
                </a:solidFill>
                <a:latin typeface="+mn-ea"/>
                <a:ea typeface="+mn-ea"/>
              </a:rPr>
              <a:t>从右侧压缩</a:t>
            </a:r>
            <a:r>
              <a:rPr kumimoji="1" lang="en-US" altLang="zh-CN" sz="2000" b="0" dirty="0">
                <a:solidFill>
                  <a:srgbClr val="0000FF"/>
                </a:solidFill>
                <a:latin typeface="+mn-ea"/>
                <a:ea typeface="+mn-ea"/>
              </a:rPr>
              <a:t>(</a:t>
            </a:r>
            <a:r>
              <a:rPr kumimoji="1" lang="en-US" altLang="zh-CN" sz="2000" b="0" i="1" dirty="0">
                <a:solidFill>
                  <a:srgbClr val="0000FF"/>
                </a:solidFill>
                <a:latin typeface="Times New Roman" panose="02020603050405020304" pitchFamily="18" charset="0"/>
                <a:ea typeface="+mn-ea"/>
                <a:cs typeface="Times New Roman" panose="02020603050405020304" pitchFamily="18" charset="0"/>
              </a:rPr>
              <a:t>f</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(c)</a:t>
            </a:r>
            <a:r>
              <a:rPr kumimoji="1" lang="zh-CN" altLang="en-US" sz="2000" b="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a:t>
            </a:r>
            <a:r>
              <a:rPr kumimoji="1" lang="zh-CN" altLang="en-US" sz="2000" b="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b="0" i="1" dirty="0">
                <a:solidFill>
                  <a:srgbClr val="0000FF"/>
                </a:solidFill>
                <a:latin typeface="Times New Roman" panose="02020603050405020304" pitchFamily="18" charset="0"/>
                <a:ea typeface="+mn-ea"/>
                <a:cs typeface="Times New Roman" panose="02020603050405020304" pitchFamily="18" charset="0"/>
              </a:rPr>
              <a:t>f</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(d)</a:t>
            </a:r>
            <a:r>
              <a:rPr kumimoji="1" lang="en-US" altLang="zh-CN" sz="2000" b="0" dirty="0">
                <a:solidFill>
                  <a:srgbClr val="0000FF"/>
                </a:solidFill>
                <a:latin typeface="+mn-ea"/>
                <a:ea typeface="+mn-ea"/>
              </a:rPr>
              <a:t>)</a:t>
            </a:r>
            <a:r>
              <a:rPr kumimoji="1" lang="zh-CN" altLang="en-US" sz="2000" b="0" dirty="0">
                <a:solidFill>
                  <a:srgbClr val="0000FF"/>
                </a:solidFill>
                <a:latin typeface="+mn-ea"/>
                <a:ea typeface="+mn-ea"/>
              </a:rPr>
              <a:t>为例，为方便讨论，设区间长度为</a:t>
            </a:r>
            <a:r>
              <a:rPr kumimoji="1" lang="en-US" altLang="zh-CN" sz="2000" b="0" dirty="0">
                <a:solidFill>
                  <a:srgbClr val="0000FF"/>
                </a:solidFill>
                <a:latin typeface="+mn-ea"/>
                <a:ea typeface="+mn-ea"/>
              </a:rPr>
              <a:t>1</a:t>
            </a:r>
            <a:r>
              <a:rPr kumimoji="1" lang="zh-CN" altLang="en-US" sz="2000" b="0" dirty="0">
                <a:solidFill>
                  <a:srgbClr val="0000FF"/>
                </a:solidFill>
                <a:latin typeface="+mn-ea"/>
                <a:ea typeface="+mn-ea"/>
              </a:rPr>
              <a:t>。</a:t>
            </a:r>
            <a:endParaRPr kumimoji="1" lang="en-US" altLang="zh-CN" sz="2000" b="0" dirty="0">
              <a:solidFill>
                <a:srgbClr val="0000FF"/>
              </a:solidFill>
              <a:latin typeface="+mn-ea"/>
              <a:ea typeface="+mn-ea"/>
            </a:endParaRPr>
          </a:p>
          <a:p>
            <a:pPr marL="342900" indent="-342900" algn="l">
              <a:buFont typeface="Arial" panose="020B0604020202020204" pitchFamily="34" charset="0"/>
              <a:buChar char="•"/>
            </a:pPr>
            <a:r>
              <a:rPr kumimoji="1" lang="zh-CN" altLang="en-US" sz="2000" b="0" dirty="0">
                <a:solidFill>
                  <a:srgbClr val="0000FF"/>
                </a:solidFill>
                <a:latin typeface="+mn-ea"/>
                <a:ea typeface="+mn-ea"/>
              </a:rPr>
              <a:t>压缩后的新区间长度为</a:t>
            </a:r>
            <a:r>
              <a:rPr kumimoji="1" lang="en-US" altLang="zh-CN" sz="2000" b="0" i="1" dirty="0">
                <a:solidFill>
                  <a:srgbClr val="0000FF"/>
                </a:solidFill>
                <a:latin typeface="Times New Roman" panose="02020603050405020304" pitchFamily="18" charset="0"/>
                <a:ea typeface="+mn-ea"/>
                <a:cs typeface="Times New Roman" panose="02020603050405020304" pitchFamily="18" charset="0"/>
              </a:rPr>
              <a:t>r</a:t>
            </a:r>
            <a:r>
              <a:rPr kumimoji="1" lang="en-US" altLang="zh-CN" sz="2000" b="0" dirty="0">
                <a:solidFill>
                  <a:srgbClr val="0000FF"/>
                </a:solidFill>
                <a:latin typeface="+mn-ea"/>
                <a:ea typeface="+mn-ea"/>
              </a:rPr>
              <a:t>, </a:t>
            </a:r>
            <a:r>
              <a:rPr kumimoji="1" lang="en-US" altLang="zh-CN" sz="2000" b="0" i="1" dirty="0">
                <a:solidFill>
                  <a:srgbClr val="0000FF"/>
                </a:solidFill>
                <a:latin typeface="+mn-ea"/>
                <a:ea typeface="+mn-ea"/>
              </a:rPr>
              <a:t>c</a:t>
            </a:r>
            <a:r>
              <a:rPr kumimoji="1" lang="zh-CN" altLang="en-US" sz="2000" b="0" dirty="0">
                <a:solidFill>
                  <a:srgbClr val="0000FF"/>
                </a:solidFill>
                <a:latin typeface="+mn-ea"/>
                <a:ea typeface="+mn-ea"/>
              </a:rPr>
              <a:t>显然只能为新区间的右内点。</a:t>
            </a:r>
            <a:endParaRPr kumimoji="1" lang="en-US" altLang="zh-CN" sz="2000" b="0" dirty="0">
              <a:solidFill>
                <a:srgbClr val="0000FF"/>
              </a:solidFill>
              <a:latin typeface="+mn-ea"/>
              <a:ea typeface="+mn-ea"/>
            </a:endParaRPr>
          </a:p>
          <a:p>
            <a:pPr marL="342900" indent="-342900" algn="l">
              <a:buFont typeface="Arial" panose="020B0604020202020204" pitchFamily="34" charset="0"/>
              <a:buChar char="•"/>
            </a:pPr>
            <a:r>
              <a:rPr kumimoji="1" lang="zh-CN" altLang="en-US" sz="2000" b="0" dirty="0">
                <a:solidFill>
                  <a:srgbClr val="0000FF"/>
                </a:solidFill>
                <a:latin typeface="+mn-ea"/>
                <a:ea typeface="+mn-ea"/>
              </a:rPr>
              <a:t>由于任一侧压缩效果都是一样的，若继续从右侧压缩，压缩完后新的区间长度变为</a:t>
            </a:r>
            <a:r>
              <a:rPr kumimoji="1" lang="en-US" altLang="zh-CN" sz="2000" b="0" i="1" dirty="0">
                <a:solidFill>
                  <a:srgbClr val="0000FF"/>
                </a:solidFill>
                <a:latin typeface="Times New Roman" panose="02020603050405020304" pitchFamily="18" charset="0"/>
                <a:cs typeface="Times New Roman" panose="02020603050405020304" pitchFamily="18" charset="0"/>
              </a:rPr>
              <a:t>r</a:t>
            </a:r>
            <a:r>
              <a:rPr kumimoji="1" lang="zh-CN" altLang="en-US" sz="2000" b="0" i="1" dirty="0">
                <a:solidFill>
                  <a:srgbClr val="0000FF"/>
                </a:solidFill>
                <a:latin typeface="Times New Roman" panose="02020603050405020304" pitchFamily="18" charset="0"/>
                <a:cs typeface="Times New Roman" panose="02020603050405020304" pitchFamily="18" charset="0"/>
              </a:rPr>
              <a:t>*</a:t>
            </a:r>
            <a:r>
              <a:rPr kumimoji="1" lang="en-US" altLang="zh-CN" sz="2000" b="0" i="1" dirty="0">
                <a:solidFill>
                  <a:srgbClr val="0000FF"/>
                </a:solidFill>
                <a:latin typeface="Times New Roman" panose="02020603050405020304" pitchFamily="18" charset="0"/>
                <a:cs typeface="Times New Roman" panose="02020603050405020304" pitchFamily="18" charset="0"/>
              </a:rPr>
              <a:t>r=r</a:t>
            </a:r>
            <a:r>
              <a:rPr kumimoji="1" lang="en-US" altLang="zh-CN" sz="2000" b="0" i="1" baseline="30000" dirty="0">
                <a:solidFill>
                  <a:srgbClr val="0000FF"/>
                </a:solidFill>
                <a:latin typeface="Times New Roman" panose="02020603050405020304" pitchFamily="18" charset="0"/>
                <a:cs typeface="Times New Roman" panose="02020603050405020304" pitchFamily="18" charset="0"/>
              </a:rPr>
              <a:t>2</a:t>
            </a:r>
          </a:p>
        </p:txBody>
      </p:sp>
      <p:grpSp>
        <p:nvGrpSpPr>
          <p:cNvPr id="17" name="组合 16">
            <a:extLst>
              <a:ext uri="{FF2B5EF4-FFF2-40B4-BE49-F238E27FC236}">
                <a16:creationId xmlns:a16="http://schemas.microsoft.com/office/drawing/2014/main" id="{162DA9B7-DDE9-B014-9D22-1D4DCF0264BD}"/>
              </a:ext>
            </a:extLst>
          </p:cNvPr>
          <p:cNvGrpSpPr/>
          <p:nvPr/>
        </p:nvGrpSpPr>
        <p:grpSpPr>
          <a:xfrm>
            <a:off x="5742243" y="3152274"/>
            <a:ext cx="2941678" cy="1317682"/>
            <a:chOff x="5532020" y="3962158"/>
            <a:chExt cx="2941678" cy="1317682"/>
          </a:xfrm>
        </p:grpSpPr>
        <p:pic>
          <p:nvPicPr>
            <p:cNvPr id="12" name="图片 11">
              <a:extLst>
                <a:ext uri="{FF2B5EF4-FFF2-40B4-BE49-F238E27FC236}">
                  <a16:creationId xmlns:a16="http://schemas.microsoft.com/office/drawing/2014/main" id="{22AD390F-0EE3-4A37-468C-9020D5F2E64B}"/>
                </a:ext>
              </a:extLst>
            </p:cNvPr>
            <p:cNvPicPr>
              <a:picLocks noChangeAspect="1"/>
            </p:cNvPicPr>
            <p:nvPr/>
          </p:nvPicPr>
          <p:blipFill>
            <a:blip r:embed="rId3"/>
            <a:stretch>
              <a:fillRect/>
            </a:stretch>
          </p:blipFill>
          <p:spPr>
            <a:xfrm>
              <a:off x="5545286" y="3962158"/>
              <a:ext cx="2915146" cy="1317682"/>
            </a:xfrm>
            <a:prstGeom prst="rect">
              <a:avLst/>
            </a:prstGeom>
          </p:spPr>
        </p:pic>
        <p:sp>
          <p:nvSpPr>
            <p:cNvPr id="13" name="文本框 12">
              <a:extLst>
                <a:ext uri="{FF2B5EF4-FFF2-40B4-BE49-F238E27FC236}">
                  <a16:creationId xmlns:a16="http://schemas.microsoft.com/office/drawing/2014/main" id="{00ED342D-D964-9F7E-85CE-101CFA88C0BE}"/>
                </a:ext>
              </a:extLst>
            </p:cNvPr>
            <p:cNvSpPr txBox="1"/>
            <p:nvPr/>
          </p:nvSpPr>
          <p:spPr>
            <a:xfrm>
              <a:off x="5532020" y="4243410"/>
              <a:ext cx="42735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a</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4" name="文本框 13">
              <a:extLst>
                <a:ext uri="{FF2B5EF4-FFF2-40B4-BE49-F238E27FC236}">
                  <a16:creationId xmlns:a16="http://schemas.microsoft.com/office/drawing/2014/main" id="{1AB875D8-D7DF-3008-2206-21B065D593D7}"/>
                </a:ext>
              </a:extLst>
            </p:cNvPr>
            <p:cNvSpPr txBox="1"/>
            <p:nvPr/>
          </p:nvSpPr>
          <p:spPr>
            <a:xfrm>
              <a:off x="6575972" y="4243410"/>
              <a:ext cx="493166"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c</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5" name="文本框 14">
              <a:extLst>
                <a:ext uri="{FF2B5EF4-FFF2-40B4-BE49-F238E27FC236}">
                  <a16:creationId xmlns:a16="http://schemas.microsoft.com/office/drawing/2014/main" id="{96260709-B9F6-9766-3900-7C7555316CD8}"/>
                </a:ext>
              </a:extLst>
            </p:cNvPr>
            <p:cNvSpPr txBox="1"/>
            <p:nvPr/>
          </p:nvSpPr>
          <p:spPr>
            <a:xfrm>
              <a:off x="7191058" y="4243410"/>
              <a:ext cx="720080"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d</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6" name="文本框 15">
              <a:extLst>
                <a:ext uri="{FF2B5EF4-FFF2-40B4-BE49-F238E27FC236}">
                  <a16:creationId xmlns:a16="http://schemas.microsoft.com/office/drawing/2014/main" id="{00F1D6E8-EA37-D269-9B81-12CDE7D530B9}"/>
                </a:ext>
              </a:extLst>
            </p:cNvPr>
            <p:cNvSpPr txBox="1"/>
            <p:nvPr/>
          </p:nvSpPr>
          <p:spPr>
            <a:xfrm>
              <a:off x="8212936" y="4243410"/>
              <a:ext cx="26076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b</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grpSp>
      <p:sp>
        <p:nvSpPr>
          <p:cNvPr id="20" name="文本框 19">
            <a:extLst>
              <a:ext uri="{FF2B5EF4-FFF2-40B4-BE49-F238E27FC236}">
                <a16:creationId xmlns:a16="http://schemas.microsoft.com/office/drawing/2014/main" id="{A8C2FB2E-E871-0E69-B3E7-0C67542EA7E2}"/>
              </a:ext>
            </a:extLst>
          </p:cNvPr>
          <p:cNvSpPr txBox="1"/>
          <p:nvPr/>
        </p:nvSpPr>
        <p:spPr>
          <a:xfrm>
            <a:off x="5415498" y="4701622"/>
            <a:ext cx="3234559" cy="307777"/>
          </a:xfrm>
          <a:prstGeom prst="rect">
            <a:avLst/>
          </a:prstGeom>
          <a:noFill/>
        </p:spPr>
        <p:txBody>
          <a:bodyPr wrap="square">
            <a:spAutoFit/>
          </a:bodyPr>
          <a:lstStyle/>
          <a:p>
            <a:r>
              <a:rPr lang="zh-CN" altLang="en-US" sz="1400" b="0" dirty="0">
                <a:solidFill>
                  <a:srgbClr val="C00000"/>
                </a:solidFill>
                <a:latin typeface="KaiTi" panose="02010609060101010101" pitchFamily="49" charset="-122"/>
                <a:ea typeface="KaiTi" panose="02010609060101010101" pitchFamily="49" charset="-122"/>
              </a:rPr>
              <a:t>每次都压缩为上一区间长度的</a:t>
            </a:r>
            <a:r>
              <a:rPr kumimoji="1" lang="en-US" altLang="zh-CN" sz="1400" b="0" i="1" dirty="0">
                <a:solidFill>
                  <a:srgbClr val="0000FF"/>
                </a:solidFill>
                <a:latin typeface="Times New Roman" panose="02020603050405020304" pitchFamily="18" charset="0"/>
                <a:cs typeface="Times New Roman" panose="02020603050405020304" pitchFamily="18" charset="0"/>
              </a:rPr>
              <a:t>r</a:t>
            </a:r>
            <a:r>
              <a:rPr kumimoji="1" lang="zh-CN" altLang="en-US" sz="1400" b="0" dirty="0">
                <a:solidFill>
                  <a:srgbClr val="0000FF"/>
                </a:solidFill>
                <a:latin typeface="Times New Roman" panose="02020603050405020304" pitchFamily="18" charset="0"/>
                <a:cs typeface="Times New Roman" panose="02020603050405020304" pitchFamily="18" charset="0"/>
              </a:rPr>
              <a:t>倍</a:t>
            </a:r>
            <a:endParaRPr lang="zh-CN" altLang="en-US" sz="1400" dirty="0">
              <a:solidFill>
                <a:srgbClr val="C00000"/>
              </a:solidFill>
              <a:latin typeface="KaiTi" panose="02010609060101010101" pitchFamily="49" charset="-122"/>
              <a:ea typeface="KaiTi" panose="02010609060101010101" pitchFamily="49" charset="-122"/>
            </a:endParaRPr>
          </a:p>
        </p:txBody>
      </p:sp>
      <p:pic>
        <p:nvPicPr>
          <p:cNvPr id="22" name="图片 21">
            <a:extLst>
              <a:ext uri="{FF2B5EF4-FFF2-40B4-BE49-F238E27FC236}">
                <a16:creationId xmlns:a16="http://schemas.microsoft.com/office/drawing/2014/main" id="{556049EC-C2B3-5868-CFB2-5DFD213B6BAD}"/>
              </a:ext>
            </a:extLst>
          </p:cNvPr>
          <p:cNvPicPr>
            <a:picLocks noChangeAspect="1"/>
          </p:cNvPicPr>
          <p:nvPr/>
        </p:nvPicPr>
        <p:blipFill>
          <a:blip r:embed="rId4"/>
          <a:stretch>
            <a:fillRect/>
          </a:stretch>
        </p:blipFill>
        <p:spPr>
          <a:xfrm>
            <a:off x="1115616" y="5229820"/>
            <a:ext cx="3263900" cy="1079500"/>
          </a:xfrm>
          <a:prstGeom prst="rect">
            <a:avLst/>
          </a:prstGeom>
        </p:spPr>
      </p:pic>
      <p:sp>
        <p:nvSpPr>
          <p:cNvPr id="23" name="文本框 22">
            <a:extLst>
              <a:ext uri="{FF2B5EF4-FFF2-40B4-BE49-F238E27FC236}">
                <a16:creationId xmlns:a16="http://schemas.microsoft.com/office/drawing/2014/main" id="{3880BCF9-69FC-303F-662F-B097D2B8FCBE}"/>
              </a:ext>
            </a:extLst>
          </p:cNvPr>
          <p:cNvSpPr txBox="1"/>
          <p:nvPr/>
        </p:nvSpPr>
        <p:spPr>
          <a:xfrm>
            <a:off x="4553726" y="5769570"/>
            <a:ext cx="1558440" cy="400110"/>
          </a:xfrm>
          <a:prstGeom prst="rect">
            <a:avLst/>
          </a:prstGeom>
          <a:noFill/>
        </p:spPr>
        <p:txBody>
          <a:bodyPr wrap="none" rtlCol="0">
            <a:spAutoFit/>
          </a:bodyPr>
          <a:lstStyle/>
          <a:p>
            <a:pPr algn="l"/>
            <a:r>
              <a:rPr kumimoji="1" lang="en-US" altLang="zh-CN" sz="2000" b="0" i="1" dirty="0" err="1">
                <a:solidFill>
                  <a:srgbClr val="FF0000"/>
                </a:solidFill>
                <a:latin typeface="Times New Roman" panose="02020603050405020304" pitchFamily="18" charset="0"/>
                <a:ea typeface="+mn-ea"/>
                <a:cs typeface="Times New Roman" panose="02020603050405020304" pitchFamily="18" charset="0"/>
              </a:rPr>
              <a:t>Gloden</a:t>
            </a:r>
            <a:r>
              <a:rPr kumimoji="1" lang="en-US" altLang="zh-CN" sz="2000" b="0" i="1" dirty="0">
                <a:solidFill>
                  <a:srgbClr val="FF0000"/>
                </a:solidFill>
                <a:latin typeface="Times New Roman" panose="02020603050405020304" pitchFamily="18" charset="0"/>
                <a:ea typeface="+mn-ea"/>
                <a:cs typeface="Times New Roman" panose="02020603050405020304" pitchFamily="18" charset="0"/>
              </a:rPr>
              <a:t> Ratio</a:t>
            </a:r>
            <a:endParaRPr kumimoji="1" lang="zh-CN" altLang="en-US" sz="2000" b="0" i="1" dirty="0">
              <a:solidFill>
                <a:srgbClr val="FF0000"/>
              </a:solidFill>
              <a:latin typeface="Times New Roman" panose="02020603050405020304" pitchFamily="18" charset="0"/>
              <a:ea typeface="+mn-ea"/>
              <a:cs typeface="Times New Roman" panose="02020603050405020304" pitchFamily="18" charset="0"/>
            </a:endParaRPr>
          </a:p>
        </p:txBody>
      </p:sp>
      <p:sp>
        <p:nvSpPr>
          <p:cNvPr id="24" name="Rectangle 2">
            <a:extLst>
              <a:ext uri="{FF2B5EF4-FFF2-40B4-BE49-F238E27FC236}">
                <a16:creationId xmlns:a16="http://schemas.microsoft.com/office/drawing/2014/main" id="{8B456711-DCFF-3422-8966-79857F4BF6E1}"/>
              </a:ext>
            </a:extLst>
          </p:cNvPr>
          <p:cNvSpPr>
            <a:spLocks noGrp="1" noChangeArrowheads="1"/>
          </p:cNvSpPr>
          <p:nvPr>
            <p:ph type="title"/>
          </p:nvPr>
        </p:nvSpPr>
        <p:spPr>
          <a:xfrm>
            <a:off x="43816" y="13600"/>
            <a:ext cx="6148131" cy="517678"/>
          </a:xfrm>
        </p:spPr>
        <p:txBody>
          <a:bodyPr>
            <a:normAutofit fontScale="90000"/>
          </a:bodyPr>
          <a:lstStyle/>
          <a:p>
            <a:r>
              <a:rPr lang="zh-CN" altLang="en-US" dirty="0"/>
              <a:t>（</a:t>
            </a:r>
            <a:r>
              <a:rPr lang="en-US" altLang="zh-CN" dirty="0"/>
              <a:t>1</a:t>
            </a:r>
            <a:r>
              <a:rPr lang="zh-CN" altLang="en-US" dirty="0"/>
              <a:t>）黄金分割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Golden Ratio</a:t>
            </a:r>
            <a:r>
              <a:rPr lang="en-US" altLang="zh-CN" dirty="0">
                <a:latin typeface="Times New Roman" panose="02020603050405020304" pitchFamily="18" charset="0"/>
                <a:cs typeface="Times New Roman" panose="02020603050405020304" pitchFamily="18" charset="0"/>
              </a:rPr>
              <a:t>)</a:t>
            </a:r>
            <a:r>
              <a:rPr lang="zh-CN" altLang="en-US" dirty="0"/>
              <a:t>搜索法</a:t>
            </a:r>
          </a:p>
        </p:txBody>
      </p:sp>
    </p:spTree>
    <p:extLst>
      <p:ext uri="{BB962C8B-B14F-4D97-AF65-F5344CB8AC3E}">
        <p14:creationId xmlns:p14="http://schemas.microsoft.com/office/powerpoint/2010/main" val="23595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50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left)">
                                      <p:cBhvr>
                                        <p:cTn id="15" dur="500"/>
                                        <p:tgtEl>
                                          <p:spTgt spid="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wipe(left)">
                                      <p:cBhvr>
                                        <p:cTn id="20" dur="500"/>
                                        <p:tgtEl>
                                          <p:spTgt spid="11">
                                            <p:txEl>
                                              <p:pRg st="2" end="2"/>
                                            </p:txEl>
                                          </p:spTgt>
                                        </p:tgtEl>
                                      </p:cBhvr>
                                    </p:animEffect>
                                  </p:childTnLst>
                                </p:cTn>
                              </p:par>
                            </p:childTnLst>
                          </p:cTn>
                        </p:par>
                        <p:par>
                          <p:cTn id="21" fill="hold">
                            <p:stCondLst>
                              <p:cond delay="500"/>
                            </p:stCondLst>
                            <p:childTnLst>
                              <p:par>
                                <p:cTn id="22" presetID="1" presetClass="entr" presetSubtype="0" fill="hold" grpId="0" nodeType="afterEffect">
                                  <p:stCondLst>
                                    <p:cond delay="50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07682E4-D2AF-4B08-9118-3B117821EAAA}"/>
              </a:ext>
            </a:extLst>
          </p:cNvPr>
          <p:cNvSpPr>
            <a:spLocks noChangeArrowheads="1"/>
          </p:cNvSpPr>
          <p:nvPr/>
        </p:nvSpPr>
        <p:spPr bwMode="auto">
          <a:xfrm>
            <a:off x="107504" y="420316"/>
            <a:ext cx="8992680" cy="5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3400">
                <a:solidFill>
                  <a:schemeClr val="tx1"/>
                </a:solidFill>
                <a:latin typeface="Times New Roman" panose="02020603050405020304" pitchFamily="18" charset="0"/>
                <a:ea typeface="宋体" panose="02010600030101010101" pitchFamily="2" charset="-122"/>
              </a:defRPr>
            </a:lvl1pPr>
            <a:lvl2pPr marL="742950" indent="-285750" algn="ctr">
              <a:buClr>
                <a:schemeClr val="accent2"/>
              </a:buClr>
              <a:buSzPct val="80000"/>
              <a:defRPr sz="2800">
                <a:solidFill>
                  <a:schemeClr val="tx1"/>
                </a:solidFill>
                <a:latin typeface="Times New Roman" panose="02020603050405020304" pitchFamily="18" charset="0"/>
                <a:ea typeface="宋体" panose="02010600030101010101" pitchFamily="2" charset="-122"/>
              </a:defRPr>
            </a:lvl2pPr>
            <a:lvl3pPr marL="1143000" indent="-228600" algn="ctr">
              <a:buSzPct val="65000"/>
              <a:defRPr sz="2400">
                <a:solidFill>
                  <a:schemeClr val="tx1"/>
                </a:solidFill>
                <a:latin typeface="Times New Roman" panose="02020603050405020304" pitchFamily="18" charset="0"/>
                <a:ea typeface="宋体" panose="02010600030101010101" pitchFamily="2" charset="-122"/>
              </a:defRPr>
            </a:lvl3pPr>
            <a:lvl4pPr marL="1600200" indent="-228600" algn="ctr">
              <a:buClr>
                <a:schemeClr val="accent2"/>
              </a:buClr>
              <a:buSzPct val="70000"/>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9pPr>
          </a:lstStyle>
          <a:p>
            <a:pPr algn="l">
              <a:buFont typeface="Wingdings" panose="05000000000000000000" pitchFamily="2" charset="2"/>
              <a:buNone/>
            </a:pPr>
            <a:r>
              <a:rPr lang="zh-CN" altLang="en-US" sz="2400" dirty="0">
                <a:latin typeface="+mn-ea"/>
                <a:ea typeface="+mn-ea"/>
              </a:rPr>
              <a:t>给定下单峰区间</a:t>
            </a:r>
            <a:r>
              <a:rPr lang="en-US" altLang="zh-CN" sz="2400" dirty="0">
                <a:ea typeface="+mn-ea"/>
                <a:cs typeface="Times New Roman" panose="02020603050405020304" pitchFamily="18" charset="0"/>
              </a:rPr>
              <a:t>[</a:t>
            </a:r>
            <a:r>
              <a:rPr lang="en-US" altLang="zh-CN" sz="2400" i="1" dirty="0">
                <a:ea typeface="+mn-ea"/>
                <a:cs typeface="Times New Roman" panose="02020603050405020304" pitchFamily="18" charset="0"/>
              </a:rPr>
              <a:t>a</a:t>
            </a:r>
            <a:r>
              <a:rPr lang="en-US" altLang="zh-CN" sz="2400" dirty="0">
                <a:ea typeface="+mn-ea"/>
                <a:cs typeface="Times New Roman" panose="02020603050405020304" pitchFamily="18" charset="0"/>
              </a:rPr>
              <a:t>, </a:t>
            </a:r>
            <a:r>
              <a:rPr lang="en-US" altLang="zh-CN" sz="2400" i="1" dirty="0">
                <a:ea typeface="+mn-ea"/>
                <a:cs typeface="Times New Roman" panose="02020603050405020304" pitchFamily="18" charset="0"/>
              </a:rPr>
              <a:t>b</a:t>
            </a:r>
            <a:r>
              <a:rPr lang="en-US" altLang="zh-CN" sz="2400" dirty="0">
                <a:ea typeface="+mn-ea"/>
                <a:cs typeface="Times New Roman" panose="02020603050405020304" pitchFamily="18" charset="0"/>
              </a:rPr>
              <a:t>]</a:t>
            </a:r>
            <a:r>
              <a:rPr lang="zh-CN" altLang="en-US" sz="2400" dirty="0">
                <a:latin typeface="+mn-ea"/>
                <a:ea typeface="+mn-ea"/>
              </a:rPr>
              <a:t>及误差</a:t>
            </a:r>
            <a:r>
              <a:rPr lang="zh-CN" altLang="en-US" sz="2400" i="1"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0;</a:t>
            </a:r>
            <a:r>
              <a:rPr lang="zh-CN" altLang="en-US" sz="2400" dirty="0">
                <a:latin typeface="+mn-ea"/>
                <a:ea typeface="+mn-ea"/>
              </a:rPr>
              <a:t>黄金分割法</a:t>
            </a:r>
            <a:r>
              <a:rPr lang="en-US" altLang="zh-CN" sz="2400" dirty="0">
                <a:latin typeface="+mn-ea"/>
                <a:ea typeface="+mn-ea"/>
              </a:rPr>
              <a:t>(0.618</a:t>
            </a:r>
            <a:r>
              <a:rPr lang="zh-CN" altLang="en-US" sz="2400" dirty="0">
                <a:latin typeface="+mn-ea"/>
                <a:ea typeface="+mn-ea"/>
              </a:rPr>
              <a:t>法</a:t>
            </a:r>
            <a:r>
              <a:rPr lang="en-US" altLang="zh-CN" sz="2400" dirty="0">
                <a:latin typeface="+mn-ea"/>
                <a:ea typeface="+mn-ea"/>
              </a:rPr>
              <a:t>)</a:t>
            </a:r>
            <a:r>
              <a:rPr lang="zh-CN" altLang="en-US" sz="2400" dirty="0">
                <a:latin typeface="+mn-ea"/>
                <a:ea typeface="+mn-ea"/>
              </a:rPr>
              <a:t>的迭代步骤</a:t>
            </a:r>
          </a:p>
        </p:txBody>
      </p:sp>
      <p:sp>
        <p:nvSpPr>
          <p:cNvPr id="15365" name="Rectangle 5">
            <a:extLst>
              <a:ext uri="{FF2B5EF4-FFF2-40B4-BE49-F238E27FC236}">
                <a16:creationId xmlns:a16="http://schemas.microsoft.com/office/drawing/2014/main" id="{C9F0090A-36AD-4495-85ED-A23FA4B2B1F6}"/>
              </a:ext>
            </a:extLst>
          </p:cNvPr>
          <p:cNvSpPr>
            <a:spLocks noChangeArrowheads="1"/>
          </p:cNvSpPr>
          <p:nvPr/>
        </p:nvSpPr>
        <p:spPr bwMode="auto">
          <a:xfrm>
            <a:off x="755576" y="2708920"/>
            <a:ext cx="748883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c</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+ 0.382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c</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若</a:t>
            </a:r>
            <a:r>
              <a:rPr kumimoji="1" lang="en-US" altLang="zh-CN" sz="2400" dirty="0">
                <a:latin typeface="+mn-ea"/>
                <a:ea typeface="+mn-ea"/>
              </a:rPr>
              <a:t>|</a:t>
            </a:r>
            <a:r>
              <a:rPr kumimoji="1" lang="en-US" altLang="zh-CN" sz="2400" i="1" dirty="0">
                <a:latin typeface="+mn-ea"/>
                <a:ea typeface="+mn-ea"/>
              </a:rPr>
              <a:t>b </a:t>
            </a:r>
            <a:r>
              <a:rPr kumimoji="1" lang="en-US" altLang="zh-CN" sz="2400" dirty="0">
                <a:latin typeface="+mn-ea"/>
                <a:ea typeface="+mn-ea"/>
              </a:rPr>
              <a:t>–</a:t>
            </a:r>
            <a:r>
              <a:rPr kumimoji="1" lang="en-US" altLang="zh-CN" sz="2400" i="1" dirty="0">
                <a:latin typeface="+mn-ea"/>
                <a:ea typeface="+mn-ea"/>
              </a:rPr>
              <a:t>a</a:t>
            </a:r>
            <a:r>
              <a:rPr kumimoji="1" lang="en-US" altLang="zh-CN" sz="2400" dirty="0">
                <a:latin typeface="+mn-ea"/>
                <a:ea typeface="+mn-ea"/>
              </a:rPr>
              <a:t>|</a:t>
            </a:r>
            <a:r>
              <a:rPr kumimoji="1" lang="zh-CN" altLang="en-US" sz="2400" dirty="0">
                <a:latin typeface="+mn-ea"/>
                <a:ea typeface="+mn-ea"/>
              </a:rPr>
              <a:t>＜</a:t>
            </a:r>
            <a:r>
              <a:rPr kumimoji="1" lang="zh-CN" altLang="en-US" sz="2400" i="1" dirty="0">
                <a:latin typeface="+mn-ea"/>
                <a:ea typeface="+mn-ea"/>
                <a:sym typeface="Symbol" panose="05050102010706020507" pitchFamily="18" charset="2"/>
              </a:rPr>
              <a:t></a:t>
            </a:r>
            <a:r>
              <a:rPr kumimoji="1" lang="zh-CN" altLang="en-US" sz="2400" dirty="0">
                <a:latin typeface="+mn-ea"/>
                <a:ea typeface="+mn-ea"/>
              </a:rPr>
              <a:t> </a:t>
            </a:r>
            <a:r>
              <a:rPr kumimoji="1" lang="en-US" altLang="zh-CN" sz="2400" dirty="0">
                <a:latin typeface="+mn-ea"/>
                <a:ea typeface="+mn-ea"/>
              </a:rPr>
              <a:t>,</a:t>
            </a:r>
            <a:r>
              <a:rPr kumimoji="1" lang="zh-CN" altLang="en-US" sz="2400" dirty="0">
                <a:latin typeface="+mn-ea"/>
                <a:ea typeface="+mn-ea"/>
              </a:rPr>
              <a:t> 则取</a:t>
            </a:r>
            <a:r>
              <a:rPr kumimoji="1" lang="en-US" altLang="zh-CN" sz="2400" i="1" dirty="0">
                <a:latin typeface="+mn-ea"/>
                <a:ea typeface="+mn-ea"/>
              </a:rPr>
              <a:t>p</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a:t>
            </a:r>
            <a:r>
              <a:rPr kumimoji="1" lang="en-US" altLang="zh-CN" sz="2400" i="1" dirty="0">
                <a:latin typeface="+mn-ea"/>
                <a:ea typeface="+mn-ea"/>
              </a:rPr>
              <a:t>b </a:t>
            </a:r>
            <a:r>
              <a:rPr kumimoji="1" lang="en-US" altLang="zh-CN" sz="2400" dirty="0">
                <a:latin typeface="+mn-ea"/>
                <a:ea typeface="+mn-ea"/>
              </a:rPr>
              <a:t>)/2, </a:t>
            </a:r>
            <a:r>
              <a:rPr kumimoji="1" lang="zh-CN" altLang="en-US" sz="2400" dirty="0">
                <a:latin typeface="+mn-ea"/>
                <a:ea typeface="+mn-ea"/>
              </a:rPr>
              <a:t>停</a:t>
            </a:r>
            <a:r>
              <a:rPr kumimoji="1" lang="en-US" altLang="zh-CN" sz="2400" dirty="0">
                <a:latin typeface="+mn-ea"/>
                <a:ea typeface="+mn-ea"/>
              </a:rPr>
              <a:t>. </a:t>
            </a:r>
            <a:r>
              <a:rPr kumimoji="1" lang="zh-CN" altLang="en-US" sz="2400" dirty="0">
                <a:latin typeface="+mn-ea"/>
                <a:ea typeface="+mn-ea"/>
              </a:rPr>
              <a:t>否则转向④</a:t>
            </a:r>
            <a:r>
              <a:rPr kumimoji="1" lang="en-US" altLang="zh-CN" sz="2400" dirty="0">
                <a:latin typeface="+mn-ea"/>
                <a:ea typeface="+mn-ea"/>
              </a:rPr>
              <a:t>. </a:t>
            </a:r>
          </a:p>
          <a:p>
            <a:pPr algn="l">
              <a:lnSpc>
                <a:spcPct val="110000"/>
              </a:lnSpc>
              <a:spcBef>
                <a:spcPct val="20000"/>
              </a:spcBef>
              <a:buClrTx/>
              <a:buSzTx/>
              <a:buFontTx/>
              <a:buAutoNum type="circleNumDbPlain"/>
            </a:pP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b </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a:t>
            </a:r>
            <a:r>
              <a:rPr kumimoji="1" lang="en-US" altLang="zh-CN" sz="2400" i="1" dirty="0">
                <a:latin typeface="+mn-ea"/>
                <a:ea typeface="+mn-ea"/>
              </a:rPr>
              <a:t> </a:t>
            </a:r>
            <a:r>
              <a:rPr kumimoji="1" lang="en-US" altLang="zh-CN" sz="2400" i="1" dirty="0">
                <a:solidFill>
                  <a:srgbClr val="FF0000"/>
                </a:solidFill>
                <a:latin typeface="+mn-ea"/>
                <a:ea typeface="+mn-ea"/>
              </a:rPr>
              <a:t> d </a:t>
            </a:r>
            <a:r>
              <a:rPr kumimoji="1" lang="en-US" altLang="zh-CN" sz="2400" dirty="0">
                <a:solidFill>
                  <a:srgbClr val="FF0000"/>
                </a:solidFill>
                <a:latin typeface="+mn-ea"/>
                <a:ea typeface="+mn-ea"/>
              </a:rPr>
              <a:t>=</a:t>
            </a:r>
            <a:r>
              <a:rPr kumimoji="1" lang="en-US" altLang="zh-CN" sz="2400" i="1" dirty="0">
                <a:solidFill>
                  <a:srgbClr val="FF0000"/>
                </a:solidFill>
                <a:latin typeface="+mn-ea"/>
                <a:ea typeface="+mn-ea"/>
              </a:rPr>
              <a:t>c</a:t>
            </a:r>
            <a:r>
              <a:rPr kumimoji="1" lang="en-US" altLang="zh-CN" sz="2400" dirty="0">
                <a:solidFill>
                  <a:srgbClr val="FF0000"/>
                </a:solidFill>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  </a:t>
            </a: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zh-CN" altLang="en-US" sz="2400" dirty="0">
                <a:latin typeface="+mn-ea"/>
                <a:ea typeface="+mn-ea"/>
              </a:rPr>
              <a:t>转向①</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  </a:t>
            </a: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c </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转向⑤</a:t>
            </a:r>
            <a:r>
              <a:rPr kumimoji="1" lang="en-US" altLang="zh-CN" sz="2400" dirty="0">
                <a:latin typeface="+mn-ea"/>
                <a:ea typeface="+mn-ea"/>
              </a:rPr>
              <a:t>. </a:t>
            </a:r>
          </a:p>
          <a:p>
            <a:pPr algn="l">
              <a:lnSpc>
                <a:spcPct val="110000"/>
              </a:lnSpc>
              <a:spcBef>
                <a:spcPct val="20000"/>
              </a:spcBef>
              <a:buClrTx/>
              <a:buSzTx/>
              <a:buFontTx/>
              <a:buAutoNum type="circleNumDbPlain" startAt="5"/>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 </a:t>
            </a:r>
          </a:p>
        </p:txBody>
      </p:sp>
      <p:pic>
        <p:nvPicPr>
          <p:cNvPr id="3" name="图片 2">
            <a:extLst>
              <a:ext uri="{FF2B5EF4-FFF2-40B4-BE49-F238E27FC236}">
                <a16:creationId xmlns:a16="http://schemas.microsoft.com/office/drawing/2014/main" id="{8C19CB50-0025-2BC2-137B-1F8C2EDEC139}"/>
              </a:ext>
            </a:extLst>
          </p:cNvPr>
          <p:cNvPicPr>
            <a:picLocks noChangeAspect="1"/>
          </p:cNvPicPr>
          <p:nvPr/>
        </p:nvPicPr>
        <p:blipFill>
          <a:blip r:embed="rId2"/>
          <a:stretch>
            <a:fillRect/>
          </a:stretch>
        </p:blipFill>
        <p:spPr>
          <a:xfrm>
            <a:off x="685800" y="1029589"/>
            <a:ext cx="7772400" cy="1607323"/>
          </a:xfrm>
          <a:prstGeom prst="rect">
            <a:avLst/>
          </a:prstGeom>
        </p:spPr>
      </p:pic>
      <p:sp>
        <p:nvSpPr>
          <p:cNvPr id="4" name="Rectangle 2">
            <a:extLst>
              <a:ext uri="{FF2B5EF4-FFF2-40B4-BE49-F238E27FC236}">
                <a16:creationId xmlns:a16="http://schemas.microsoft.com/office/drawing/2014/main" id="{7D8BD3E6-7BF7-72D2-6466-DEB194CE132E}"/>
              </a:ext>
            </a:extLst>
          </p:cNvPr>
          <p:cNvSpPr>
            <a:spLocks noGrp="1" noChangeArrowheads="1"/>
          </p:cNvSpPr>
          <p:nvPr>
            <p:ph type="title"/>
          </p:nvPr>
        </p:nvSpPr>
        <p:spPr>
          <a:xfrm>
            <a:off x="43816" y="13600"/>
            <a:ext cx="6148131" cy="517678"/>
          </a:xfrm>
        </p:spPr>
        <p:txBody>
          <a:bodyPr>
            <a:normAutofit fontScale="90000"/>
          </a:bodyPr>
          <a:lstStyle/>
          <a:p>
            <a:r>
              <a:rPr lang="zh-CN" altLang="en-US" dirty="0"/>
              <a:t>（</a:t>
            </a:r>
            <a:r>
              <a:rPr lang="en-US" altLang="zh-CN" dirty="0"/>
              <a:t>1</a:t>
            </a:r>
            <a:r>
              <a:rPr lang="zh-CN" altLang="en-US" dirty="0"/>
              <a:t>）黄金分割</a:t>
            </a:r>
            <a:r>
              <a:rPr lang="en-US" altLang="zh-CN" dirty="0"/>
              <a:t>(</a:t>
            </a:r>
            <a:r>
              <a:rPr lang="en-US" altLang="zh-CN" i="1" dirty="0">
                <a:latin typeface="Times New Roman" panose="02020603050405020304" pitchFamily="18" charset="0"/>
                <a:cs typeface="Times New Roman" panose="02020603050405020304" pitchFamily="18" charset="0"/>
              </a:rPr>
              <a:t>Golden Ratio</a:t>
            </a:r>
            <a:r>
              <a:rPr lang="en-US" altLang="zh-CN" dirty="0"/>
              <a:t>)</a:t>
            </a:r>
            <a:r>
              <a:rPr lang="zh-CN" altLang="en-US" dirty="0"/>
              <a:t>搜索法</a:t>
            </a:r>
          </a:p>
        </p:txBody>
      </p:sp>
      <p:sp>
        <p:nvSpPr>
          <p:cNvPr id="6" name="文本框 5">
            <a:extLst>
              <a:ext uri="{FF2B5EF4-FFF2-40B4-BE49-F238E27FC236}">
                <a16:creationId xmlns:a16="http://schemas.microsoft.com/office/drawing/2014/main" id="{9F02E9AA-73BA-2AB6-BDB6-00C63523CBF3}"/>
              </a:ext>
            </a:extLst>
          </p:cNvPr>
          <p:cNvSpPr txBox="1"/>
          <p:nvPr/>
        </p:nvSpPr>
        <p:spPr>
          <a:xfrm>
            <a:off x="688264" y="1433141"/>
            <a:ext cx="42735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a</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7" name="文本框 6">
            <a:extLst>
              <a:ext uri="{FF2B5EF4-FFF2-40B4-BE49-F238E27FC236}">
                <a16:creationId xmlns:a16="http://schemas.microsoft.com/office/drawing/2014/main" id="{E5422C34-E01D-B29F-5A04-612C0057142B}"/>
              </a:ext>
            </a:extLst>
          </p:cNvPr>
          <p:cNvSpPr txBox="1"/>
          <p:nvPr/>
        </p:nvSpPr>
        <p:spPr>
          <a:xfrm>
            <a:off x="1918594" y="1433141"/>
            <a:ext cx="493166"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c</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8" name="文本框 7">
            <a:extLst>
              <a:ext uri="{FF2B5EF4-FFF2-40B4-BE49-F238E27FC236}">
                <a16:creationId xmlns:a16="http://schemas.microsoft.com/office/drawing/2014/main" id="{A896A735-6B77-615C-4EB1-5AD9B0B1CD00}"/>
              </a:ext>
            </a:extLst>
          </p:cNvPr>
          <p:cNvSpPr txBox="1"/>
          <p:nvPr/>
        </p:nvSpPr>
        <p:spPr>
          <a:xfrm>
            <a:off x="2699792" y="1433141"/>
            <a:ext cx="720080"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d</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9" name="文本框 8">
            <a:extLst>
              <a:ext uri="{FF2B5EF4-FFF2-40B4-BE49-F238E27FC236}">
                <a16:creationId xmlns:a16="http://schemas.microsoft.com/office/drawing/2014/main" id="{832AD8BE-4153-823A-DA76-7CA67B3F977C}"/>
              </a:ext>
            </a:extLst>
          </p:cNvPr>
          <p:cNvSpPr txBox="1"/>
          <p:nvPr/>
        </p:nvSpPr>
        <p:spPr>
          <a:xfrm>
            <a:off x="3951198" y="1433141"/>
            <a:ext cx="26076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b</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0" name="文本框 9">
            <a:extLst>
              <a:ext uri="{FF2B5EF4-FFF2-40B4-BE49-F238E27FC236}">
                <a16:creationId xmlns:a16="http://schemas.microsoft.com/office/drawing/2014/main" id="{3CE080CD-A2C2-3190-E667-23962875FF99}"/>
              </a:ext>
            </a:extLst>
          </p:cNvPr>
          <p:cNvSpPr txBox="1"/>
          <p:nvPr/>
        </p:nvSpPr>
        <p:spPr>
          <a:xfrm>
            <a:off x="4936736" y="1412776"/>
            <a:ext cx="42735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a</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1" name="文本框 10">
            <a:extLst>
              <a:ext uri="{FF2B5EF4-FFF2-40B4-BE49-F238E27FC236}">
                <a16:creationId xmlns:a16="http://schemas.microsoft.com/office/drawing/2014/main" id="{CA1A6E63-1646-673F-150E-CDC8BA65B6BB}"/>
              </a:ext>
            </a:extLst>
          </p:cNvPr>
          <p:cNvSpPr txBox="1"/>
          <p:nvPr/>
        </p:nvSpPr>
        <p:spPr>
          <a:xfrm>
            <a:off x="6167066" y="1412776"/>
            <a:ext cx="493166"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c</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2" name="文本框 11">
            <a:extLst>
              <a:ext uri="{FF2B5EF4-FFF2-40B4-BE49-F238E27FC236}">
                <a16:creationId xmlns:a16="http://schemas.microsoft.com/office/drawing/2014/main" id="{AEC33473-D593-C08D-9419-3E453B1FFA25}"/>
              </a:ext>
            </a:extLst>
          </p:cNvPr>
          <p:cNvSpPr txBox="1"/>
          <p:nvPr/>
        </p:nvSpPr>
        <p:spPr>
          <a:xfrm>
            <a:off x="6948264" y="1412776"/>
            <a:ext cx="720080"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d</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13" name="文本框 12">
            <a:extLst>
              <a:ext uri="{FF2B5EF4-FFF2-40B4-BE49-F238E27FC236}">
                <a16:creationId xmlns:a16="http://schemas.microsoft.com/office/drawing/2014/main" id="{B66934FF-009E-35EC-DC46-5E13A0CF7201}"/>
              </a:ext>
            </a:extLst>
          </p:cNvPr>
          <p:cNvSpPr txBox="1"/>
          <p:nvPr/>
        </p:nvSpPr>
        <p:spPr>
          <a:xfrm>
            <a:off x="8199670" y="1412776"/>
            <a:ext cx="260762" cy="400110"/>
          </a:xfrm>
          <a:prstGeom prst="rect">
            <a:avLst/>
          </a:prstGeom>
          <a:noFill/>
        </p:spPr>
        <p:txBody>
          <a:bodyPr wrap="square" rtlCol="0">
            <a:spAutoFit/>
          </a:bodyPr>
          <a:lstStyle/>
          <a:p>
            <a:pPr algn="l"/>
            <a:r>
              <a:rPr lang="en-US" altLang="zh-CN"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b</a:t>
            </a:r>
            <a:endParaRPr lang="zh-CN" altLang="en-US" sz="2000" b="0" i="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4104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DFCA577E-0E9E-4FE5-BC2B-E5743A925527}"/>
              </a:ext>
            </a:extLst>
          </p:cNvPr>
          <p:cNvSpPr txBox="1">
            <a:spLocks noChangeArrowheads="1"/>
          </p:cNvSpPr>
          <p:nvPr/>
        </p:nvSpPr>
        <p:spPr>
          <a:xfrm>
            <a:off x="470283" y="1124744"/>
            <a:ext cx="8203435" cy="374441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spcAft>
                <a:spcPts val="0"/>
              </a:spcAft>
            </a:pPr>
            <a:r>
              <a:rPr lang="zh-CN" altLang="en-US" sz="2800" b="0" dirty="0">
                <a:solidFill>
                  <a:srgbClr val="0000FF"/>
                </a:solidFill>
              </a:rPr>
              <a:t>除第一次迭代进行了两次函数求值，后续每次迭代只进行一次函数求值</a:t>
            </a:r>
          </a:p>
          <a:p>
            <a:pPr fontAlgn="auto">
              <a:lnSpc>
                <a:spcPct val="120000"/>
              </a:lnSpc>
              <a:spcAft>
                <a:spcPts val="0"/>
              </a:spcAft>
            </a:pPr>
            <a:r>
              <a:rPr lang="zh-CN" altLang="en-US" sz="2800" b="0" dirty="0">
                <a:solidFill>
                  <a:srgbClr val="0000FF"/>
                </a:solidFill>
              </a:rPr>
              <a:t>固定的区间压缩率</a:t>
            </a:r>
            <a:r>
              <a:rPr lang="en-US" altLang="zh-CN" sz="2800" b="0" dirty="0">
                <a:solidFill>
                  <a:srgbClr val="0000FF"/>
                </a:solidFill>
              </a:rPr>
              <a:t> </a:t>
            </a:r>
            <a:r>
              <a:rPr lang="en-US" altLang="zh-CN" sz="2800" b="0" dirty="0"/>
              <a:t>(</a:t>
            </a:r>
            <a:r>
              <a:rPr lang="en-US" altLang="zh-CN" sz="2800" b="0" i="1" dirty="0"/>
              <a:t>r</a:t>
            </a:r>
            <a:r>
              <a:rPr lang="zh-CN" altLang="en-US" sz="2800" b="0" dirty="0"/>
              <a:t>值对每个子区间相同</a:t>
            </a:r>
            <a:r>
              <a:rPr lang="en-US" altLang="zh-CN" sz="2800" b="0" dirty="0"/>
              <a:t>)</a:t>
            </a:r>
          </a:p>
          <a:p>
            <a:pPr fontAlgn="auto">
              <a:lnSpc>
                <a:spcPct val="120000"/>
              </a:lnSpc>
              <a:spcAft>
                <a:spcPts val="0"/>
              </a:spcAft>
            </a:pPr>
            <a:r>
              <a:rPr lang="zh-CN" altLang="en-US" sz="2800" b="0" dirty="0">
                <a:solidFill>
                  <a:srgbClr val="0000FF"/>
                </a:solidFill>
              </a:rPr>
              <a:t>终止条件</a:t>
            </a:r>
            <a:endParaRPr lang="en-US" altLang="zh-CN" sz="2800" b="0" dirty="0"/>
          </a:p>
          <a:p>
            <a:pPr marL="0" indent="0" fontAlgn="auto">
              <a:lnSpc>
                <a:spcPct val="120000"/>
              </a:lnSpc>
              <a:spcAft>
                <a:spcPts val="0"/>
              </a:spcAft>
              <a:buNone/>
            </a:pPr>
            <a:r>
              <a:rPr lang="zh-CN" altLang="en-US" sz="2800" b="0" dirty="0"/>
              <a:t>  当</a:t>
            </a:r>
            <a:r>
              <a:rPr lang="en-US" altLang="zh-CN" sz="2800" b="0" dirty="0"/>
              <a:t>|</a:t>
            </a:r>
            <a:r>
              <a:rPr lang="en-US" altLang="zh-CN" sz="2800" b="0" i="1" dirty="0"/>
              <a:t>b</a:t>
            </a:r>
            <a:r>
              <a:rPr lang="en-US" altLang="zh-CN" sz="2800" b="0" i="1" baseline="-25000" dirty="0"/>
              <a:t>k</a:t>
            </a:r>
            <a:r>
              <a:rPr lang="en-US" altLang="zh-CN" sz="2800" b="0" dirty="0"/>
              <a:t>-</a:t>
            </a:r>
            <a:r>
              <a:rPr lang="en-US" altLang="zh-CN" sz="2800" b="0" i="1" dirty="0" err="1"/>
              <a:t>a</a:t>
            </a:r>
            <a:r>
              <a:rPr lang="en-US" altLang="zh-CN" sz="2800" b="0" i="1" baseline="-25000" dirty="0" err="1"/>
              <a:t>k</a:t>
            </a:r>
            <a:r>
              <a:rPr lang="en-US" altLang="zh-CN" sz="2800" b="0" dirty="0"/>
              <a:t>|&lt;</a:t>
            </a:r>
            <a:r>
              <a:rPr lang="el-GR" altLang="zh-CN" sz="2800" b="0" i="1" dirty="0">
                <a:cs typeface="Times New Roman" panose="02020603050405020304" pitchFamily="18" charset="0"/>
              </a:rPr>
              <a:t>ε</a:t>
            </a:r>
            <a:r>
              <a:rPr lang="en-US" altLang="zh-CN" sz="2800" b="0" dirty="0">
                <a:cs typeface="Times New Roman" panose="02020603050405020304" pitchFamily="18" charset="0"/>
              </a:rPr>
              <a:t> </a:t>
            </a:r>
            <a:r>
              <a:rPr lang="zh-CN" altLang="en-US" sz="2800" b="0" dirty="0">
                <a:cs typeface="Times New Roman" panose="02020603050405020304" pitchFamily="18" charset="0"/>
              </a:rPr>
              <a:t>或</a:t>
            </a:r>
            <a:r>
              <a:rPr lang="en-US" altLang="zh-CN" sz="2800" b="0" dirty="0">
                <a:cs typeface="Times New Roman" panose="02020603050405020304" pitchFamily="18" charset="0"/>
              </a:rPr>
              <a:t>|</a:t>
            </a:r>
            <a:r>
              <a:rPr lang="en-US" altLang="zh-CN" sz="2800" b="0" i="1" dirty="0">
                <a:cs typeface="Times New Roman" panose="02020603050405020304" pitchFamily="18" charset="0"/>
              </a:rPr>
              <a:t>f</a:t>
            </a:r>
            <a:r>
              <a:rPr lang="en-US" altLang="zh-CN" sz="2800" b="0" dirty="0">
                <a:cs typeface="Times New Roman" panose="02020603050405020304" pitchFamily="18" charset="0"/>
              </a:rPr>
              <a:t>(</a:t>
            </a:r>
            <a:r>
              <a:rPr lang="en-US" altLang="zh-CN" sz="2800" b="0" i="1" dirty="0">
                <a:cs typeface="Times New Roman" panose="02020603050405020304" pitchFamily="18" charset="0"/>
              </a:rPr>
              <a:t>b</a:t>
            </a:r>
            <a:r>
              <a:rPr lang="en-US" altLang="zh-CN" sz="2800" b="0" i="1" baseline="-25000" dirty="0">
                <a:cs typeface="Times New Roman" panose="02020603050405020304" pitchFamily="18" charset="0"/>
              </a:rPr>
              <a:t>k</a:t>
            </a:r>
            <a:r>
              <a:rPr lang="en-US" altLang="zh-CN" sz="2800" b="0" dirty="0">
                <a:cs typeface="Times New Roman" panose="02020603050405020304" pitchFamily="18" charset="0"/>
              </a:rPr>
              <a:t>)-</a:t>
            </a:r>
            <a:r>
              <a:rPr lang="en-US" altLang="zh-CN" sz="2800" b="0" i="1" dirty="0">
                <a:cs typeface="Times New Roman" panose="02020603050405020304" pitchFamily="18" charset="0"/>
              </a:rPr>
              <a:t>f</a:t>
            </a:r>
            <a:r>
              <a:rPr lang="en-US" altLang="zh-CN" sz="2800" b="0" dirty="0">
                <a:cs typeface="Times New Roman" panose="02020603050405020304" pitchFamily="18" charset="0"/>
              </a:rPr>
              <a:t>(</a:t>
            </a:r>
            <a:r>
              <a:rPr lang="en-US" altLang="zh-CN" sz="2800" b="0" i="1" dirty="0" err="1">
                <a:cs typeface="Times New Roman" panose="02020603050405020304" pitchFamily="18" charset="0"/>
              </a:rPr>
              <a:t>a</a:t>
            </a:r>
            <a:r>
              <a:rPr lang="en-US" altLang="zh-CN" sz="2800" b="0" i="1" baseline="-25000" dirty="0" err="1">
                <a:cs typeface="Times New Roman" panose="02020603050405020304" pitchFamily="18" charset="0"/>
              </a:rPr>
              <a:t>k</a:t>
            </a:r>
            <a:r>
              <a:rPr lang="en-US" altLang="zh-CN" sz="2800" b="0" dirty="0">
                <a:cs typeface="Times New Roman" panose="02020603050405020304" pitchFamily="18" charset="0"/>
              </a:rPr>
              <a:t>)|&lt;</a:t>
            </a:r>
            <a:r>
              <a:rPr lang="el-GR" altLang="zh-CN" sz="2800" b="0" i="1" dirty="0">
                <a:cs typeface="Times New Roman" panose="02020603050405020304" pitchFamily="18" charset="0"/>
              </a:rPr>
              <a:t>ε</a:t>
            </a:r>
            <a:r>
              <a:rPr lang="zh-CN" altLang="en-US" sz="2800" b="0" dirty="0">
                <a:cs typeface="Times New Roman" panose="02020603050405020304" pitchFamily="18" charset="0"/>
              </a:rPr>
              <a:t>时，迭代结束。</a:t>
            </a:r>
            <a:endParaRPr lang="en-US" altLang="zh-CN" sz="2800" b="0" dirty="0">
              <a:cs typeface="Times New Roman" panose="02020603050405020304" pitchFamily="18" charset="0"/>
            </a:endParaRPr>
          </a:p>
          <a:p>
            <a:pPr marL="0" indent="0" fontAlgn="auto">
              <a:lnSpc>
                <a:spcPct val="120000"/>
              </a:lnSpc>
              <a:spcAft>
                <a:spcPts val="0"/>
              </a:spcAft>
              <a:buNone/>
            </a:pPr>
            <a:r>
              <a:rPr lang="zh-CN" altLang="en-US" sz="2800" b="0" dirty="0">
                <a:cs typeface="Times New Roman" panose="02020603050405020304" pitchFamily="18" charset="0"/>
              </a:rPr>
              <a:t>  取</a:t>
            </a:r>
            <a:r>
              <a:rPr lang="en-US" altLang="zh-CN" sz="2800" b="0" dirty="0">
                <a:cs typeface="Times New Roman" panose="02020603050405020304" pitchFamily="18" charset="0"/>
              </a:rPr>
              <a:t> [</a:t>
            </a:r>
            <a:r>
              <a:rPr lang="en-US" altLang="zh-CN" sz="2800" b="0" i="1" dirty="0" err="1">
                <a:cs typeface="Times New Roman" panose="02020603050405020304" pitchFamily="18" charset="0"/>
              </a:rPr>
              <a:t>a</a:t>
            </a:r>
            <a:r>
              <a:rPr lang="en-US" altLang="zh-CN" sz="2800" b="0" i="1" baseline="-25000" dirty="0" err="1">
                <a:cs typeface="Times New Roman" panose="02020603050405020304" pitchFamily="18" charset="0"/>
              </a:rPr>
              <a:t>k</a:t>
            </a:r>
            <a:r>
              <a:rPr lang="en-US" altLang="zh-CN" sz="2800" b="0" dirty="0">
                <a:cs typeface="Times New Roman" panose="02020603050405020304" pitchFamily="18" charset="0"/>
              </a:rPr>
              <a:t>, </a:t>
            </a:r>
            <a:r>
              <a:rPr lang="en-US" altLang="zh-CN" sz="2800" b="0" i="1" dirty="0">
                <a:cs typeface="Times New Roman" panose="02020603050405020304" pitchFamily="18" charset="0"/>
              </a:rPr>
              <a:t>b</a:t>
            </a:r>
            <a:r>
              <a:rPr lang="en-US" altLang="zh-CN" sz="2800" b="0" i="1" baseline="-25000" dirty="0">
                <a:cs typeface="Times New Roman" panose="02020603050405020304" pitchFamily="18" charset="0"/>
              </a:rPr>
              <a:t>k</a:t>
            </a:r>
            <a:r>
              <a:rPr lang="en-US" altLang="zh-CN" sz="2800" b="0" dirty="0">
                <a:cs typeface="Times New Roman" panose="02020603050405020304" pitchFamily="18" charset="0"/>
              </a:rPr>
              <a:t>] </a:t>
            </a:r>
            <a:r>
              <a:rPr lang="zh-CN" altLang="en-US" sz="2800" b="0" dirty="0">
                <a:cs typeface="Times New Roman" panose="02020603050405020304" pitchFamily="18" charset="0"/>
              </a:rPr>
              <a:t>的中点为所求最小值点</a:t>
            </a:r>
            <a:endParaRPr lang="zh-CN" altLang="el-GR" sz="2800" b="0" dirty="0">
              <a:cs typeface="Times New Roman" panose="02020603050405020304" pitchFamily="18" charset="0"/>
            </a:endParaRPr>
          </a:p>
        </p:txBody>
      </p:sp>
      <p:sp>
        <p:nvSpPr>
          <p:cNvPr id="5" name="Rectangle 2">
            <a:extLst>
              <a:ext uri="{FF2B5EF4-FFF2-40B4-BE49-F238E27FC236}">
                <a16:creationId xmlns:a16="http://schemas.microsoft.com/office/drawing/2014/main" id="{71C6BF5F-1988-FE7B-053E-89E4FF5A1F2D}"/>
              </a:ext>
            </a:extLst>
          </p:cNvPr>
          <p:cNvSpPr>
            <a:spLocks noGrp="1" noChangeArrowheads="1"/>
          </p:cNvSpPr>
          <p:nvPr>
            <p:ph type="title"/>
          </p:nvPr>
        </p:nvSpPr>
        <p:spPr>
          <a:xfrm>
            <a:off x="43816" y="13600"/>
            <a:ext cx="8056576" cy="517678"/>
          </a:xfrm>
        </p:spPr>
        <p:txBody>
          <a:bodyPr>
            <a:normAutofit fontScale="90000"/>
          </a:bodyPr>
          <a:lstStyle/>
          <a:p>
            <a:r>
              <a:rPr lang="zh-CN" altLang="en-US" dirty="0"/>
              <a:t>（</a:t>
            </a:r>
            <a:r>
              <a:rPr lang="en-US" altLang="zh-CN" dirty="0"/>
              <a:t>1</a:t>
            </a:r>
            <a:r>
              <a:rPr lang="zh-CN" altLang="en-US" dirty="0"/>
              <a:t>）黄金分割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Golden Ratio</a:t>
            </a:r>
            <a:r>
              <a:rPr lang="en-US" altLang="zh-CN" dirty="0">
                <a:latin typeface="Times New Roman" panose="02020603050405020304" pitchFamily="18" charset="0"/>
                <a:cs typeface="Times New Roman" panose="02020603050405020304" pitchFamily="18" charset="0"/>
              </a:rPr>
              <a:t>)</a:t>
            </a:r>
            <a:r>
              <a:rPr lang="zh-CN" altLang="en-US" dirty="0"/>
              <a:t>搜索法的迭代特点</a:t>
            </a:r>
          </a:p>
        </p:txBody>
      </p:sp>
      <p:sp>
        <p:nvSpPr>
          <p:cNvPr id="2" name="文本框 1">
            <a:extLst>
              <a:ext uri="{FF2B5EF4-FFF2-40B4-BE49-F238E27FC236}">
                <a16:creationId xmlns:a16="http://schemas.microsoft.com/office/drawing/2014/main" id="{FDFE0BF1-719E-38A5-C71A-65D1374A3303}"/>
              </a:ext>
            </a:extLst>
          </p:cNvPr>
          <p:cNvSpPr txBox="1"/>
          <p:nvPr/>
        </p:nvSpPr>
        <p:spPr>
          <a:xfrm>
            <a:off x="2987824" y="3954542"/>
            <a:ext cx="4698722" cy="338554"/>
          </a:xfrm>
          <a:prstGeom prst="rect">
            <a:avLst/>
          </a:prstGeom>
          <a:noFill/>
        </p:spPr>
        <p:txBody>
          <a:bodyPr wrap="none" rtlCol="0">
            <a:spAutoFit/>
          </a:bodyPr>
          <a:lstStyle/>
          <a:p>
            <a:pPr algn="l"/>
            <a:r>
              <a:rPr kumimoji="1" lang="zh-CN" altLang="en-US" sz="1600" b="0" dirty="0">
                <a:solidFill>
                  <a:srgbClr val="C00000"/>
                </a:solidFill>
                <a:latin typeface="KaiTi" panose="02010609060101010101" pitchFamily="49" charset="-122"/>
                <a:ea typeface="KaiTi" panose="02010609060101010101" pitchFamily="49" charset="-122"/>
              </a:rPr>
              <a:t>如果在极值处曲线比较平坦，对精度会有何影响？</a:t>
            </a:r>
          </a:p>
        </p:txBody>
      </p:sp>
      <p:cxnSp>
        <p:nvCxnSpPr>
          <p:cNvPr id="4" name="直线连接符 3">
            <a:extLst>
              <a:ext uri="{FF2B5EF4-FFF2-40B4-BE49-F238E27FC236}">
                <a16:creationId xmlns:a16="http://schemas.microsoft.com/office/drawing/2014/main" id="{606D33B1-035F-0401-02A7-057D8DE34E57}"/>
              </a:ext>
            </a:extLst>
          </p:cNvPr>
          <p:cNvCxnSpPr/>
          <p:nvPr/>
        </p:nvCxnSpPr>
        <p:spPr>
          <a:xfrm>
            <a:off x="3131840" y="4003200"/>
            <a:ext cx="1944216"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2929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DA3C4-3063-454E-AC10-6DF70C420E9B}"/>
              </a:ext>
            </a:extLst>
          </p:cNvPr>
          <p:cNvSpPr txBox="1"/>
          <p:nvPr/>
        </p:nvSpPr>
        <p:spPr>
          <a:xfrm>
            <a:off x="5118" y="363190"/>
            <a:ext cx="6624736" cy="461665"/>
          </a:xfrm>
          <a:prstGeom prst="rect">
            <a:avLst/>
          </a:prstGeom>
          <a:noFill/>
        </p:spPr>
        <p:txBody>
          <a:bodyPr wrap="square" rtlCol="0">
            <a:spAutoFit/>
          </a:bodyPr>
          <a:lstStyle/>
          <a:p>
            <a:pPr algn="l"/>
            <a:r>
              <a:rPr lang="zh-CN" altLang="en-US" sz="2400" b="0" dirty="0">
                <a:solidFill>
                  <a:srgbClr val="C00000"/>
                </a:solidFill>
                <a:latin typeface="+mn-ea"/>
                <a:ea typeface="+mn-ea"/>
              </a:rPr>
              <a:t>例</a:t>
            </a:r>
            <a:r>
              <a:rPr lang="en-US" altLang="zh-CN" sz="2400" b="0" dirty="0">
                <a:solidFill>
                  <a:srgbClr val="C00000"/>
                </a:solidFill>
                <a:latin typeface="+mn-ea"/>
                <a:ea typeface="+mn-ea"/>
              </a:rPr>
              <a:t>8.4  </a:t>
            </a:r>
            <a:r>
              <a:rPr lang="zh-CN" altLang="en-US" sz="2400" b="0" dirty="0">
                <a:solidFill>
                  <a:srgbClr val="0000FF"/>
                </a:solidFill>
                <a:latin typeface="+mn-ea"/>
                <a:ea typeface="+mn-ea"/>
              </a:rPr>
              <a:t>比较求根方法和黄金分割搜索方法</a:t>
            </a:r>
          </a:p>
        </p:txBody>
      </p:sp>
      <p:pic>
        <p:nvPicPr>
          <p:cNvPr id="6" name="图片 5">
            <a:extLst>
              <a:ext uri="{FF2B5EF4-FFF2-40B4-BE49-F238E27FC236}">
                <a16:creationId xmlns:a16="http://schemas.microsoft.com/office/drawing/2014/main" id="{47E7BBBB-C919-478B-A87C-EBF596AC1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409737"/>
            <a:ext cx="8299058" cy="4206733"/>
          </a:xfrm>
          <a:prstGeom prst="rect">
            <a:avLst/>
          </a:prstGeom>
        </p:spPr>
      </p:pic>
      <p:pic>
        <p:nvPicPr>
          <p:cNvPr id="8" name="图片 7">
            <a:extLst>
              <a:ext uri="{FF2B5EF4-FFF2-40B4-BE49-F238E27FC236}">
                <a16:creationId xmlns:a16="http://schemas.microsoft.com/office/drawing/2014/main" id="{4C5A699C-A754-4D37-B195-37088F846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12531"/>
            <a:ext cx="3059832" cy="2432929"/>
          </a:xfrm>
          <a:prstGeom prst="rect">
            <a:avLst/>
          </a:prstGeom>
        </p:spPr>
      </p:pic>
      <p:sp>
        <p:nvSpPr>
          <p:cNvPr id="9" name="文本框 8">
            <a:extLst>
              <a:ext uri="{FF2B5EF4-FFF2-40B4-BE49-F238E27FC236}">
                <a16:creationId xmlns:a16="http://schemas.microsoft.com/office/drawing/2014/main" id="{D0510FA4-C237-4634-AF94-943B1CCD2A0B}"/>
              </a:ext>
            </a:extLst>
          </p:cNvPr>
          <p:cNvSpPr txBox="1"/>
          <p:nvPr/>
        </p:nvSpPr>
        <p:spPr>
          <a:xfrm>
            <a:off x="179512" y="836712"/>
            <a:ext cx="5904656"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求单峰函数                                  在区间</a:t>
            </a:r>
            <a:r>
              <a:rPr lang="en-US" altLang="zh-CN" sz="2400" b="0" dirty="0">
                <a:solidFill>
                  <a:schemeClr val="tx1">
                    <a:lumMod val="95000"/>
                    <a:lumOff val="5000"/>
                  </a:schemeClr>
                </a:solidFill>
                <a:latin typeface="+mn-ea"/>
                <a:ea typeface="+mn-ea"/>
              </a:rPr>
              <a:t>[0,1] </a:t>
            </a:r>
            <a:r>
              <a:rPr lang="zh-CN" altLang="en-US" sz="2400" b="0" dirty="0">
                <a:solidFill>
                  <a:schemeClr val="tx1">
                    <a:lumMod val="95000"/>
                    <a:lumOff val="5000"/>
                  </a:schemeClr>
                </a:solidFill>
                <a:latin typeface="+mn-ea"/>
                <a:ea typeface="+mn-ea"/>
              </a:rPr>
              <a:t>上的极小值。</a:t>
            </a:r>
          </a:p>
        </p:txBody>
      </p:sp>
      <p:pic>
        <p:nvPicPr>
          <p:cNvPr id="13" name="图片 12">
            <a:extLst>
              <a:ext uri="{FF2B5EF4-FFF2-40B4-BE49-F238E27FC236}">
                <a16:creationId xmlns:a16="http://schemas.microsoft.com/office/drawing/2014/main" id="{3BF09E1C-2769-4323-BFB1-DD349B5EDD2C}"/>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858084" y="924856"/>
            <a:ext cx="2415845" cy="327355"/>
          </a:xfrm>
          <a:prstGeom prst="rect">
            <a:avLst/>
          </a:prstGeom>
        </p:spPr>
      </p:pic>
      <p:pic>
        <p:nvPicPr>
          <p:cNvPr id="4" name="图片 3">
            <a:extLst>
              <a:ext uri="{FF2B5EF4-FFF2-40B4-BE49-F238E27FC236}">
                <a16:creationId xmlns:a16="http://schemas.microsoft.com/office/drawing/2014/main" id="{E46B4728-C947-ACBE-9EFE-02A2C749CE74}"/>
              </a:ext>
            </a:extLst>
          </p:cNvPr>
          <p:cNvPicPr>
            <a:picLocks noChangeAspect="1"/>
          </p:cNvPicPr>
          <p:nvPr/>
        </p:nvPicPr>
        <p:blipFill>
          <a:blip r:embed="rId6"/>
          <a:stretch>
            <a:fillRect/>
          </a:stretch>
        </p:blipFill>
        <p:spPr>
          <a:xfrm>
            <a:off x="4536000" y="2790000"/>
            <a:ext cx="203557" cy="224984"/>
          </a:xfrm>
          <a:prstGeom prst="rect">
            <a:avLst/>
          </a:prstGeom>
        </p:spPr>
      </p:pic>
      <p:sp>
        <p:nvSpPr>
          <p:cNvPr id="3" name="文本框 2">
            <a:extLst>
              <a:ext uri="{FF2B5EF4-FFF2-40B4-BE49-F238E27FC236}">
                <a16:creationId xmlns:a16="http://schemas.microsoft.com/office/drawing/2014/main" id="{74D4D3CD-0DC3-A401-990F-9EE715AEFA67}"/>
              </a:ext>
            </a:extLst>
          </p:cNvPr>
          <p:cNvSpPr txBox="1"/>
          <p:nvPr/>
        </p:nvSpPr>
        <p:spPr>
          <a:xfrm>
            <a:off x="4446000" y="2736000"/>
            <a:ext cx="360040" cy="323165"/>
          </a:xfrm>
          <a:prstGeom prst="rect">
            <a:avLst/>
          </a:prstGeom>
          <a:noFill/>
        </p:spPr>
        <p:txBody>
          <a:bodyPr wrap="square" rtlCol="0">
            <a:spAutoFit/>
          </a:bodyPr>
          <a:lstStyle/>
          <a:p>
            <a:r>
              <a:rPr kumimoji="1" lang="zh-CN" altLang="en-US" sz="1500" dirty="0">
                <a:solidFill>
                  <a:schemeClr val="tx1">
                    <a:lumMod val="95000"/>
                    <a:lumOff val="5000"/>
                  </a:schemeClr>
                </a:solidFill>
                <a:latin typeface="SimSun" panose="02010600030101010101" pitchFamily="2" charset="-122"/>
                <a:ea typeface="SimSun" panose="02010600030101010101" pitchFamily="2" charset="-122"/>
              </a:rPr>
              <a:t>介</a:t>
            </a:r>
          </a:p>
        </p:txBody>
      </p:sp>
      <p:pic>
        <p:nvPicPr>
          <p:cNvPr id="5" name="图片 4">
            <a:extLst>
              <a:ext uri="{FF2B5EF4-FFF2-40B4-BE49-F238E27FC236}">
                <a16:creationId xmlns:a16="http://schemas.microsoft.com/office/drawing/2014/main" id="{BF247955-5FF7-E1F4-D7C8-25C2D829DC35}"/>
              </a:ext>
            </a:extLst>
          </p:cNvPr>
          <p:cNvPicPr>
            <a:picLocks noChangeAspect="1"/>
          </p:cNvPicPr>
          <p:nvPr/>
        </p:nvPicPr>
        <p:blipFill>
          <a:blip r:embed="rId7"/>
          <a:stretch>
            <a:fillRect/>
          </a:stretch>
        </p:blipFill>
        <p:spPr>
          <a:xfrm>
            <a:off x="1979712" y="1886232"/>
            <a:ext cx="3560688" cy="473670"/>
          </a:xfrm>
          <a:prstGeom prst="rect">
            <a:avLst/>
          </a:prstGeom>
          <a:ln w="19050">
            <a:solidFill>
              <a:srgbClr val="FF0000"/>
            </a:solidFill>
          </a:ln>
        </p:spPr>
      </p:pic>
      <p:cxnSp>
        <p:nvCxnSpPr>
          <p:cNvPr id="10" name="直线连接符 9">
            <a:extLst>
              <a:ext uri="{FF2B5EF4-FFF2-40B4-BE49-F238E27FC236}">
                <a16:creationId xmlns:a16="http://schemas.microsoft.com/office/drawing/2014/main" id="{1D9208A3-4AE6-3EF5-110B-6B0C157830DB}"/>
              </a:ext>
            </a:extLst>
          </p:cNvPr>
          <p:cNvCxnSpPr/>
          <p:nvPr/>
        </p:nvCxnSpPr>
        <p:spPr>
          <a:xfrm>
            <a:off x="4637778" y="3356992"/>
            <a:ext cx="79831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57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A431E2-FC03-44F3-9492-202347081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80728"/>
            <a:ext cx="8892480" cy="4523606"/>
          </a:xfrm>
          <a:prstGeom prst="rect">
            <a:avLst/>
          </a:prstGeom>
        </p:spPr>
      </p:pic>
      <p:sp>
        <p:nvSpPr>
          <p:cNvPr id="4" name="文本框 3">
            <a:extLst>
              <a:ext uri="{FF2B5EF4-FFF2-40B4-BE49-F238E27FC236}">
                <a16:creationId xmlns:a16="http://schemas.microsoft.com/office/drawing/2014/main" id="{F36CAD38-A59F-432F-91A0-DE6EE6F571DE}"/>
              </a:ext>
            </a:extLst>
          </p:cNvPr>
          <p:cNvSpPr txBox="1"/>
          <p:nvPr/>
        </p:nvSpPr>
        <p:spPr>
          <a:xfrm>
            <a:off x="127647" y="332656"/>
            <a:ext cx="6624736" cy="461665"/>
          </a:xfrm>
          <a:prstGeom prst="rect">
            <a:avLst/>
          </a:prstGeom>
          <a:noFill/>
        </p:spPr>
        <p:txBody>
          <a:bodyPr wrap="square" rtlCol="0">
            <a:spAutoFit/>
          </a:bodyPr>
          <a:lstStyle/>
          <a:p>
            <a:pPr algn="l"/>
            <a:r>
              <a:rPr lang="zh-CN" altLang="en-US" sz="2400" b="0" dirty="0">
                <a:solidFill>
                  <a:srgbClr val="0000FF"/>
                </a:solidFill>
                <a:latin typeface="+mn-ea"/>
                <a:ea typeface="+mn-ea"/>
              </a:rPr>
              <a:t>比较求根法和黄金分割搜索方法</a:t>
            </a:r>
          </a:p>
        </p:txBody>
      </p:sp>
      <p:pic>
        <p:nvPicPr>
          <p:cNvPr id="6" name="图片 5">
            <a:extLst>
              <a:ext uri="{FF2B5EF4-FFF2-40B4-BE49-F238E27FC236}">
                <a16:creationId xmlns:a16="http://schemas.microsoft.com/office/drawing/2014/main" id="{6B00E034-8023-0641-A9E9-C8E2FCF10AE6}"/>
              </a:ext>
            </a:extLst>
          </p:cNvPr>
          <p:cNvPicPr>
            <a:picLocks noChangeAspect="1"/>
          </p:cNvPicPr>
          <p:nvPr/>
        </p:nvPicPr>
        <p:blipFill>
          <a:blip r:embed="rId3"/>
          <a:stretch>
            <a:fillRect/>
          </a:stretch>
        </p:blipFill>
        <p:spPr>
          <a:xfrm>
            <a:off x="6444208" y="1675532"/>
            <a:ext cx="647700" cy="241300"/>
          </a:xfrm>
          <a:prstGeom prst="rect">
            <a:avLst/>
          </a:prstGeom>
        </p:spPr>
      </p:pic>
      <p:pic>
        <p:nvPicPr>
          <p:cNvPr id="5" name="图片 4">
            <a:extLst>
              <a:ext uri="{FF2B5EF4-FFF2-40B4-BE49-F238E27FC236}">
                <a16:creationId xmlns:a16="http://schemas.microsoft.com/office/drawing/2014/main" id="{A6CBF057-CB4F-CB40-939F-7C93FDB3B2CD}"/>
              </a:ext>
            </a:extLst>
          </p:cNvPr>
          <p:cNvPicPr>
            <a:picLocks noChangeAspect="1"/>
          </p:cNvPicPr>
          <p:nvPr/>
        </p:nvPicPr>
        <p:blipFill>
          <a:blip r:embed="rId4"/>
          <a:stretch>
            <a:fillRect/>
          </a:stretch>
        </p:blipFill>
        <p:spPr>
          <a:xfrm>
            <a:off x="6436940" y="1694582"/>
            <a:ext cx="571500" cy="203200"/>
          </a:xfrm>
          <a:prstGeom prst="rect">
            <a:avLst/>
          </a:prstGeom>
        </p:spPr>
      </p:pic>
      <p:pic>
        <p:nvPicPr>
          <p:cNvPr id="7" name="图片 6">
            <a:extLst>
              <a:ext uri="{FF2B5EF4-FFF2-40B4-BE49-F238E27FC236}">
                <a16:creationId xmlns:a16="http://schemas.microsoft.com/office/drawing/2014/main" id="{3EAD0842-CBE1-914F-A9F1-C40554C683A7}"/>
              </a:ext>
            </a:extLst>
          </p:cNvPr>
          <p:cNvPicPr>
            <a:picLocks noChangeAspect="1"/>
          </p:cNvPicPr>
          <p:nvPr/>
        </p:nvPicPr>
        <p:blipFill>
          <a:blip r:embed="rId5"/>
          <a:stretch>
            <a:fillRect/>
          </a:stretch>
        </p:blipFill>
        <p:spPr>
          <a:xfrm>
            <a:off x="6986860" y="1868190"/>
            <a:ext cx="825500" cy="480690"/>
          </a:xfrm>
          <a:prstGeom prst="rect">
            <a:avLst/>
          </a:prstGeom>
        </p:spPr>
      </p:pic>
    </p:spTree>
    <p:extLst>
      <p:ext uri="{BB962C8B-B14F-4D97-AF65-F5344CB8AC3E}">
        <p14:creationId xmlns:p14="http://schemas.microsoft.com/office/powerpoint/2010/main" val="347277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E7BBB-127A-417F-B870-18F7D1A32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96" y="2348880"/>
            <a:ext cx="8735198" cy="4032448"/>
          </a:xfrm>
          <a:prstGeom prst="rect">
            <a:avLst/>
          </a:prstGeom>
        </p:spPr>
      </p:pic>
      <p:pic>
        <p:nvPicPr>
          <p:cNvPr id="2" name="图片 1">
            <a:extLst>
              <a:ext uri="{FF2B5EF4-FFF2-40B4-BE49-F238E27FC236}">
                <a16:creationId xmlns:a16="http://schemas.microsoft.com/office/drawing/2014/main" id="{35867F48-A392-4E13-8597-A49AAE873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8" y="188640"/>
            <a:ext cx="9026049" cy="1944216"/>
          </a:xfrm>
          <a:prstGeom prst="rect">
            <a:avLst/>
          </a:prstGeom>
        </p:spPr>
      </p:pic>
      <p:cxnSp>
        <p:nvCxnSpPr>
          <p:cNvPr id="5" name="直线连接符 4">
            <a:extLst>
              <a:ext uri="{FF2B5EF4-FFF2-40B4-BE49-F238E27FC236}">
                <a16:creationId xmlns:a16="http://schemas.microsoft.com/office/drawing/2014/main" id="{88262AA6-B892-3EAE-434A-C4D57481E186}"/>
              </a:ext>
            </a:extLst>
          </p:cNvPr>
          <p:cNvCxnSpPr/>
          <p:nvPr/>
        </p:nvCxnSpPr>
        <p:spPr>
          <a:xfrm>
            <a:off x="6372200" y="1340768"/>
            <a:ext cx="252028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DC9FCA6A-F189-C860-DB63-6D3D1BF9320E}"/>
              </a:ext>
            </a:extLst>
          </p:cNvPr>
          <p:cNvCxnSpPr/>
          <p:nvPr/>
        </p:nvCxnSpPr>
        <p:spPr>
          <a:xfrm>
            <a:off x="179512" y="1700808"/>
            <a:ext cx="252028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76B04D7F-90DD-DA3E-0E56-466782B70054}"/>
              </a:ext>
            </a:extLst>
          </p:cNvPr>
          <p:cNvSpPr/>
          <p:nvPr/>
        </p:nvSpPr>
        <p:spPr bwMode="auto">
          <a:xfrm>
            <a:off x="5904000" y="5445224"/>
            <a:ext cx="2736304" cy="79208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20494115-5EC6-03F3-6156-99C3C55CC4F1}"/>
              </a:ext>
            </a:extLst>
          </p:cNvPr>
          <p:cNvSpPr txBox="1"/>
          <p:nvPr/>
        </p:nvSpPr>
        <p:spPr>
          <a:xfrm>
            <a:off x="104563" y="1227600"/>
            <a:ext cx="4022255" cy="307777"/>
          </a:xfrm>
          <a:prstGeom prst="rect">
            <a:avLst/>
          </a:prstGeom>
          <a:noFill/>
        </p:spPr>
        <p:txBody>
          <a:bodyPr wrap="none" rtlCol="0">
            <a:spAutoFit/>
          </a:bodyPr>
          <a:lstStyle/>
          <a:p>
            <a:pPr algn="l"/>
            <a:r>
              <a:rPr kumimoji="1" lang="zh-CN" altLang="en-US" sz="1400" dirty="0">
                <a:solidFill>
                  <a:srgbClr val="C00000"/>
                </a:solidFill>
                <a:latin typeface="KaiTi" panose="02010609060101010101" pitchFamily="49" charset="-122"/>
                <a:ea typeface="KaiTi" panose="02010609060101010101" pitchFamily="49" charset="-122"/>
              </a:rPr>
              <a:t>用区间端点处函数值的差值来作为中止条件之一</a:t>
            </a:r>
          </a:p>
        </p:txBody>
      </p:sp>
      <p:sp>
        <p:nvSpPr>
          <p:cNvPr id="8" name="文本框 7">
            <a:extLst>
              <a:ext uri="{FF2B5EF4-FFF2-40B4-BE49-F238E27FC236}">
                <a16:creationId xmlns:a16="http://schemas.microsoft.com/office/drawing/2014/main" id="{E22EA959-A08A-C066-F564-357EDC6F9361}"/>
              </a:ext>
            </a:extLst>
          </p:cNvPr>
          <p:cNvSpPr txBox="1"/>
          <p:nvPr/>
        </p:nvSpPr>
        <p:spPr>
          <a:xfrm>
            <a:off x="5897513" y="6237312"/>
            <a:ext cx="2925801" cy="523220"/>
          </a:xfrm>
          <a:prstGeom prst="rect">
            <a:avLst/>
          </a:prstGeom>
          <a:noFill/>
        </p:spPr>
        <p:txBody>
          <a:bodyPr wrap="none" rtlCol="0">
            <a:spAutoFit/>
          </a:bodyPr>
          <a:lstStyle/>
          <a:p>
            <a:r>
              <a:rPr kumimoji="1" lang="zh-CN" altLang="en-US" sz="1400" dirty="0">
                <a:solidFill>
                  <a:srgbClr val="C00000"/>
                </a:solidFill>
                <a:latin typeface="KaiTi" panose="02010609060101010101" pitchFamily="49" charset="-122"/>
                <a:ea typeface="KaiTi" panose="02010609060101010101" pitchFamily="49" charset="-122"/>
              </a:rPr>
              <a:t>迭代三次函数值都没有太大变化，</a:t>
            </a:r>
            <a:endParaRPr kumimoji="1" lang="en-US" altLang="zh-CN" sz="1400" dirty="0">
              <a:solidFill>
                <a:srgbClr val="C00000"/>
              </a:solidFill>
              <a:latin typeface="KaiTi" panose="02010609060101010101" pitchFamily="49" charset="-122"/>
              <a:ea typeface="KaiTi" panose="02010609060101010101" pitchFamily="49" charset="-122"/>
            </a:endParaRPr>
          </a:p>
          <a:p>
            <a:pPr algn="l"/>
            <a:r>
              <a:rPr kumimoji="1" lang="zh-CN" altLang="en-US" sz="1400" dirty="0">
                <a:solidFill>
                  <a:srgbClr val="C00000"/>
                </a:solidFill>
                <a:latin typeface="KaiTi" panose="02010609060101010101" pitchFamily="49" charset="-122"/>
                <a:ea typeface="KaiTi" panose="02010609060101010101" pitchFamily="49" charset="-122"/>
              </a:rPr>
              <a:t>说明曲线在此附近已经比较平坦</a:t>
            </a:r>
          </a:p>
        </p:txBody>
      </p:sp>
    </p:spTree>
    <p:extLst>
      <p:ext uri="{BB962C8B-B14F-4D97-AF65-F5344CB8AC3E}">
        <p14:creationId xmlns:p14="http://schemas.microsoft.com/office/powerpoint/2010/main" val="167863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12E1D5F-F598-40E3-B09C-5D667A6B7835}"/>
              </a:ext>
            </a:extLst>
          </p:cNvPr>
          <p:cNvSpPr>
            <a:spLocks noGrp="1" noChangeArrowheads="1"/>
          </p:cNvSpPr>
          <p:nvPr>
            <p:ph type="title"/>
          </p:nvPr>
        </p:nvSpPr>
        <p:spPr>
          <a:xfrm>
            <a:off x="0" y="261104"/>
            <a:ext cx="5824103" cy="453005"/>
          </a:xfrm>
        </p:spPr>
        <p:txBody>
          <a:bodyPr>
            <a:noAutofit/>
          </a:bodyPr>
          <a:lstStyle/>
          <a:p>
            <a:r>
              <a:rPr lang="zh-CN" altLang="en-US" sz="3000" dirty="0"/>
              <a:t>（</a:t>
            </a:r>
            <a:r>
              <a:rPr lang="en-US" altLang="zh-CN" sz="3000" dirty="0"/>
              <a:t>2</a:t>
            </a:r>
            <a:r>
              <a:rPr lang="zh-CN" altLang="en-US" sz="3000" dirty="0"/>
              <a:t>）斐波那契</a:t>
            </a:r>
            <a:r>
              <a:rPr lang="en-US" altLang="zh-CN" sz="3000" dirty="0">
                <a:latin typeface="Times New Roman" panose="02020603050405020304" pitchFamily="18" charset="0"/>
                <a:cs typeface="Times New Roman" panose="02020603050405020304" pitchFamily="18" charset="0"/>
              </a:rPr>
              <a:t>(</a:t>
            </a:r>
            <a:r>
              <a:rPr lang="en-US" altLang="zh-CN" sz="3000" b="1" i="1" dirty="0">
                <a:latin typeface="Times New Roman" panose="02020603050405020304" pitchFamily="18" charset="0"/>
                <a:cs typeface="Times New Roman" panose="02020603050405020304" pitchFamily="18" charset="0"/>
              </a:rPr>
              <a:t>Fibonacci</a:t>
            </a:r>
            <a:r>
              <a:rPr lang="en-US" altLang="zh-CN" sz="3000" dirty="0">
                <a:latin typeface="Times New Roman" panose="02020603050405020304" pitchFamily="18" charset="0"/>
                <a:cs typeface="Times New Roman" panose="02020603050405020304" pitchFamily="18" charset="0"/>
              </a:rPr>
              <a:t>)</a:t>
            </a:r>
            <a:r>
              <a:rPr lang="zh-CN" altLang="en-US" sz="3000" dirty="0"/>
              <a:t>搜索法</a:t>
            </a:r>
          </a:p>
        </p:txBody>
      </p:sp>
      <p:sp>
        <p:nvSpPr>
          <p:cNvPr id="18435" name="Rectangle 3">
            <a:extLst>
              <a:ext uri="{FF2B5EF4-FFF2-40B4-BE49-F238E27FC236}">
                <a16:creationId xmlns:a16="http://schemas.microsoft.com/office/drawing/2014/main" id="{65D28157-5657-4213-B3BA-EAA3EA3C93AF}"/>
              </a:ext>
            </a:extLst>
          </p:cNvPr>
          <p:cNvSpPr>
            <a:spLocks noGrp="1" noChangeArrowheads="1"/>
          </p:cNvSpPr>
          <p:nvPr>
            <p:ph type="body" idx="1"/>
          </p:nvPr>
        </p:nvSpPr>
        <p:spPr>
          <a:xfrm>
            <a:off x="683567" y="1463512"/>
            <a:ext cx="7560841" cy="1101392"/>
          </a:xfrm>
        </p:spPr>
        <p:txBody>
          <a:bodyPr>
            <a:noAutofit/>
          </a:bodyPr>
          <a:lstStyle/>
          <a:p>
            <a:pPr>
              <a:lnSpc>
                <a:spcPct val="100000"/>
              </a:lnSpc>
            </a:pPr>
            <a:r>
              <a:rPr lang="zh-CN" altLang="en-US" sz="2800" b="1" dirty="0">
                <a:solidFill>
                  <a:srgbClr val="0000FF"/>
                </a:solidFill>
              </a:rPr>
              <a:t>压缩率</a:t>
            </a:r>
            <a:r>
              <a:rPr lang="en-US" altLang="zh-CN" sz="2800" i="1" dirty="0">
                <a:solidFill>
                  <a:srgbClr val="FF0000"/>
                </a:solidFill>
                <a:latin typeface="Times New Roman" panose="02020603050405020304" pitchFamily="18" charset="0"/>
                <a:cs typeface="Times New Roman" panose="02020603050405020304" pitchFamily="18" charset="0"/>
              </a:rPr>
              <a:t>r</a:t>
            </a:r>
            <a:r>
              <a:rPr lang="zh-CN" altLang="en-US" sz="2800" b="1" dirty="0">
                <a:solidFill>
                  <a:srgbClr val="0000FF"/>
                </a:solidFill>
              </a:rPr>
              <a:t>不是常数</a:t>
            </a:r>
            <a:endParaRPr lang="en-US" altLang="zh-CN" sz="2800" b="1" dirty="0">
              <a:solidFill>
                <a:srgbClr val="0000FF"/>
              </a:solidFill>
            </a:endParaRPr>
          </a:p>
          <a:p>
            <a:pPr>
              <a:lnSpc>
                <a:spcPct val="100000"/>
              </a:lnSpc>
            </a:pPr>
            <a:r>
              <a:rPr lang="zh-CN" altLang="en-US" sz="2800" b="1" dirty="0">
                <a:solidFill>
                  <a:srgbClr val="0000FF"/>
                </a:solidFill>
              </a:rPr>
              <a:t>迭代的次数</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rPr>
              <a:t>子区间数</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rPr>
              <a:t>是由指定的容差决定的</a:t>
            </a:r>
            <a:endParaRPr lang="en-US" altLang="zh-CN" sz="2800" b="1" dirty="0">
              <a:solidFill>
                <a:srgbClr val="0000FF"/>
              </a:solidFill>
            </a:endParaRPr>
          </a:p>
        </p:txBody>
      </p:sp>
      <p:sp>
        <p:nvSpPr>
          <p:cNvPr id="2" name="文本框 1">
            <a:extLst>
              <a:ext uri="{FF2B5EF4-FFF2-40B4-BE49-F238E27FC236}">
                <a16:creationId xmlns:a16="http://schemas.microsoft.com/office/drawing/2014/main" id="{F1850A12-93B0-4FAF-8E89-0351FC1C9D5D}"/>
              </a:ext>
            </a:extLst>
          </p:cNvPr>
          <p:cNvSpPr txBox="1"/>
          <p:nvPr/>
        </p:nvSpPr>
        <p:spPr>
          <a:xfrm>
            <a:off x="168824" y="855701"/>
            <a:ext cx="7931567" cy="580159"/>
          </a:xfrm>
          <a:prstGeom prst="rect">
            <a:avLst/>
          </a:prstGeom>
          <a:noFill/>
        </p:spPr>
        <p:txBody>
          <a:bodyPr wrap="square" rtlCol="0">
            <a:spAutoFit/>
          </a:bodyPr>
          <a:lstStyle/>
          <a:p>
            <a:pPr algn="l" fontAlgn="auto">
              <a:lnSpc>
                <a:spcPct val="120000"/>
              </a:lnSpc>
              <a:spcAft>
                <a:spcPts val="0"/>
              </a:spcAft>
            </a:pPr>
            <a:r>
              <a:rPr lang="zh-CN" altLang="en-US" sz="2800" dirty="0">
                <a:solidFill>
                  <a:schemeClr val="tx1"/>
                </a:solidFill>
                <a:latin typeface="+mn-ea"/>
                <a:ea typeface="+mn-ea"/>
              </a:rPr>
              <a:t>斐波那契搜索</a:t>
            </a:r>
            <a:r>
              <a:rPr lang="zh-CN" altLang="en-US" sz="2800" b="0" dirty="0">
                <a:solidFill>
                  <a:schemeClr val="tx1"/>
                </a:solidFill>
                <a:latin typeface="+mn-ea"/>
                <a:ea typeface="+mn-ea"/>
              </a:rPr>
              <a:t>与</a:t>
            </a:r>
            <a:r>
              <a:rPr lang="zh-CN" altLang="en-US" sz="2800" dirty="0">
                <a:solidFill>
                  <a:schemeClr val="tx1"/>
                </a:solidFill>
                <a:latin typeface="+mn-ea"/>
                <a:ea typeface="+mn-ea"/>
              </a:rPr>
              <a:t>黄金分割搜索</a:t>
            </a:r>
            <a:r>
              <a:rPr lang="zh-CN" altLang="en-US" sz="2800" b="0" dirty="0">
                <a:solidFill>
                  <a:schemeClr val="tx1"/>
                </a:solidFill>
                <a:latin typeface="+mn-ea"/>
                <a:ea typeface="+mn-ea"/>
              </a:rPr>
              <a:t>有以下不同</a:t>
            </a:r>
            <a:r>
              <a:rPr lang="zh-CN" altLang="en-US" sz="2800" dirty="0">
                <a:solidFill>
                  <a:schemeClr val="tx1"/>
                </a:solidFill>
                <a:latin typeface="+mn-ea"/>
                <a:ea typeface="+mn-ea"/>
              </a:rPr>
              <a:t>：</a:t>
            </a:r>
            <a:endParaRPr lang="zh-CN" altLang="el-GR" sz="2800" dirty="0">
              <a:solidFill>
                <a:schemeClr val="tx1"/>
              </a:solidFill>
              <a:latin typeface="+mn-ea"/>
              <a:ea typeface="+mn-ea"/>
              <a:cs typeface="Times New Roman" panose="02020603050405020304" pitchFamily="18" charset="0"/>
            </a:endParaRPr>
          </a:p>
        </p:txBody>
      </p:sp>
      <p:sp>
        <p:nvSpPr>
          <p:cNvPr id="9" name="Text Box 5">
            <a:extLst>
              <a:ext uri="{FF2B5EF4-FFF2-40B4-BE49-F238E27FC236}">
                <a16:creationId xmlns:a16="http://schemas.microsoft.com/office/drawing/2014/main" id="{F02C3124-6982-47F3-992D-9FD8B8F3DB4E}"/>
              </a:ext>
            </a:extLst>
          </p:cNvPr>
          <p:cNvSpPr txBox="1">
            <a:spLocks noChangeArrowheads="1"/>
          </p:cNvSpPr>
          <p:nvPr/>
        </p:nvSpPr>
        <p:spPr bwMode="auto">
          <a:xfrm>
            <a:off x="135315" y="3284984"/>
            <a:ext cx="8685157" cy="95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buClrTx/>
              <a:buSzTx/>
              <a:buFontTx/>
              <a:buNone/>
            </a:pPr>
            <a:r>
              <a:rPr lang="zh-CN" altLang="en-US" sz="2400" dirty="0">
                <a:solidFill>
                  <a:schemeClr val="tx1"/>
                </a:solidFill>
                <a:latin typeface="+mn-ea"/>
                <a:ea typeface="+mn-ea"/>
              </a:rPr>
              <a:t>设</a:t>
            </a:r>
            <a:r>
              <a:rPr lang="en-US" altLang="zh-CN" sz="2400" b="0" i="1" dirty="0">
                <a:solidFill>
                  <a:schemeClr val="tx1"/>
                </a:solidFill>
                <a:latin typeface="Times New Roman" panose="02020603050405020304" pitchFamily="18" charset="0"/>
                <a:ea typeface="+mn-ea"/>
                <a:cs typeface="Times New Roman" panose="02020603050405020304" pitchFamily="18" charset="0"/>
              </a:rPr>
              <a:t>f</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c</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f</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d</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mn-ea"/>
                <a:ea typeface="+mn-ea"/>
              </a:rPr>
              <a:t>，从右侧压缩区间，使用</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0</a:t>
            </a:r>
            <a:r>
              <a:rPr lang="en-US" altLang="zh-CN" sz="2400" b="0" dirty="0">
                <a:solidFill>
                  <a:schemeClr val="tx1"/>
                </a:solidFill>
                <a:latin typeface="Times New Roman" panose="02020603050405020304" pitchFamily="18" charset="0"/>
                <a:ea typeface="+mn-ea"/>
                <a:cs typeface="Times New Roman" panose="02020603050405020304" pitchFamily="18" charset="0"/>
              </a:rPr>
              <a:t>, </a:t>
            </a:r>
            <a:r>
              <a:rPr lang="en-US" altLang="zh-CN" sz="2400" b="0" i="1" dirty="0">
                <a:solidFill>
                  <a:schemeClr val="tx1"/>
                </a:solidFill>
                <a:latin typeface="Times New Roman" panose="02020603050405020304" pitchFamily="18" charset="0"/>
                <a:cs typeface="Times New Roman" panose="02020603050405020304" pitchFamily="18" charset="0"/>
              </a:rPr>
              <a:t>d</a:t>
            </a:r>
            <a:r>
              <a:rPr lang="en-US" altLang="zh-CN" sz="2400" b="0" baseline="-25000" dirty="0">
                <a:solidFill>
                  <a:schemeClr val="tx1"/>
                </a:solidFill>
                <a:latin typeface="Times New Roman" panose="02020603050405020304" pitchFamily="18" charset="0"/>
                <a:cs typeface="Times New Roman" panose="02020603050405020304" pitchFamily="18" charset="0"/>
              </a:rPr>
              <a:t>0</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mn-ea"/>
                <a:ea typeface="+mn-ea"/>
              </a:rPr>
              <a:t>作为子区间，即取</a:t>
            </a:r>
            <a:r>
              <a:rPr lang="en-US" altLang="zh-CN" sz="2400" b="0" i="1" dirty="0">
                <a:solidFill>
                  <a:schemeClr val="tx1"/>
                </a:solidFill>
                <a:latin typeface="Times New Roman" panose="02020603050405020304" pitchFamily="18" charset="0"/>
                <a:ea typeface="+mn-ea"/>
                <a:cs typeface="Times New Roman" panose="02020603050405020304" pitchFamily="18" charset="0"/>
              </a:rPr>
              <a:t>a</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a</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lang="zh-CN" altLang="en-US" sz="2400" dirty="0">
                <a:solidFill>
                  <a:schemeClr val="tx1"/>
                </a:solidFill>
                <a:latin typeface="+mn-ea"/>
                <a:ea typeface="+mn-ea"/>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b</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d</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lang="zh-CN" altLang="en-US" sz="2400" dirty="0">
                <a:solidFill>
                  <a:schemeClr val="tx1"/>
                </a:solidFill>
                <a:latin typeface="+mn-ea"/>
                <a:ea typeface="+mn-ea"/>
              </a:rPr>
              <a:t>和</a:t>
            </a:r>
            <a:r>
              <a:rPr lang="en-US" altLang="zh-CN" sz="2400" b="0" i="1" dirty="0">
                <a:solidFill>
                  <a:schemeClr val="tx1"/>
                </a:solidFill>
                <a:latin typeface="Times New Roman" panose="02020603050405020304" pitchFamily="18" charset="0"/>
                <a:ea typeface="+mn-ea"/>
                <a:cs typeface="Times New Roman" panose="02020603050405020304" pitchFamily="18" charset="0"/>
              </a:rPr>
              <a:t>d</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c</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lang="zh-CN" altLang="en-US" sz="2400" dirty="0">
                <a:solidFill>
                  <a:schemeClr val="tx1"/>
                </a:solidFill>
                <a:latin typeface="+mn-ea"/>
                <a:ea typeface="+mn-ea"/>
              </a:rPr>
              <a:t>，需再求一个新内点</a:t>
            </a:r>
            <a:r>
              <a:rPr lang="en-US" altLang="zh-CN" sz="2400" b="0" i="1" dirty="0">
                <a:solidFill>
                  <a:schemeClr val="tx1"/>
                </a:solidFill>
                <a:latin typeface="Times New Roman" panose="02020603050405020304" pitchFamily="18" charset="0"/>
                <a:ea typeface="+mn-ea"/>
                <a:cs typeface="Times New Roman" panose="02020603050405020304" pitchFamily="18" charset="0"/>
              </a:rPr>
              <a:t>c</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p>
        </p:txBody>
      </p:sp>
      <p:sp>
        <p:nvSpPr>
          <p:cNvPr id="11" name="文本框 10">
            <a:extLst>
              <a:ext uri="{FF2B5EF4-FFF2-40B4-BE49-F238E27FC236}">
                <a16:creationId xmlns:a16="http://schemas.microsoft.com/office/drawing/2014/main" id="{3A90DC1B-69F9-4557-8748-C161FD0D60CA}"/>
              </a:ext>
            </a:extLst>
          </p:cNvPr>
          <p:cNvSpPr txBox="1"/>
          <p:nvPr/>
        </p:nvSpPr>
        <p:spPr>
          <a:xfrm>
            <a:off x="144126" y="2705529"/>
            <a:ext cx="8388314" cy="507447"/>
          </a:xfrm>
          <a:prstGeom prst="rect">
            <a:avLst/>
          </a:prstGeom>
          <a:noFill/>
        </p:spPr>
        <p:txBody>
          <a:bodyPr wrap="square" rtlCol="0">
            <a:spAutoFit/>
          </a:bodyPr>
          <a:lstStyle/>
          <a:p>
            <a:pPr algn="l">
              <a:lnSpc>
                <a:spcPct val="120000"/>
              </a:lnSpc>
            </a:pPr>
            <a:r>
              <a:rPr kumimoji="1" lang="zh-CN" altLang="en-US" sz="2400" dirty="0">
                <a:solidFill>
                  <a:schemeClr val="tx1"/>
                </a:solidFill>
                <a:latin typeface="+mn-ea"/>
                <a:ea typeface="+mn-ea"/>
              </a:rPr>
              <a:t>设函数</a:t>
            </a:r>
            <a:r>
              <a:rPr kumimoji="1" lang="en-US" altLang="zh-CN" sz="2400" b="0" i="1" dirty="0">
                <a:solidFill>
                  <a:schemeClr val="tx1"/>
                </a:solidFill>
                <a:latin typeface="Times New Roman" panose="02020603050405020304" pitchFamily="18" charset="0"/>
                <a:ea typeface="+mn-ea"/>
                <a:cs typeface="Times New Roman" panose="02020603050405020304" pitchFamily="18" charset="0"/>
              </a:rPr>
              <a:t>f</a:t>
            </a:r>
            <a:r>
              <a:rPr kumimoji="1" lang="en-US" altLang="zh-CN" sz="2400" b="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400" b="0" i="1" dirty="0">
                <a:solidFill>
                  <a:schemeClr val="tx1"/>
                </a:solidFill>
                <a:latin typeface="Times New Roman" panose="02020603050405020304" pitchFamily="18" charset="0"/>
                <a:ea typeface="+mn-ea"/>
                <a:cs typeface="Times New Roman" panose="02020603050405020304" pitchFamily="18" charset="0"/>
              </a:rPr>
              <a:t>x</a:t>
            </a:r>
            <a:r>
              <a:rPr kumimoji="1" lang="en-US" altLang="zh-CN" sz="2400" b="0" dirty="0">
                <a:solidFill>
                  <a:schemeClr val="tx1"/>
                </a:solidFill>
                <a:latin typeface="Times New Roman" panose="02020603050405020304" pitchFamily="18" charset="0"/>
                <a:ea typeface="+mn-ea"/>
                <a:cs typeface="Times New Roman" panose="02020603050405020304" pitchFamily="18" charset="0"/>
              </a:rPr>
              <a:t>)</a:t>
            </a:r>
            <a:r>
              <a:rPr kumimoji="1" lang="zh-CN" altLang="en-US" sz="2400" dirty="0">
                <a:solidFill>
                  <a:schemeClr val="tx1"/>
                </a:solidFill>
                <a:latin typeface="+mn-ea"/>
                <a:ea typeface="+mn-ea"/>
              </a:rPr>
              <a:t>在</a:t>
            </a:r>
            <a:r>
              <a:rPr kumimoji="1" lang="en-US" altLang="zh-CN" sz="2400" dirty="0">
                <a:solidFill>
                  <a:schemeClr val="tx1"/>
                </a:solidFill>
                <a:latin typeface="+mn-ea"/>
                <a:ea typeface="+mn-ea"/>
              </a:rPr>
              <a:t>[</a:t>
            </a:r>
            <a:r>
              <a:rPr kumimoji="1" lang="en-US" altLang="zh-CN" sz="2400" b="0" i="1" dirty="0">
                <a:solidFill>
                  <a:schemeClr val="tx1"/>
                </a:solidFill>
                <a:latin typeface="Times New Roman" panose="02020603050405020304" pitchFamily="18" charset="0"/>
                <a:ea typeface="+mn-ea"/>
                <a:cs typeface="Times New Roman" panose="02020603050405020304" pitchFamily="18" charset="0"/>
              </a:rPr>
              <a:t>a</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kumimoji="1" lang="en-US" altLang="zh-CN" sz="2400" dirty="0">
                <a:solidFill>
                  <a:schemeClr val="tx1"/>
                </a:solidFill>
                <a:latin typeface="+mn-ea"/>
                <a:ea typeface="+mn-ea"/>
              </a:rPr>
              <a:t>, </a:t>
            </a:r>
            <a:r>
              <a:rPr kumimoji="1" lang="en-US" altLang="zh-CN" sz="2400" b="0" i="1" dirty="0">
                <a:solidFill>
                  <a:schemeClr val="tx1"/>
                </a:solidFill>
                <a:latin typeface="Times New Roman" panose="02020603050405020304" pitchFamily="18" charset="0"/>
                <a:ea typeface="+mn-ea"/>
                <a:cs typeface="Times New Roman" panose="02020603050405020304" pitchFamily="18" charset="0"/>
              </a:rPr>
              <a:t>b</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0</a:t>
            </a:r>
            <a:r>
              <a:rPr kumimoji="1" lang="en-US" altLang="zh-CN" sz="2400" dirty="0">
                <a:solidFill>
                  <a:schemeClr val="tx1"/>
                </a:solidFill>
                <a:latin typeface="+mn-ea"/>
                <a:ea typeface="+mn-ea"/>
              </a:rPr>
              <a:t>]</a:t>
            </a:r>
            <a:r>
              <a:rPr kumimoji="1" lang="zh-CN" altLang="en-US" sz="2400" dirty="0">
                <a:solidFill>
                  <a:schemeClr val="tx1"/>
                </a:solidFill>
                <a:latin typeface="+mn-ea"/>
                <a:ea typeface="+mn-ea"/>
              </a:rPr>
              <a:t>上是</a:t>
            </a:r>
            <a:r>
              <a:rPr kumimoji="1" lang="zh-CN" altLang="en-US" sz="2400" dirty="0">
                <a:solidFill>
                  <a:srgbClr val="0000FF"/>
                </a:solidFill>
                <a:latin typeface="+mn-ea"/>
                <a:ea typeface="+mn-ea"/>
              </a:rPr>
              <a:t>单峰函数</a:t>
            </a:r>
            <a:r>
              <a:rPr kumimoji="1" lang="zh-CN" altLang="en-US" sz="2400" dirty="0">
                <a:solidFill>
                  <a:schemeClr val="tx1"/>
                </a:solidFill>
                <a:latin typeface="+mn-ea"/>
                <a:ea typeface="+mn-ea"/>
              </a:rPr>
              <a:t>，令</a:t>
            </a:r>
            <a:r>
              <a:rPr lang="en-US" altLang="zh-CN" sz="2400" dirty="0">
                <a:solidFill>
                  <a:schemeClr val="tx1"/>
                </a:solidFill>
                <a:latin typeface="+mn-ea"/>
                <a:ea typeface="+mn-ea"/>
              </a:rPr>
              <a:t>1/2&lt;</a:t>
            </a:r>
            <a:r>
              <a:rPr lang="en-US" altLang="zh-CN" sz="2400" b="0" i="1" dirty="0">
                <a:solidFill>
                  <a:srgbClr val="FF0000"/>
                </a:solidFill>
                <a:latin typeface="Times New Roman" panose="02020603050405020304" pitchFamily="18" charset="0"/>
                <a:ea typeface="+mn-ea"/>
                <a:cs typeface="Times New Roman" panose="02020603050405020304" pitchFamily="18" charset="0"/>
              </a:rPr>
              <a:t>r</a:t>
            </a:r>
            <a:r>
              <a:rPr lang="en-US" altLang="zh-CN" sz="2400" b="0" baseline="-25000" dirty="0">
                <a:solidFill>
                  <a:srgbClr val="FF0000"/>
                </a:solidFill>
                <a:latin typeface="Times New Roman" panose="02020603050405020304" pitchFamily="18" charset="0"/>
                <a:ea typeface="+mn-ea"/>
                <a:cs typeface="Times New Roman" panose="02020603050405020304" pitchFamily="18" charset="0"/>
              </a:rPr>
              <a:t>0</a:t>
            </a:r>
            <a:r>
              <a:rPr lang="en-US" altLang="zh-CN" sz="2400" dirty="0">
                <a:solidFill>
                  <a:schemeClr val="tx1"/>
                </a:solidFill>
                <a:latin typeface="+mn-ea"/>
                <a:ea typeface="+mn-ea"/>
              </a:rPr>
              <a:t>&lt;</a:t>
            </a:r>
            <a:r>
              <a:rPr lang="en-US" altLang="zh-CN" sz="2400" b="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mn-ea"/>
                <a:ea typeface="+mn-ea"/>
              </a:rPr>
              <a:t>，得内点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en-US" altLang="zh-CN" sz="2400" dirty="0">
                <a:solidFill>
                  <a:schemeClr val="tx1"/>
                </a:solidFill>
                <a:latin typeface="+mn-ea"/>
              </a:rPr>
              <a:t>&lt;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endParaRPr lang="zh-CN" altLang="en-US" sz="2400" dirty="0">
              <a:solidFill>
                <a:schemeClr val="tx1"/>
              </a:solidFill>
              <a:latin typeface="+mn-ea"/>
              <a:ea typeface="+mn-ea"/>
            </a:endParaRPr>
          </a:p>
        </p:txBody>
      </p:sp>
    </p:spTree>
    <p:extLst>
      <p:ext uri="{BB962C8B-B14F-4D97-AF65-F5344CB8AC3E}">
        <p14:creationId xmlns:p14="http://schemas.microsoft.com/office/powerpoint/2010/main" val="77615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89C8D9A-8BE7-4917-94BA-0CCF4696D2AF}"/>
              </a:ext>
            </a:extLst>
          </p:cNvPr>
          <p:cNvSpPr>
            <a:spLocks noGrp="1" noChangeArrowheads="1"/>
          </p:cNvSpPr>
          <p:nvPr>
            <p:ph type="title"/>
          </p:nvPr>
        </p:nvSpPr>
        <p:spPr>
          <a:xfrm>
            <a:off x="2870221" y="183172"/>
            <a:ext cx="3403558" cy="399562"/>
          </a:xfrm>
        </p:spPr>
        <p:txBody>
          <a:bodyPr>
            <a:noAutofit/>
          </a:bodyPr>
          <a:lstStyle/>
          <a:p>
            <a:pPr algn="ctr"/>
            <a:r>
              <a:rPr lang="zh-CN" altLang="en-US" sz="2800" dirty="0">
                <a:solidFill>
                  <a:srgbClr val="0000FF"/>
                </a:solidFill>
              </a:rPr>
              <a:t>压缩率</a:t>
            </a:r>
            <a:r>
              <a:rPr lang="en-US" altLang="zh-CN" sz="2800" b="1" i="1" dirty="0">
                <a:solidFill>
                  <a:srgbClr val="FF0000"/>
                </a:solidFill>
                <a:latin typeface="Times New Roman" panose="02020603050405020304" pitchFamily="18" charset="0"/>
                <a:cs typeface="Times New Roman" panose="02020603050405020304" pitchFamily="18" charset="0"/>
              </a:rPr>
              <a:t>r</a:t>
            </a:r>
            <a:r>
              <a:rPr lang="zh-CN" altLang="en-US" sz="2800" dirty="0">
                <a:solidFill>
                  <a:srgbClr val="0000FF"/>
                </a:solidFill>
              </a:rPr>
              <a:t>的确定</a:t>
            </a:r>
          </a:p>
        </p:txBody>
      </p:sp>
      <p:sp>
        <p:nvSpPr>
          <p:cNvPr id="20486" name="Text Box 6">
            <a:extLst>
              <a:ext uri="{FF2B5EF4-FFF2-40B4-BE49-F238E27FC236}">
                <a16:creationId xmlns:a16="http://schemas.microsoft.com/office/drawing/2014/main" id="{FAE5CDC2-59AF-46BD-8856-5776AF763925}"/>
              </a:ext>
            </a:extLst>
          </p:cNvPr>
          <p:cNvSpPr txBox="1">
            <a:spLocks noChangeArrowheads="1"/>
          </p:cNvSpPr>
          <p:nvPr/>
        </p:nvSpPr>
        <p:spPr bwMode="auto">
          <a:xfrm>
            <a:off x="107503" y="525608"/>
            <a:ext cx="878223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为子区间</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en-US" altLang="zh-CN" sz="2400" b="0" i="1" dirty="0">
                <a:solidFill>
                  <a:schemeClr val="tx1"/>
                </a:solidFill>
                <a:latin typeface="Times New Roman" panose="02020603050405020304" pitchFamily="18" charset="0"/>
                <a:ea typeface="+mn-ea"/>
                <a:cs typeface="Times New Roman" panose="02020603050405020304" pitchFamily="18" charset="0"/>
              </a:rPr>
              <a:t>a</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zh-CN" altLang="en-US" sz="2400" b="0" dirty="0">
                <a:solidFill>
                  <a:schemeClr val="tx1"/>
                </a:solidFill>
                <a:latin typeface="Times New Roman" panose="02020603050405020304" pitchFamily="18" charset="0"/>
                <a:ea typeface="+mn-ea"/>
                <a:cs typeface="Times New Roman" panose="02020603050405020304" pitchFamily="18" charset="0"/>
              </a:rPr>
              <a:t> </a:t>
            </a:r>
            <a:r>
              <a:rPr lang="en-US" altLang="zh-CN" sz="2400" b="0" i="1" dirty="0">
                <a:solidFill>
                  <a:schemeClr val="tx1"/>
                </a:solidFill>
                <a:latin typeface="Times New Roman" panose="02020603050405020304" pitchFamily="18" charset="0"/>
                <a:ea typeface="+mn-ea"/>
                <a:cs typeface="Times New Roman" panose="02020603050405020304" pitchFamily="18" charset="0"/>
              </a:rPr>
              <a:t>b</a:t>
            </a:r>
            <a:r>
              <a:rPr lang="en-US" altLang="zh-CN" sz="2400" b="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mn-ea"/>
                <a:ea typeface="+mn-ea"/>
              </a:rPr>
              <a:t>选择新的</a:t>
            </a:r>
            <a:r>
              <a:rPr lang="en-US" altLang="zh-CN" sz="2800" i="1" dirty="0">
                <a:solidFill>
                  <a:srgbClr val="FF0000"/>
                </a:solidFill>
                <a:latin typeface="Times New Roman" panose="02020603050405020304" pitchFamily="18" charset="0"/>
                <a:ea typeface="+mn-ea"/>
                <a:cs typeface="Times New Roman" panose="02020603050405020304" pitchFamily="18" charset="0"/>
              </a:rPr>
              <a:t>r</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mn-ea"/>
                <a:ea typeface="+mn-ea"/>
              </a:rPr>
              <a:t>(1/2&lt;</a:t>
            </a:r>
            <a:r>
              <a:rPr lang="en-US" altLang="zh-CN" sz="2400" i="1" dirty="0">
                <a:solidFill>
                  <a:srgbClr val="FF0000"/>
                </a:solidFill>
                <a:latin typeface="Times New Roman" panose="02020603050405020304" pitchFamily="18" charset="0"/>
                <a:ea typeface="+mn-ea"/>
                <a:cs typeface="Times New Roman" panose="02020603050405020304" pitchFamily="18" charset="0"/>
              </a:rPr>
              <a:t>r</a:t>
            </a:r>
            <a:r>
              <a:rPr lang="en-US" altLang="zh-CN" sz="2400" baseline="-25000" dirty="0">
                <a:solidFill>
                  <a:srgbClr val="FF0000"/>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mn-ea"/>
                <a:ea typeface="+mn-ea"/>
              </a:rPr>
              <a:t>&lt;1)</a:t>
            </a:r>
            <a:r>
              <a:rPr lang="zh-CN" altLang="en-US" sz="2400" dirty="0">
                <a:solidFill>
                  <a:schemeClr val="tx1"/>
                </a:solidFill>
                <a:latin typeface="+mn-ea"/>
                <a:ea typeface="+mn-ea"/>
              </a:rPr>
              <a:t>，要满足</a:t>
            </a:r>
            <a:r>
              <a:rPr lang="en-US" altLang="zh-CN" sz="2400" b="0" i="1" dirty="0">
                <a:solidFill>
                  <a:srgbClr val="FF0000"/>
                </a:solidFill>
                <a:latin typeface="Times New Roman" panose="02020603050405020304" pitchFamily="18" charset="0"/>
                <a:ea typeface="+mn-ea"/>
                <a:cs typeface="Times New Roman" panose="02020603050405020304" pitchFamily="18" charset="0"/>
              </a:rPr>
              <a:t>c</a:t>
            </a:r>
            <a:r>
              <a:rPr lang="en-US" altLang="zh-CN" sz="2400" b="0" baseline="-25000" dirty="0">
                <a:solidFill>
                  <a:srgbClr val="FF0000"/>
                </a:solidFill>
                <a:latin typeface="Times New Roman" panose="02020603050405020304" pitchFamily="18" charset="0"/>
                <a:ea typeface="+mn-ea"/>
                <a:cs typeface="Times New Roman" panose="02020603050405020304" pitchFamily="18" charset="0"/>
              </a:rPr>
              <a:t>0</a:t>
            </a:r>
            <a:r>
              <a:rPr lang="zh-CN" altLang="en-US" sz="2400" dirty="0">
                <a:solidFill>
                  <a:schemeClr val="tx1"/>
                </a:solidFill>
                <a:latin typeface="+mn-ea"/>
                <a:ea typeface="+mn-ea"/>
              </a:rPr>
              <a:t>在新区间仍为内点，即只进行一次新函数求值</a:t>
            </a:r>
            <a:r>
              <a:rPr lang="en-US" altLang="zh-CN" sz="2400" dirty="0">
                <a:solidFill>
                  <a:schemeClr val="tx1"/>
                </a:solidFill>
                <a:latin typeface="+mn-ea"/>
                <a:ea typeface="+mn-ea"/>
              </a:rPr>
              <a:t>(</a:t>
            </a:r>
            <a:r>
              <a:rPr lang="en-US" altLang="zh-CN" sz="2400" b="0" i="1" dirty="0">
                <a:solidFill>
                  <a:srgbClr val="FF0000"/>
                </a:solidFill>
                <a:latin typeface="Times New Roman" panose="02020603050405020304" pitchFamily="18" charset="0"/>
                <a:ea typeface="+mn-ea"/>
                <a:cs typeface="Times New Roman" panose="02020603050405020304" pitchFamily="18" charset="0"/>
              </a:rPr>
              <a:t>c</a:t>
            </a:r>
            <a:r>
              <a:rPr lang="en-US" altLang="zh-CN" sz="2400" b="0" baseline="-25000" dirty="0">
                <a:solidFill>
                  <a:srgbClr val="FF0000"/>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mn-ea"/>
                <a:ea typeface="+mn-ea"/>
              </a:rPr>
              <a:t>)</a:t>
            </a:r>
            <a:r>
              <a:rPr lang="zh-CN" altLang="en-US" sz="2400" dirty="0">
                <a:solidFill>
                  <a:schemeClr val="tx1"/>
                </a:solidFill>
                <a:latin typeface="+mn-ea"/>
                <a:ea typeface="+mn-ea"/>
              </a:rPr>
              <a:t>，需满足</a:t>
            </a:r>
          </a:p>
        </p:txBody>
      </p:sp>
      <p:sp>
        <p:nvSpPr>
          <p:cNvPr id="20490" name="Line 10">
            <a:extLst>
              <a:ext uri="{FF2B5EF4-FFF2-40B4-BE49-F238E27FC236}">
                <a16:creationId xmlns:a16="http://schemas.microsoft.com/office/drawing/2014/main" id="{3C8F3DC0-0D44-4E30-8B16-BE1F4244D59C}"/>
              </a:ext>
            </a:extLst>
          </p:cNvPr>
          <p:cNvSpPr>
            <a:spLocks noChangeShapeType="1"/>
          </p:cNvSpPr>
          <p:nvPr/>
        </p:nvSpPr>
        <p:spPr bwMode="auto">
          <a:xfrm>
            <a:off x="657141" y="2482205"/>
            <a:ext cx="2916237"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1" name="Line 11">
            <a:extLst>
              <a:ext uri="{FF2B5EF4-FFF2-40B4-BE49-F238E27FC236}">
                <a16:creationId xmlns:a16="http://schemas.microsoft.com/office/drawing/2014/main" id="{E078C4C7-E13F-4B51-89CE-D4180278DC25}"/>
              </a:ext>
            </a:extLst>
          </p:cNvPr>
          <p:cNvSpPr>
            <a:spLocks noChangeShapeType="1"/>
          </p:cNvSpPr>
          <p:nvPr/>
        </p:nvSpPr>
        <p:spPr bwMode="auto">
          <a:xfrm flipV="1">
            <a:off x="2420853" y="240918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2" name="Line 12">
            <a:extLst>
              <a:ext uri="{FF2B5EF4-FFF2-40B4-BE49-F238E27FC236}">
                <a16:creationId xmlns:a16="http://schemas.microsoft.com/office/drawing/2014/main" id="{7C438F6B-B120-4ED3-BBE1-0A0017575227}"/>
              </a:ext>
            </a:extLst>
          </p:cNvPr>
          <p:cNvSpPr>
            <a:spLocks noChangeShapeType="1"/>
          </p:cNvSpPr>
          <p:nvPr/>
        </p:nvSpPr>
        <p:spPr bwMode="auto">
          <a:xfrm flipV="1">
            <a:off x="1846178" y="240918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3" name="Line 13">
            <a:extLst>
              <a:ext uri="{FF2B5EF4-FFF2-40B4-BE49-F238E27FC236}">
                <a16:creationId xmlns:a16="http://schemas.microsoft.com/office/drawing/2014/main" id="{39433CEA-5229-4D28-8834-EFD4D650960A}"/>
              </a:ext>
            </a:extLst>
          </p:cNvPr>
          <p:cNvSpPr>
            <a:spLocks noChangeShapeType="1"/>
          </p:cNvSpPr>
          <p:nvPr/>
        </p:nvSpPr>
        <p:spPr bwMode="auto">
          <a:xfrm>
            <a:off x="657141" y="3201342"/>
            <a:ext cx="1765300"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4" name="Line 14">
            <a:extLst>
              <a:ext uri="{FF2B5EF4-FFF2-40B4-BE49-F238E27FC236}">
                <a16:creationId xmlns:a16="http://schemas.microsoft.com/office/drawing/2014/main" id="{964C7715-585B-469A-A5CA-11DE36C4A76F}"/>
              </a:ext>
            </a:extLst>
          </p:cNvPr>
          <p:cNvSpPr>
            <a:spLocks noChangeShapeType="1"/>
          </p:cNvSpPr>
          <p:nvPr/>
        </p:nvSpPr>
        <p:spPr bwMode="auto">
          <a:xfrm flipV="1">
            <a:off x="1846178" y="312990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5" name="Line 15">
            <a:extLst>
              <a:ext uri="{FF2B5EF4-FFF2-40B4-BE49-F238E27FC236}">
                <a16:creationId xmlns:a16="http://schemas.microsoft.com/office/drawing/2014/main" id="{3ECE2918-583C-45AB-B1ED-6F1579CD7B47}"/>
              </a:ext>
            </a:extLst>
          </p:cNvPr>
          <p:cNvSpPr>
            <a:spLocks noChangeShapeType="1"/>
          </p:cNvSpPr>
          <p:nvPr/>
        </p:nvSpPr>
        <p:spPr bwMode="auto">
          <a:xfrm flipV="1">
            <a:off x="1269916" y="312990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496" name="Text Box 16">
            <a:extLst>
              <a:ext uri="{FF2B5EF4-FFF2-40B4-BE49-F238E27FC236}">
                <a16:creationId xmlns:a16="http://schemas.microsoft.com/office/drawing/2014/main" id="{8AB87141-D8D5-464D-9BA8-508C8B84FEC0}"/>
              </a:ext>
            </a:extLst>
          </p:cNvPr>
          <p:cNvSpPr txBox="1">
            <a:spLocks noChangeArrowheads="1"/>
          </p:cNvSpPr>
          <p:nvPr/>
        </p:nvSpPr>
        <p:spPr bwMode="auto">
          <a:xfrm>
            <a:off x="622215" y="3188202"/>
            <a:ext cx="35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a:solidFill>
                  <a:schemeClr val="tx1"/>
                </a:solidFill>
                <a:latin typeface="Times New Roman" panose="02020603050405020304" pitchFamily="18" charset="0"/>
                <a:ea typeface="+mn-ea"/>
                <a:cs typeface="Times New Roman" panose="02020603050405020304" pitchFamily="18" charset="0"/>
              </a:rPr>
              <a:t>1</a:t>
            </a:r>
          </a:p>
        </p:txBody>
      </p:sp>
      <p:sp>
        <p:nvSpPr>
          <p:cNvPr id="20497" name="Text Box 17">
            <a:extLst>
              <a:ext uri="{FF2B5EF4-FFF2-40B4-BE49-F238E27FC236}">
                <a16:creationId xmlns:a16="http://schemas.microsoft.com/office/drawing/2014/main" id="{FED2506E-CCDF-4AD0-A522-FC9A29D8D8CF}"/>
              </a:ext>
            </a:extLst>
          </p:cNvPr>
          <p:cNvSpPr txBox="1">
            <a:spLocks noChangeArrowheads="1"/>
          </p:cNvSpPr>
          <p:nvPr/>
        </p:nvSpPr>
        <p:spPr bwMode="auto">
          <a:xfrm>
            <a:off x="1161965" y="3188202"/>
            <a:ext cx="2857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rgbClr val="0000FF"/>
                </a:solidFill>
                <a:latin typeface="Times New Roman" panose="02020603050405020304" pitchFamily="18" charset="0"/>
                <a:ea typeface="+mn-ea"/>
                <a:cs typeface="Times New Roman" panose="02020603050405020304" pitchFamily="18" charset="0"/>
              </a:rPr>
              <a:t>c</a:t>
            </a:r>
            <a:r>
              <a:rPr lang="en-US" altLang="zh-CN" sz="2400" baseline="-25000" dirty="0">
                <a:solidFill>
                  <a:srgbClr val="0000FF"/>
                </a:solidFill>
                <a:latin typeface="Times New Roman" panose="02020603050405020304" pitchFamily="18" charset="0"/>
                <a:ea typeface="+mn-ea"/>
                <a:cs typeface="Times New Roman" panose="02020603050405020304" pitchFamily="18" charset="0"/>
              </a:rPr>
              <a:t>1</a:t>
            </a:r>
          </a:p>
        </p:txBody>
      </p:sp>
      <p:sp>
        <p:nvSpPr>
          <p:cNvPr id="20498" name="Text Box 18">
            <a:extLst>
              <a:ext uri="{FF2B5EF4-FFF2-40B4-BE49-F238E27FC236}">
                <a16:creationId xmlns:a16="http://schemas.microsoft.com/office/drawing/2014/main" id="{1B2E1D2A-6472-4FC3-A9D8-5F25FA1E1F49}"/>
              </a:ext>
            </a:extLst>
          </p:cNvPr>
          <p:cNvSpPr txBox="1">
            <a:spLocks noChangeArrowheads="1"/>
          </p:cNvSpPr>
          <p:nvPr/>
        </p:nvSpPr>
        <p:spPr bwMode="auto">
          <a:xfrm>
            <a:off x="1744284" y="3181969"/>
            <a:ext cx="310623" cy="3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d</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p>
        </p:txBody>
      </p:sp>
      <p:sp>
        <p:nvSpPr>
          <p:cNvPr id="20499" name="Text Box 19">
            <a:extLst>
              <a:ext uri="{FF2B5EF4-FFF2-40B4-BE49-F238E27FC236}">
                <a16:creationId xmlns:a16="http://schemas.microsoft.com/office/drawing/2014/main" id="{20EE6DAD-04BD-4C30-9F66-5F8131E24A16}"/>
              </a:ext>
            </a:extLst>
          </p:cNvPr>
          <p:cNvSpPr txBox="1">
            <a:spLocks noChangeArrowheads="1"/>
          </p:cNvSpPr>
          <p:nvPr/>
        </p:nvSpPr>
        <p:spPr bwMode="auto">
          <a:xfrm>
            <a:off x="2349415" y="3188202"/>
            <a:ext cx="35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b</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p>
        </p:txBody>
      </p:sp>
      <p:sp>
        <p:nvSpPr>
          <p:cNvPr id="20500" name="Text Box 20">
            <a:extLst>
              <a:ext uri="{FF2B5EF4-FFF2-40B4-BE49-F238E27FC236}">
                <a16:creationId xmlns:a16="http://schemas.microsoft.com/office/drawing/2014/main" id="{E8AEA6D2-4A8A-448F-86B0-F4276F0FFDF9}"/>
              </a:ext>
            </a:extLst>
          </p:cNvPr>
          <p:cNvSpPr txBox="1">
            <a:spLocks noChangeArrowheads="1"/>
          </p:cNvSpPr>
          <p:nvPr/>
        </p:nvSpPr>
        <p:spPr bwMode="auto">
          <a:xfrm>
            <a:off x="541823" y="2411640"/>
            <a:ext cx="284958" cy="38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a</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0</a:t>
            </a:r>
          </a:p>
        </p:txBody>
      </p:sp>
      <p:sp>
        <p:nvSpPr>
          <p:cNvPr id="20501" name="Text Box 21">
            <a:extLst>
              <a:ext uri="{FF2B5EF4-FFF2-40B4-BE49-F238E27FC236}">
                <a16:creationId xmlns:a16="http://schemas.microsoft.com/office/drawing/2014/main" id="{E0E1C3C2-73CD-4A78-BD0F-A6191F1CB112}"/>
              </a:ext>
            </a:extLst>
          </p:cNvPr>
          <p:cNvSpPr txBox="1">
            <a:spLocks noChangeArrowheads="1"/>
          </p:cNvSpPr>
          <p:nvPr/>
        </p:nvSpPr>
        <p:spPr bwMode="auto">
          <a:xfrm>
            <a:off x="1730912" y="2417468"/>
            <a:ext cx="395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rgbClr val="0000FF"/>
                </a:solidFill>
                <a:latin typeface="Times New Roman" panose="02020603050405020304" pitchFamily="18" charset="0"/>
                <a:ea typeface="+mn-ea"/>
                <a:cs typeface="Times New Roman" panose="02020603050405020304" pitchFamily="18" charset="0"/>
              </a:rPr>
              <a:t>c</a:t>
            </a:r>
            <a:r>
              <a:rPr lang="en-US" altLang="zh-CN" sz="2400" baseline="-25000" dirty="0">
                <a:solidFill>
                  <a:srgbClr val="0000FF"/>
                </a:solidFill>
                <a:latin typeface="Times New Roman" panose="02020603050405020304" pitchFamily="18" charset="0"/>
                <a:ea typeface="+mn-ea"/>
                <a:cs typeface="Times New Roman" panose="02020603050405020304" pitchFamily="18" charset="0"/>
              </a:rPr>
              <a:t>0</a:t>
            </a:r>
          </a:p>
        </p:txBody>
      </p:sp>
      <p:sp>
        <p:nvSpPr>
          <p:cNvPr id="20502" name="Text Box 22">
            <a:extLst>
              <a:ext uri="{FF2B5EF4-FFF2-40B4-BE49-F238E27FC236}">
                <a16:creationId xmlns:a16="http://schemas.microsoft.com/office/drawing/2014/main" id="{8AF19B29-AC9A-4C33-8D05-A7BEAEA9E7C6}"/>
              </a:ext>
            </a:extLst>
          </p:cNvPr>
          <p:cNvSpPr txBox="1">
            <a:spLocks noChangeArrowheads="1"/>
          </p:cNvSpPr>
          <p:nvPr/>
        </p:nvSpPr>
        <p:spPr bwMode="auto">
          <a:xfrm>
            <a:off x="2312908" y="2417468"/>
            <a:ext cx="503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d</a:t>
            </a:r>
            <a:r>
              <a:rPr lang="en-US" altLang="zh-CN" sz="2400" baseline="-25000">
                <a:solidFill>
                  <a:schemeClr val="tx1"/>
                </a:solidFill>
                <a:latin typeface="Times New Roman" panose="02020603050405020304" pitchFamily="18" charset="0"/>
                <a:ea typeface="+mn-ea"/>
                <a:cs typeface="Times New Roman" panose="02020603050405020304" pitchFamily="18" charset="0"/>
              </a:rPr>
              <a:t>0</a:t>
            </a:r>
          </a:p>
        </p:txBody>
      </p:sp>
      <p:sp>
        <p:nvSpPr>
          <p:cNvPr id="20503" name="Text Box 23">
            <a:extLst>
              <a:ext uri="{FF2B5EF4-FFF2-40B4-BE49-F238E27FC236}">
                <a16:creationId xmlns:a16="http://schemas.microsoft.com/office/drawing/2014/main" id="{4EAC0FB7-198C-455F-B81A-D2745940F659}"/>
              </a:ext>
            </a:extLst>
          </p:cNvPr>
          <p:cNvSpPr txBox="1">
            <a:spLocks noChangeArrowheads="1"/>
          </p:cNvSpPr>
          <p:nvPr/>
        </p:nvSpPr>
        <p:spPr bwMode="auto">
          <a:xfrm>
            <a:off x="3430503" y="2417468"/>
            <a:ext cx="3933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b</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0</a:t>
            </a:r>
          </a:p>
        </p:txBody>
      </p:sp>
      <p:sp>
        <p:nvSpPr>
          <p:cNvPr id="20505" name="Text Box 25">
            <a:extLst>
              <a:ext uri="{FF2B5EF4-FFF2-40B4-BE49-F238E27FC236}">
                <a16:creationId xmlns:a16="http://schemas.microsoft.com/office/drawing/2014/main" id="{41A5B556-60A8-4CDD-9E7D-9534CE32AAE9}"/>
              </a:ext>
            </a:extLst>
          </p:cNvPr>
          <p:cNvSpPr txBox="1">
            <a:spLocks noChangeArrowheads="1"/>
          </p:cNvSpPr>
          <p:nvPr/>
        </p:nvSpPr>
        <p:spPr bwMode="auto">
          <a:xfrm>
            <a:off x="1039081" y="1513991"/>
            <a:ext cx="611181" cy="36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en-US" altLang="zh-CN" sz="2400" i="1" dirty="0">
                <a:solidFill>
                  <a:schemeClr val="tx1"/>
                </a:solidFill>
                <a:latin typeface="Times New Roman" panose="02020603050405020304" pitchFamily="18" charset="0"/>
                <a:ea typeface="+mn-ea"/>
                <a:cs typeface="Times New Roman" panose="02020603050405020304" pitchFamily="18" charset="0"/>
              </a:rPr>
              <a:t>r</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0</a:t>
            </a:r>
          </a:p>
        </p:txBody>
      </p:sp>
      <p:sp>
        <p:nvSpPr>
          <p:cNvPr id="20506" name="Text Box 26">
            <a:extLst>
              <a:ext uri="{FF2B5EF4-FFF2-40B4-BE49-F238E27FC236}">
                <a16:creationId xmlns:a16="http://schemas.microsoft.com/office/drawing/2014/main" id="{914BDF30-E22E-4BD9-AFCC-DCEB4AFAE713}"/>
              </a:ext>
            </a:extLst>
          </p:cNvPr>
          <p:cNvSpPr txBox="1">
            <a:spLocks noChangeArrowheads="1"/>
          </p:cNvSpPr>
          <p:nvPr/>
        </p:nvSpPr>
        <p:spPr bwMode="auto">
          <a:xfrm>
            <a:off x="2915940" y="1484784"/>
            <a:ext cx="368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r</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0</a:t>
            </a:r>
          </a:p>
        </p:txBody>
      </p:sp>
      <p:sp>
        <p:nvSpPr>
          <p:cNvPr id="20508" name="Line 28">
            <a:extLst>
              <a:ext uri="{FF2B5EF4-FFF2-40B4-BE49-F238E27FC236}">
                <a16:creationId xmlns:a16="http://schemas.microsoft.com/office/drawing/2014/main" id="{FD81CE0E-BEEE-48A3-8613-2A9D84D6568B}"/>
              </a:ext>
            </a:extLst>
          </p:cNvPr>
          <p:cNvSpPr>
            <a:spLocks noChangeShapeType="1"/>
          </p:cNvSpPr>
          <p:nvPr/>
        </p:nvSpPr>
        <p:spPr bwMode="auto">
          <a:xfrm>
            <a:off x="657141" y="179640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sp>
        <p:nvSpPr>
          <p:cNvPr id="20509" name="Line 29">
            <a:extLst>
              <a:ext uri="{FF2B5EF4-FFF2-40B4-BE49-F238E27FC236}">
                <a16:creationId xmlns:a16="http://schemas.microsoft.com/office/drawing/2014/main" id="{411A7462-03B1-44CC-AD03-E1B05498B267}"/>
              </a:ext>
            </a:extLst>
          </p:cNvPr>
          <p:cNvSpPr>
            <a:spLocks noChangeShapeType="1"/>
          </p:cNvSpPr>
          <p:nvPr/>
        </p:nvSpPr>
        <p:spPr bwMode="auto">
          <a:xfrm>
            <a:off x="1844591" y="1796405"/>
            <a:ext cx="0" cy="151288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Times New Roman" panose="02020603050405020304" pitchFamily="18" charset="0"/>
              <a:ea typeface="+mn-ea"/>
              <a:cs typeface="Times New Roman" panose="02020603050405020304" pitchFamily="18" charset="0"/>
            </a:endParaRPr>
          </a:p>
        </p:txBody>
      </p:sp>
      <p:sp>
        <p:nvSpPr>
          <p:cNvPr id="20510" name="Line 30">
            <a:extLst>
              <a:ext uri="{FF2B5EF4-FFF2-40B4-BE49-F238E27FC236}">
                <a16:creationId xmlns:a16="http://schemas.microsoft.com/office/drawing/2014/main" id="{C1BEC96F-15B4-4C8A-A9F4-3A0EEBEB4689}"/>
              </a:ext>
            </a:extLst>
          </p:cNvPr>
          <p:cNvSpPr>
            <a:spLocks noChangeShapeType="1"/>
          </p:cNvSpPr>
          <p:nvPr/>
        </p:nvSpPr>
        <p:spPr bwMode="auto">
          <a:xfrm>
            <a:off x="2420853" y="179640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1" name="Line 31">
            <a:extLst>
              <a:ext uri="{FF2B5EF4-FFF2-40B4-BE49-F238E27FC236}">
                <a16:creationId xmlns:a16="http://schemas.microsoft.com/office/drawing/2014/main" id="{BF2CAE44-9C98-41D0-BFAE-6A056304725C}"/>
              </a:ext>
            </a:extLst>
          </p:cNvPr>
          <p:cNvSpPr>
            <a:spLocks noChangeShapeType="1"/>
          </p:cNvSpPr>
          <p:nvPr/>
        </p:nvSpPr>
        <p:spPr bwMode="auto">
          <a:xfrm>
            <a:off x="657141" y="186943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2" name="Line 32">
            <a:extLst>
              <a:ext uri="{FF2B5EF4-FFF2-40B4-BE49-F238E27FC236}">
                <a16:creationId xmlns:a16="http://schemas.microsoft.com/office/drawing/2014/main" id="{5CEAFCED-0D39-4925-B367-7489FA7B4EFE}"/>
              </a:ext>
            </a:extLst>
          </p:cNvPr>
          <p:cNvSpPr>
            <a:spLocks noChangeShapeType="1"/>
          </p:cNvSpPr>
          <p:nvPr/>
        </p:nvSpPr>
        <p:spPr bwMode="auto">
          <a:xfrm>
            <a:off x="3573378" y="1796405"/>
            <a:ext cx="0" cy="6842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3" name="Line 33">
            <a:extLst>
              <a:ext uri="{FF2B5EF4-FFF2-40B4-BE49-F238E27FC236}">
                <a16:creationId xmlns:a16="http://schemas.microsoft.com/office/drawing/2014/main" id="{62313D25-3B05-4E71-B127-D4ACC1F08884}"/>
              </a:ext>
            </a:extLst>
          </p:cNvPr>
          <p:cNvSpPr>
            <a:spLocks noChangeShapeType="1"/>
          </p:cNvSpPr>
          <p:nvPr/>
        </p:nvSpPr>
        <p:spPr bwMode="auto">
          <a:xfrm>
            <a:off x="1844591" y="1869430"/>
            <a:ext cx="1728787"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6" name="Text Box 36">
            <a:extLst>
              <a:ext uri="{FF2B5EF4-FFF2-40B4-BE49-F238E27FC236}">
                <a16:creationId xmlns:a16="http://schemas.microsoft.com/office/drawing/2014/main" id="{3FA859F1-E76D-40A4-9E5A-F49478F6C17A}"/>
              </a:ext>
            </a:extLst>
          </p:cNvPr>
          <p:cNvSpPr txBox="1">
            <a:spLocks noChangeArrowheads="1"/>
          </p:cNvSpPr>
          <p:nvPr/>
        </p:nvSpPr>
        <p:spPr bwMode="auto">
          <a:xfrm>
            <a:off x="1874498" y="2239419"/>
            <a:ext cx="69507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1600" dirty="0">
                <a:solidFill>
                  <a:srgbClr val="FF0000"/>
                </a:solidFill>
                <a:latin typeface="Times New Roman" panose="02020603050405020304" pitchFamily="18" charset="0"/>
                <a:ea typeface="+mn-ea"/>
                <a:cs typeface="Times New Roman" panose="02020603050405020304" pitchFamily="18" charset="0"/>
              </a:rPr>
              <a:t>2</a:t>
            </a:r>
            <a:r>
              <a:rPr lang="en-US" altLang="zh-CN" sz="1600" i="1" dirty="0">
                <a:solidFill>
                  <a:srgbClr val="FF0000"/>
                </a:solidFill>
                <a:latin typeface="Times New Roman" panose="02020603050405020304" pitchFamily="18" charset="0"/>
                <a:ea typeface="+mn-ea"/>
                <a:cs typeface="Times New Roman" panose="02020603050405020304" pitchFamily="18" charset="0"/>
              </a:rPr>
              <a:t>r</a:t>
            </a:r>
            <a:r>
              <a:rPr lang="en-US" altLang="zh-CN" sz="1600" baseline="-25000" dirty="0">
                <a:solidFill>
                  <a:srgbClr val="FF0000"/>
                </a:solidFill>
                <a:latin typeface="Times New Roman" panose="02020603050405020304" pitchFamily="18" charset="0"/>
                <a:ea typeface="+mn-ea"/>
                <a:cs typeface="Times New Roman" panose="02020603050405020304" pitchFamily="18" charset="0"/>
              </a:rPr>
              <a:t>0</a:t>
            </a:r>
            <a:r>
              <a:rPr lang="zh-CN" altLang="en-US" sz="1600" dirty="0">
                <a:solidFill>
                  <a:srgbClr val="FF0000"/>
                </a:solidFill>
                <a:latin typeface="Times New Roman" panose="02020603050405020304" pitchFamily="18" charset="0"/>
                <a:ea typeface="+mn-ea"/>
                <a:cs typeface="Times New Roman" panose="02020603050405020304" pitchFamily="18" charset="0"/>
              </a:rPr>
              <a:t>－</a:t>
            </a:r>
            <a:r>
              <a:rPr lang="en-US" altLang="zh-CN" sz="1600" dirty="0">
                <a:solidFill>
                  <a:srgbClr val="FF0000"/>
                </a:solidFill>
                <a:latin typeface="Times New Roman" panose="02020603050405020304" pitchFamily="18" charset="0"/>
                <a:ea typeface="+mn-ea"/>
                <a:cs typeface="Times New Roman" panose="02020603050405020304" pitchFamily="18" charset="0"/>
              </a:rPr>
              <a:t>1</a:t>
            </a:r>
          </a:p>
        </p:txBody>
      </p:sp>
      <p:sp>
        <p:nvSpPr>
          <p:cNvPr id="20514" name="Line 34">
            <a:extLst>
              <a:ext uri="{FF2B5EF4-FFF2-40B4-BE49-F238E27FC236}">
                <a16:creationId xmlns:a16="http://schemas.microsoft.com/office/drawing/2014/main" id="{2D221B09-6844-4368-A4E3-5AB8808EBBCE}"/>
              </a:ext>
            </a:extLst>
          </p:cNvPr>
          <p:cNvSpPr>
            <a:spLocks noChangeShapeType="1"/>
          </p:cNvSpPr>
          <p:nvPr/>
        </p:nvSpPr>
        <p:spPr bwMode="auto">
          <a:xfrm>
            <a:off x="1844591" y="2121842"/>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5" name="Line 35">
            <a:extLst>
              <a:ext uri="{FF2B5EF4-FFF2-40B4-BE49-F238E27FC236}">
                <a16:creationId xmlns:a16="http://schemas.microsoft.com/office/drawing/2014/main" id="{BE128779-3777-4560-BFB9-151F64170A2F}"/>
              </a:ext>
            </a:extLst>
          </p:cNvPr>
          <p:cNvSpPr>
            <a:spLocks noChangeShapeType="1"/>
          </p:cNvSpPr>
          <p:nvPr/>
        </p:nvSpPr>
        <p:spPr bwMode="auto">
          <a:xfrm>
            <a:off x="2420853" y="2121842"/>
            <a:ext cx="1152525"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18" name="Text Box 38">
            <a:extLst>
              <a:ext uri="{FF2B5EF4-FFF2-40B4-BE49-F238E27FC236}">
                <a16:creationId xmlns:a16="http://schemas.microsoft.com/office/drawing/2014/main" id="{7F616FF2-20E6-4F8F-8035-910B8055A041}"/>
              </a:ext>
            </a:extLst>
          </p:cNvPr>
          <p:cNvSpPr txBox="1">
            <a:spLocks noChangeArrowheads="1"/>
          </p:cNvSpPr>
          <p:nvPr/>
        </p:nvSpPr>
        <p:spPr bwMode="auto">
          <a:xfrm>
            <a:off x="2781216" y="2121842"/>
            <a:ext cx="649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Times New Roman" panose="02020603050405020304" pitchFamily="18" charset="0"/>
                <a:ea typeface="+mn-ea"/>
                <a:cs typeface="Times New Roman" panose="02020603050405020304" pitchFamily="18" charset="0"/>
              </a:rPr>
              <a:t>1-</a:t>
            </a:r>
            <a:r>
              <a:rPr lang="en-US" altLang="zh-CN" sz="2400" i="1">
                <a:solidFill>
                  <a:schemeClr val="tx1"/>
                </a:solidFill>
                <a:latin typeface="Times New Roman" panose="02020603050405020304" pitchFamily="18" charset="0"/>
                <a:ea typeface="+mn-ea"/>
                <a:cs typeface="Times New Roman" panose="02020603050405020304" pitchFamily="18" charset="0"/>
              </a:rPr>
              <a:t>r</a:t>
            </a:r>
            <a:r>
              <a:rPr lang="en-US" altLang="zh-CN" sz="2400" baseline="-25000">
                <a:solidFill>
                  <a:schemeClr val="tx1"/>
                </a:solidFill>
                <a:latin typeface="Times New Roman" panose="02020603050405020304" pitchFamily="18" charset="0"/>
                <a:ea typeface="+mn-ea"/>
                <a:cs typeface="Times New Roman" panose="02020603050405020304" pitchFamily="18" charset="0"/>
              </a:rPr>
              <a:t>0</a:t>
            </a:r>
          </a:p>
        </p:txBody>
      </p:sp>
      <p:sp>
        <p:nvSpPr>
          <p:cNvPr id="20519" name="Line 39">
            <a:extLst>
              <a:ext uri="{FF2B5EF4-FFF2-40B4-BE49-F238E27FC236}">
                <a16:creationId xmlns:a16="http://schemas.microsoft.com/office/drawing/2014/main" id="{275D22A3-2E62-4A23-80F7-7F2D6EC601AB}"/>
              </a:ext>
            </a:extLst>
          </p:cNvPr>
          <p:cNvSpPr>
            <a:spLocks noChangeShapeType="1"/>
          </p:cNvSpPr>
          <p:nvPr/>
        </p:nvSpPr>
        <p:spPr bwMode="auto">
          <a:xfrm>
            <a:off x="657141" y="305688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20" name="Text Box 40">
            <a:extLst>
              <a:ext uri="{FF2B5EF4-FFF2-40B4-BE49-F238E27FC236}">
                <a16:creationId xmlns:a16="http://schemas.microsoft.com/office/drawing/2014/main" id="{5092BF88-53EB-4608-9AAF-204606609A1C}"/>
              </a:ext>
            </a:extLst>
          </p:cNvPr>
          <p:cNvSpPr txBox="1">
            <a:spLocks noChangeArrowheads="1"/>
          </p:cNvSpPr>
          <p:nvPr/>
        </p:nvSpPr>
        <p:spPr bwMode="auto">
          <a:xfrm>
            <a:off x="1107196" y="2690380"/>
            <a:ext cx="276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r</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p>
        </p:txBody>
      </p:sp>
      <p:sp>
        <p:nvSpPr>
          <p:cNvPr id="20521" name="Line 41">
            <a:extLst>
              <a:ext uri="{FF2B5EF4-FFF2-40B4-BE49-F238E27FC236}">
                <a16:creationId xmlns:a16="http://schemas.microsoft.com/office/drawing/2014/main" id="{0FB635B9-435E-43B4-A234-DEE2E4D20ED5}"/>
              </a:ext>
            </a:extLst>
          </p:cNvPr>
          <p:cNvSpPr>
            <a:spLocks noChangeShapeType="1"/>
          </p:cNvSpPr>
          <p:nvPr/>
        </p:nvSpPr>
        <p:spPr bwMode="auto">
          <a:xfrm>
            <a:off x="1844591" y="3056880"/>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522" name="Text Box 42">
            <a:extLst>
              <a:ext uri="{FF2B5EF4-FFF2-40B4-BE49-F238E27FC236}">
                <a16:creationId xmlns:a16="http://schemas.microsoft.com/office/drawing/2014/main" id="{7017CBD5-4E9B-4E14-B1B1-0887FB38BD68}"/>
              </a:ext>
            </a:extLst>
          </p:cNvPr>
          <p:cNvSpPr txBox="1">
            <a:spLocks noChangeArrowheads="1"/>
          </p:cNvSpPr>
          <p:nvPr/>
        </p:nvSpPr>
        <p:spPr bwMode="auto">
          <a:xfrm>
            <a:off x="1945147" y="2728744"/>
            <a:ext cx="5397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000" dirty="0">
                <a:solidFill>
                  <a:srgbClr val="FF0000"/>
                </a:solidFill>
                <a:latin typeface="Times New Roman" panose="02020603050405020304" pitchFamily="18" charset="0"/>
                <a:ea typeface="+mn-ea"/>
                <a:cs typeface="Times New Roman" panose="02020603050405020304" pitchFamily="18" charset="0"/>
              </a:rPr>
              <a:t>1-</a:t>
            </a:r>
            <a:r>
              <a:rPr lang="en-US" altLang="zh-CN" sz="2000" i="1" dirty="0">
                <a:solidFill>
                  <a:srgbClr val="FF0000"/>
                </a:solidFill>
                <a:latin typeface="Times New Roman" panose="02020603050405020304" pitchFamily="18" charset="0"/>
                <a:ea typeface="+mn-ea"/>
                <a:cs typeface="Times New Roman" panose="02020603050405020304" pitchFamily="18" charset="0"/>
              </a:rPr>
              <a:t>r</a:t>
            </a:r>
            <a:r>
              <a:rPr lang="en-US" altLang="zh-CN" sz="2000" baseline="-25000" dirty="0">
                <a:solidFill>
                  <a:srgbClr val="FF0000"/>
                </a:solidFill>
                <a:latin typeface="Times New Roman" panose="02020603050405020304" pitchFamily="18" charset="0"/>
                <a:ea typeface="+mn-ea"/>
                <a:cs typeface="Times New Roman" panose="02020603050405020304" pitchFamily="18" charset="0"/>
              </a:rPr>
              <a:t>1</a:t>
            </a:r>
          </a:p>
        </p:txBody>
      </p:sp>
      <p:sp>
        <p:nvSpPr>
          <p:cNvPr id="37" name="Rectangle 3">
            <a:extLst>
              <a:ext uri="{FF2B5EF4-FFF2-40B4-BE49-F238E27FC236}">
                <a16:creationId xmlns:a16="http://schemas.microsoft.com/office/drawing/2014/main" id="{075D5B25-074A-4DD2-8D0A-DA686561FE3A}"/>
              </a:ext>
            </a:extLst>
          </p:cNvPr>
          <p:cNvSpPr txBox="1">
            <a:spLocks noChangeArrowheads="1"/>
          </p:cNvSpPr>
          <p:nvPr/>
        </p:nvSpPr>
        <p:spPr>
          <a:xfrm>
            <a:off x="194581" y="3758253"/>
            <a:ext cx="8280469" cy="19726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40000"/>
              </a:lnSpc>
              <a:spcAft>
                <a:spcPts val="0"/>
              </a:spcAft>
            </a:pPr>
            <a:endParaRPr lang="zh-CN" altLang="en-US" sz="2400" b="0" dirty="0">
              <a:solidFill>
                <a:srgbClr val="0000FF"/>
              </a:solidFill>
            </a:endParaRPr>
          </a:p>
          <a:p>
            <a:pPr fontAlgn="auto">
              <a:spcAft>
                <a:spcPts val="0"/>
              </a:spcAft>
            </a:pPr>
            <a:r>
              <a:rPr lang="zh-CN" altLang="en-US" sz="2800" b="0" dirty="0"/>
              <a:t>基于</a:t>
            </a:r>
            <a:r>
              <a:rPr lang="zh-CN" altLang="en-US" sz="2800" b="0" dirty="0">
                <a:solidFill>
                  <a:srgbClr val="0000FF"/>
                </a:solidFill>
              </a:rPr>
              <a:t>斐波那契数列公式</a:t>
            </a:r>
            <a:r>
              <a:rPr lang="zh-CN" altLang="en-US" sz="2800" b="0" dirty="0"/>
              <a:t>产生：</a:t>
            </a:r>
          </a:p>
          <a:p>
            <a:pPr algn="ctr" fontAlgn="auto">
              <a:lnSpc>
                <a:spcPct val="120000"/>
              </a:lnSpc>
              <a:spcAft>
                <a:spcPts val="0"/>
              </a:spcAft>
              <a:buFont typeface="Wingdings" panose="05000000000000000000" pitchFamily="2" charset="2"/>
              <a:buNone/>
            </a:pPr>
            <a:r>
              <a:rPr lang="en-US" altLang="zh-CN" sz="2800" b="0" i="1" dirty="0">
                <a:latin typeface="Times New Roman" panose="02020603050405020304" pitchFamily="18" charset="0"/>
                <a:cs typeface="Times New Roman" panose="02020603050405020304" pitchFamily="18" charset="0"/>
              </a:rPr>
              <a:t>F</a:t>
            </a:r>
            <a:r>
              <a:rPr lang="en-US" altLang="zh-CN" sz="2800" b="0" baseline="-25000" dirty="0">
                <a:latin typeface="Times New Roman" panose="02020603050405020304" pitchFamily="18" charset="0"/>
                <a:cs typeface="Times New Roman" panose="02020603050405020304" pitchFamily="18" charset="0"/>
              </a:rPr>
              <a:t>0</a:t>
            </a:r>
            <a:r>
              <a:rPr lang="zh-CN" altLang="en-US" sz="2800" b="0" baseline="-25000" dirty="0">
                <a:latin typeface="Times New Roman" panose="02020603050405020304" pitchFamily="18" charset="0"/>
                <a:cs typeface="Times New Roman" panose="02020603050405020304" pitchFamily="18" charset="0"/>
              </a:rPr>
              <a:t> </a:t>
            </a:r>
            <a:r>
              <a:rPr lang="en-US" altLang="zh-CN" sz="2800" b="0" dirty="0">
                <a:latin typeface="Times New Roman" panose="02020603050405020304" pitchFamily="18" charset="0"/>
                <a:cs typeface="Times New Roman" panose="02020603050405020304" pitchFamily="18" charset="0"/>
              </a:rPr>
              <a:t>=</a:t>
            </a:r>
            <a:r>
              <a:rPr lang="zh-CN" altLang="en-US" sz="2800" b="0" dirty="0">
                <a:latin typeface="Times New Roman" panose="02020603050405020304" pitchFamily="18" charset="0"/>
                <a:cs typeface="Times New Roman" panose="02020603050405020304" pitchFamily="18" charset="0"/>
              </a:rPr>
              <a:t> </a:t>
            </a:r>
            <a:r>
              <a:rPr lang="en-US" altLang="zh-CN" sz="2800" b="0" dirty="0">
                <a:latin typeface="Times New Roman" panose="02020603050405020304" pitchFamily="18" charset="0"/>
                <a:cs typeface="Times New Roman" panose="02020603050405020304" pitchFamily="18" charset="0"/>
              </a:rPr>
              <a:t>0, </a:t>
            </a:r>
            <a:r>
              <a:rPr lang="en-US" altLang="zh-CN" sz="2800" b="0" i="1" dirty="0">
                <a:latin typeface="Times New Roman" panose="02020603050405020304" pitchFamily="18" charset="0"/>
                <a:cs typeface="Times New Roman" panose="02020603050405020304" pitchFamily="18" charset="0"/>
              </a:rPr>
              <a:t>F</a:t>
            </a:r>
            <a:r>
              <a:rPr lang="en-US" altLang="zh-CN" sz="2800" b="0" baseline="-25000" dirty="0">
                <a:latin typeface="Times New Roman" panose="02020603050405020304" pitchFamily="18" charset="0"/>
                <a:cs typeface="Times New Roman" panose="02020603050405020304" pitchFamily="18" charset="0"/>
              </a:rPr>
              <a:t>1</a:t>
            </a:r>
            <a:r>
              <a:rPr lang="en-US" altLang="zh-CN" sz="2800" b="0" dirty="0">
                <a:latin typeface="Times New Roman" panose="02020603050405020304" pitchFamily="18" charset="0"/>
                <a:cs typeface="Times New Roman" panose="02020603050405020304" pitchFamily="18" charset="0"/>
              </a:rPr>
              <a:t>=1, </a:t>
            </a:r>
          </a:p>
          <a:p>
            <a:pPr algn="ctr" fontAlgn="auto">
              <a:lnSpc>
                <a:spcPct val="120000"/>
              </a:lnSpc>
              <a:spcAft>
                <a:spcPts val="0"/>
              </a:spcAft>
              <a:buFont typeface="Wingdings" panose="05000000000000000000" pitchFamily="2" charset="2"/>
              <a:buNone/>
            </a:pPr>
            <a:r>
              <a:rPr lang="en-US" altLang="zh-CN" sz="2800" b="0" i="1" dirty="0"/>
              <a:t> </a:t>
            </a:r>
            <a:r>
              <a:rPr lang="en-US" altLang="zh-CN" sz="2800" b="0" i="1" dirty="0" err="1">
                <a:latin typeface="Times New Roman" panose="02020603050405020304" pitchFamily="18" charset="0"/>
                <a:cs typeface="Times New Roman" panose="02020603050405020304" pitchFamily="18" charset="0"/>
              </a:rPr>
              <a:t>F</a:t>
            </a:r>
            <a:r>
              <a:rPr lang="en-US" altLang="zh-CN" sz="2800" b="0" i="1" baseline="-25000" dirty="0" err="1">
                <a:latin typeface="Times New Roman" panose="02020603050405020304" pitchFamily="18" charset="0"/>
                <a:cs typeface="Times New Roman" panose="02020603050405020304" pitchFamily="18" charset="0"/>
              </a:rPr>
              <a:t>n</a:t>
            </a:r>
            <a:r>
              <a:rPr lang="zh-CN" altLang="en-US" sz="2800" b="0" i="1" baseline="-25000" dirty="0">
                <a:latin typeface="Times New Roman" panose="02020603050405020304" pitchFamily="18" charset="0"/>
                <a:cs typeface="Times New Roman" panose="02020603050405020304" pitchFamily="18" charset="0"/>
              </a:rPr>
              <a:t> </a:t>
            </a:r>
            <a:r>
              <a:rPr lang="en-US" altLang="zh-CN" sz="2800" b="0" dirty="0">
                <a:latin typeface="Times New Roman" panose="02020603050405020304" pitchFamily="18" charset="0"/>
                <a:cs typeface="Times New Roman" panose="02020603050405020304" pitchFamily="18" charset="0"/>
              </a:rPr>
              <a:t>=</a:t>
            </a:r>
            <a:r>
              <a:rPr lang="zh-CN" altLang="en-US" sz="2800" b="0" dirty="0">
                <a:latin typeface="Times New Roman" panose="02020603050405020304" pitchFamily="18" charset="0"/>
                <a:cs typeface="Times New Roman" panose="02020603050405020304" pitchFamily="18" charset="0"/>
              </a:rPr>
              <a:t> </a:t>
            </a:r>
            <a:r>
              <a:rPr lang="en-US" altLang="zh-CN" sz="2800" b="0" i="1" dirty="0">
                <a:latin typeface="Times New Roman" panose="02020603050405020304" pitchFamily="18" charset="0"/>
                <a:cs typeface="Times New Roman" panose="02020603050405020304" pitchFamily="18" charset="0"/>
              </a:rPr>
              <a:t>F</a:t>
            </a:r>
            <a:r>
              <a:rPr lang="en-US" altLang="zh-CN" sz="2800" b="0" i="1" baseline="-25000" dirty="0">
                <a:latin typeface="Times New Roman" panose="02020603050405020304" pitchFamily="18" charset="0"/>
                <a:cs typeface="Times New Roman" panose="02020603050405020304" pitchFamily="18" charset="0"/>
              </a:rPr>
              <a:t>n</a:t>
            </a:r>
            <a:r>
              <a:rPr lang="en-US" altLang="zh-CN" sz="2800" b="0" baseline="-25000" dirty="0">
                <a:latin typeface="Times New Roman" panose="02020603050405020304" pitchFamily="18" charset="0"/>
                <a:cs typeface="Times New Roman" panose="02020603050405020304" pitchFamily="18" charset="0"/>
              </a:rPr>
              <a:t>-1</a:t>
            </a:r>
            <a:r>
              <a:rPr lang="zh-CN" altLang="en-US" sz="2800" b="0" baseline="-25000" dirty="0">
                <a:latin typeface="Times New Roman" panose="02020603050405020304" pitchFamily="18" charset="0"/>
                <a:cs typeface="Times New Roman" panose="02020603050405020304" pitchFamily="18" charset="0"/>
              </a:rPr>
              <a:t> </a:t>
            </a:r>
            <a:r>
              <a:rPr lang="en-US" altLang="zh-CN" sz="2800" b="0" dirty="0">
                <a:latin typeface="Times New Roman" panose="02020603050405020304" pitchFamily="18" charset="0"/>
                <a:cs typeface="Times New Roman" panose="02020603050405020304" pitchFamily="18" charset="0"/>
              </a:rPr>
              <a:t>+ </a:t>
            </a:r>
            <a:r>
              <a:rPr lang="en-US" altLang="zh-CN" sz="2800" b="0" i="1" dirty="0">
                <a:latin typeface="Times New Roman" panose="02020603050405020304" pitchFamily="18" charset="0"/>
                <a:cs typeface="Times New Roman" panose="02020603050405020304" pitchFamily="18" charset="0"/>
              </a:rPr>
              <a:t>F</a:t>
            </a:r>
            <a:r>
              <a:rPr lang="en-US" altLang="zh-CN" sz="2800" b="0" i="1" baseline="-25000" dirty="0">
                <a:latin typeface="Times New Roman" panose="02020603050405020304" pitchFamily="18" charset="0"/>
                <a:cs typeface="Times New Roman" panose="02020603050405020304" pitchFamily="18" charset="0"/>
              </a:rPr>
              <a:t>n</a:t>
            </a:r>
            <a:r>
              <a:rPr lang="en-US" altLang="zh-CN" sz="2800" b="0" baseline="-25000" dirty="0">
                <a:latin typeface="Times New Roman" panose="02020603050405020304" pitchFamily="18" charset="0"/>
                <a:cs typeface="Times New Roman" panose="02020603050405020304" pitchFamily="18" charset="0"/>
              </a:rPr>
              <a:t>-2,</a:t>
            </a:r>
          </a:p>
        </p:txBody>
      </p:sp>
      <p:sp>
        <p:nvSpPr>
          <p:cNvPr id="38" name="文本框 37">
            <a:extLst>
              <a:ext uri="{FF2B5EF4-FFF2-40B4-BE49-F238E27FC236}">
                <a16:creationId xmlns:a16="http://schemas.microsoft.com/office/drawing/2014/main" id="{EF2D2924-5DF2-479B-8FB8-F10F06B5A23C}"/>
              </a:ext>
            </a:extLst>
          </p:cNvPr>
          <p:cNvSpPr txBox="1"/>
          <p:nvPr/>
        </p:nvSpPr>
        <p:spPr>
          <a:xfrm>
            <a:off x="323528" y="5786100"/>
            <a:ext cx="8064896" cy="523220"/>
          </a:xfrm>
          <a:prstGeom prst="rect">
            <a:avLst/>
          </a:prstGeom>
          <a:noFill/>
        </p:spPr>
        <p:txBody>
          <a:bodyPr wrap="square" rtlCol="0">
            <a:spAutoFit/>
          </a:bodyPr>
          <a:lstStyle/>
          <a:p>
            <a:pPr algn="l"/>
            <a:r>
              <a:rPr lang="en-US" altLang="zh-CN" sz="2800" dirty="0">
                <a:solidFill>
                  <a:srgbClr val="0000FF"/>
                </a:solidFill>
              </a:rPr>
              <a:t> </a:t>
            </a:r>
            <a:r>
              <a:rPr lang="zh-CN" altLang="en-US" sz="2800" dirty="0">
                <a:solidFill>
                  <a:srgbClr val="0000FF"/>
                </a:solidFill>
              </a:rPr>
              <a:t>因此，我们有</a:t>
            </a:r>
            <a:r>
              <a:rPr lang="en-US" altLang="zh-CN" sz="2800" dirty="0">
                <a:solidFill>
                  <a:srgbClr val="0000FF"/>
                </a:solidFill>
                <a:latin typeface="Times New Roman" panose="02020603050405020304" pitchFamily="18" charset="0"/>
                <a:cs typeface="Times New Roman" panose="02020603050405020304" pitchFamily="18" charset="0"/>
              </a:rPr>
              <a:t>{</a:t>
            </a:r>
            <a:r>
              <a:rPr lang="en-US" altLang="zh-CN" sz="2800" i="1" dirty="0" err="1">
                <a:solidFill>
                  <a:srgbClr val="0000FF"/>
                </a:solidFill>
                <a:latin typeface="Times New Roman" panose="02020603050405020304" pitchFamily="18" charset="0"/>
                <a:cs typeface="Times New Roman" panose="02020603050405020304" pitchFamily="18" charset="0"/>
              </a:rPr>
              <a:t>F</a:t>
            </a:r>
            <a:r>
              <a:rPr lang="en-US" altLang="zh-CN" sz="2800" i="1" baseline="-25000" dirty="0" err="1">
                <a:solidFill>
                  <a:srgbClr val="0000FF"/>
                </a:solidFill>
                <a:latin typeface="Times New Roman" panose="02020603050405020304" pitchFamily="18" charset="0"/>
                <a:cs typeface="Times New Roman" panose="02020603050405020304" pitchFamily="18" charset="0"/>
              </a:rPr>
              <a:t>k</a:t>
            </a:r>
            <a:r>
              <a:rPr lang="en-US" altLang="zh-CN" sz="2800" dirty="0">
                <a:solidFill>
                  <a:srgbClr val="0000FF"/>
                </a:solidFill>
                <a:latin typeface="Times New Roman" panose="02020603050405020304" pitchFamily="18" charset="0"/>
                <a:cs typeface="Times New Roman" panose="02020603050405020304" pitchFamily="18" charset="0"/>
              </a:rPr>
              <a:t>}={0, 1, 1, 2, 3, 5, 8, 13, 21, …}</a:t>
            </a:r>
            <a:endParaRPr lang="zh-CN" altLang="en-US" sz="2800" b="0" dirty="0">
              <a:solidFill>
                <a:srgbClr val="0000FF"/>
              </a:solidFill>
              <a:latin typeface="+mn-ea"/>
              <a:ea typeface="+mn-ea"/>
            </a:endParaRPr>
          </a:p>
        </p:txBody>
      </p:sp>
      <p:sp>
        <p:nvSpPr>
          <p:cNvPr id="39" name="文本框 38">
            <a:extLst>
              <a:ext uri="{FF2B5EF4-FFF2-40B4-BE49-F238E27FC236}">
                <a16:creationId xmlns:a16="http://schemas.microsoft.com/office/drawing/2014/main" id="{A592EF7B-4C5C-41B5-9132-6EAB4EB36E3E}"/>
              </a:ext>
            </a:extLst>
          </p:cNvPr>
          <p:cNvSpPr txBox="1"/>
          <p:nvPr/>
        </p:nvSpPr>
        <p:spPr>
          <a:xfrm>
            <a:off x="5364088" y="5138028"/>
            <a:ext cx="1464444" cy="523220"/>
          </a:xfrm>
          <a:prstGeom prst="rect">
            <a:avLst/>
          </a:prstGeom>
          <a:noFill/>
        </p:spPr>
        <p:txBody>
          <a:bodyPr wrap="square" rtlCol="0">
            <a:spAutoFit/>
          </a:bodyPr>
          <a:lstStyle/>
          <a:p>
            <a:r>
              <a:rPr lang="zh-CN" altLang="en-US" sz="2800" dirty="0">
                <a:solidFill>
                  <a:schemeClr val="tx1">
                    <a:lumMod val="95000"/>
                    <a:lumOff val="5000"/>
                  </a:schemeClr>
                </a:solidFill>
                <a:latin typeface="+mn-ea"/>
                <a:ea typeface="+mn-ea"/>
              </a:rPr>
              <a:t> </a:t>
            </a:r>
            <a:r>
              <a:rPr lang="en-US" altLang="zh-CN" sz="2800" i="1" dirty="0">
                <a:solidFill>
                  <a:schemeClr val="tx1">
                    <a:lumMod val="95000"/>
                    <a:lumOff val="5000"/>
                  </a:schemeClr>
                </a:solidFill>
                <a:latin typeface="Times New Roman" panose="02020603050405020304" pitchFamily="18" charset="0"/>
                <a:ea typeface="+mn-ea"/>
                <a:cs typeface="Times New Roman" panose="02020603050405020304" pitchFamily="18" charset="0"/>
              </a:rPr>
              <a:t>n</a:t>
            </a:r>
            <a:r>
              <a:rPr lang="zh-CN" altLang="en-US" sz="2800" dirty="0">
                <a:solidFill>
                  <a:schemeClr val="tx1">
                    <a:lumMod val="95000"/>
                    <a:lumOff val="5000"/>
                  </a:schemeClr>
                </a:solidFill>
                <a:latin typeface="+mn-ea"/>
                <a:ea typeface="+mn-ea"/>
              </a:rPr>
              <a:t> </a:t>
            </a:r>
            <a:r>
              <a:rPr lang="en-US" altLang="zh-CN" sz="2800" dirty="0">
                <a:solidFill>
                  <a:schemeClr val="tx1">
                    <a:lumMod val="95000"/>
                    <a:lumOff val="5000"/>
                  </a:schemeClr>
                </a:solidFill>
                <a:latin typeface="Times New Roman" panose="02020603050405020304" pitchFamily="18" charset="0"/>
                <a:ea typeface="+mn-ea"/>
                <a:cs typeface="Times New Roman" panose="02020603050405020304" pitchFamily="18" charset="0"/>
              </a:rPr>
              <a:t>&gt;=</a:t>
            </a:r>
            <a:r>
              <a:rPr lang="zh-CN" altLang="en-US" sz="2800" dirty="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US" altLang="zh-CN" sz="2800" dirty="0">
                <a:solidFill>
                  <a:schemeClr val="tx1">
                    <a:lumMod val="95000"/>
                    <a:lumOff val="5000"/>
                  </a:schemeClr>
                </a:solidFill>
                <a:latin typeface="Times New Roman" panose="02020603050405020304" pitchFamily="18" charset="0"/>
                <a:ea typeface="+mn-ea"/>
                <a:cs typeface="Times New Roman" panose="02020603050405020304" pitchFamily="18" charset="0"/>
              </a:rPr>
              <a:t>2</a:t>
            </a:r>
            <a:endParaRPr lang="zh-CN" altLang="en-US" sz="28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B38FAF5F-6C59-854E-85F7-291BA3086D07}"/>
              </a:ext>
            </a:extLst>
          </p:cNvPr>
          <p:cNvSpPr txBox="1"/>
          <p:nvPr/>
        </p:nvSpPr>
        <p:spPr>
          <a:xfrm>
            <a:off x="7393081" y="2794221"/>
            <a:ext cx="1712328" cy="400110"/>
          </a:xfrm>
          <a:prstGeom prst="rect">
            <a:avLst/>
          </a:prstGeom>
          <a:noFill/>
        </p:spPr>
        <p:txBody>
          <a:bodyPr wrap="none" rtlCol="0">
            <a:spAutoFit/>
          </a:bodyPr>
          <a:lstStyle/>
          <a:p>
            <a:r>
              <a:rPr kumimoji="1" lang="zh-CN" altLang="en-US" sz="2000" b="0" dirty="0">
                <a:solidFill>
                  <a:srgbClr val="0000FF"/>
                </a:solidFill>
                <a:latin typeface="+mn-ea"/>
                <a:ea typeface="+mn-ea"/>
              </a:rPr>
              <a:t>若令</a:t>
            </a:r>
            <a:r>
              <a:rPr kumimoji="1" lang="en-US" altLang="zh-CN" sz="2000" b="0" i="1" dirty="0">
                <a:solidFill>
                  <a:srgbClr val="0000FF"/>
                </a:solidFill>
                <a:latin typeface="Times New Roman" panose="02020603050405020304" pitchFamily="18" charset="0"/>
                <a:ea typeface="+mn-ea"/>
                <a:cs typeface="Times New Roman" panose="02020603050405020304" pitchFamily="18" charset="0"/>
              </a:rPr>
              <a:t>r</a:t>
            </a:r>
            <a:r>
              <a:rPr kumimoji="1" lang="en-US" altLang="zh-CN" sz="2000" b="0" baseline="-25000" dirty="0">
                <a:solidFill>
                  <a:srgbClr val="0000FF"/>
                </a:solidFill>
                <a:latin typeface="Times New Roman" panose="02020603050405020304" pitchFamily="18" charset="0"/>
                <a:ea typeface="+mn-ea"/>
                <a:cs typeface="Times New Roman" panose="02020603050405020304" pitchFamily="18" charset="0"/>
              </a:rPr>
              <a:t>1</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a:t>
            </a:r>
            <a:r>
              <a:rPr kumimoji="1" lang="en-US" altLang="zh-CN" sz="2000" b="0" i="1" dirty="0">
                <a:solidFill>
                  <a:srgbClr val="0000FF"/>
                </a:solidFill>
                <a:latin typeface="Times New Roman" panose="02020603050405020304" pitchFamily="18" charset="0"/>
                <a:ea typeface="+mn-ea"/>
                <a:cs typeface="Times New Roman" panose="02020603050405020304" pitchFamily="18" charset="0"/>
              </a:rPr>
              <a:t>r</a:t>
            </a:r>
            <a:r>
              <a:rPr kumimoji="1" lang="en-US" altLang="zh-CN" sz="2000" b="0" baseline="-25000" dirty="0">
                <a:solidFill>
                  <a:srgbClr val="0000FF"/>
                </a:solidFill>
                <a:latin typeface="Times New Roman" panose="02020603050405020304" pitchFamily="18" charset="0"/>
                <a:ea typeface="+mn-ea"/>
                <a:cs typeface="Times New Roman" panose="02020603050405020304" pitchFamily="18" charset="0"/>
              </a:rPr>
              <a:t>0</a:t>
            </a:r>
            <a:r>
              <a:rPr kumimoji="1" lang="zh-CN" altLang="en-US" sz="2000" b="0" dirty="0">
                <a:solidFill>
                  <a:srgbClr val="0000FF"/>
                </a:solidFill>
                <a:latin typeface="+mn-ea"/>
                <a:ea typeface="+mn-ea"/>
              </a:rPr>
              <a:t>呢？</a:t>
            </a:r>
          </a:p>
        </p:txBody>
      </p:sp>
      <p:pic>
        <p:nvPicPr>
          <p:cNvPr id="3" name="图片 2">
            <a:extLst>
              <a:ext uri="{FF2B5EF4-FFF2-40B4-BE49-F238E27FC236}">
                <a16:creationId xmlns:a16="http://schemas.microsoft.com/office/drawing/2014/main" id="{72901938-BCA5-597D-1347-F1B2F7F829E7}"/>
              </a:ext>
            </a:extLst>
          </p:cNvPr>
          <p:cNvPicPr>
            <a:picLocks noChangeAspect="1"/>
          </p:cNvPicPr>
          <p:nvPr/>
        </p:nvPicPr>
        <p:blipFill>
          <a:blip r:embed="rId2"/>
          <a:stretch>
            <a:fillRect/>
          </a:stretch>
        </p:blipFill>
        <p:spPr>
          <a:xfrm>
            <a:off x="6235200" y="1029600"/>
            <a:ext cx="1968500" cy="317500"/>
          </a:xfrm>
          <a:prstGeom prst="rect">
            <a:avLst/>
          </a:prstGeom>
        </p:spPr>
      </p:pic>
      <p:pic>
        <p:nvPicPr>
          <p:cNvPr id="4" name="图片 3">
            <a:extLst>
              <a:ext uri="{FF2B5EF4-FFF2-40B4-BE49-F238E27FC236}">
                <a16:creationId xmlns:a16="http://schemas.microsoft.com/office/drawing/2014/main" id="{88B6D0FA-D359-0F1B-431B-939FF667433E}"/>
              </a:ext>
            </a:extLst>
          </p:cNvPr>
          <p:cNvPicPr>
            <a:picLocks noChangeAspect="1"/>
          </p:cNvPicPr>
          <p:nvPr/>
        </p:nvPicPr>
        <p:blipFill>
          <a:blip r:embed="rId3"/>
          <a:stretch>
            <a:fillRect/>
          </a:stretch>
        </p:blipFill>
        <p:spPr>
          <a:xfrm>
            <a:off x="4172684" y="1722924"/>
            <a:ext cx="4292600" cy="406400"/>
          </a:xfrm>
          <a:prstGeom prst="rect">
            <a:avLst/>
          </a:prstGeom>
        </p:spPr>
      </p:pic>
      <p:pic>
        <p:nvPicPr>
          <p:cNvPr id="5" name="图片 4">
            <a:extLst>
              <a:ext uri="{FF2B5EF4-FFF2-40B4-BE49-F238E27FC236}">
                <a16:creationId xmlns:a16="http://schemas.microsoft.com/office/drawing/2014/main" id="{90BC0CDE-8BFB-419F-3588-7DDCD401593B}"/>
              </a:ext>
            </a:extLst>
          </p:cNvPr>
          <p:cNvPicPr>
            <a:picLocks noChangeAspect="1"/>
          </p:cNvPicPr>
          <p:nvPr/>
        </p:nvPicPr>
        <p:blipFill>
          <a:blip r:embed="rId4"/>
          <a:stretch>
            <a:fillRect/>
          </a:stretch>
        </p:blipFill>
        <p:spPr>
          <a:xfrm>
            <a:off x="4139952" y="2093335"/>
            <a:ext cx="4749800" cy="342900"/>
          </a:xfrm>
          <a:prstGeom prst="rect">
            <a:avLst/>
          </a:prstGeom>
        </p:spPr>
      </p:pic>
      <p:pic>
        <p:nvPicPr>
          <p:cNvPr id="6" name="图片 5">
            <a:extLst>
              <a:ext uri="{FF2B5EF4-FFF2-40B4-BE49-F238E27FC236}">
                <a16:creationId xmlns:a16="http://schemas.microsoft.com/office/drawing/2014/main" id="{3780811C-AC5C-A811-C8D6-C6042B80235D}"/>
              </a:ext>
            </a:extLst>
          </p:cNvPr>
          <p:cNvPicPr>
            <a:picLocks noChangeAspect="1"/>
          </p:cNvPicPr>
          <p:nvPr/>
        </p:nvPicPr>
        <p:blipFill>
          <a:blip r:embed="rId5"/>
          <a:stretch>
            <a:fillRect/>
          </a:stretch>
        </p:blipFill>
        <p:spPr>
          <a:xfrm>
            <a:off x="5383340" y="2405432"/>
            <a:ext cx="2311400" cy="317500"/>
          </a:xfrm>
          <a:prstGeom prst="rect">
            <a:avLst/>
          </a:prstGeom>
        </p:spPr>
      </p:pic>
      <p:pic>
        <p:nvPicPr>
          <p:cNvPr id="7" name="图片 6">
            <a:extLst>
              <a:ext uri="{FF2B5EF4-FFF2-40B4-BE49-F238E27FC236}">
                <a16:creationId xmlns:a16="http://schemas.microsoft.com/office/drawing/2014/main" id="{C32C709F-62DB-D773-091C-3FBB120BFA19}"/>
              </a:ext>
            </a:extLst>
          </p:cNvPr>
          <p:cNvPicPr>
            <a:picLocks noChangeAspect="1"/>
          </p:cNvPicPr>
          <p:nvPr/>
        </p:nvPicPr>
        <p:blipFill>
          <a:blip r:embed="rId6"/>
          <a:stretch>
            <a:fillRect/>
          </a:stretch>
        </p:blipFill>
        <p:spPr>
          <a:xfrm>
            <a:off x="5990239" y="2687344"/>
            <a:ext cx="1397000" cy="660400"/>
          </a:xfrm>
          <a:prstGeom prst="rect">
            <a:avLst/>
          </a:prstGeom>
        </p:spPr>
      </p:pic>
      <p:sp>
        <p:nvSpPr>
          <p:cNvPr id="9" name="文本框 8">
            <a:extLst>
              <a:ext uri="{FF2B5EF4-FFF2-40B4-BE49-F238E27FC236}">
                <a16:creationId xmlns:a16="http://schemas.microsoft.com/office/drawing/2014/main" id="{53089605-1944-2574-5BEB-1E146CF7ACE0}"/>
              </a:ext>
            </a:extLst>
          </p:cNvPr>
          <p:cNvSpPr txBox="1"/>
          <p:nvPr/>
        </p:nvSpPr>
        <p:spPr>
          <a:xfrm>
            <a:off x="323531" y="3633428"/>
            <a:ext cx="2808309" cy="369332"/>
          </a:xfrm>
          <a:prstGeom prst="rect">
            <a:avLst/>
          </a:prstGeom>
          <a:noFill/>
        </p:spPr>
        <p:txBody>
          <a:bodyPr wrap="square">
            <a:spAutoFit/>
          </a:bodyPr>
          <a:lstStyle/>
          <a:p>
            <a:r>
              <a:rPr kumimoji="1" lang="zh-CN" altLang="en-US" sz="1800" dirty="0">
                <a:solidFill>
                  <a:srgbClr val="C00000"/>
                </a:solidFill>
                <a:latin typeface="Times New Roman" panose="02020603050405020304" pitchFamily="18" charset="0"/>
                <a:ea typeface="+mn-ea"/>
                <a:cs typeface="Times New Roman" panose="02020603050405020304" pitchFamily="18" charset="0"/>
              </a:rPr>
              <a:t>不同的</a:t>
            </a:r>
            <a:r>
              <a:rPr kumimoji="1" lang="en-US" altLang="zh-CN" sz="1800" i="1" dirty="0">
                <a:solidFill>
                  <a:srgbClr val="C00000"/>
                </a:solidFill>
                <a:latin typeface="Times New Roman" panose="02020603050405020304" pitchFamily="18" charset="0"/>
                <a:ea typeface="+mn-ea"/>
                <a:cs typeface="Times New Roman" panose="02020603050405020304" pitchFamily="18" charset="0"/>
              </a:rPr>
              <a:t>r</a:t>
            </a:r>
            <a:r>
              <a:rPr kumimoji="1" lang="en-US" altLang="zh-CN" sz="1800" baseline="-25000" dirty="0">
                <a:solidFill>
                  <a:srgbClr val="C00000"/>
                </a:solidFill>
                <a:latin typeface="Times New Roman" panose="02020603050405020304" pitchFamily="18" charset="0"/>
                <a:ea typeface="+mn-ea"/>
                <a:cs typeface="Times New Roman" panose="02020603050405020304" pitchFamily="18" charset="0"/>
              </a:rPr>
              <a:t>0</a:t>
            </a:r>
            <a:r>
              <a:rPr kumimoji="1" lang="zh-CN" altLang="en-US" sz="1800" baseline="-25000" dirty="0">
                <a:solidFill>
                  <a:srgbClr val="C00000"/>
                </a:solidFill>
                <a:latin typeface="Times New Roman" panose="02020603050405020304" pitchFamily="18" charset="0"/>
                <a:ea typeface="+mn-ea"/>
                <a:cs typeface="Times New Roman" panose="02020603050405020304" pitchFamily="18" charset="0"/>
              </a:rPr>
              <a:t>、</a:t>
            </a:r>
            <a:r>
              <a:rPr kumimoji="1" lang="en-US" altLang="zh-CN" i="1" dirty="0">
                <a:solidFill>
                  <a:srgbClr val="C00000"/>
                </a:solidFill>
                <a:latin typeface="Times New Roman" panose="02020603050405020304" pitchFamily="18" charset="0"/>
                <a:ea typeface="+mn-ea"/>
                <a:cs typeface="Times New Roman" panose="02020603050405020304" pitchFamily="18" charset="0"/>
              </a:rPr>
              <a:t>r</a:t>
            </a:r>
            <a:r>
              <a:rPr kumimoji="1" lang="en-US" altLang="zh-CN" baseline="-25000" dirty="0">
                <a:solidFill>
                  <a:srgbClr val="C00000"/>
                </a:solidFill>
                <a:latin typeface="Times New Roman" panose="02020603050405020304" pitchFamily="18" charset="0"/>
                <a:ea typeface="+mn-ea"/>
                <a:cs typeface="Times New Roman" panose="02020603050405020304" pitchFamily="18" charset="0"/>
              </a:rPr>
              <a:t>1</a:t>
            </a:r>
            <a:r>
              <a:rPr kumimoji="1" lang="zh-CN" altLang="en-US" sz="1800" dirty="0">
                <a:solidFill>
                  <a:srgbClr val="C00000"/>
                </a:solidFill>
                <a:latin typeface="+mn-ea"/>
                <a:ea typeface="+mn-ea"/>
              </a:rPr>
              <a:t>如何产生呢？</a:t>
            </a:r>
            <a:endParaRPr lang="zh-CN" altLang="en-US" dirty="0">
              <a:solidFill>
                <a:srgbClr val="C00000"/>
              </a:solidFill>
            </a:endParaRPr>
          </a:p>
        </p:txBody>
      </p:sp>
      <p:sp>
        <p:nvSpPr>
          <p:cNvPr id="10" name="文本框 9">
            <a:extLst>
              <a:ext uri="{FF2B5EF4-FFF2-40B4-BE49-F238E27FC236}">
                <a16:creationId xmlns:a16="http://schemas.microsoft.com/office/drawing/2014/main" id="{14740AC7-212C-1853-A2A4-E86016C1C899}"/>
              </a:ext>
            </a:extLst>
          </p:cNvPr>
          <p:cNvSpPr txBox="1"/>
          <p:nvPr/>
        </p:nvSpPr>
        <p:spPr>
          <a:xfrm>
            <a:off x="891173" y="6227997"/>
            <a:ext cx="7497251" cy="369332"/>
          </a:xfrm>
          <a:prstGeom prst="rect">
            <a:avLst/>
          </a:prstGeom>
          <a:noFill/>
        </p:spPr>
        <p:txBody>
          <a:bodyPr wrap="square">
            <a:spAutoFit/>
          </a:bodyPr>
          <a:lstStyle/>
          <a:p>
            <a:r>
              <a:rPr lang="zh-CN" altLang="en-US" dirty="0">
                <a:solidFill>
                  <a:srgbClr val="C00000"/>
                </a:solidFill>
                <a:latin typeface="KaiTi" panose="02010609060101010101" pitchFamily="49" charset="-122"/>
                <a:ea typeface="KaiTi" panose="02010609060101010101" pitchFamily="49" charset="-122"/>
              </a:rPr>
              <a:t>该数列越往后，相邻两数的比值越趋向于黄金分割比</a:t>
            </a:r>
            <a:r>
              <a:rPr lang="en-US" altLang="zh-CN"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(0.618)</a:t>
            </a:r>
            <a:endParaRPr lang="zh-CN" altLang="en-US"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0763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par>
                                <p:cTn id="8" presetID="22" presetClass="entr" presetSubtype="4" fill="hold" nodeType="withEffect">
                                  <p:stCondLst>
                                    <p:cond delay="0"/>
                                  </p:stCondLst>
                                  <p:childTnLst>
                                    <p:set>
                                      <p:cBhvr>
                                        <p:cTn id="9" dur="1" fill="hold">
                                          <p:stCondLst>
                                            <p:cond delay="0"/>
                                          </p:stCondLst>
                                        </p:cTn>
                                        <p:tgtEl>
                                          <p:spTgt spid="20492"/>
                                        </p:tgtEl>
                                        <p:attrNameLst>
                                          <p:attrName>style.visibility</p:attrName>
                                        </p:attrNameLst>
                                      </p:cBhvr>
                                      <p:to>
                                        <p:strVal val="visible"/>
                                      </p:to>
                                    </p:set>
                                    <p:animEffect transition="in" filter="wipe(down)">
                                      <p:cBhvr>
                                        <p:cTn id="10" dur="500"/>
                                        <p:tgtEl>
                                          <p:spTgt spid="20492"/>
                                        </p:tgtEl>
                                      </p:cBhvr>
                                    </p:animEffect>
                                  </p:childTnLst>
                                </p:cTn>
                              </p:par>
                              <p:par>
                                <p:cTn id="11" presetID="22" presetClass="entr" presetSubtype="4" fill="hold" nodeType="withEffect">
                                  <p:stCondLst>
                                    <p:cond delay="0"/>
                                  </p:stCondLst>
                                  <p:childTnLst>
                                    <p:set>
                                      <p:cBhvr>
                                        <p:cTn id="12" dur="1" fill="hold">
                                          <p:stCondLst>
                                            <p:cond delay="0"/>
                                          </p:stCondLst>
                                        </p:cTn>
                                        <p:tgtEl>
                                          <p:spTgt spid="20491"/>
                                        </p:tgtEl>
                                        <p:attrNameLst>
                                          <p:attrName>style.visibility</p:attrName>
                                        </p:attrNameLst>
                                      </p:cBhvr>
                                      <p:to>
                                        <p:strVal val="visible"/>
                                      </p:to>
                                    </p:set>
                                    <p:animEffect transition="in" filter="wipe(down)">
                                      <p:cBhvr>
                                        <p:cTn id="13" dur="500"/>
                                        <p:tgtEl>
                                          <p:spTgt spid="2049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500"/>
                                        </p:tgtEl>
                                        <p:attrNameLst>
                                          <p:attrName>style.visibility</p:attrName>
                                        </p:attrNameLst>
                                      </p:cBhvr>
                                      <p:to>
                                        <p:strVal val="visible"/>
                                      </p:to>
                                    </p:set>
                                    <p:animEffect transition="in" filter="dissolve">
                                      <p:cBhvr>
                                        <p:cTn id="16" dur="500"/>
                                        <p:tgtEl>
                                          <p:spTgt spid="2050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501"/>
                                        </p:tgtEl>
                                        <p:attrNameLst>
                                          <p:attrName>style.visibility</p:attrName>
                                        </p:attrNameLst>
                                      </p:cBhvr>
                                      <p:to>
                                        <p:strVal val="visible"/>
                                      </p:to>
                                    </p:set>
                                    <p:animEffect transition="in" filter="dissolve">
                                      <p:cBhvr>
                                        <p:cTn id="19" dur="500"/>
                                        <p:tgtEl>
                                          <p:spTgt spid="2050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502"/>
                                        </p:tgtEl>
                                        <p:attrNameLst>
                                          <p:attrName>style.visibility</p:attrName>
                                        </p:attrNameLst>
                                      </p:cBhvr>
                                      <p:to>
                                        <p:strVal val="visible"/>
                                      </p:to>
                                    </p:set>
                                    <p:animEffect transition="in" filter="dissolve">
                                      <p:cBhvr>
                                        <p:cTn id="22" dur="500"/>
                                        <p:tgtEl>
                                          <p:spTgt spid="2050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503"/>
                                        </p:tgtEl>
                                        <p:attrNameLst>
                                          <p:attrName>style.visibility</p:attrName>
                                        </p:attrNameLst>
                                      </p:cBhvr>
                                      <p:to>
                                        <p:strVal val="visible"/>
                                      </p:to>
                                    </p:set>
                                    <p:animEffect transition="in" filter="dissolve">
                                      <p:cBhvr>
                                        <p:cTn id="25" dur="500"/>
                                        <p:tgtEl>
                                          <p:spTgt spid="20503"/>
                                        </p:tgtEl>
                                      </p:cBhvr>
                                    </p:animEffect>
                                  </p:childTnLst>
                                </p:cTn>
                              </p:par>
                              <p:par>
                                <p:cTn id="26" presetID="22" presetClass="entr" presetSubtype="1" fill="hold" nodeType="withEffect">
                                  <p:stCondLst>
                                    <p:cond delay="0"/>
                                  </p:stCondLst>
                                  <p:childTnLst>
                                    <p:set>
                                      <p:cBhvr>
                                        <p:cTn id="27" dur="1" fill="hold">
                                          <p:stCondLst>
                                            <p:cond delay="0"/>
                                          </p:stCondLst>
                                        </p:cTn>
                                        <p:tgtEl>
                                          <p:spTgt spid="20508"/>
                                        </p:tgtEl>
                                        <p:attrNameLst>
                                          <p:attrName>style.visibility</p:attrName>
                                        </p:attrNameLst>
                                      </p:cBhvr>
                                      <p:to>
                                        <p:strVal val="visible"/>
                                      </p:to>
                                    </p:set>
                                    <p:animEffect transition="in" filter="wipe(up)">
                                      <p:cBhvr>
                                        <p:cTn id="28" dur="500"/>
                                        <p:tgtEl>
                                          <p:spTgt spid="20508"/>
                                        </p:tgtEl>
                                      </p:cBhvr>
                                    </p:animEffect>
                                  </p:childTnLst>
                                </p:cTn>
                              </p:par>
                              <p:par>
                                <p:cTn id="29" presetID="22" presetClass="entr" presetSubtype="1" fill="hold" nodeType="withEffect">
                                  <p:stCondLst>
                                    <p:cond delay="0"/>
                                  </p:stCondLst>
                                  <p:childTnLst>
                                    <p:set>
                                      <p:cBhvr>
                                        <p:cTn id="30" dur="1" fill="hold">
                                          <p:stCondLst>
                                            <p:cond delay="0"/>
                                          </p:stCondLst>
                                        </p:cTn>
                                        <p:tgtEl>
                                          <p:spTgt spid="20509"/>
                                        </p:tgtEl>
                                        <p:attrNameLst>
                                          <p:attrName>style.visibility</p:attrName>
                                        </p:attrNameLst>
                                      </p:cBhvr>
                                      <p:to>
                                        <p:strVal val="visible"/>
                                      </p:to>
                                    </p:set>
                                    <p:animEffect transition="in" filter="wipe(up)">
                                      <p:cBhvr>
                                        <p:cTn id="31" dur="500"/>
                                        <p:tgtEl>
                                          <p:spTgt spid="20509"/>
                                        </p:tgtEl>
                                      </p:cBhvr>
                                    </p:animEffect>
                                  </p:childTnLst>
                                </p:cTn>
                              </p:par>
                              <p:par>
                                <p:cTn id="32" presetID="22" presetClass="entr" presetSubtype="1" fill="hold" nodeType="withEffect">
                                  <p:stCondLst>
                                    <p:cond delay="0"/>
                                  </p:stCondLst>
                                  <p:childTnLst>
                                    <p:set>
                                      <p:cBhvr>
                                        <p:cTn id="33" dur="1" fill="hold">
                                          <p:stCondLst>
                                            <p:cond delay="0"/>
                                          </p:stCondLst>
                                        </p:cTn>
                                        <p:tgtEl>
                                          <p:spTgt spid="20510"/>
                                        </p:tgtEl>
                                        <p:attrNameLst>
                                          <p:attrName>style.visibility</p:attrName>
                                        </p:attrNameLst>
                                      </p:cBhvr>
                                      <p:to>
                                        <p:strVal val="visible"/>
                                      </p:to>
                                    </p:set>
                                    <p:animEffect transition="in" filter="wipe(up)">
                                      <p:cBhvr>
                                        <p:cTn id="34" dur="500"/>
                                        <p:tgtEl>
                                          <p:spTgt spid="20510"/>
                                        </p:tgtEl>
                                      </p:cBhvr>
                                    </p:animEffect>
                                  </p:childTnLst>
                                </p:cTn>
                              </p:par>
                              <p:par>
                                <p:cTn id="35" presetID="22" presetClass="entr" presetSubtype="1" fill="hold" nodeType="withEffect">
                                  <p:stCondLst>
                                    <p:cond delay="0"/>
                                  </p:stCondLst>
                                  <p:childTnLst>
                                    <p:set>
                                      <p:cBhvr>
                                        <p:cTn id="36" dur="1" fill="hold">
                                          <p:stCondLst>
                                            <p:cond delay="0"/>
                                          </p:stCondLst>
                                        </p:cTn>
                                        <p:tgtEl>
                                          <p:spTgt spid="20512"/>
                                        </p:tgtEl>
                                        <p:attrNameLst>
                                          <p:attrName>style.visibility</p:attrName>
                                        </p:attrNameLst>
                                      </p:cBhvr>
                                      <p:to>
                                        <p:strVal val="visible"/>
                                      </p:to>
                                    </p:set>
                                    <p:animEffect transition="in" filter="wipe(up)">
                                      <p:cBhvr>
                                        <p:cTn id="37" dur="500"/>
                                        <p:tgtEl>
                                          <p:spTgt spid="20512"/>
                                        </p:tgtEl>
                                      </p:cBhvr>
                                    </p:animEffect>
                                  </p:childTnLst>
                                </p:cTn>
                              </p:par>
                              <p:par>
                                <p:cTn id="38" presetID="6" presetClass="entr" presetSubtype="32" fill="hold" nodeType="withEffect">
                                  <p:stCondLst>
                                    <p:cond delay="0"/>
                                  </p:stCondLst>
                                  <p:childTnLst>
                                    <p:set>
                                      <p:cBhvr>
                                        <p:cTn id="39" dur="1" fill="hold">
                                          <p:stCondLst>
                                            <p:cond delay="0"/>
                                          </p:stCondLst>
                                        </p:cTn>
                                        <p:tgtEl>
                                          <p:spTgt spid="20514"/>
                                        </p:tgtEl>
                                        <p:attrNameLst>
                                          <p:attrName>style.visibility</p:attrName>
                                        </p:attrNameLst>
                                      </p:cBhvr>
                                      <p:to>
                                        <p:strVal val="visible"/>
                                      </p:to>
                                    </p:set>
                                    <p:animEffect transition="in" filter="circle(out)">
                                      <p:cBhvr>
                                        <p:cTn id="40" dur="2000"/>
                                        <p:tgtEl>
                                          <p:spTgt spid="20514"/>
                                        </p:tgtEl>
                                      </p:cBhvr>
                                    </p:animEffect>
                                  </p:childTnLst>
                                </p:cTn>
                              </p:par>
                              <p:par>
                                <p:cTn id="41" presetID="6" presetClass="entr" presetSubtype="32" fill="hold" nodeType="withEffect">
                                  <p:stCondLst>
                                    <p:cond delay="0"/>
                                  </p:stCondLst>
                                  <p:childTnLst>
                                    <p:set>
                                      <p:cBhvr>
                                        <p:cTn id="42" dur="1" fill="hold">
                                          <p:stCondLst>
                                            <p:cond delay="0"/>
                                          </p:stCondLst>
                                        </p:cTn>
                                        <p:tgtEl>
                                          <p:spTgt spid="20515"/>
                                        </p:tgtEl>
                                        <p:attrNameLst>
                                          <p:attrName>style.visibility</p:attrName>
                                        </p:attrNameLst>
                                      </p:cBhvr>
                                      <p:to>
                                        <p:strVal val="visible"/>
                                      </p:to>
                                    </p:set>
                                    <p:animEffect transition="in" filter="circle(out)">
                                      <p:cBhvr>
                                        <p:cTn id="43" dur="2000"/>
                                        <p:tgtEl>
                                          <p:spTgt spid="20515"/>
                                        </p:tgtEl>
                                      </p:cBhvr>
                                    </p:animEffect>
                                  </p:childTnLst>
                                </p:cTn>
                              </p:par>
                              <p:par>
                                <p:cTn id="44" presetID="6" presetClass="entr" presetSubtype="32" fill="hold" nodeType="withEffect">
                                  <p:stCondLst>
                                    <p:cond delay="0"/>
                                  </p:stCondLst>
                                  <p:childTnLst>
                                    <p:set>
                                      <p:cBhvr>
                                        <p:cTn id="45" dur="1" fill="hold">
                                          <p:stCondLst>
                                            <p:cond delay="0"/>
                                          </p:stCondLst>
                                        </p:cTn>
                                        <p:tgtEl>
                                          <p:spTgt spid="20511"/>
                                        </p:tgtEl>
                                        <p:attrNameLst>
                                          <p:attrName>style.visibility</p:attrName>
                                        </p:attrNameLst>
                                      </p:cBhvr>
                                      <p:to>
                                        <p:strVal val="visible"/>
                                      </p:to>
                                    </p:set>
                                    <p:animEffect transition="in" filter="circle(out)">
                                      <p:cBhvr>
                                        <p:cTn id="46" dur="2000"/>
                                        <p:tgtEl>
                                          <p:spTgt spid="20511"/>
                                        </p:tgtEl>
                                      </p:cBhvr>
                                    </p:animEffect>
                                  </p:childTnLst>
                                </p:cTn>
                              </p:par>
                              <p:par>
                                <p:cTn id="47" presetID="6" presetClass="entr" presetSubtype="32" fill="hold" nodeType="withEffect">
                                  <p:stCondLst>
                                    <p:cond delay="0"/>
                                  </p:stCondLst>
                                  <p:childTnLst>
                                    <p:set>
                                      <p:cBhvr>
                                        <p:cTn id="48" dur="1" fill="hold">
                                          <p:stCondLst>
                                            <p:cond delay="0"/>
                                          </p:stCondLst>
                                        </p:cTn>
                                        <p:tgtEl>
                                          <p:spTgt spid="20513"/>
                                        </p:tgtEl>
                                        <p:attrNameLst>
                                          <p:attrName>style.visibility</p:attrName>
                                        </p:attrNameLst>
                                      </p:cBhvr>
                                      <p:to>
                                        <p:strVal val="visible"/>
                                      </p:to>
                                    </p:set>
                                    <p:animEffect transition="in" filter="circle(out)">
                                      <p:cBhvr>
                                        <p:cTn id="49" dur="2000"/>
                                        <p:tgtEl>
                                          <p:spTgt spid="20513"/>
                                        </p:tgtEl>
                                      </p:cBhvr>
                                    </p:animEffect>
                                  </p:childTnLst>
                                </p:cTn>
                              </p:par>
                              <p:par>
                                <p:cTn id="50" presetID="9" presetClass="entr" presetSubtype="0" fill="hold" nodeType="withEffect">
                                  <p:stCondLst>
                                    <p:cond delay="0"/>
                                  </p:stCondLst>
                                  <p:childTnLst>
                                    <p:set>
                                      <p:cBhvr>
                                        <p:cTn id="51" dur="1" fill="hold">
                                          <p:stCondLst>
                                            <p:cond delay="0"/>
                                          </p:stCondLst>
                                        </p:cTn>
                                        <p:tgtEl>
                                          <p:spTgt spid="20505"/>
                                        </p:tgtEl>
                                        <p:attrNameLst>
                                          <p:attrName>style.visibility</p:attrName>
                                        </p:attrNameLst>
                                      </p:cBhvr>
                                      <p:to>
                                        <p:strVal val="visible"/>
                                      </p:to>
                                    </p:set>
                                    <p:animEffect transition="in" filter="dissolve">
                                      <p:cBhvr>
                                        <p:cTn id="52" dur="500"/>
                                        <p:tgtEl>
                                          <p:spTgt spid="205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animEffect transition="in" filter="dissolve">
                                      <p:cBhvr>
                                        <p:cTn id="55" dur="500"/>
                                        <p:tgtEl>
                                          <p:spTgt spid="205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516"/>
                                        </p:tgtEl>
                                        <p:attrNameLst>
                                          <p:attrName>style.visibility</p:attrName>
                                        </p:attrNameLst>
                                      </p:cBhvr>
                                      <p:to>
                                        <p:strVal val="visible"/>
                                      </p:to>
                                    </p:set>
                                    <p:animEffect transition="in" filter="dissolve">
                                      <p:cBhvr>
                                        <p:cTn id="58" dur="500"/>
                                        <p:tgtEl>
                                          <p:spTgt spid="2051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518"/>
                                        </p:tgtEl>
                                        <p:attrNameLst>
                                          <p:attrName>style.visibility</p:attrName>
                                        </p:attrNameLst>
                                      </p:cBhvr>
                                      <p:to>
                                        <p:strVal val="visible"/>
                                      </p:to>
                                    </p:set>
                                    <p:animEffect transition="in" filter="dissolve">
                                      <p:cBhvr>
                                        <p:cTn id="61" dur="500"/>
                                        <p:tgtEl>
                                          <p:spTgt spid="20518"/>
                                        </p:tgtEl>
                                      </p:cBhvr>
                                    </p:animEffect>
                                  </p:childTnLst>
                                </p:cTn>
                              </p:par>
                              <p:par>
                                <p:cTn id="62" presetID="22" presetClass="entr" presetSubtype="8" fill="hold" nodeType="withEffect">
                                  <p:stCondLst>
                                    <p:cond delay="0"/>
                                  </p:stCondLst>
                                  <p:childTnLst>
                                    <p:set>
                                      <p:cBhvr>
                                        <p:cTn id="63" dur="1" fill="hold">
                                          <p:stCondLst>
                                            <p:cond delay="0"/>
                                          </p:stCondLst>
                                        </p:cTn>
                                        <p:tgtEl>
                                          <p:spTgt spid="20493"/>
                                        </p:tgtEl>
                                        <p:attrNameLst>
                                          <p:attrName>style.visibility</p:attrName>
                                        </p:attrNameLst>
                                      </p:cBhvr>
                                      <p:to>
                                        <p:strVal val="visible"/>
                                      </p:to>
                                    </p:set>
                                    <p:animEffect transition="in" filter="wipe(left)">
                                      <p:cBhvr>
                                        <p:cTn id="64" dur="500"/>
                                        <p:tgtEl>
                                          <p:spTgt spid="20493"/>
                                        </p:tgtEl>
                                      </p:cBhvr>
                                    </p:animEffect>
                                  </p:childTnLst>
                                </p:cTn>
                              </p:par>
                              <p:par>
                                <p:cTn id="65" presetID="22" presetClass="entr" presetSubtype="4" fill="hold" nodeType="withEffect">
                                  <p:stCondLst>
                                    <p:cond delay="0"/>
                                  </p:stCondLst>
                                  <p:childTnLst>
                                    <p:set>
                                      <p:cBhvr>
                                        <p:cTn id="66" dur="1" fill="hold">
                                          <p:stCondLst>
                                            <p:cond delay="0"/>
                                          </p:stCondLst>
                                        </p:cTn>
                                        <p:tgtEl>
                                          <p:spTgt spid="20494"/>
                                        </p:tgtEl>
                                        <p:attrNameLst>
                                          <p:attrName>style.visibility</p:attrName>
                                        </p:attrNameLst>
                                      </p:cBhvr>
                                      <p:to>
                                        <p:strVal val="visible"/>
                                      </p:to>
                                    </p:set>
                                    <p:animEffect transition="in" filter="wipe(down)">
                                      <p:cBhvr>
                                        <p:cTn id="67" dur="500"/>
                                        <p:tgtEl>
                                          <p:spTgt spid="20494"/>
                                        </p:tgtEl>
                                      </p:cBhvr>
                                    </p:animEffect>
                                  </p:childTnLst>
                                </p:cTn>
                              </p:par>
                              <p:par>
                                <p:cTn id="68" presetID="22" presetClass="entr" presetSubtype="4" fill="hold" nodeType="withEffect">
                                  <p:stCondLst>
                                    <p:cond delay="0"/>
                                  </p:stCondLst>
                                  <p:childTnLst>
                                    <p:set>
                                      <p:cBhvr>
                                        <p:cTn id="69" dur="1" fill="hold">
                                          <p:stCondLst>
                                            <p:cond delay="0"/>
                                          </p:stCondLst>
                                        </p:cTn>
                                        <p:tgtEl>
                                          <p:spTgt spid="20495"/>
                                        </p:tgtEl>
                                        <p:attrNameLst>
                                          <p:attrName>style.visibility</p:attrName>
                                        </p:attrNameLst>
                                      </p:cBhvr>
                                      <p:to>
                                        <p:strVal val="visible"/>
                                      </p:to>
                                    </p:set>
                                    <p:animEffect transition="in" filter="wipe(down)">
                                      <p:cBhvr>
                                        <p:cTn id="70" dur="500"/>
                                        <p:tgtEl>
                                          <p:spTgt spid="2049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496"/>
                                        </p:tgtEl>
                                        <p:attrNameLst>
                                          <p:attrName>style.visibility</p:attrName>
                                        </p:attrNameLst>
                                      </p:cBhvr>
                                      <p:to>
                                        <p:strVal val="visible"/>
                                      </p:to>
                                    </p:set>
                                    <p:animEffect transition="in" filter="dissolve">
                                      <p:cBhvr>
                                        <p:cTn id="73" dur="500"/>
                                        <p:tgtEl>
                                          <p:spTgt spid="2049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0497"/>
                                        </p:tgtEl>
                                        <p:attrNameLst>
                                          <p:attrName>style.visibility</p:attrName>
                                        </p:attrNameLst>
                                      </p:cBhvr>
                                      <p:to>
                                        <p:strVal val="visible"/>
                                      </p:to>
                                    </p:set>
                                    <p:animEffect transition="in" filter="dissolve">
                                      <p:cBhvr>
                                        <p:cTn id="76" dur="500"/>
                                        <p:tgtEl>
                                          <p:spTgt spid="2049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498"/>
                                        </p:tgtEl>
                                        <p:attrNameLst>
                                          <p:attrName>style.visibility</p:attrName>
                                        </p:attrNameLst>
                                      </p:cBhvr>
                                      <p:to>
                                        <p:strVal val="visible"/>
                                      </p:to>
                                    </p:set>
                                    <p:animEffect transition="in" filter="dissolve">
                                      <p:cBhvr>
                                        <p:cTn id="79" dur="500"/>
                                        <p:tgtEl>
                                          <p:spTgt spid="2049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499"/>
                                        </p:tgtEl>
                                        <p:attrNameLst>
                                          <p:attrName>style.visibility</p:attrName>
                                        </p:attrNameLst>
                                      </p:cBhvr>
                                      <p:to>
                                        <p:strVal val="visible"/>
                                      </p:to>
                                    </p:set>
                                    <p:animEffect transition="in" filter="dissolve">
                                      <p:cBhvr>
                                        <p:cTn id="82" dur="500"/>
                                        <p:tgtEl>
                                          <p:spTgt spid="20499"/>
                                        </p:tgtEl>
                                      </p:cBhvr>
                                    </p:animEffect>
                                  </p:childTnLst>
                                </p:cTn>
                              </p:par>
                              <p:par>
                                <p:cTn id="83" presetID="6" presetClass="entr" presetSubtype="32" fill="hold" nodeType="withEffect">
                                  <p:stCondLst>
                                    <p:cond delay="0"/>
                                  </p:stCondLst>
                                  <p:childTnLst>
                                    <p:set>
                                      <p:cBhvr>
                                        <p:cTn id="84" dur="1" fill="hold">
                                          <p:stCondLst>
                                            <p:cond delay="0"/>
                                          </p:stCondLst>
                                        </p:cTn>
                                        <p:tgtEl>
                                          <p:spTgt spid="20521"/>
                                        </p:tgtEl>
                                        <p:attrNameLst>
                                          <p:attrName>style.visibility</p:attrName>
                                        </p:attrNameLst>
                                      </p:cBhvr>
                                      <p:to>
                                        <p:strVal val="visible"/>
                                      </p:to>
                                    </p:set>
                                    <p:animEffect transition="in" filter="circle(out)">
                                      <p:cBhvr>
                                        <p:cTn id="85" dur="2000"/>
                                        <p:tgtEl>
                                          <p:spTgt spid="20521"/>
                                        </p:tgtEl>
                                      </p:cBhvr>
                                    </p:animEffect>
                                  </p:childTnLst>
                                </p:cTn>
                              </p:par>
                              <p:par>
                                <p:cTn id="86" presetID="6" presetClass="entr" presetSubtype="32" fill="hold" nodeType="withEffect">
                                  <p:stCondLst>
                                    <p:cond delay="0"/>
                                  </p:stCondLst>
                                  <p:childTnLst>
                                    <p:set>
                                      <p:cBhvr>
                                        <p:cTn id="87" dur="1" fill="hold">
                                          <p:stCondLst>
                                            <p:cond delay="0"/>
                                          </p:stCondLst>
                                        </p:cTn>
                                        <p:tgtEl>
                                          <p:spTgt spid="20519"/>
                                        </p:tgtEl>
                                        <p:attrNameLst>
                                          <p:attrName>style.visibility</p:attrName>
                                        </p:attrNameLst>
                                      </p:cBhvr>
                                      <p:to>
                                        <p:strVal val="visible"/>
                                      </p:to>
                                    </p:set>
                                    <p:animEffect transition="in" filter="circle(out)">
                                      <p:cBhvr>
                                        <p:cTn id="88" dur="2000"/>
                                        <p:tgtEl>
                                          <p:spTgt spid="2051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520"/>
                                        </p:tgtEl>
                                        <p:attrNameLst>
                                          <p:attrName>style.visibility</p:attrName>
                                        </p:attrNameLst>
                                      </p:cBhvr>
                                      <p:to>
                                        <p:strVal val="visible"/>
                                      </p:to>
                                    </p:set>
                                    <p:animEffect transition="in" filter="dissolve">
                                      <p:cBhvr>
                                        <p:cTn id="91" dur="500"/>
                                        <p:tgtEl>
                                          <p:spTgt spid="2052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522"/>
                                        </p:tgtEl>
                                        <p:attrNameLst>
                                          <p:attrName>style.visibility</p:attrName>
                                        </p:attrNameLst>
                                      </p:cBhvr>
                                      <p:to>
                                        <p:strVal val="visible"/>
                                      </p:to>
                                    </p:set>
                                    <p:animEffect transition="in" filter="dissolve">
                                      <p:cBhvr>
                                        <p:cTn id="94" dur="500"/>
                                        <p:tgtEl>
                                          <p:spTgt spid="20522"/>
                                        </p:tgtEl>
                                      </p:cBhvr>
                                    </p:animEffect>
                                  </p:childTnLst>
                                </p:cTn>
                              </p:par>
                              <p:par>
                                <p:cTn id="95" presetID="1" presetClass="entr" presetSubtype="0" fill="hold"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wipe(left)">
                                      <p:cBhvr>
                                        <p:cTn id="121" dur="500"/>
                                        <p:tgtEl>
                                          <p:spTgt spid="9"/>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7">
                                            <p:txEl>
                                              <p:pRg st="1" end="1"/>
                                            </p:txEl>
                                          </p:spTgt>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37">
                                            <p:txEl>
                                              <p:pRg st="2" end="2"/>
                                            </p:txEl>
                                          </p:spTgt>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37">
                                            <p:txEl>
                                              <p:pRg st="3" end="3"/>
                                            </p:txEl>
                                          </p:spTgt>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8"/>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p:bldP spid="20497" grpId="0"/>
      <p:bldP spid="20498" grpId="0"/>
      <p:bldP spid="20499" grpId="0"/>
      <p:bldP spid="20500" grpId="0"/>
      <p:bldP spid="20501" grpId="0"/>
      <p:bldP spid="20502" grpId="0"/>
      <p:bldP spid="20503" grpId="0"/>
      <p:bldP spid="20506" grpId="0"/>
      <p:bldP spid="20516" grpId="0"/>
      <p:bldP spid="20518" grpId="0"/>
      <p:bldP spid="20520" grpId="0"/>
      <p:bldP spid="20522" grpId="0"/>
      <p:bldP spid="37" grpId="0" build="p"/>
      <p:bldP spid="38" grpId="0"/>
      <p:bldP spid="39" grpId="0"/>
      <p:bldP spid="2"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Text Box 7">
            <a:extLst>
              <a:ext uri="{FF2B5EF4-FFF2-40B4-BE49-F238E27FC236}">
                <a16:creationId xmlns:a16="http://schemas.microsoft.com/office/drawing/2014/main" id="{F1FD3A3E-0CF5-4C58-A75D-C752EBDE97B9}"/>
              </a:ext>
            </a:extLst>
          </p:cNvPr>
          <p:cNvSpPr txBox="1">
            <a:spLocks noChangeArrowheads="1"/>
          </p:cNvSpPr>
          <p:nvPr/>
        </p:nvSpPr>
        <p:spPr bwMode="auto">
          <a:xfrm>
            <a:off x="467544" y="2296800"/>
            <a:ext cx="7632675" cy="59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dirty="0">
                <a:solidFill>
                  <a:schemeClr val="tx1"/>
                </a:solidFill>
                <a:latin typeface="+mn-ea"/>
                <a:ea typeface="+mn-ea"/>
              </a:rPr>
              <a:t>从</a:t>
            </a:r>
            <a:r>
              <a:rPr lang="en-US" altLang="zh-CN" sz="2400" i="1" dirty="0">
                <a:solidFill>
                  <a:srgbClr val="FF0000"/>
                </a:solidFill>
                <a:latin typeface="Times New Roman" panose="02020603050405020304" pitchFamily="18" charset="0"/>
                <a:ea typeface="+mn-ea"/>
                <a:cs typeface="Times New Roman" panose="02020603050405020304" pitchFamily="18" charset="0"/>
              </a:rPr>
              <a:t>r</a:t>
            </a:r>
            <a:r>
              <a:rPr lang="en-US" altLang="zh-CN" sz="2400" baseline="-25000" dirty="0">
                <a:solidFill>
                  <a:srgbClr val="FF0000"/>
                </a:solidFill>
                <a:latin typeface="Times New Roman" panose="02020603050405020304" pitchFamily="18" charset="0"/>
                <a:ea typeface="+mn-ea"/>
                <a:cs typeface="Times New Roman" panose="02020603050405020304" pitchFamily="18" charset="0"/>
              </a:rPr>
              <a:t>0</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err="1">
                <a:solidFill>
                  <a:schemeClr val="tx1"/>
                </a:solidFill>
                <a:latin typeface="Times New Roman" panose="02020603050405020304" pitchFamily="18" charset="0"/>
                <a:ea typeface="+mn-ea"/>
                <a:cs typeface="Times New Roman" panose="02020603050405020304" pitchFamily="18" charset="0"/>
              </a:rPr>
              <a:t>F</a:t>
            </a:r>
            <a:r>
              <a:rPr lang="en-US" altLang="zh-CN" sz="2400" i="1" baseline="-25000" dirty="0" err="1">
                <a:solidFill>
                  <a:schemeClr val="tx1"/>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mn-ea"/>
                <a:ea typeface="+mn-ea"/>
              </a:rPr>
              <a:t>开始，第</a:t>
            </a:r>
            <a:r>
              <a:rPr lang="en-US" altLang="zh-CN" sz="2400" i="1" dirty="0">
                <a:solidFill>
                  <a:srgbClr val="FF0000"/>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Times New Roman" panose="02020603050405020304" pitchFamily="18" charset="0"/>
                <a:ea typeface="+mn-ea"/>
                <a:cs typeface="Times New Roman" panose="02020603050405020304" pitchFamily="18" charset="0"/>
              </a:rPr>
              <a:t>次迭代的压缩率为</a:t>
            </a:r>
            <a:r>
              <a:rPr lang="en-US" altLang="zh-CN" sz="2400" i="1" dirty="0" err="1">
                <a:solidFill>
                  <a:srgbClr val="FF0000"/>
                </a:solidFill>
                <a:latin typeface="Times New Roman" panose="02020603050405020304" pitchFamily="18" charset="0"/>
                <a:ea typeface="+mn-ea"/>
                <a:cs typeface="Times New Roman" panose="02020603050405020304" pitchFamily="18" charset="0"/>
              </a:rPr>
              <a:t>r</a:t>
            </a:r>
            <a:r>
              <a:rPr lang="en-US" altLang="zh-CN" sz="2400" i="1" baseline="-25000" dirty="0" err="1">
                <a:solidFill>
                  <a:srgbClr val="FF0000"/>
                </a:solidFill>
                <a:latin typeface="Times New Roman" panose="02020603050405020304" pitchFamily="18" charset="0"/>
                <a:ea typeface="+mn-ea"/>
                <a:cs typeface="Times New Roman" panose="02020603050405020304" pitchFamily="18" charset="0"/>
              </a:rPr>
              <a:t>k</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400" baseline="-25000" dirty="0">
                <a:solidFill>
                  <a:schemeClr val="tx1"/>
                </a:solidFill>
                <a:latin typeface="Times New Roman" panose="02020603050405020304" pitchFamily="18" charset="0"/>
                <a:cs typeface="Times New Roman" panose="02020603050405020304" pitchFamily="18" charset="0"/>
              </a:rPr>
              <a:t>-1</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err="1">
                <a:solidFill>
                  <a:schemeClr val="tx1"/>
                </a:solidFill>
                <a:latin typeface="Times New Roman" panose="02020603050405020304" pitchFamily="18" charset="0"/>
                <a:ea typeface="+mn-ea"/>
                <a:cs typeface="Times New Roman" panose="02020603050405020304" pitchFamily="18" charset="0"/>
              </a:rPr>
              <a:t>F</a:t>
            </a:r>
            <a:r>
              <a:rPr lang="en-US" altLang="zh-CN" sz="2400" i="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k</a:t>
            </a:r>
            <a:endParaRPr lang="zh-CN" altLang="en-US" sz="2400" dirty="0">
              <a:solidFill>
                <a:schemeClr val="tx1"/>
              </a:solidFill>
              <a:latin typeface="+mn-ea"/>
              <a:ea typeface="+mn-ea"/>
            </a:endParaRPr>
          </a:p>
        </p:txBody>
      </p:sp>
      <p:sp>
        <p:nvSpPr>
          <p:cNvPr id="25604" name="Text Box 4">
            <a:extLst>
              <a:ext uri="{FF2B5EF4-FFF2-40B4-BE49-F238E27FC236}">
                <a16:creationId xmlns:a16="http://schemas.microsoft.com/office/drawing/2014/main" id="{6AF167CC-1A1F-4897-BA46-43B99CECFB07}"/>
              </a:ext>
            </a:extLst>
          </p:cNvPr>
          <p:cNvSpPr txBox="1">
            <a:spLocks noChangeArrowheads="1"/>
          </p:cNvSpPr>
          <p:nvPr/>
        </p:nvSpPr>
        <p:spPr bwMode="auto">
          <a:xfrm>
            <a:off x="127094" y="175029"/>
            <a:ext cx="88898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800" dirty="0">
                <a:solidFill>
                  <a:schemeClr val="tx1"/>
                </a:solidFill>
                <a:latin typeface="+mn-ea"/>
                <a:ea typeface="+mn-ea"/>
              </a:rPr>
              <a:t>由</a:t>
            </a:r>
            <a:r>
              <a:rPr lang="en-US" altLang="zh-CN" sz="2800" i="1" dirty="0">
                <a:solidFill>
                  <a:schemeClr val="tx1"/>
                </a:solidFill>
                <a:latin typeface="Times New Roman" panose="02020603050405020304" pitchFamily="18" charset="0"/>
                <a:ea typeface="+mn-ea"/>
                <a:cs typeface="Times New Roman" panose="02020603050405020304" pitchFamily="18" charset="0"/>
              </a:rPr>
              <a:t>Fibonacci</a:t>
            </a:r>
            <a:r>
              <a:rPr lang="zh-CN" altLang="en-US" sz="2800" dirty="0">
                <a:solidFill>
                  <a:schemeClr val="tx1"/>
                </a:solidFill>
                <a:latin typeface="+mn-ea"/>
                <a:ea typeface="+mn-ea"/>
              </a:rPr>
              <a:t>数列，可取</a:t>
            </a:r>
            <a:r>
              <a:rPr lang="en-US" altLang="zh-CN" sz="2800" i="1" dirty="0">
                <a:solidFill>
                  <a:srgbClr val="FF0000"/>
                </a:solidFill>
                <a:latin typeface="Times New Roman" panose="02020603050405020304" pitchFamily="18" charset="0"/>
                <a:ea typeface="+mn-ea"/>
                <a:cs typeface="Times New Roman" panose="02020603050405020304" pitchFamily="18" charset="0"/>
              </a:rPr>
              <a:t>r</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0</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i="1" dirty="0">
                <a:solidFill>
                  <a:schemeClr val="tx1"/>
                </a:solidFill>
                <a:latin typeface="Times New Roman" panose="02020603050405020304" pitchFamily="18" charset="0"/>
                <a:ea typeface="+mn-ea"/>
                <a:cs typeface="Times New Roman" panose="02020603050405020304" pitchFamily="18" charset="0"/>
              </a:rPr>
              <a:t>F</a:t>
            </a:r>
            <a:r>
              <a:rPr lang="en-US" altLang="zh-CN" sz="2800" i="1"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i="1" dirty="0" err="1">
                <a:solidFill>
                  <a:schemeClr val="tx1"/>
                </a:solidFill>
                <a:latin typeface="Times New Roman" panose="02020603050405020304" pitchFamily="18" charset="0"/>
                <a:ea typeface="+mn-ea"/>
                <a:cs typeface="Times New Roman" panose="02020603050405020304" pitchFamily="18" charset="0"/>
              </a:rPr>
              <a:t>F</a:t>
            </a:r>
            <a:r>
              <a:rPr lang="en-US" altLang="zh-CN" sz="2800" i="1" baseline="-25000" dirty="0" err="1">
                <a:solidFill>
                  <a:schemeClr val="tx1"/>
                </a:solidFill>
                <a:latin typeface="Times New Roman" panose="02020603050405020304" pitchFamily="18" charset="0"/>
                <a:ea typeface="+mn-ea"/>
                <a:cs typeface="Times New Roman" panose="02020603050405020304" pitchFamily="18" charset="0"/>
              </a:rPr>
              <a:t>n</a:t>
            </a:r>
            <a:r>
              <a:rPr lang="en-US" altLang="zh-CN" sz="2800" i="1" baseline="-25000" dirty="0">
                <a:solidFill>
                  <a:schemeClr val="tx1"/>
                </a:solidFill>
                <a:latin typeface="Times New Roman" panose="02020603050405020304" pitchFamily="18" charset="0"/>
                <a:ea typeface="+mn-ea"/>
                <a:cs typeface="Times New Roman" panose="02020603050405020304" pitchFamily="18" charset="0"/>
              </a:rPr>
              <a:t> </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en-US" altLang="zh-CN" sz="2800" i="1" dirty="0">
                <a:solidFill>
                  <a:schemeClr val="tx1"/>
                </a:solidFill>
                <a:latin typeface="Times New Roman" panose="02020603050405020304" pitchFamily="18" charset="0"/>
                <a:ea typeface="+mn-ea"/>
                <a:cs typeface="Times New Roman" panose="02020603050405020304" pitchFamily="18" charset="0"/>
              </a:rPr>
              <a:t>n</a:t>
            </a:r>
            <a:r>
              <a:rPr lang="en-US" altLang="zh-CN" sz="2800" dirty="0">
                <a:solidFill>
                  <a:schemeClr val="tx1"/>
                </a:solidFill>
                <a:latin typeface="+mn-ea"/>
                <a:ea typeface="+mn-ea"/>
                <a:cs typeface="Times New Roman" panose="02020603050405020304" pitchFamily="18" charset="0"/>
              </a:rPr>
              <a:t>≥</a:t>
            </a:r>
            <a:r>
              <a:rPr lang="en-US" altLang="zh-CN" sz="2800" dirty="0">
                <a:solidFill>
                  <a:schemeClr val="tx1"/>
                </a:solidFill>
                <a:latin typeface="Times New Roman" panose="02020603050405020304" pitchFamily="18" charset="0"/>
                <a:ea typeface="+mn-ea"/>
                <a:cs typeface="Times New Roman" panose="02020603050405020304" pitchFamily="18" charset="0"/>
              </a:rPr>
              <a:t>4)</a:t>
            </a:r>
            <a:r>
              <a:rPr lang="zh-CN" altLang="en-US"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mn-ea"/>
                <a:ea typeface="+mn-ea"/>
              </a:rPr>
              <a:t>代入</a:t>
            </a:r>
            <a:r>
              <a:rPr lang="en-US" altLang="zh-CN" sz="2800" i="1" dirty="0">
                <a:solidFill>
                  <a:srgbClr val="FF0000"/>
                </a:solidFill>
                <a:latin typeface="Times New Roman" panose="02020603050405020304" pitchFamily="18" charset="0"/>
                <a:ea typeface="+mn-ea"/>
                <a:cs typeface="Times New Roman" panose="02020603050405020304" pitchFamily="18" charset="0"/>
              </a:rPr>
              <a:t>r</a:t>
            </a:r>
            <a:r>
              <a:rPr lang="en-US" altLang="zh-CN" sz="2800" baseline="-25000" dirty="0">
                <a:solidFill>
                  <a:srgbClr val="FF0000"/>
                </a:solidFill>
                <a:latin typeface="Times New Roman" panose="02020603050405020304" pitchFamily="18" charset="0"/>
                <a:ea typeface="+mn-ea"/>
                <a:cs typeface="Times New Roman" panose="02020603050405020304" pitchFamily="18" charset="0"/>
              </a:rPr>
              <a:t>1</a:t>
            </a:r>
            <a:r>
              <a:rPr lang="zh-CN" altLang="en-US" sz="2800" dirty="0">
                <a:solidFill>
                  <a:schemeClr val="tx1"/>
                </a:solidFill>
                <a:latin typeface="+mn-ea"/>
                <a:ea typeface="+mn-ea"/>
              </a:rPr>
              <a:t>的等式得</a:t>
            </a:r>
          </a:p>
        </p:txBody>
      </p:sp>
      <p:graphicFrame>
        <p:nvGraphicFramePr>
          <p:cNvPr id="25605" name="Object 5">
            <a:extLst>
              <a:ext uri="{FF2B5EF4-FFF2-40B4-BE49-F238E27FC236}">
                <a16:creationId xmlns:a16="http://schemas.microsoft.com/office/drawing/2014/main" id="{15D7052D-D045-406B-A04F-E4377A099534}"/>
              </a:ext>
            </a:extLst>
          </p:cNvPr>
          <p:cNvGraphicFramePr>
            <a:graphicFrameLocks noGrp="1" noChangeAspect="1"/>
          </p:cNvGraphicFramePr>
          <p:nvPr>
            <p:ph sz="half" idx="1"/>
            <p:extLst>
              <p:ext uri="{D42A27DB-BD31-4B8C-83A1-F6EECF244321}">
                <p14:modId xmlns:p14="http://schemas.microsoft.com/office/powerpoint/2010/main" val="3263564"/>
              </p:ext>
            </p:extLst>
          </p:nvPr>
        </p:nvGraphicFramePr>
        <p:xfrm>
          <a:off x="2277244" y="846620"/>
          <a:ext cx="4589512" cy="1646276"/>
        </p:xfrm>
        <a:graphic>
          <a:graphicData uri="http://schemas.openxmlformats.org/presentationml/2006/ole">
            <mc:AlternateContent xmlns:mc="http://schemas.openxmlformats.org/markup-compatibility/2006">
              <mc:Choice xmlns:v="urn:schemas-microsoft-com:vml" Requires="v">
                <p:oleObj name="Equation" r:id="rId2" imgW="2336760" imgH="838080" progId="Equation.DSMT4">
                  <p:embed/>
                </p:oleObj>
              </mc:Choice>
              <mc:Fallback>
                <p:oleObj name="Equation" r:id="rId2" imgW="2336760" imgH="838080" progId="Equation.DSMT4">
                  <p:embed/>
                  <p:pic>
                    <p:nvPicPr>
                      <p:cNvPr id="25605" name="Object 5">
                        <a:extLst>
                          <a:ext uri="{FF2B5EF4-FFF2-40B4-BE49-F238E27FC236}">
                            <a16:creationId xmlns:a16="http://schemas.microsoft.com/office/drawing/2014/main" id="{15D7052D-D045-406B-A04F-E4377A099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244" y="846620"/>
                        <a:ext cx="4589512" cy="1646276"/>
                      </a:xfrm>
                      <a:prstGeom prst="rect">
                        <a:avLst/>
                      </a:prstGeom>
                      <a:noFill/>
                      <a:ln>
                        <a:noFill/>
                      </a:ln>
                      <a:effectLst/>
                    </p:spPr>
                  </p:pic>
                </p:oleObj>
              </mc:Fallback>
            </mc:AlternateContent>
          </a:graphicData>
        </a:graphic>
      </p:graphicFrame>
      <p:graphicFrame>
        <p:nvGraphicFramePr>
          <p:cNvPr id="25608" name="Object 8">
            <a:extLst>
              <a:ext uri="{FF2B5EF4-FFF2-40B4-BE49-F238E27FC236}">
                <a16:creationId xmlns:a16="http://schemas.microsoft.com/office/drawing/2014/main" id="{37967699-C46E-4895-B0B1-E663A5DCAB68}"/>
              </a:ext>
            </a:extLst>
          </p:cNvPr>
          <p:cNvGraphicFramePr>
            <a:graphicFrameLocks noGrp="1" noChangeAspect="1"/>
          </p:cNvGraphicFramePr>
          <p:nvPr>
            <p:ph sz="half" idx="2"/>
            <p:extLst>
              <p:ext uri="{D42A27DB-BD31-4B8C-83A1-F6EECF244321}">
                <p14:modId xmlns:p14="http://schemas.microsoft.com/office/powerpoint/2010/main" val="1626085974"/>
              </p:ext>
            </p:extLst>
          </p:nvPr>
        </p:nvGraphicFramePr>
        <p:xfrm>
          <a:off x="1043781" y="5229200"/>
          <a:ext cx="7056438" cy="838200"/>
        </p:xfrm>
        <a:graphic>
          <a:graphicData uri="http://schemas.openxmlformats.org/presentationml/2006/ole">
            <mc:AlternateContent xmlns:mc="http://schemas.openxmlformats.org/markup-compatibility/2006">
              <mc:Choice xmlns:v="urn:schemas-microsoft-com:vml" Requires="v">
                <p:oleObj name="Equation" r:id="rId4" imgW="3632040" imgH="431640" progId="Equation.DSMT4">
                  <p:embed/>
                </p:oleObj>
              </mc:Choice>
              <mc:Fallback>
                <p:oleObj name="Equation" r:id="rId4" imgW="3632040" imgH="431640" progId="Equation.DSMT4">
                  <p:embed/>
                  <p:pic>
                    <p:nvPicPr>
                      <p:cNvPr id="25608" name="Object 8">
                        <a:extLst>
                          <a:ext uri="{FF2B5EF4-FFF2-40B4-BE49-F238E27FC236}">
                            <a16:creationId xmlns:a16="http://schemas.microsoft.com/office/drawing/2014/main" id="{37967699-C46E-4895-B0B1-E663A5DCA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781" y="5229200"/>
                        <a:ext cx="70564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7">
            <a:extLst>
              <a:ext uri="{FF2B5EF4-FFF2-40B4-BE49-F238E27FC236}">
                <a16:creationId xmlns:a16="http://schemas.microsoft.com/office/drawing/2014/main" id="{24621807-64E3-422C-ADF6-B9E09B9BE3E9}"/>
              </a:ext>
            </a:extLst>
          </p:cNvPr>
          <p:cNvSpPr txBox="1">
            <a:spLocks noChangeArrowheads="1"/>
          </p:cNvSpPr>
          <p:nvPr/>
        </p:nvSpPr>
        <p:spPr bwMode="auto">
          <a:xfrm>
            <a:off x="127094" y="2701700"/>
            <a:ext cx="8889812" cy="173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150000"/>
              </a:lnSpc>
              <a:spcBef>
                <a:spcPts val="300"/>
              </a:spcBef>
              <a:buClrTx/>
              <a:buSzTx/>
              <a:buFont typeface="Arial" panose="020B0604020202020204" pitchFamily="34" charset="0"/>
              <a:buChar char="•"/>
            </a:pPr>
            <a:r>
              <a:rPr lang="zh-CN" altLang="en-US" sz="2400" dirty="0">
                <a:solidFill>
                  <a:schemeClr val="tx1"/>
                </a:solidFill>
                <a:latin typeface="+mn-ea"/>
                <a:ea typeface="+mn-ea"/>
              </a:rPr>
              <a:t>注意</a:t>
            </a:r>
            <a:r>
              <a:rPr lang="en-US" altLang="zh-CN" sz="2400" i="1" dirty="0">
                <a:solidFill>
                  <a:schemeClr val="tx1"/>
                </a:solidFill>
                <a:latin typeface="Times New Roman" panose="02020603050405020304" pitchFamily="18" charset="0"/>
                <a:cs typeface="Times New Roman" panose="02020603050405020304" pitchFamily="18" charset="0"/>
              </a:rPr>
              <a:t>k </a:t>
            </a:r>
            <a:r>
              <a:rPr lang="en-US" altLang="zh-CN" sz="2400" dirty="0">
                <a:solidFill>
                  <a:schemeClr val="tx1"/>
                </a:solidFill>
                <a:latin typeface="Times New Roman" panose="02020603050405020304" pitchFamily="18" charset="0"/>
                <a:cs typeface="Times New Roman" panose="02020603050405020304" pitchFamily="18" charset="0"/>
              </a:rPr>
              <a:t>= 1, 2, …, </a:t>
            </a:r>
            <a:r>
              <a:rPr lang="en-US" altLang="zh-CN" sz="2400" i="1" dirty="0">
                <a:solidFill>
                  <a:srgbClr val="FF0000"/>
                </a:solidFill>
                <a:latin typeface="Times New Roman" panose="02020603050405020304" pitchFamily="18" charset="0"/>
                <a:cs typeface="Times New Roman" panose="02020603050405020304" pitchFamily="18" charset="0"/>
              </a:rPr>
              <a:t>n</a:t>
            </a:r>
            <a:r>
              <a:rPr lang="en-US" altLang="zh-CN" sz="2400" dirty="0">
                <a:solidFill>
                  <a:srgbClr val="FF0000"/>
                </a:solidFill>
                <a:latin typeface="Times New Roman" panose="02020603050405020304" pitchFamily="18" charset="0"/>
                <a:cs typeface="Times New Roman" panose="02020603050405020304" pitchFamily="18" charset="0"/>
              </a:rPr>
              <a:t>-3</a:t>
            </a:r>
            <a:r>
              <a:rPr lang="en-US" altLang="zh-CN" sz="2400" dirty="0">
                <a:solidFill>
                  <a:schemeClr val="tx1"/>
                </a:solidFill>
                <a:latin typeface="+mn-ea"/>
                <a:ea typeface="+mn-ea"/>
              </a:rPr>
              <a:t>, </a:t>
            </a:r>
            <a:r>
              <a:rPr lang="zh-CN" altLang="en-US" sz="2400" dirty="0">
                <a:solidFill>
                  <a:schemeClr val="tx1"/>
                </a:solidFill>
                <a:latin typeface="+mn-ea"/>
                <a:ea typeface="+mn-ea"/>
              </a:rPr>
              <a:t>因为</a:t>
            </a:r>
            <a:r>
              <a:rPr lang="en-US" altLang="zh-CN" sz="2400" i="1" dirty="0">
                <a:solidFill>
                  <a:schemeClr val="tx1"/>
                </a:solidFill>
                <a:latin typeface="Times New Roman" panose="02020603050405020304" pitchFamily="18" charset="0"/>
                <a:ea typeface="+mn-ea"/>
                <a:cs typeface="Times New Roman" panose="02020603050405020304" pitchFamily="18" charset="0"/>
              </a:rPr>
              <a:t>r</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n</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-3 </a:t>
            </a:r>
            <a:r>
              <a:rPr lang="en-US" altLang="zh-CN"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3 </a:t>
            </a:r>
            <a:r>
              <a:rPr lang="en-US" altLang="zh-CN" sz="2400" dirty="0">
                <a:solidFill>
                  <a:schemeClr val="tx1"/>
                </a:solidFill>
                <a:latin typeface="Times New Roman" panose="02020603050405020304" pitchFamily="18" charset="0"/>
                <a:ea typeface="+mn-ea"/>
                <a:cs typeface="Times New Roman" panose="02020603050405020304" pitchFamily="18" charset="0"/>
              </a:rPr>
              <a:t>= 1/2</a:t>
            </a:r>
            <a:r>
              <a:rPr lang="zh-CN" altLang="en-US" sz="2400" dirty="0">
                <a:solidFill>
                  <a:schemeClr val="tx1"/>
                </a:solidFill>
                <a:latin typeface="+mn-ea"/>
                <a:ea typeface="+mn-ea"/>
              </a:rPr>
              <a:t>，</a:t>
            </a:r>
            <a:r>
              <a:rPr lang="zh-CN" altLang="en-US" sz="2400" dirty="0">
                <a:solidFill>
                  <a:srgbClr val="0000FF"/>
                </a:solidFill>
                <a:latin typeface="+mn-ea"/>
                <a:ea typeface="+mn-ea"/>
              </a:rPr>
              <a:t>此时</a:t>
            </a:r>
            <a:r>
              <a:rPr lang="en-US" altLang="zh-CN" sz="2400" b="0" i="1" dirty="0">
                <a:solidFill>
                  <a:srgbClr val="0000FF"/>
                </a:solidFill>
                <a:latin typeface="Times New Roman" panose="02020603050405020304" pitchFamily="18" charset="0"/>
                <a:cs typeface="Times New Roman" panose="02020603050405020304" pitchFamily="18" charset="0"/>
              </a:rPr>
              <a:t>c</a:t>
            </a:r>
            <a:r>
              <a:rPr lang="zh-CN" altLang="en-US" sz="2400" b="0" i="1" dirty="0">
                <a:solidFill>
                  <a:srgbClr val="0000FF"/>
                </a:solidFill>
                <a:latin typeface="Times New Roman" panose="02020603050405020304" pitchFamily="18" charset="0"/>
                <a:cs typeface="Times New Roman" panose="02020603050405020304" pitchFamily="18" charset="0"/>
              </a:rPr>
              <a:t>、</a:t>
            </a:r>
            <a:r>
              <a:rPr lang="en-US" altLang="zh-CN" sz="2400" b="0" i="1" dirty="0">
                <a:solidFill>
                  <a:srgbClr val="0000FF"/>
                </a:solidFill>
                <a:latin typeface="Times New Roman" panose="02020603050405020304" pitchFamily="18" charset="0"/>
                <a:cs typeface="Times New Roman" panose="02020603050405020304" pitchFamily="18" charset="0"/>
              </a:rPr>
              <a:t>d</a:t>
            </a:r>
            <a:r>
              <a:rPr lang="zh-CN" altLang="en-US" sz="2400" dirty="0">
                <a:solidFill>
                  <a:srgbClr val="0000FF"/>
                </a:solidFill>
                <a:latin typeface="+mn-ea"/>
                <a:ea typeface="+mn-ea"/>
              </a:rPr>
              <a:t>两点重合，这一步无需增加新的内点。</a:t>
            </a:r>
            <a:endParaRPr lang="en-US" altLang="zh-CN" sz="2400" dirty="0">
              <a:solidFill>
                <a:srgbClr val="0000FF"/>
              </a:solidFill>
              <a:latin typeface="+mn-ea"/>
              <a:ea typeface="+mn-ea"/>
            </a:endParaRPr>
          </a:p>
          <a:p>
            <a:pPr marL="342900" indent="-342900" algn="l">
              <a:lnSpc>
                <a:spcPct val="150000"/>
              </a:lnSpc>
              <a:spcBef>
                <a:spcPts val="300"/>
              </a:spcBef>
              <a:buClrTx/>
              <a:buSzTx/>
              <a:buFont typeface="Arial" panose="020B0604020202020204" pitchFamily="34" charset="0"/>
              <a:buChar char="•"/>
            </a:pPr>
            <a:r>
              <a:rPr lang="zh-CN" altLang="en-US" sz="2400" dirty="0">
                <a:solidFill>
                  <a:schemeClr val="tx1"/>
                </a:solidFill>
                <a:latin typeface="+mn-ea"/>
                <a:ea typeface="+mn-ea"/>
              </a:rPr>
              <a:t>整个过程总共需要 </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n </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3)</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zh-CN" altLang="en-US"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i="1" dirty="0">
                <a:solidFill>
                  <a:srgbClr val="0000FF"/>
                </a:solidFill>
                <a:latin typeface="Times New Roman" panose="02020603050405020304" pitchFamily="18" charset="0"/>
                <a:ea typeface="+mn-ea"/>
                <a:cs typeface="Times New Roman" panose="02020603050405020304" pitchFamily="18" charset="0"/>
              </a:rPr>
              <a:t>n</a:t>
            </a:r>
            <a:r>
              <a:rPr lang="en-US" altLang="zh-CN" sz="2400" dirty="0">
                <a:solidFill>
                  <a:srgbClr val="0000FF"/>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mn-ea"/>
                <a:ea typeface="+mn-ea"/>
              </a:rPr>
              <a:t>步。</a:t>
            </a:r>
            <a:endParaRPr lang="en-US" altLang="zh-CN" sz="2400" dirty="0">
              <a:solidFill>
                <a:schemeClr val="tx1"/>
              </a:solidFill>
              <a:latin typeface="+mn-ea"/>
              <a:ea typeface="+mn-ea"/>
            </a:endParaRPr>
          </a:p>
        </p:txBody>
      </p:sp>
      <p:sp>
        <p:nvSpPr>
          <p:cNvPr id="10" name="文本框 9">
            <a:extLst>
              <a:ext uri="{FF2B5EF4-FFF2-40B4-BE49-F238E27FC236}">
                <a16:creationId xmlns:a16="http://schemas.microsoft.com/office/drawing/2014/main" id="{E55BDFC9-14FC-B644-8B1B-4B9B42E4827A}"/>
              </a:ext>
            </a:extLst>
          </p:cNvPr>
          <p:cNvSpPr txBox="1"/>
          <p:nvPr/>
        </p:nvSpPr>
        <p:spPr>
          <a:xfrm>
            <a:off x="5033622" y="641434"/>
            <a:ext cx="3817520" cy="400110"/>
          </a:xfrm>
          <a:prstGeom prst="rect">
            <a:avLst/>
          </a:prstGeom>
          <a:noFill/>
        </p:spPr>
        <p:txBody>
          <a:bodyPr wrap="square" rtlCol="0">
            <a:spAutoFit/>
          </a:bodyPr>
          <a:lstStyle/>
          <a:p>
            <a:pPr algn="l"/>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2000" i="1" dirty="0" err="1">
                <a:solidFill>
                  <a:srgbClr val="FF0000"/>
                </a:solidFill>
                <a:latin typeface="Times New Roman" panose="02020603050405020304" pitchFamily="18" charset="0"/>
                <a:cs typeface="Times New Roman" panose="02020603050405020304" pitchFamily="18" charset="0"/>
              </a:rPr>
              <a:t>F</a:t>
            </a:r>
            <a:r>
              <a:rPr lang="en-US" altLang="zh-CN" sz="2000" i="1" baseline="-25000" dirty="0" err="1">
                <a:solidFill>
                  <a:srgbClr val="FF0000"/>
                </a:solidFill>
                <a:latin typeface="Times New Roman" panose="02020603050405020304" pitchFamily="18" charset="0"/>
                <a:cs typeface="Times New Roman" panose="02020603050405020304" pitchFamily="18" charset="0"/>
              </a:rPr>
              <a:t>k</a:t>
            </a:r>
            <a:r>
              <a:rPr lang="en-US" altLang="zh-CN" sz="2000" dirty="0">
                <a:solidFill>
                  <a:srgbClr val="FF0000"/>
                </a:solidFill>
                <a:latin typeface="Times New Roman" panose="02020603050405020304" pitchFamily="18" charset="0"/>
                <a:cs typeface="Times New Roman" panose="02020603050405020304" pitchFamily="18" charset="0"/>
              </a:rPr>
              <a:t>}={0, 1, 1, 2, 3, 5, 8, 13, 21, …}</a:t>
            </a:r>
            <a:endParaRPr lang="zh-CN" altLang="en-US" sz="2000" b="0" dirty="0">
              <a:solidFill>
                <a:srgbClr val="FF0000"/>
              </a:solidFill>
              <a:latin typeface="+mn-ea"/>
              <a:ea typeface="+mn-ea"/>
            </a:endParaRPr>
          </a:p>
        </p:txBody>
      </p:sp>
      <p:sp>
        <p:nvSpPr>
          <p:cNvPr id="2" name="文本框 1">
            <a:extLst>
              <a:ext uri="{FF2B5EF4-FFF2-40B4-BE49-F238E27FC236}">
                <a16:creationId xmlns:a16="http://schemas.microsoft.com/office/drawing/2014/main" id="{3E1465D1-7AFD-6E4E-8DBD-D7B826C0020C}"/>
              </a:ext>
            </a:extLst>
          </p:cNvPr>
          <p:cNvSpPr txBox="1"/>
          <p:nvPr/>
        </p:nvSpPr>
        <p:spPr>
          <a:xfrm>
            <a:off x="4932040" y="-575"/>
            <a:ext cx="1699504" cy="338554"/>
          </a:xfrm>
          <a:prstGeom prst="rect">
            <a:avLst/>
          </a:prstGeom>
          <a:noFill/>
        </p:spPr>
        <p:txBody>
          <a:bodyPr wrap="none" rtlCol="0">
            <a:spAutoFit/>
          </a:bodyPr>
          <a:lstStyle/>
          <a:p>
            <a:pPr algn="l"/>
            <a:r>
              <a:rPr kumimoji="1" lang="zh-CN" altLang="en-US" sz="1600" dirty="0">
                <a:solidFill>
                  <a:srgbClr val="C00000"/>
                </a:solidFill>
                <a:latin typeface="KaiTi" panose="02010609060101010101" pitchFamily="49" charset="-122"/>
                <a:ea typeface="KaiTi" panose="02010609060101010101" pitchFamily="49" charset="-122"/>
              </a:rPr>
              <a:t>要保证</a:t>
            </a:r>
            <a:r>
              <a:rPr kumimoji="1" lang="en-US" altLang="zh-CN" sz="1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1/2 </a:t>
            </a:r>
            <a:r>
              <a:rPr kumimoji="1" lang="en-US" altLang="zh-CN" sz="1600" i="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&lt; r &lt;</a:t>
            </a:r>
            <a:r>
              <a:rPr kumimoji="1" lang="en-US" altLang="zh-CN" sz="1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1</a:t>
            </a:r>
            <a:endParaRPr kumimoji="1" lang="zh-CN" altLang="en-US" sz="1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DAAEEA70-4075-1610-CD1B-4945A79B8A81}"/>
              </a:ext>
            </a:extLst>
          </p:cNvPr>
          <p:cNvSpPr txBox="1"/>
          <p:nvPr/>
        </p:nvSpPr>
        <p:spPr>
          <a:xfrm>
            <a:off x="467544" y="4516527"/>
            <a:ext cx="4709160" cy="593560"/>
          </a:xfrm>
          <a:prstGeom prst="rect">
            <a:avLst/>
          </a:prstGeom>
          <a:noFill/>
        </p:spPr>
        <p:txBody>
          <a:bodyPr wrap="square">
            <a:spAutoFit/>
          </a:bodyPr>
          <a:lstStyle/>
          <a:p>
            <a:pPr marR="0" lvl="0" algn="l" defTabSz="914400" rtl="0" eaLnBrk="0" fontAlgn="base" latinLnBrk="0" hangingPunct="0">
              <a:lnSpc>
                <a:spcPct val="150000"/>
              </a:lnSpc>
              <a:spcBef>
                <a:spcPts val="300"/>
              </a:spcBef>
              <a:spcAft>
                <a:spcPct val="0"/>
              </a:spcAft>
              <a:buClrTx/>
              <a:buSzTx/>
              <a:tabLst/>
              <a:defRPr/>
            </a:pPr>
            <a:r>
              <a:rPr kumimoji="0" lang="zh-CN" altLang="en-US" sz="2400" b="1" i="0" u="none" strike="noStrike" kern="1200" cap="none" spc="0" normalizeH="0" baseline="0" noProof="0" dirty="0">
                <a:ln>
                  <a:noFill/>
                </a:ln>
                <a:solidFill>
                  <a:srgbClr val="FF0000"/>
                </a:solidFill>
                <a:effectLst/>
                <a:highlight>
                  <a:srgbClr val="FFFF00"/>
                </a:highlight>
                <a:uLnTx/>
                <a:uFillTx/>
                <a:latin typeface="华文仿宋" panose="02010600040101010101" pitchFamily="2" charset="-122"/>
                <a:ea typeface="华文仿宋" panose="02010600040101010101" pitchFamily="2" charset="-122"/>
                <a:cs typeface="+mn-cs"/>
              </a:rPr>
              <a:t>最后一个子区间的长度为</a:t>
            </a:r>
          </a:p>
        </p:txBody>
      </p:sp>
    </p:spTree>
    <p:extLst>
      <p:ext uri="{BB962C8B-B14F-4D97-AF65-F5344CB8AC3E}">
        <p14:creationId xmlns:p14="http://schemas.microsoft.com/office/powerpoint/2010/main" val="40640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P spid="6"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087724" y="620688"/>
            <a:ext cx="4968552" cy="576064"/>
          </a:xfrm>
        </p:spPr>
        <p:txBody>
          <a:bodyPr anchor="ctr">
            <a:noAutofit/>
          </a:bodyPr>
          <a:lstStyle/>
          <a:p>
            <a:pPr algn="ctr"/>
            <a:r>
              <a:rPr lang="zh-CN" altLang="en-US" sz="3200" b="1" dirty="0">
                <a:latin typeface="华文仿宋" panose="02010600040101010101" pitchFamily="2" charset="-122"/>
                <a:ea typeface="华文仿宋" panose="02010600040101010101" pitchFamily="2" charset="-122"/>
              </a:rPr>
              <a:t>第</a:t>
            </a:r>
            <a:r>
              <a:rPr lang="en-US" altLang="zh-CN" sz="3200" b="1" dirty="0">
                <a:latin typeface="华文仿宋" panose="02010600040101010101" pitchFamily="2" charset="-122"/>
                <a:ea typeface="华文仿宋" panose="02010600040101010101" pitchFamily="2" charset="-122"/>
              </a:rPr>
              <a:t>8</a:t>
            </a:r>
            <a:r>
              <a:rPr lang="zh-CN" altLang="en-US" sz="3200" b="1" dirty="0">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1655676" y="1484784"/>
            <a:ext cx="6228692" cy="4176464"/>
          </a:xfrm>
        </p:spPr>
        <p:txBody>
          <a:bodyPr>
            <a:noAutofit/>
          </a:bodyPr>
          <a:lstStyle/>
          <a:p>
            <a:pPr marL="0" indent="0" algn="just">
              <a:buFontTx/>
              <a:buNone/>
            </a:pPr>
            <a:r>
              <a:rPr lang="en-US" altLang="zh-CN" sz="2800" b="1" dirty="0">
                <a:latin typeface="华文仿宋" panose="02010600040101010101" pitchFamily="2" charset="-122"/>
                <a:ea typeface="华文仿宋" panose="02010600040101010101" pitchFamily="2" charset="-122"/>
              </a:rPr>
              <a:t>8.1 </a:t>
            </a:r>
            <a:r>
              <a:rPr lang="zh-CN" altLang="en-US" sz="2800" b="1" dirty="0">
                <a:latin typeface="华文仿宋" panose="02010600040101010101" pitchFamily="2" charset="-122"/>
                <a:ea typeface="华文仿宋" panose="02010600040101010101" pitchFamily="2" charset="-122"/>
              </a:rPr>
              <a:t>引言</a:t>
            </a:r>
          </a:p>
          <a:p>
            <a:pPr marL="0" indent="0" algn="just">
              <a:buFontTx/>
              <a:buNone/>
            </a:pPr>
            <a:r>
              <a:rPr lang="en-US" altLang="zh-CN" sz="2800" b="1" dirty="0">
                <a:latin typeface="华文仿宋" panose="02010600040101010101" pitchFamily="2" charset="-122"/>
                <a:ea typeface="华文仿宋" panose="02010600040101010101" pitchFamily="2" charset="-122"/>
              </a:rPr>
              <a:t>8.2 </a:t>
            </a:r>
            <a:r>
              <a:rPr lang="zh-CN" altLang="en-US" sz="2800" b="1" dirty="0">
                <a:latin typeface="华文仿宋" panose="02010600040101010101" pitchFamily="2" charset="-122"/>
                <a:ea typeface="华文仿宋" panose="02010600040101010101" pitchFamily="2" charset="-122"/>
              </a:rPr>
              <a:t>单变量函数求极值</a:t>
            </a:r>
            <a:endParaRPr lang="en-US" altLang="zh-CN" sz="2800" b="1" dirty="0">
              <a:latin typeface="华文仿宋" panose="02010600040101010101" pitchFamily="2" charset="-122"/>
              <a:ea typeface="华文仿宋" panose="02010600040101010101" pitchFamily="2" charset="-122"/>
            </a:endParaRPr>
          </a:p>
          <a:p>
            <a:pPr marL="0" indent="0" algn="just">
              <a:buNone/>
            </a:pPr>
            <a:r>
              <a:rPr lang="en-US" altLang="zh-CN" sz="2400" b="1" dirty="0">
                <a:latin typeface="华文仿宋" panose="02010600040101010101" pitchFamily="2" charset="-122"/>
                <a:ea typeface="华文仿宋" panose="02010600040101010101" pitchFamily="2" charset="-122"/>
              </a:rPr>
              <a:t>        8.2.1 </a:t>
            </a:r>
            <a:r>
              <a:rPr lang="zh-CN" altLang="en-US" sz="2400" b="1" dirty="0">
                <a:latin typeface="华文仿宋" panose="02010600040101010101" pitchFamily="2" charset="-122"/>
                <a:ea typeface="华文仿宋" panose="02010600040101010101" pitchFamily="2" charset="-122"/>
              </a:rPr>
              <a:t>最优化条件</a:t>
            </a:r>
            <a:endParaRPr lang="en-US" altLang="zh-CN" sz="2400" b="1" dirty="0">
              <a:latin typeface="华文仿宋" panose="02010600040101010101" pitchFamily="2" charset="-122"/>
              <a:ea typeface="华文仿宋" panose="02010600040101010101" pitchFamily="2" charset="-122"/>
            </a:endParaRPr>
          </a:p>
          <a:p>
            <a:pPr marL="0" indent="0" algn="just">
              <a:buFontTx/>
              <a:buNone/>
            </a:pPr>
            <a:r>
              <a:rPr lang="en-US" altLang="zh-CN" sz="2400" b="1" dirty="0">
                <a:latin typeface="华文仿宋" panose="02010600040101010101" pitchFamily="2" charset="-122"/>
                <a:ea typeface="华文仿宋" panose="02010600040101010101" pitchFamily="2" charset="-122"/>
              </a:rPr>
              <a:t>        8.2.2 </a:t>
            </a:r>
            <a:r>
              <a:rPr lang="zh-CN" altLang="en-US" sz="2400" b="1" dirty="0">
                <a:latin typeface="华文仿宋" panose="02010600040101010101" pitchFamily="2" charset="-122"/>
                <a:ea typeface="华文仿宋" panose="02010600040101010101" pitchFamily="2" charset="-122"/>
              </a:rPr>
              <a:t>分类搜索方法</a:t>
            </a:r>
            <a:endParaRPr lang="en-US" altLang="zh-CN" sz="2400" b="1" dirty="0">
              <a:latin typeface="华文仿宋" panose="02010600040101010101" pitchFamily="2" charset="-122"/>
              <a:ea typeface="华文仿宋" panose="02010600040101010101" pitchFamily="2" charset="-122"/>
            </a:endParaRPr>
          </a:p>
          <a:p>
            <a:pPr marL="0" indent="0" algn="just">
              <a:buFontTx/>
              <a:buNone/>
            </a:pPr>
            <a:r>
              <a:rPr lang="en-US" altLang="zh-CN" sz="2400" b="1" dirty="0">
                <a:latin typeface="华文仿宋" panose="02010600040101010101" pitchFamily="2" charset="-122"/>
                <a:ea typeface="华文仿宋" panose="02010600040101010101" pitchFamily="2" charset="-122"/>
              </a:rPr>
              <a:t>        8.2.3 </a:t>
            </a:r>
            <a:r>
              <a:rPr lang="zh-CN" altLang="en-US" sz="2400" b="1" dirty="0">
                <a:latin typeface="华文仿宋" panose="02010600040101010101" pitchFamily="2" charset="-122"/>
                <a:ea typeface="华文仿宋" panose="02010600040101010101" pitchFamily="2" charset="-122"/>
              </a:rPr>
              <a:t>利用导数求极小值</a:t>
            </a:r>
            <a:endParaRPr lang="en-US" altLang="zh-CN" sz="24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8.3 </a:t>
            </a:r>
            <a:r>
              <a:rPr lang="zh-CN" altLang="en-US" sz="2800" b="1" dirty="0">
                <a:latin typeface="华文仿宋" panose="02010600040101010101" pitchFamily="2" charset="-122"/>
                <a:ea typeface="华文仿宋" panose="02010600040101010101" pitchFamily="2" charset="-122"/>
              </a:rPr>
              <a:t>多元函数求极值</a:t>
            </a:r>
            <a:endParaRPr lang="en-US" altLang="zh-CN" sz="28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       </a:t>
            </a:r>
            <a:r>
              <a:rPr lang="en-US" altLang="zh-CN" sz="2400" b="1" dirty="0">
                <a:latin typeface="华文仿宋" panose="02010600040101010101" pitchFamily="2" charset="-122"/>
                <a:ea typeface="华文仿宋" panose="02010600040101010101" pitchFamily="2" charset="-122"/>
              </a:rPr>
              <a:t>8.3.1</a:t>
            </a:r>
            <a:r>
              <a:rPr lang="zh-CN" altLang="en-US" sz="2400" b="1" dirty="0">
                <a:latin typeface="华文仿宋" panose="02010600040101010101" pitchFamily="2" charset="-122"/>
                <a:ea typeface="华文仿宋" panose="02010600040101010101" pitchFamily="2" charset="-122"/>
              </a:rPr>
              <a:t> 基础知识回顾</a:t>
            </a:r>
            <a:endParaRPr lang="en-US" altLang="zh-CN" sz="2400" b="1" dirty="0">
              <a:latin typeface="华文仿宋" panose="02010600040101010101" pitchFamily="2" charset="-122"/>
              <a:ea typeface="华文仿宋" panose="02010600040101010101" pitchFamily="2" charset="-122"/>
            </a:endParaRPr>
          </a:p>
          <a:p>
            <a:pPr marL="0" indent="0" algn="just">
              <a:buNone/>
            </a:pPr>
            <a:r>
              <a:rPr lang="zh-CN" altLang="en-US" sz="2800" b="1" dirty="0">
                <a:latin typeface="华文仿宋" panose="02010600040101010101" pitchFamily="2" charset="-122"/>
                <a:ea typeface="华文仿宋" panose="02010600040101010101" pitchFamily="2" charset="-122"/>
              </a:rPr>
              <a:t>     </a:t>
            </a:r>
            <a:r>
              <a:rPr lang="zh-CN" altLang="en-US" sz="2400" b="1" dirty="0">
                <a:latin typeface="华文仿宋" panose="02010600040101010101" pitchFamily="2" charset="-122"/>
                <a:ea typeface="华文仿宋" panose="02010600040101010101" pitchFamily="2" charset="-122"/>
              </a:rPr>
              <a:t>  </a:t>
            </a:r>
            <a:r>
              <a:rPr lang="en-US" altLang="zh-CN" sz="2400" b="1" dirty="0">
                <a:latin typeface="华文仿宋" panose="02010600040101010101" pitchFamily="2" charset="-122"/>
                <a:ea typeface="华文仿宋" panose="02010600040101010101" pitchFamily="2" charset="-122"/>
              </a:rPr>
              <a:t>8.3.2 </a:t>
            </a:r>
            <a:r>
              <a:rPr lang="zh-CN" altLang="en-US" sz="2400" b="1" dirty="0">
                <a:latin typeface="华文仿宋" panose="02010600040101010101" pitchFamily="2" charset="-122"/>
                <a:ea typeface="华文仿宋" panose="02010600040101010101" pitchFamily="2" charset="-122"/>
              </a:rPr>
              <a:t>内德</a:t>
            </a:r>
            <a:r>
              <a:rPr lang="en-US" altLang="zh-CN" sz="2400" b="1" dirty="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米德方法和鲍威尔方法</a:t>
            </a:r>
            <a:r>
              <a:rPr lang="en-US" altLang="zh-CN" sz="2400" b="1" dirty="0">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选讲</a:t>
            </a:r>
            <a:r>
              <a:rPr lang="en-US" altLang="zh-CN" sz="2400" b="1" dirty="0">
                <a:latin typeface="华文仿宋" panose="02010600040101010101" pitchFamily="2" charset="-122"/>
                <a:ea typeface="华文仿宋" panose="02010600040101010101" pitchFamily="2" charset="-122"/>
              </a:rPr>
              <a:t>)</a:t>
            </a:r>
            <a:endParaRPr lang="zh-CN" altLang="en-US" sz="2400" b="1" dirty="0">
              <a:latin typeface="华文仿宋" panose="02010600040101010101" pitchFamily="2" charset="-122"/>
              <a:ea typeface="华文仿宋" panose="02010600040101010101" pitchFamily="2" charset="-122"/>
            </a:endParaRPr>
          </a:p>
          <a:p>
            <a:pPr marL="0" indent="0" algn="just">
              <a:buNone/>
            </a:pPr>
            <a:r>
              <a:rPr lang="en-US" altLang="zh-CN" sz="2400" b="1" dirty="0">
                <a:latin typeface="华文仿宋" panose="02010600040101010101" pitchFamily="2" charset="-122"/>
                <a:ea typeface="华文仿宋" panose="02010600040101010101" pitchFamily="2" charset="-122"/>
              </a:rPr>
              <a:t>        8.3.3 </a:t>
            </a:r>
            <a:r>
              <a:rPr lang="zh-CN" altLang="en-US" sz="2400" b="1" dirty="0">
                <a:latin typeface="华文仿宋" panose="02010600040101010101" pitchFamily="2" charset="-122"/>
                <a:ea typeface="华文仿宋" panose="02010600040101010101" pitchFamily="2" charset="-122"/>
              </a:rPr>
              <a:t>梯度和牛顿方法</a:t>
            </a:r>
            <a:r>
              <a:rPr lang="en-US" altLang="zh-CN" sz="2400" b="1" dirty="0">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选讲</a:t>
            </a:r>
            <a:r>
              <a:rPr lang="en-US" altLang="zh-CN" sz="2400" b="1" dirty="0">
                <a:latin typeface="华文仿宋" panose="02010600040101010101" pitchFamily="2" charset="-122"/>
                <a:ea typeface="华文仿宋" panose="02010600040101010101" pitchFamily="2" charset="-122"/>
              </a:rPr>
              <a:t>)</a:t>
            </a:r>
            <a:endParaRPr lang="zh-CN" altLang="en-US" sz="24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8881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72825965-689A-493D-8FD8-BB987E53A1BF}"/>
              </a:ext>
            </a:extLst>
          </p:cNvPr>
          <p:cNvSpPr txBox="1">
            <a:spLocks noChangeArrowheads="1"/>
          </p:cNvSpPr>
          <p:nvPr/>
        </p:nvSpPr>
        <p:spPr bwMode="auto">
          <a:xfrm>
            <a:off x="197731" y="188355"/>
            <a:ext cx="79746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如果极小值横坐标的容差为</a:t>
            </a:r>
            <a:r>
              <a:rPr lang="el-GR" altLang="zh-CN" sz="2400" i="1" dirty="0">
                <a:solidFill>
                  <a:schemeClr val="tx1"/>
                </a:solidFill>
                <a:latin typeface="+mn-ea"/>
                <a:ea typeface="+mn-ea"/>
                <a:cs typeface="Arial" panose="020B0604020202020204" pitchFamily="34" charset="0"/>
              </a:rPr>
              <a:t>ε</a:t>
            </a:r>
            <a:r>
              <a:rPr lang="zh-CN" altLang="en-US" sz="2400" dirty="0">
                <a:solidFill>
                  <a:schemeClr val="tx1"/>
                </a:solidFill>
                <a:latin typeface="+mn-ea"/>
                <a:ea typeface="+mn-ea"/>
                <a:cs typeface="Arial" panose="020B0604020202020204" pitchFamily="34" charset="0"/>
              </a:rPr>
              <a:t>，则需要找到最小的</a:t>
            </a:r>
            <a:r>
              <a:rPr lang="en-US" altLang="zh-CN" sz="2400" b="0" i="1" dirty="0">
                <a:solidFill>
                  <a:srgbClr val="FF0000"/>
                </a:solidFill>
                <a:latin typeface="Times New Roman" panose="02020603050405020304" pitchFamily="18" charset="0"/>
                <a:ea typeface="+mn-ea"/>
                <a:cs typeface="Times New Roman" panose="02020603050405020304" pitchFamily="18" charset="0"/>
              </a:rPr>
              <a:t>n</a:t>
            </a:r>
            <a:r>
              <a:rPr lang="zh-CN" altLang="en-US" sz="2400" dirty="0">
                <a:solidFill>
                  <a:schemeClr val="tx1"/>
                </a:solidFill>
                <a:latin typeface="+mn-ea"/>
                <a:ea typeface="+mn-ea"/>
                <a:cs typeface="Arial" panose="020B0604020202020204" pitchFamily="34" charset="0"/>
              </a:rPr>
              <a:t>，使得</a:t>
            </a:r>
            <a:endParaRPr lang="zh-CN" altLang="el-GR" sz="2400" dirty="0">
              <a:solidFill>
                <a:schemeClr val="tx1"/>
              </a:solidFill>
              <a:latin typeface="+mn-ea"/>
              <a:ea typeface="+mn-ea"/>
              <a:cs typeface="Arial" panose="020B0604020202020204" pitchFamily="34" charset="0"/>
            </a:endParaRPr>
          </a:p>
        </p:txBody>
      </p:sp>
      <p:sp>
        <p:nvSpPr>
          <p:cNvPr id="28679" name="Text Box 7">
            <a:extLst>
              <a:ext uri="{FF2B5EF4-FFF2-40B4-BE49-F238E27FC236}">
                <a16:creationId xmlns:a16="http://schemas.microsoft.com/office/drawing/2014/main" id="{A1A7ECFA-93A5-4876-ABA8-79954ABC3B45}"/>
              </a:ext>
            </a:extLst>
          </p:cNvPr>
          <p:cNvSpPr txBox="1">
            <a:spLocks noChangeArrowheads="1"/>
          </p:cNvSpPr>
          <p:nvPr/>
        </p:nvSpPr>
        <p:spPr bwMode="auto">
          <a:xfrm>
            <a:off x="104609" y="1495074"/>
            <a:ext cx="838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确定</a:t>
            </a:r>
            <a:r>
              <a:rPr lang="en-US" altLang="zh-CN" sz="2400" b="0" i="1" dirty="0">
                <a:solidFill>
                  <a:srgbClr val="FF0000"/>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mn-ea"/>
                <a:ea typeface="+mn-ea"/>
              </a:rPr>
              <a:t>以后，</a:t>
            </a:r>
            <a:r>
              <a:rPr lang="zh-CN" altLang="en-US" sz="2400" dirty="0">
                <a:solidFill>
                  <a:schemeClr val="tx1"/>
                </a:solidFill>
                <a:latin typeface="Times New Roman" panose="02020603050405020304" pitchFamily="18" charset="0"/>
                <a:ea typeface="+mn-ea"/>
                <a:cs typeface="Times New Roman" panose="02020603050405020304" pitchFamily="18" charset="0"/>
              </a:rPr>
              <a:t>便可计算</a:t>
            </a:r>
            <a:r>
              <a:rPr lang="zh-CN" altLang="en-US" sz="2400" dirty="0">
                <a:solidFill>
                  <a:schemeClr val="tx1"/>
                </a:solidFill>
                <a:latin typeface="+mn-ea"/>
                <a:ea typeface="+mn-ea"/>
              </a:rPr>
              <a:t>第</a:t>
            </a:r>
            <a:r>
              <a:rPr lang="en-US" altLang="zh-CN" sz="2400" i="1" dirty="0">
                <a:solidFill>
                  <a:srgbClr val="FF0000"/>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mn-ea"/>
                <a:ea typeface="+mn-ea"/>
              </a:rPr>
              <a:t>个子区间</a:t>
            </a:r>
            <a:r>
              <a:rPr lang="en-US" altLang="zh-CN" sz="2400" dirty="0">
                <a:solidFill>
                  <a:schemeClr val="tx1"/>
                </a:solidFill>
                <a:latin typeface="+mn-ea"/>
                <a:ea typeface="+mn-ea"/>
              </a:rPr>
              <a:t>[</a:t>
            </a:r>
            <a:r>
              <a:rPr lang="en-US" altLang="zh-CN" sz="2400" i="1" dirty="0" err="1">
                <a:solidFill>
                  <a:schemeClr val="tx1"/>
                </a:solidFill>
                <a:latin typeface="Times New Roman" panose="02020603050405020304" pitchFamily="18" charset="0"/>
                <a:ea typeface="+mn-ea"/>
                <a:cs typeface="Times New Roman" panose="02020603050405020304" pitchFamily="18" charset="0"/>
              </a:rPr>
              <a:t>a</a:t>
            </a:r>
            <a:r>
              <a:rPr lang="en-US" altLang="zh-CN" sz="2400" i="1" baseline="-25000" dirty="0" err="1">
                <a:solidFill>
                  <a:schemeClr val="tx1"/>
                </a:solidFill>
                <a:latin typeface="Times New Roman" panose="02020603050405020304" pitchFamily="18" charset="0"/>
                <a:ea typeface="+mn-ea"/>
                <a:cs typeface="Times New Roman" panose="02020603050405020304" pitchFamily="18" charset="0"/>
              </a:rPr>
              <a:t>k</a:t>
            </a:r>
            <a:r>
              <a:rPr lang="en-US" altLang="zh-CN" sz="2400" dirty="0">
                <a:solidFill>
                  <a:schemeClr val="tx1"/>
                </a:solidFill>
                <a:latin typeface="Times New Roman" panose="02020603050405020304" pitchFamily="18" charset="0"/>
                <a:ea typeface="+mn-ea"/>
                <a:cs typeface="Times New Roman" panose="02020603050405020304" pitchFamily="18" charset="0"/>
              </a:rPr>
              <a:t>, </a:t>
            </a:r>
            <a:r>
              <a:rPr lang="en-US" altLang="zh-CN" sz="2400" i="1" dirty="0">
                <a:solidFill>
                  <a:schemeClr val="tx1"/>
                </a:solidFill>
                <a:latin typeface="Times New Roman" panose="02020603050405020304" pitchFamily="18" charset="0"/>
                <a:ea typeface="+mn-ea"/>
                <a:cs typeface="Times New Roman" panose="02020603050405020304" pitchFamily="18" charset="0"/>
              </a:rPr>
              <a:t>b</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k</a:t>
            </a:r>
            <a:r>
              <a:rPr lang="en-US" altLang="zh-CN" sz="2400" dirty="0">
                <a:solidFill>
                  <a:schemeClr val="tx1"/>
                </a:solidFill>
                <a:latin typeface="+mn-ea"/>
                <a:ea typeface="+mn-ea"/>
              </a:rPr>
              <a:t>]</a:t>
            </a:r>
            <a:r>
              <a:rPr lang="zh-CN" altLang="en-US" sz="2400" dirty="0">
                <a:solidFill>
                  <a:schemeClr val="tx1"/>
                </a:solidFill>
                <a:latin typeface="+mn-ea"/>
                <a:ea typeface="+mn-ea"/>
              </a:rPr>
              <a:t>的内点</a:t>
            </a:r>
            <a:r>
              <a:rPr lang="en-US" altLang="zh-CN" sz="2400" i="1" dirty="0">
                <a:solidFill>
                  <a:srgbClr val="FF0000"/>
                </a:solidFill>
                <a:latin typeface="Times New Roman" panose="02020603050405020304" pitchFamily="18" charset="0"/>
                <a:ea typeface="+mn-ea"/>
                <a:cs typeface="Times New Roman" panose="02020603050405020304" pitchFamily="18" charset="0"/>
              </a:rPr>
              <a:t>c</a:t>
            </a:r>
            <a:r>
              <a:rPr lang="en-US" altLang="zh-CN" sz="2400" i="1" baseline="-25000" dirty="0">
                <a:solidFill>
                  <a:srgbClr val="FF0000"/>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mn-ea"/>
                <a:ea typeface="+mn-ea"/>
              </a:rPr>
              <a:t>或</a:t>
            </a:r>
            <a:r>
              <a:rPr lang="en-US" altLang="zh-CN" sz="2400" i="1" dirty="0">
                <a:solidFill>
                  <a:srgbClr val="FF0000"/>
                </a:solidFill>
                <a:latin typeface="Times New Roman" panose="02020603050405020304" pitchFamily="18" charset="0"/>
                <a:ea typeface="+mn-ea"/>
                <a:cs typeface="Times New Roman" panose="02020603050405020304" pitchFamily="18" charset="0"/>
              </a:rPr>
              <a:t>d</a:t>
            </a:r>
            <a:r>
              <a:rPr lang="en-US" altLang="zh-CN" sz="2400" i="1" baseline="-25000" dirty="0">
                <a:solidFill>
                  <a:srgbClr val="FF0000"/>
                </a:solidFill>
                <a:latin typeface="Times New Roman" panose="02020603050405020304" pitchFamily="18" charset="0"/>
                <a:ea typeface="+mn-ea"/>
                <a:cs typeface="Times New Roman" panose="02020603050405020304" pitchFamily="18" charset="0"/>
              </a:rPr>
              <a:t>k</a:t>
            </a:r>
            <a:r>
              <a:rPr lang="zh-CN" altLang="en-US" sz="2400" dirty="0">
                <a:solidFill>
                  <a:schemeClr val="tx1"/>
                </a:solidFill>
                <a:latin typeface="Times New Roman" panose="02020603050405020304" pitchFamily="18" charset="0"/>
                <a:ea typeface="+mn-ea"/>
                <a:cs typeface="Times New Roman" panose="02020603050405020304" pitchFamily="18" charset="0"/>
              </a:rPr>
              <a:t>：</a:t>
            </a:r>
            <a:endParaRPr lang="en-US" altLang="zh-CN" sz="2400" baseline="-25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28680" name="Object 8">
            <a:extLst>
              <a:ext uri="{FF2B5EF4-FFF2-40B4-BE49-F238E27FC236}">
                <a16:creationId xmlns:a16="http://schemas.microsoft.com/office/drawing/2014/main" id="{ABC08E4A-2819-4A70-93F4-8962E23AF42E}"/>
              </a:ext>
            </a:extLst>
          </p:cNvPr>
          <p:cNvGraphicFramePr>
            <a:graphicFrameLocks noGrp="1" noChangeAspect="1"/>
          </p:cNvGraphicFramePr>
          <p:nvPr>
            <p:ph sz="half" idx="2"/>
            <p:extLst>
              <p:ext uri="{D42A27DB-BD31-4B8C-83A1-F6EECF244321}">
                <p14:modId xmlns:p14="http://schemas.microsoft.com/office/powerpoint/2010/main" val="2604428356"/>
              </p:ext>
            </p:extLst>
          </p:nvPr>
        </p:nvGraphicFramePr>
        <p:xfrm>
          <a:off x="2875842" y="1924055"/>
          <a:ext cx="3392316" cy="1755476"/>
        </p:xfrm>
        <a:graphic>
          <a:graphicData uri="http://schemas.openxmlformats.org/presentationml/2006/ole">
            <mc:AlternateContent xmlns:mc="http://schemas.openxmlformats.org/markup-compatibility/2006">
              <mc:Choice xmlns:v="urn:schemas-microsoft-com:vml" Requires="v">
                <p:oleObj name="Equation" r:id="rId2" imgW="1815840" imgH="939600" progId="Equation.DSMT4">
                  <p:embed/>
                </p:oleObj>
              </mc:Choice>
              <mc:Fallback>
                <p:oleObj name="Equation" r:id="rId2" imgW="1815840" imgH="939600" progId="Equation.DSMT4">
                  <p:embed/>
                  <p:pic>
                    <p:nvPicPr>
                      <p:cNvPr id="28680" name="Object 8">
                        <a:extLst>
                          <a:ext uri="{FF2B5EF4-FFF2-40B4-BE49-F238E27FC236}">
                            <a16:creationId xmlns:a16="http://schemas.microsoft.com/office/drawing/2014/main" id="{ABC08E4A-2819-4A70-93F4-8962E23AF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842" y="1924055"/>
                        <a:ext cx="3392316" cy="1755476"/>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1F902B5F-9368-4986-8A1B-30E7B37C4888}"/>
              </a:ext>
            </a:extLst>
          </p:cNvPr>
          <p:cNvSpPr txBox="1"/>
          <p:nvPr/>
        </p:nvSpPr>
        <p:spPr>
          <a:xfrm>
            <a:off x="7020272" y="812053"/>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8.1</a:t>
            </a:r>
            <a:r>
              <a:rPr lang="zh-CN" altLang="en-US" sz="2400" b="0" dirty="0">
                <a:solidFill>
                  <a:schemeClr val="tx1">
                    <a:lumMod val="95000"/>
                    <a:lumOff val="5000"/>
                  </a:schemeClr>
                </a:solidFill>
                <a:latin typeface="+mn-ea"/>
                <a:ea typeface="+mn-ea"/>
              </a:rPr>
              <a:t>）</a:t>
            </a:r>
          </a:p>
        </p:txBody>
      </p:sp>
      <p:sp>
        <p:nvSpPr>
          <p:cNvPr id="10" name="文本框 9">
            <a:extLst>
              <a:ext uri="{FF2B5EF4-FFF2-40B4-BE49-F238E27FC236}">
                <a16:creationId xmlns:a16="http://schemas.microsoft.com/office/drawing/2014/main" id="{C4CC8980-919C-483F-B2A5-32312AC9E006}"/>
              </a:ext>
            </a:extLst>
          </p:cNvPr>
          <p:cNvSpPr txBox="1"/>
          <p:nvPr/>
        </p:nvSpPr>
        <p:spPr>
          <a:xfrm>
            <a:off x="7020272" y="2172199"/>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8.2</a:t>
            </a:r>
            <a:r>
              <a:rPr lang="zh-CN" altLang="en-US" sz="2400" b="0" dirty="0">
                <a:solidFill>
                  <a:schemeClr val="tx1">
                    <a:lumMod val="95000"/>
                    <a:lumOff val="5000"/>
                  </a:schemeClr>
                </a:solidFill>
                <a:latin typeface="+mn-ea"/>
                <a:ea typeface="+mn-ea"/>
              </a:rPr>
              <a:t>）</a:t>
            </a:r>
          </a:p>
        </p:txBody>
      </p:sp>
      <p:sp>
        <p:nvSpPr>
          <p:cNvPr id="11" name="文本框 10">
            <a:extLst>
              <a:ext uri="{FF2B5EF4-FFF2-40B4-BE49-F238E27FC236}">
                <a16:creationId xmlns:a16="http://schemas.microsoft.com/office/drawing/2014/main" id="{065B3B2E-B877-4CFC-864D-61FC02181EAA}"/>
              </a:ext>
            </a:extLst>
          </p:cNvPr>
          <p:cNvSpPr txBox="1"/>
          <p:nvPr/>
        </p:nvSpPr>
        <p:spPr>
          <a:xfrm>
            <a:off x="7020272" y="3023728"/>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8.3</a:t>
            </a:r>
            <a:r>
              <a:rPr lang="zh-CN" altLang="en-US" sz="2400" b="0" dirty="0">
                <a:solidFill>
                  <a:schemeClr val="tx1">
                    <a:lumMod val="95000"/>
                    <a:lumOff val="5000"/>
                  </a:schemeClr>
                </a:solidFill>
                <a:latin typeface="+mn-ea"/>
                <a:ea typeface="+mn-ea"/>
              </a:rPr>
              <a:t>）</a:t>
            </a:r>
          </a:p>
        </p:txBody>
      </p:sp>
      <p:sp>
        <p:nvSpPr>
          <p:cNvPr id="3" name="文本框 2">
            <a:extLst>
              <a:ext uri="{FF2B5EF4-FFF2-40B4-BE49-F238E27FC236}">
                <a16:creationId xmlns:a16="http://schemas.microsoft.com/office/drawing/2014/main" id="{BF9043B7-B17E-4156-8A46-E2B7C606362C}"/>
              </a:ext>
            </a:extLst>
          </p:cNvPr>
          <p:cNvSpPr txBox="1"/>
          <p:nvPr/>
        </p:nvSpPr>
        <p:spPr>
          <a:xfrm>
            <a:off x="197731" y="3717032"/>
            <a:ext cx="8517785" cy="2435347"/>
          </a:xfrm>
          <a:prstGeom prst="rect">
            <a:avLst/>
          </a:prstGeom>
          <a:noFill/>
        </p:spPr>
        <p:txBody>
          <a:bodyPr wrap="square" rtlCol="0">
            <a:spAutoFit/>
          </a:bodyPr>
          <a:lstStyle/>
          <a:p>
            <a:pPr marL="457200" indent="-457200" algn="l">
              <a:lnSpc>
                <a:spcPct val="110000"/>
              </a:lnSpc>
              <a:buClr>
                <a:schemeClr val="tx1"/>
              </a:buClr>
              <a:buFont typeface="Arial" panose="020B0604020202020204" pitchFamily="34" charset="0"/>
              <a:buChar char="•"/>
            </a:pPr>
            <a:r>
              <a:rPr lang="zh-CN" altLang="en-US" sz="2800" dirty="0">
                <a:solidFill>
                  <a:srgbClr val="0000FF"/>
                </a:solidFill>
                <a:latin typeface="+mj-ea"/>
                <a:ea typeface="+mj-ea"/>
              </a:rPr>
              <a:t>每次迭代的两个内点</a:t>
            </a:r>
            <a:r>
              <a:rPr lang="en-US" altLang="zh-CN" sz="2800" dirty="0">
                <a:solidFill>
                  <a:srgbClr val="0000FF"/>
                </a:solidFill>
                <a:latin typeface="+mj-ea"/>
                <a:ea typeface="+mj-ea"/>
              </a:rPr>
              <a:t>: </a:t>
            </a:r>
            <a:r>
              <a:rPr lang="zh-CN" altLang="en-US" sz="2800" dirty="0">
                <a:solidFill>
                  <a:srgbClr val="0000FF"/>
                </a:solidFill>
                <a:latin typeface="+mj-ea"/>
                <a:ea typeface="+mj-ea"/>
              </a:rPr>
              <a:t>一个来自前一次的迭代，另一个根据公式（</a:t>
            </a:r>
            <a:r>
              <a:rPr lang="en-US" altLang="zh-CN" sz="2800" dirty="0">
                <a:solidFill>
                  <a:srgbClr val="0000FF"/>
                </a:solidFill>
                <a:latin typeface="+mj-ea"/>
                <a:ea typeface="+mj-ea"/>
              </a:rPr>
              <a:t>8.2</a:t>
            </a:r>
            <a:r>
              <a:rPr lang="zh-CN" altLang="en-US" sz="2800" dirty="0">
                <a:solidFill>
                  <a:srgbClr val="0000FF"/>
                </a:solidFill>
                <a:latin typeface="+mj-ea"/>
                <a:ea typeface="+mj-ea"/>
              </a:rPr>
              <a:t>）或（</a:t>
            </a:r>
            <a:r>
              <a:rPr lang="en-US" altLang="zh-CN" sz="2800" dirty="0">
                <a:solidFill>
                  <a:srgbClr val="0000FF"/>
                </a:solidFill>
                <a:latin typeface="+mj-ea"/>
                <a:ea typeface="+mj-ea"/>
              </a:rPr>
              <a:t>8.3</a:t>
            </a:r>
            <a:r>
              <a:rPr lang="zh-CN" altLang="en-US" sz="2800" dirty="0">
                <a:solidFill>
                  <a:srgbClr val="0000FF"/>
                </a:solidFill>
                <a:latin typeface="+mj-ea"/>
                <a:ea typeface="+mj-ea"/>
              </a:rPr>
              <a:t>）重新计算。</a:t>
            </a:r>
            <a:endParaRPr lang="en-US" altLang="zh-CN" sz="2800" dirty="0">
              <a:solidFill>
                <a:srgbClr val="0000FF"/>
              </a:solidFill>
              <a:latin typeface="+mj-ea"/>
              <a:ea typeface="+mj-ea"/>
            </a:endParaRPr>
          </a:p>
          <a:p>
            <a:pPr marL="457200" indent="-457200" algn="l">
              <a:lnSpc>
                <a:spcPct val="110000"/>
              </a:lnSpc>
              <a:buFont typeface="Arial" panose="020B0604020202020204" pitchFamily="34" charset="0"/>
              <a:buChar char="•"/>
            </a:pPr>
            <a:r>
              <a:rPr lang="zh-CN" altLang="en-US" sz="2800" dirty="0">
                <a:solidFill>
                  <a:schemeClr val="tx1"/>
                </a:solidFill>
                <a:latin typeface="+mj-ea"/>
                <a:ea typeface="+mj-ea"/>
              </a:rPr>
              <a:t>当</a:t>
            </a:r>
            <a:r>
              <a:rPr lang="en-US" altLang="zh-CN" sz="2800" i="1" dirty="0" err="1">
                <a:solidFill>
                  <a:srgbClr val="FF0000"/>
                </a:solidFill>
                <a:latin typeface="Times New Roman" panose="02020603050405020304" pitchFamily="18" charset="0"/>
                <a:ea typeface="+mj-ea"/>
                <a:cs typeface="Times New Roman" panose="02020603050405020304" pitchFamily="18" charset="0"/>
              </a:rPr>
              <a:t>r</a:t>
            </a:r>
            <a:r>
              <a:rPr lang="en-US" altLang="zh-CN" sz="2800" i="1" baseline="-25000" dirty="0" err="1">
                <a:solidFill>
                  <a:srgbClr val="FF0000"/>
                </a:solidFill>
                <a:latin typeface="Times New Roman" panose="02020603050405020304" pitchFamily="18" charset="0"/>
                <a:ea typeface="+mj-ea"/>
                <a:cs typeface="Times New Roman" panose="02020603050405020304" pitchFamily="18" charset="0"/>
              </a:rPr>
              <a:t>k</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en-US" altLang="zh-CN" sz="2800" i="1" dirty="0">
                <a:solidFill>
                  <a:schemeClr val="tx1"/>
                </a:solidFill>
                <a:latin typeface="Times New Roman" panose="02020603050405020304" pitchFamily="18" charset="0"/>
                <a:ea typeface="+mj-ea"/>
                <a:cs typeface="Times New Roman" panose="02020603050405020304" pitchFamily="18" charset="0"/>
              </a:rPr>
              <a:t>F</a:t>
            </a:r>
            <a:r>
              <a:rPr lang="en-US" altLang="zh-CN" sz="2800" baseline="-25000" dirty="0">
                <a:solidFill>
                  <a:schemeClr val="tx1"/>
                </a:solidFill>
                <a:latin typeface="Times New Roman" panose="02020603050405020304" pitchFamily="18" charset="0"/>
                <a:ea typeface="+mj-ea"/>
                <a:cs typeface="Times New Roman" panose="02020603050405020304" pitchFamily="18" charset="0"/>
              </a:rPr>
              <a:t>2</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en-US" altLang="zh-CN" sz="2800" i="1" dirty="0">
                <a:solidFill>
                  <a:schemeClr val="tx1"/>
                </a:solidFill>
                <a:latin typeface="Times New Roman" panose="02020603050405020304" pitchFamily="18" charset="0"/>
                <a:ea typeface="+mj-ea"/>
                <a:cs typeface="Times New Roman" panose="02020603050405020304" pitchFamily="18" charset="0"/>
              </a:rPr>
              <a:t>F</a:t>
            </a:r>
            <a:r>
              <a:rPr lang="en-US" altLang="zh-CN" sz="2800" baseline="-25000" dirty="0">
                <a:solidFill>
                  <a:schemeClr val="tx1"/>
                </a:solidFill>
                <a:latin typeface="Times New Roman" panose="02020603050405020304" pitchFamily="18" charset="0"/>
                <a:ea typeface="+mj-ea"/>
                <a:cs typeface="Times New Roman" panose="02020603050405020304" pitchFamily="18" charset="0"/>
              </a:rPr>
              <a:t>3</a:t>
            </a:r>
            <a:r>
              <a:rPr lang="en-US" altLang="zh-CN" sz="2800" dirty="0">
                <a:solidFill>
                  <a:schemeClr val="tx1"/>
                </a:solidFill>
                <a:latin typeface="Times New Roman" panose="02020603050405020304" pitchFamily="18" charset="0"/>
                <a:ea typeface="+mj-ea"/>
                <a:cs typeface="Times New Roman" panose="02020603050405020304" pitchFamily="18" charset="0"/>
              </a:rPr>
              <a:t>=1/2</a:t>
            </a:r>
            <a:r>
              <a:rPr lang="zh-CN" altLang="en-US" sz="2800" dirty="0">
                <a:solidFill>
                  <a:schemeClr val="tx1"/>
                </a:solidFill>
                <a:latin typeface="+mj-ea"/>
                <a:ea typeface="+mj-ea"/>
              </a:rPr>
              <a:t>时，两个内点将在区间中点重合。为满足</a:t>
            </a:r>
            <a:r>
              <a:rPr lang="en-US" altLang="zh-CN" sz="2800" i="1" dirty="0">
                <a:solidFill>
                  <a:schemeClr val="tx1"/>
                </a:solidFill>
                <a:latin typeface="Times New Roman" panose="02020603050405020304" pitchFamily="18" charset="0"/>
                <a:ea typeface="+mj-ea"/>
                <a:cs typeface="Times New Roman" panose="02020603050405020304" pitchFamily="18" charset="0"/>
              </a:rPr>
              <a:t>c</a:t>
            </a:r>
            <a:r>
              <a:rPr lang="en-US" altLang="zh-CN" sz="2800" dirty="0">
                <a:solidFill>
                  <a:schemeClr val="tx1"/>
                </a:solidFill>
                <a:latin typeface="Times New Roman" panose="02020603050405020304" pitchFamily="18" charset="0"/>
                <a:ea typeface="+mj-ea"/>
                <a:cs typeface="Times New Roman" panose="02020603050405020304" pitchFamily="18" charset="0"/>
              </a:rPr>
              <a:t>&lt;</a:t>
            </a:r>
            <a:r>
              <a:rPr lang="en-US" altLang="zh-CN" sz="2800" i="1" dirty="0">
                <a:solidFill>
                  <a:schemeClr val="tx1"/>
                </a:solidFill>
                <a:latin typeface="Times New Roman" panose="02020603050405020304" pitchFamily="18" charset="0"/>
                <a:ea typeface="+mj-ea"/>
                <a:cs typeface="Times New Roman" panose="02020603050405020304" pitchFamily="18" charset="0"/>
              </a:rPr>
              <a:t>d</a:t>
            </a:r>
            <a:r>
              <a:rPr lang="zh-CN" altLang="en-US" sz="2800" dirty="0">
                <a:solidFill>
                  <a:schemeClr val="tx1"/>
                </a:solidFill>
                <a:latin typeface="+mj-ea"/>
                <a:ea typeface="+mj-ea"/>
              </a:rPr>
              <a:t>，引入一个小的区分常数</a:t>
            </a:r>
            <a:r>
              <a:rPr lang="en-US" altLang="zh-CN" sz="2800" i="1" dirty="0">
                <a:solidFill>
                  <a:srgbClr val="FF0000"/>
                </a:solidFill>
                <a:latin typeface="Times New Roman" panose="02020603050405020304" pitchFamily="18" charset="0"/>
                <a:ea typeface="+mj-ea"/>
                <a:cs typeface="Times New Roman" panose="02020603050405020304" pitchFamily="18" charset="0"/>
              </a:rPr>
              <a:t>e</a:t>
            </a:r>
            <a:r>
              <a:rPr lang="zh-CN" altLang="en-US" sz="2800" dirty="0">
                <a:solidFill>
                  <a:schemeClr val="tx1"/>
                </a:solidFill>
                <a:latin typeface="+mj-ea"/>
                <a:ea typeface="+mj-ea"/>
              </a:rPr>
              <a:t>。求</a:t>
            </a:r>
            <a:r>
              <a:rPr lang="en-US" altLang="zh-CN" sz="2800" i="1" dirty="0">
                <a:solidFill>
                  <a:schemeClr val="tx1"/>
                </a:solidFill>
                <a:latin typeface="Times New Roman" panose="02020603050405020304" pitchFamily="18" charset="0"/>
                <a:ea typeface="+mj-ea"/>
                <a:cs typeface="Times New Roman" panose="02020603050405020304" pitchFamily="18" charset="0"/>
              </a:rPr>
              <a:t>c</a:t>
            </a:r>
            <a:r>
              <a:rPr lang="en-US" altLang="zh-CN" sz="2800" i="1" baseline="-25000" dirty="0">
                <a:solidFill>
                  <a:schemeClr val="tx1"/>
                </a:solidFill>
                <a:latin typeface="Times New Roman" panose="02020603050405020304" pitchFamily="18" charset="0"/>
                <a:ea typeface="+mj-ea"/>
                <a:cs typeface="Times New Roman" panose="02020603050405020304" pitchFamily="18" charset="0"/>
              </a:rPr>
              <a:t>k</a:t>
            </a:r>
            <a:r>
              <a:rPr lang="zh-CN" altLang="en-US" sz="2800" dirty="0">
                <a:solidFill>
                  <a:schemeClr val="tx1"/>
                </a:solidFill>
                <a:latin typeface="+mj-ea"/>
                <a:ea typeface="+mj-ea"/>
              </a:rPr>
              <a:t>或</a:t>
            </a:r>
            <a:r>
              <a:rPr lang="en-US" altLang="zh-CN" sz="2800" i="1" dirty="0">
                <a:solidFill>
                  <a:schemeClr val="tx1"/>
                </a:solidFill>
                <a:latin typeface="Times New Roman" panose="02020603050405020304" pitchFamily="18" charset="0"/>
                <a:ea typeface="+mj-ea"/>
                <a:cs typeface="Times New Roman" panose="02020603050405020304" pitchFamily="18" charset="0"/>
              </a:rPr>
              <a:t>d</a:t>
            </a:r>
            <a:r>
              <a:rPr lang="en-US" altLang="zh-CN" sz="2800" i="1" baseline="-25000" dirty="0">
                <a:solidFill>
                  <a:schemeClr val="tx1"/>
                </a:solidFill>
                <a:latin typeface="Times New Roman" panose="02020603050405020304" pitchFamily="18" charset="0"/>
                <a:ea typeface="+mj-ea"/>
                <a:cs typeface="Times New Roman" panose="02020603050405020304" pitchFamily="18" charset="0"/>
              </a:rPr>
              <a:t>k</a:t>
            </a:r>
            <a:r>
              <a:rPr lang="zh-CN" altLang="en-US" sz="2800" dirty="0">
                <a:solidFill>
                  <a:schemeClr val="tx1"/>
                </a:solidFill>
                <a:latin typeface="+mj-ea"/>
                <a:ea typeface="+mj-ea"/>
              </a:rPr>
              <a:t>的时候</a:t>
            </a:r>
            <a:r>
              <a:rPr lang="zh-CN" altLang="en-US" sz="2800" dirty="0">
                <a:solidFill>
                  <a:srgbClr val="FF0000"/>
                </a:solidFill>
                <a:latin typeface="SimHei" panose="02010609060101010101" pitchFamily="49" charset="-122"/>
                <a:ea typeface="SimHei" panose="02010609060101010101" pitchFamily="49" charset="-122"/>
              </a:rPr>
              <a:t>系数</a:t>
            </a:r>
            <a:r>
              <a:rPr lang="zh-CN" altLang="en-US" sz="2800" dirty="0">
                <a:solidFill>
                  <a:schemeClr val="tx1"/>
                </a:solidFill>
                <a:latin typeface="+mj-ea"/>
                <a:ea typeface="+mj-ea"/>
              </a:rPr>
              <a:t>分别是 </a:t>
            </a:r>
            <a:r>
              <a:rPr lang="en-US" altLang="zh-CN" sz="2800" dirty="0">
                <a:solidFill>
                  <a:schemeClr val="tx1"/>
                </a:solidFill>
                <a:latin typeface="Times New Roman" panose="02020603050405020304" pitchFamily="18" charset="0"/>
                <a:ea typeface="+mj-ea"/>
                <a:cs typeface="Times New Roman" panose="02020603050405020304" pitchFamily="18" charset="0"/>
              </a:rPr>
              <a:t>(1-</a:t>
            </a:r>
            <a:r>
              <a:rPr lang="en-US" altLang="zh-CN" sz="2800" i="1" dirty="0">
                <a:solidFill>
                  <a:schemeClr val="tx1"/>
                </a:solidFill>
                <a:latin typeface="Times New Roman" panose="02020603050405020304" pitchFamily="18" charset="0"/>
                <a:ea typeface="+mj-ea"/>
                <a:cs typeface="Times New Roman" panose="02020603050405020304" pitchFamily="18" charset="0"/>
              </a:rPr>
              <a:t>r</a:t>
            </a:r>
            <a:r>
              <a:rPr lang="en-US" altLang="zh-CN" sz="2800" i="1" baseline="-25000" dirty="0">
                <a:solidFill>
                  <a:schemeClr val="tx1"/>
                </a:solidFill>
                <a:latin typeface="Times New Roman" panose="02020603050405020304" pitchFamily="18" charset="0"/>
                <a:ea typeface="+mj-ea"/>
                <a:cs typeface="Times New Roman" panose="02020603050405020304" pitchFamily="18" charset="0"/>
              </a:rPr>
              <a:t>k</a:t>
            </a:r>
            <a:r>
              <a:rPr lang="en-US" altLang="zh-CN" sz="2800" dirty="0">
                <a:solidFill>
                  <a:schemeClr val="tx1"/>
                </a:solidFill>
                <a:latin typeface="Times New Roman" panose="02020603050405020304" pitchFamily="18" charset="0"/>
                <a:ea typeface="+mj-ea"/>
                <a:cs typeface="Times New Roman" panose="02020603050405020304" pitchFamily="18" charset="0"/>
              </a:rPr>
              <a:t>)=1/2</a:t>
            </a:r>
            <a:r>
              <a:rPr lang="zh-CN" altLang="en-US" sz="2800" dirty="0">
                <a:solidFill>
                  <a:schemeClr val="tx1"/>
                </a:solidFill>
                <a:latin typeface="Times New Roman" panose="02020603050405020304" pitchFamily="18" charset="0"/>
                <a:ea typeface="+mj-ea"/>
                <a:cs typeface="Times New Roman" panose="02020603050405020304" pitchFamily="18" charset="0"/>
              </a:rPr>
              <a:t> </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zh-CN" altLang="en-US" sz="2800" dirty="0">
                <a:solidFill>
                  <a:schemeClr val="tx1"/>
                </a:solidFill>
                <a:latin typeface="Times New Roman" panose="02020603050405020304" pitchFamily="18" charset="0"/>
                <a:ea typeface="+mj-ea"/>
                <a:cs typeface="Times New Roman" panose="02020603050405020304" pitchFamily="18" charset="0"/>
              </a:rPr>
              <a:t> </a:t>
            </a:r>
            <a:r>
              <a:rPr lang="en-US" altLang="zh-CN" sz="2800" i="1" dirty="0">
                <a:solidFill>
                  <a:srgbClr val="FF0000"/>
                </a:solidFill>
                <a:latin typeface="Times New Roman" panose="02020603050405020304" pitchFamily="18" charset="0"/>
                <a:ea typeface="+mj-ea"/>
                <a:cs typeface="Times New Roman" panose="02020603050405020304" pitchFamily="18" charset="0"/>
              </a:rPr>
              <a:t>e</a:t>
            </a:r>
            <a:r>
              <a:rPr lang="zh-CN" altLang="en-US" sz="2800" dirty="0">
                <a:solidFill>
                  <a:schemeClr val="tx1"/>
                </a:solidFill>
                <a:latin typeface="Times New Roman" panose="02020603050405020304" pitchFamily="18" charset="0"/>
                <a:ea typeface="+mj-ea"/>
                <a:cs typeface="Times New Roman" panose="02020603050405020304" pitchFamily="18" charset="0"/>
              </a:rPr>
              <a:t>，</a:t>
            </a:r>
            <a:r>
              <a:rPr lang="en-US" altLang="zh-CN" sz="2800" i="1" dirty="0" err="1">
                <a:solidFill>
                  <a:schemeClr val="tx1"/>
                </a:solidFill>
                <a:latin typeface="Times New Roman" panose="02020603050405020304" pitchFamily="18" charset="0"/>
                <a:ea typeface="+mj-ea"/>
                <a:cs typeface="Times New Roman" panose="02020603050405020304" pitchFamily="18" charset="0"/>
              </a:rPr>
              <a:t>r</a:t>
            </a:r>
            <a:r>
              <a:rPr lang="en-US" altLang="zh-CN" sz="2800" i="1" baseline="-25000" dirty="0" err="1">
                <a:solidFill>
                  <a:schemeClr val="tx1"/>
                </a:solidFill>
                <a:latin typeface="Times New Roman" panose="02020603050405020304" pitchFamily="18" charset="0"/>
                <a:ea typeface="+mj-ea"/>
                <a:cs typeface="Times New Roman" panose="02020603050405020304" pitchFamily="18" charset="0"/>
              </a:rPr>
              <a:t>k</a:t>
            </a:r>
            <a:r>
              <a:rPr lang="en-US" altLang="zh-CN" sz="2800" dirty="0">
                <a:solidFill>
                  <a:schemeClr val="tx1"/>
                </a:solidFill>
                <a:latin typeface="Times New Roman" panose="02020603050405020304" pitchFamily="18" charset="0"/>
                <a:ea typeface="+mj-ea"/>
                <a:cs typeface="Times New Roman" panose="02020603050405020304" pitchFamily="18" charset="0"/>
              </a:rPr>
              <a:t>=1/2</a:t>
            </a:r>
            <a:r>
              <a:rPr lang="zh-CN" altLang="en-US" sz="2800" dirty="0">
                <a:solidFill>
                  <a:schemeClr val="tx1"/>
                </a:solidFill>
                <a:latin typeface="Times New Roman" panose="02020603050405020304" pitchFamily="18" charset="0"/>
                <a:ea typeface="+mj-ea"/>
                <a:cs typeface="Times New Roman" panose="02020603050405020304" pitchFamily="18" charset="0"/>
              </a:rPr>
              <a:t> </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zh-CN" altLang="en-US" sz="2800" dirty="0">
                <a:solidFill>
                  <a:schemeClr val="tx1"/>
                </a:solidFill>
                <a:latin typeface="Times New Roman" panose="02020603050405020304" pitchFamily="18" charset="0"/>
                <a:ea typeface="+mj-ea"/>
                <a:cs typeface="Times New Roman" panose="02020603050405020304" pitchFamily="18" charset="0"/>
              </a:rPr>
              <a:t> </a:t>
            </a:r>
            <a:r>
              <a:rPr lang="en-US" altLang="zh-CN" sz="2800" i="1" dirty="0">
                <a:solidFill>
                  <a:srgbClr val="FF0000"/>
                </a:solidFill>
                <a:latin typeface="Times New Roman" panose="02020603050405020304" pitchFamily="18" charset="0"/>
                <a:ea typeface="+mj-ea"/>
                <a:cs typeface="Times New Roman" panose="02020603050405020304" pitchFamily="18" charset="0"/>
              </a:rPr>
              <a:t>e</a:t>
            </a:r>
          </a:p>
        </p:txBody>
      </p:sp>
      <p:pic>
        <p:nvPicPr>
          <p:cNvPr id="4" name="图片 3">
            <a:extLst>
              <a:ext uri="{FF2B5EF4-FFF2-40B4-BE49-F238E27FC236}">
                <a16:creationId xmlns:a16="http://schemas.microsoft.com/office/drawing/2014/main" id="{D4877E7C-F101-3997-C2BD-6D9BE934D1E2}"/>
              </a:ext>
            </a:extLst>
          </p:cNvPr>
          <p:cNvPicPr>
            <a:picLocks noChangeAspect="1"/>
          </p:cNvPicPr>
          <p:nvPr/>
        </p:nvPicPr>
        <p:blipFill>
          <a:blip r:embed="rId4"/>
          <a:stretch>
            <a:fillRect/>
          </a:stretch>
        </p:blipFill>
        <p:spPr>
          <a:xfrm>
            <a:off x="2840895" y="702089"/>
            <a:ext cx="3225800" cy="698500"/>
          </a:xfrm>
          <a:prstGeom prst="rect">
            <a:avLst/>
          </a:prstGeom>
        </p:spPr>
      </p:pic>
      <p:sp>
        <p:nvSpPr>
          <p:cNvPr id="7" name="文本框 6">
            <a:extLst>
              <a:ext uri="{FF2B5EF4-FFF2-40B4-BE49-F238E27FC236}">
                <a16:creationId xmlns:a16="http://schemas.microsoft.com/office/drawing/2014/main" id="{DB026962-3EC5-B10F-6C38-D3D6C14283C4}"/>
              </a:ext>
            </a:extLst>
          </p:cNvPr>
          <p:cNvSpPr txBox="1"/>
          <p:nvPr/>
        </p:nvSpPr>
        <p:spPr>
          <a:xfrm>
            <a:off x="4168800" y="823573"/>
            <a:ext cx="441146" cy="400110"/>
          </a:xfrm>
          <a:prstGeom prst="rect">
            <a:avLst/>
          </a:prstGeom>
          <a:noFill/>
        </p:spPr>
        <p:txBody>
          <a:bodyPr wrap="none" rtlCol="0">
            <a:spAutoFit/>
          </a:bodyPr>
          <a:lstStyle/>
          <a:p>
            <a:pPr algn="l"/>
            <a:r>
              <a:rPr kumimoji="1" lang="zh-CN" altLang="en-US" sz="2000" b="0" dirty="0">
                <a:solidFill>
                  <a:schemeClr val="tx1">
                    <a:lumMod val="95000"/>
                    <a:lumOff val="5000"/>
                  </a:schemeClr>
                </a:solidFill>
                <a:latin typeface="+mn-ea"/>
                <a:ea typeface="+mn-ea"/>
              </a:rPr>
              <a:t>或</a:t>
            </a:r>
          </a:p>
        </p:txBody>
      </p:sp>
    </p:spTree>
    <p:extLst>
      <p:ext uri="{BB962C8B-B14F-4D97-AF65-F5344CB8AC3E}">
        <p14:creationId xmlns:p14="http://schemas.microsoft.com/office/powerpoint/2010/main" val="15493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P spid="10" grpId="0"/>
      <p:bldP spid="11"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CD8FA9-0F79-4E62-978D-2EBD07E2ADD3}"/>
              </a:ext>
            </a:extLst>
          </p:cNvPr>
          <p:cNvSpPr txBox="1"/>
          <p:nvPr/>
        </p:nvSpPr>
        <p:spPr>
          <a:xfrm>
            <a:off x="-41193" y="105026"/>
            <a:ext cx="6624736" cy="461665"/>
          </a:xfrm>
          <a:prstGeom prst="rect">
            <a:avLst/>
          </a:prstGeom>
          <a:noFill/>
        </p:spPr>
        <p:txBody>
          <a:bodyPr wrap="square" rtlCol="0">
            <a:spAutoFit/>
          </a:bodyPr>
          <a:lstStyle/>
          <a:p>
            <a:pPr algn="l"/>
            <a:r>
              <a:rPr lang="zh-CN" altLang="en-US" sz="2400" dirty="0">
                <a:solidFill>
                  <a:srgbClr val="0000FF"/>
                </a:solidFill>
                <a:latin typeface="+mn-ea"/>
                <a:ea typeface="+mn-ea"/>
              </a:rPr>
              <a:t>例</a:t>
            </a:r>
            <a:r>
              <a:rPr lang="en-US" altLang="zh-CN" sz="2400" dirty="0">
                <a:solidFill>
                  <a:srgbClr val="0000FF"/>
                </a:solidFill>
                <a:latin typeface="+mn-ea"/>
                <a:ea typeface="+mn-ea"/>
              </a:rPr>
              <a:t>8.5</a:t>
            </a:r>
            <a:endParaRPr lang="zh-CN" altLang="en-US" sz="2400" dirty="0">
              <a:solidFill>
                <a:srgbClr val="0000FF"/>
              </a:solidFill>
              <a:latin typeface="+mn-ea"/>
              <a:ea typeface="+mn-ea"/>
            </a:endParaRPr>
          </a:p>
        </p:txBody>
      </p:sp>
      <p:pic>
        <p:nvPicPr>
          <p:cNvPr id="4" name="图片 3">
            <a:extLst>
              <a:ext uri="{FF2B5EF4-FFF2-40B4-BE49-F238E27FC236}">
                <a16:creationId xmlns:a16="http://schemas.microsoft.com/office/drawing/2014/main" id="{F33C3277-3B17-4E39-BCC3-71ED540C6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4379"/>
            <a:ext cx="8316416" cy="352312"/>
          </a:xfrm>
          <a:prstGeom prst="rect">
            <a:avLst/>
          </a:prstGeom>
        </p:spPr>
      </p:pic>
      <p:pic>
        <p:nvPicPr>
          <p:cNvPr id="6" name="图片 5">
            <a:extLst>
              <a:ext uri="{FF2B5EF4-FFF2-40B4-BE49-F238E27FC236}">
                <a16:creationId xmlns:a16="http://schemas.microsoft.com/office/drawing/2014/main" id="{B934F10D-1EBC-4F57-9F01-16123FE29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10" y="566691"/>
            <a:ext cx="8184778" cy="2869747"/>
          </a:xfrm>
          <a:prstGeom prst="rect">
            <a:avLst/>
          </a:prstGeom>
        </p:spPr>
      </p:pic>
      <p:pic>
        <p:nvPicPr>
          <p:cNvPr id="8" name="图片 7">
            <a:extLst>
              <a:ext uri="{FF2B5EF4-FFF2-40B4-BE49-F238E27FC236}">
                <a16:creationId xmlns:a16="http://schemas.microsoft.com/office/drawing/2014/main" id="{222A14A9-4BCB-4892-AF68-0C5CDFDBA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98" y="3429000"/>
            <a:ext cx="8742803" cy="3286629"/>
          </a:xfrm>
          <a:prstGeom prst="rect">
            <a:avLst/>
          </a:prstGeom>
        </p:spPr>
      </p:pic>
      <p:sp>
        <p:nvSpPr>
          <p:cNvPr id="3" name="文本框 2">
            <a:extLst>
              <a:ext uri="{FF2B5EF4-FFF2-40B4-BE49-F238E27FC236}">
                <a16:creationId xmlns:a16="http://schemas.microsoft.com/office/drawing/2014/main" id="{2137EF18-FAAC-EAE0-03C2-7E236DCA02F6}"/>
              </a:ext>
            </a:extLst>
          </p:cNvPr>
          <p:cNvSpPr txBox="1"/>
          <p:nvPr/>
        </p:nvSpPr>
        <p:spPr>
          <a:xfrm>
            <a:off x="3923928" y="2113111"/>
            <a:ext cx="1180131" cy="276999"/>
          </a:xfrm>
          <a:prstGeom prst="rect">
            <a:avLst/>
          </a:prstGeom>
          <a:noFill/>
        </p:spPr>
        <p:txBody>
          <a:bodyPr wrap="none" rtlCol="0">
            <a:spAutoFit/>
          </a:bodyPr>
          <a:lstStyle/>
          <a:p>
            <a:pPr algn="l"/>
            <a:r>
              <a:rPr kumimoji="1" lang="zh-CN" altLang="en-US" sz="1200" dirty="0">
                <a:solidFill>
                  <a:srgbClr val="C00000"/>
                </a:solidFill>
                <a:latin typeface="Times New Roman" panose="02020603050405020304" pitchFamily="18" charset="0"/>
                <a:ea typeface="KaiTi" panose="02010609060101010101" pitchFamily="49" charset="-122"/>
              </a:rPr>
              <a:t>迭代</a:t>
            </a:r>
            <a:r>
              <a:rPr kumimoji="1" lang="en-US" altLang="zh-CN" sz="1200" dirty="0">
                <a:solidFill>
                  <a:srgbClr val="C00000"/>
                </a:solidFill>
                <a:latin typeface="Times New Roman" panose="02020603050405020304" pitchFamily="18" charset="0"/>
                <a:ea typeface="KaiTi" panose="02010609060101010101" pitchFamily="49" charset="-122"/>
              </a:rPr>
              <a:t>21-2=19</a:t>
            </a:r>
            <a:r>
              <a:rPr kumimoji="1" lang="zh-CN" altLang="en-US" sz="1200" dirty="0">
                <a:solidFill>
                  <a:srgbClr val="C00000"/>
                </a:solidFill>
                <a:latin typeface="Times New Roman" panose="02020603050405020304" pitchFamily="18" charset="0"/>
                <a:ea typeface="KaiTi" panose="02010609060101010101" pitchFamily="49" charset="-122"/>
              </a:rPr>
              <a:t>次</a:t>
            </a:r>
          </a:p>
        </p:txBody>
      </p:sp>
    </p:spTree>
    <p:extLst>
      <p:ext uri="{BB962C8B-B14F-4D97-AF65-F5344CB8AC3E}">
        <p14:creationId xmlns:p14="http://schemas.microsoft.com/office/powerpoint/2010/main" val="420873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26476-5F1F-4453-A5A5-224255F04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963"/>
            <a:ext cx="6696744" cy="3404964"/>
          </a:xfrm>
          <a:prstGeom prst="rect">
            <a:avLst/>
          </a:prstGeom>
        </p:spPr>
      </p:pic>
      <p:pic>
        <p:nvPicPr>
          <p:cNvPr id="5" name="图片 4">
            <a:extLst>
              <a:ext uri="{FF2B5EF4-FFF2-40B4-BE49-F238E27FC236}">
                <a16:creationId xmlns:a16="http://schemas.microsoft.com/office/drawing/2014/main" id="{24FE1B17-898E-43F9-8765-464686E8D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3" y="3660722"/>
            <a:ext cx="8822427" cy="3030676"/>
          </a:xfrm>
          <a:prstGeom prst="rect">
            <a:avLst/>
          </a:prstGeom>
        </p:spPr>
      </p:pic>
      <p:sp>
        <p:nvSpPr>
          <p:cNvPr id="2" name="矩形 1">
            <a:extLst>
              <a:ext uri="{FF2B5EF4-FFF2-40B4-BE49-F238E27FC236}">
                <a16:creationId xmlns:a16="http://schemas.microsoft.com/office/drawing/2014/main" id="{C6566C0D-E539-41AB-BBEE-CB7CD8269F4A}"/>
              </a:ext>
            </a:extLst>
          </p:cNvPr>
          <p:cNvSpPr/>
          <p:nvPr/>
        </p:nvSpPr>
        <p:spPr bwMode="auto">
          <a:xfrm>
            <a:off x="1259632" y="6165304"/>
            <a:ext cx="7416824" cy="36004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3417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18245AC-56BE-4810-B68B-02D09A6E84F0}"/>
              </a:ext>
            </a:extLst>
          </p:cNvPr>
          <p:cNvSpPr>
            <a:spLocks noGrp="1" noChangeArrowheads="1"/>
          </p:cNvSpPr>
          <p:nvPr>
            <p:ph type="title"/>
          </p:nvPr>
        </p:nvSpPr>
        <p:spPr>
          <a:xfrm>
            <a:off x="1700225" y="188640"/>
            <a:ext cx="5743550" cy="687610"/>
          </a:xfrm>
        </p:spPr>
        <p:txBody>
          <a:bodyPr/>
          <a:lstStyle/>
          <a:p>
            <a:pPr algn="ctr"/>
            <a:r>
              <a:rPr lang="en-US" altLang="zh-CN" dirty="0"/>
              <a:t>8.2.2 </a:t>
            </a:r>
            <a:r>
              <a:rPr lang="zh-CN" altLang="en-US" dirty="0"/>
              <a:t>一维搜索方法</a:t>
            </a:r>
          </a:p>
        </p:txBody>
      </p:sp>
      <p:sp>
        <p:nvSpPr>
          <p:cNvPr id="32771" name="Rectangle 3">
            <a:extLst>
              <a:ext uri="{FF2B5EF4-FFF2-40B4-BE49-F238E27FC236}">
                <a16:creationId xmlns:a16="http://schemas.microsoft.com/office/drawing/2014/main" id="{06BE95E8-2F3C-4C85-9268-20F29F10E26B}"/>
              </a:ext>
            </a:extLst>
          </p:cNvPr>
          <p:cNvSpPr>
            <a:spLocks noGrp="1" noChangeArrowheads="1"/>
          </p:cNvSpPr>
          <p:nvPr>
            <p:ph type="body" idx="1"/>
          </p:nvPr>
        </p:nvSpPr>
        <p:spPr>
          <a:xfrm>
            <a:off x="467544" y="980728"/>
            <a:ext cx="7975798" cy="2611487"/>
          </a:xfrm>
        </p:spPr>
        <p:txBody>
          <a:bodyPr>
            <a:normAutofit/>
          </a:bodyPr>
          <a:lstStyle/>
          <a:p>
            <a:pPr>
              <a:lnSpc>
                <a:spcPct val="90000"/>
              </a:lnSpc>
            </a:pPr>
            <a:r>
              <a:rPr lang="zh-CN" altLang="en-US" sz="2800" dirty="0"/>
              <a:t>黄金分割搜索法与斐波那契搜索法都可用于</a:t>
            </a:r>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t>不可微的情况。</a:t>
            </a:r>
          </a:p>
          <a:p>
            <a:pPr>
              <a:lnSpc>
                <a:spcPct val="90000"/>
              </a:lnSpc>
            </a:pPr>
            <a:r>
              <a:rPr lang="zh-CN" altLang="en-US" sz="2800" dirty="0"/>
              <a:t>搜索法存在的问题：函数在极小值附近可能比较平缓，从而限制了精度，而且速度也较慢</a:t>
            </a:r>
          </a:p>
          <a:p>
            <a:pPr>
              <a:lnSpc>
                <a:spcPct val="90000"/>
              </a:lnSpc>
            </a:pPr>
            <a:r>
              <a:rPr lang="zh-CN" altLang="en-US" sz="2800" dirty="0">
                <a:solidFill>
                  <a:srgbClr val="0000FF"/>
                </a:solidFill>
              </a:rPr>
              <a:t>对于小的</a:t>
            </a:r>
            <a:r>
              <a:rPr lang="en-US" altLang="zh-CN" sz="2800" i="1" dirty="0">
                <a:solidFill>
                  <a:srgbClr val="0000FF"/>
                </a:solidFill>
                <a:latin typeface="Times New Roman" panose="02020603050405020304" pitchFamily="18" charset="0"/>
                <a:cs typeface="Times New Roman" panose="02020603050405020304" pitchFamily="18" charset="0"/>
              </a:rPr>
              <a:t>n</a:t>
            </a:r>
            <a:r>
              <a:rPr lang="zh-CN" altLang="en-US" sz="2800" dirty="0">
                <a:solidFill>
                  <a:srgbClr val="0000FF"/>
                </a:solidFill>
              </a:rPr>
              <a:t>值，斐波那契搜索法比黄金分割搜索法更为有效；对于大的</a:t>
            </a:r>
            <a:r>
              <a:rPr lang="en-US" altLang="zh-CN" sz="2800" i="1" dirty="0">
                <a:solidFill>
                  <a:srgbClr val="0000FF"/>
                </a:solidFill>
                <a:latin typeface="Times New Roman" panose="02020603050405020304" pitchFamily="18" charset="0"/>
                <a:cs typeface="Times New Roman" panose="02020603050405020304" pitchFamily="18" charset="0"/>
              </a:rPr>
              <a:t>n</a:t>
            </a:r>
            <a:r>
              <a:rPr lang="zh-CN" altLang="en-US" sz="2800" dirty="0">
                <a:solidFill>
                  <a:srgbClr val="0000FF"/>
                </a:solidFill>
              </a:rPr>
              <a:t>值，两者几乎相同</a:t>
            </a:r>
          </a:p>
        </p:txBody>
      </p:sp>
      <p:sp>
        <p:nvSpPr>
          <p:cNvPr id="6" name="文本框 5">
            <a:extLst>
              <a:ext uri="{FF2B5EF4-FFF2-40B4-BE49-F238E27FC236}">
                <a16:creationId xmlns:a16="http://schemas.microsoft.com/office/drawing/2014/main" id="{D91CE8A4-3B81-456C-A192-F56030E1668C}"/>
              </a:ext>
            </a:extLst>
          </p:cNvPr>
          <p:cNvSpPr txBox="1"/>
          <p:nvPr/>
        </p:nvSpPr>
        <p:spPr>
          <a:xfrm>
            <a:off x="1043608" y="4941168"/>
            <a:ext cx="6480720" cy="1147558"/>
          </a:xfrm>
          <a:prstGeom prst="rect">
            <a:avLst/>
          </a:prstGeom>
          <a:noFill/>
        </p:spPr>
        <p:txBody>
          <a:bodyPr wrap="square" rtlCol="0">
            <a:spAutoFit/>
          </a:bodyPr>
          <a:lstStyle/>
          <a:p>
            <a:pPr algn="l">
              <a:lnSpc>
                <a:spcPct val="150000"/>
              </a:lnSpc>
            </a:pPr>
            <a:r>
              <a:rPr lang="zh-CN" altLang="en-US" sz="2400" b="0" dirty="0">
                <a:solidFill>
                  <a:schemeClr val="tx1"/>
                </a:solidFill>
                <a:latin typeface="+mn-ea"/>
                <a:ea typeface="+mn-ea"/>
              </a:rPr>
              <a:t>黄金分割搜索法：</a:t>
            </a:r>
            <a:r>
              <a:rPr lang="en-US" altLang="zh-CN" sz="2400" b="0" dirty="0" err="1">
                <a:solidFill>
                  <a:schemeClr val="tx1"/>
                </a:solidFill>
                <a:latin typeface="+mn-ea"/>
                <a:ea typeface="+mn-ea"/>
              </a:rPr>
              <a:t>golden.m</a:t>
            </a:r>
            <a:endParaRPr lang="en-US" altLang="zh-CN" sz="2400" b="0" dirty="0">
              <a:solidFill>
                <a:schemeClr val="tx1"/>
              </a:solidFill>
              <a:latin typeface="+mn-ea"/>
              <a:ea typeface="+mn-ea"/>
            </a:endParaRPr>
          </a:p>
          <a:p>
            <a:pPr algn="l">
              <a:lnSpc>
                <a:spcPct val="150000"/>
              </a:lnSpc>
            </a:pPr>
            <a:r>
              <a:rPr lang="zh-CN" altLang="en-US" sz="2400" b="0" dirty="0">
                <a:solidFill>
                  <a:schemeClr val="tx1"/>
                </a:solidFill>
                <a:latin typeface="+mn-ea"/>
                <a:ea typeface="+mn-ea"/>
              </a:rPr>
              <a:t>斐波那契搜索法：</a:t>
            </a:r>
            <a:r>
              <a:rPr lang="en-US" altLang="zh-CN" sz="2400" b="0" dirty="0" err="1">
                <a:solidFill>
                  <a:schemeClr val="tx1"/>
                </a:solidFill>
                <a:latin typeface="+mn-ea"/>
                <a:ea typeface="+mn-ea"/>
              </a:rPr>
              <a:t>fibonacci.m</a:t>
            </a:r>
            <a:endParaRPr lang="en-US" altLang="zh-CN" sz="2400" b="0" dirty="0">
              <a:solidFill>
                <a:schemeClr val="tx1"/>
              </a:solidFill>
              <a:latin typeface="+mn-ea"/>
              <a:ea typeface="+mn-ea"/>
            </a:endParaRPr>
          </a:p>
        </p:txBody>
      </p:sp>
      <p:sp>
        <p:nvSpPr>
          <p:cNvPr id="7" name="文本框 6">
            <a:extLst>
              <a:ext uri="{FF2B5EF4-FFF2-40B4-BE49-F238E27FC236}">
                <a16:creationId xmlns:a16="http://schemas.microsoft.com/office/drawing/2014/main" id="{09887935-17D9-4DE8-918D-D4D0DDE795F9}"/>
              </a:ext>
            </a:extLst>
          </p:cNvPr>
          <p:cNvSpPr txBox="1"/>
          <p:nvPr/>
        </p:nvSpPr>
        <p:spPr>
          <a:xfrm>
            <a:off x="611560" y="4221088"/>
            <a:ext cx="4752528"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程序实现</a:t>
            </a:r>
          </a:p>
        </p:txBody>
      </p:sp>
    </p:spTree>
    <p:extLst>
      <p:ext uri="{BB962C8B-B14F-4D97-AF65-F5344CB8AC3E}">
        <p14:creationId xmlns:p14="http://schemas.microsoft.com/office/powerpoint/2010/main" val="354115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E9AAB-4818-462F-9F5E-FAABE3F8CC0F}"/>
              </a:ext>
            </a:extLst>
          </p:cNvPr>
          <p:cNvSpPr txBox="1"/>
          <p:nvPr/>
        </p:nvSpPr>
        <p:spPr>
          <a:xfrm>
            <a:off x="107504" y="58846"/>
            <a:ext cx="5148064" cy="6740307"/>
          </a:xfrm>
          <a:prstGeom prst="rect">
            <a:avLst/>
          </a:prstGeom>
          <a:noFill/>
        </p:spPr>
        <p:txBody>
          <a:bodyPr wrap="square" rtlCol="0">
            <a:spAutoFit/>
          </a:bodyPr>
          <a:lstStyle/>
          <a:p>
            <a:pPr algn="l"/>
            <a:r>
              <a:rPr lang="en-US" altLang="zh-CN" sz="1600" b="0" dirty="0">
                <a:solidFill>
                  <a:srgbClr val="0000FF"/>
                </a:solidFill>
              </a:rPr>
              <a:t>function [S,E,G]=golden(</a:t>
            </a:r>
            <a:r>
              <a:rPr lang="en-US" altLang="zh-CN" sz="1600" b="0" dirty="0" err="1">
                <a:solidFill>
                  <a:srgbClr val="0000FF"/>
                </a:solidFill>
              </a:rPr>
              <a:t>f,a,b,delta,epsilon</a:t>
            </a:r>
            <a:r>
              <a:rPr lang="en-US" altLang="zh-CN" sz="1600" b="0" dirty="0">
                <a:solidFill>
                  <a:srgbClr val="0000FF"/>
                </a:solidFill>
              </a:rPr>
              <a:t>)</a:t>
            </a:r>
            <a:endParaRPr lang="zh-CN" altLang="en-US" sz="1600" b="0" dirty="0">
              <a:solidFill>
                <a:srgbClr val="0000FF"/>
              </a:solidFill>
            </a:endParaRPr>
          </a:p>
          <a:p>
            <a:pPr algn="l"/>
            <a:r>
              <a:rPr lang="en-US" altLang="zh-CN" sz="1600" b="0" dirty="0">
                <a:solidFill>
                  <a:srgbClr val="0000FF"/>
                </a:solidFill>
              </a:rPr>
              <a:t>%Input    - f is the object function </a:t>
            </a:r>
          </a:p>
          <a:p>
            <a:pPr algn="l"/>
            <a:r>
              <a:rPr lang="en-US" altLang="zh-CN" sz="1600" b="0" dirty="0">
                <a:solidFill>
                  <a:srgbClr val="0000FF"/>
                </a:solidFill>
              </a:rPr>
              <a:t>%            - a and b are the endpoints of the interval</a:t>
            </a:r>
          </a:p>
          <a:p>
            <a:pPr algn="l"/>
            <a:r>
              <a:rPr lang="en-US" altLang="zh-CN" sz="1600" b="0" dirty="0">
                <a:solidFill>
                  <a:srgbClr val="0000FF"/>
                </a:solidFill>
              </a:rPr>
              <a:t>%    - delta is the tolerance for the abscissas %           </a:t>
            </a:r>
          </a:p>
          <a:p>
            <a:pPr algn="l"/>
            <a:r>
              <a:rPr lang="en-US" altLang="zh-CN" sz="1600" b="0" dirty="0">
                <a:solidFill>
                  <a:srgbClr val="0000FF"/>
                </a:solidFill>
              </a:rPr>
              <a:t>% - epsilon is the tolerance for the ordinates</a:t>
            </a:r>
          </a:p>
          <a:p>
            <a:pPr algn="l"/>
            <a:r>
              <a:rPr lang="en-US" altLang="zh-CN" sz="1600" b="0" dirty="0">
                <a:solidFill>
                  <a:srgbClr val="0000FF"/>
                </a:solidFill>
              </a:rPr>
              <a:t>%Output - S=(</a:t>
            </a:r>
            <a:r>
              <a:rPr lang="en-US" altLang="zh-CN" sz="1600" b="0" dirty="0" err="1">
                <a:solidFill>
                  <a:srgbClr val="0000FF"/>
                </a:solidFill>
              </a:rPr>
              <a:t>p,yp</a:t>
            </a:r>
            <a:r>
              <a:rPr lang="en-US" altLang="zh-CN" sz="1600" b="0" dirty="0">
                <a:solidFill>
                  <a:srgbClr val="0000FF"/>
                </a:solidFill>
              </a:rPr>
              <a:t>) contains the abscissa p and</a:t>
            </a:r>
          </a:p>
          <a:p>
            <a:pPr algn="l"/>
            <a:r>
              <a:rPr lang="en-US" altLang="zh-CN" sz="1600" b="0" dirty="0">
                <a:solidFill>
                  <a:srgbClr val="0000FF"/>
                </a:solidFill>
              </a:rPr>
              <a:t>%   the ordinate </a:t>
            </a:r>
            <a:r>
              <a:rPr lang="en-US" altLang="zh-CN" sz="1600" b="0" dirty="0" err="1">
                <a:solidFill>
                  <a:srgbClr val="0000FF"/>
                </a:solidFill>
              </a:rPr>
              <a:t>yp</a:t>
            </a:r>
            <a:r>
              <a:rPr lang="en-US" altLang="zh-CN" sz="1600" b="0" dirty="0">
                <a:solidFill>
                  <a:srgbClr val="0000FF"/>
                </a:solidFill>
              </a:rPr>
              <a:t> of the minimum</a:t>
            </a:r>
          </a:p>
          <a:p>
            <a:pPr algn="l"/>
            <a:r>
              <a:rPr lang="en-US" altLang="zh-CN" sz="1600" b="0" dirty="0">
                <a:solidFill>
                  <a:srgbClr val="0000FF"/>
                </a:solidFill>
              </a:rPr>
              <a:t>% - E=(</a:t>
            </a:r>
            <a:r>
              <a:rPr lang="en-US" altLang="zh-CN" sz="1600" b="0" dirty="0" err="1">
                <a:solidFill>
                  <a:srgbClr val="0000FF"/>
                </a:solidFill>
              </a:rPr>
              <a:t>dp,dy</a:t>
            </a:r>
            <a:r>
              <a:rPr lang="en-US" altLang="zh-CN" sz="1600" b="0" dirty="0">
                <a:solidFill>
                  <a:srgbClr val="0000FF"/>
                </a:solidFill>
              </a:rPr>
              <a:t>) contains the error bounds for p and </a:t>
            </a:r>
            <a:r>
              <a:rPr lang="en-US" altLang="zh-CN" sz="1600" b="0" dirty="0" err="1">
                <a:solidFill>
                  <a:srgbClr val="0000FF"/>
                </a:solidFill>
              </a:rPr>
              <a:t>yp</a:t>
            </a:r>
            <a:endParaRPr lang="en-US" altLang="zh-CN" sz="1600" b="0" dirty="0">
              <a:solidFill>
                <a:srgbClr val="0000FF"/>
              </a:solidFill>
            </a:endParaRPr>
          </a:p>
          <a:p>
            <a:pPr algn="l"/>
            <a:r>
              <a:rPr lang="en-US" altLang="zh-CN" sz="1600" b="0" dirty="0">
                <a:solidFill>
                  <a:srgbClr val="0000FF"/>
                </a:solidFill>
              </a:rPr>
              <a:t>%  - G is an n x 4 matrix: the kth row contains [</a:t>
            </a:r>
            <a:r>
              <a:rPr lang="en-US" altLang="zh-CN" sz="1600" b="0" dirty="0" err="1">
                <a:solidFill>
                  <a:srgbClr val="0000FF"/>
                </a:solidFill>
              </a:rPr>
              <a:t>ak</a:t>
            </a:r>
            <a:r>
              <a:rPr lang="en-US" altLang="zh-CN" sz="1600" b="0" dirty="0">
                <a:solidFill>
                  <a:srgbClr val="0000FF"/>
                </a:solidFill>
              </a:rPr>
              <a:t> ck dk bk];</a:t>
            </a:r>
          </a:p>
          <a:p>
            <a:pPr algn="l"/>
            <a:r>
              <a:rPr lang="en-US" altLang="zh-CN" sz="1600" b="0" dirty="0">
                <a:solidFill>
                  <a:srgbClr val="0000FF"/>
                </a:solidFill>
              </a:rPr>
              <a:t>%   the values of a, c, d, and b at the kth iteration</a:t>
            </a:r>
            <a:endParaRPr lang="zh-CN" altLang="en-US" sz="1600" b="0" dirty="0">
              <a:solidFill>
                <a:srgbClr val="0000FF"/>
              </a:solidFill>
            </a:endParaRPr>
          </a:p>
          <a:p>
            <a:pPr algn="l"/>
            <a:r>
              <a:rPr lang="en-US" altLang="zh-CN" sz="1600" b="0" dirty="0">
                <a:solidFill>
                  <a:srgbClr val="0000FF"/>
                </a:solidFill>
              </a:rPr>
              <a:t>% f=@(x) sin(x)+exp(x);</a:t>
            </a:r>
          </a:p>
          <a:p>
            <a:pPr algn="l"/>
            <a:r>
              <a:rPr lang="en-US" altLang="zh-CN" sz="1600" b="0" dirty="0">
                <a:solidFill>
                  <a:srgbClr val="0000FF"/>
                </a:solidFill>
              </a:rPr>
              <a:t>% a=0; b=1; delta=0.001; epsilon=0.001;</a:t>
            </a:r>
          </a:p>
          <a:p>
            <a:pPr algn="l"/>
            <a:r>
              <a:rPr lang="en-US" altLang="zh-CN" sz="1600" b="0" dirty="0">
                <a:solidFill>
                  <a:srgbClr val="0000FF"/>
                </a:solidFill>
              </a:rPr>
              <a:t>% [S,E,G]=golden(</a:t>
            </a:r>
            <a:r>
              <a:rPr lang="en-US" altLang="zh-CN" sz="1600" b="0" dirty="0" err="1">
                <a:solidFill>
                  <a:srgbClr val="0000FF"/>
                </a:solidFill>
              </a:rPr>
              <a:t>f,a,b,delta,epsilon</a:t>
            </a:r>
            <a:r>
              <a:rPr lang="en-US" altLang="zh-CN" sz="1600" b="0" dirty="0">
                <a:solidFill>
                  <a:srgbClr val="0000FF"/>
                </a:solidFill>
              </a:rPr>
              <a:t>)</a:t>
            </a:r>
          </a:p>
          <a:p>
            <a:pPr algn="l"/>
            <a:endParaRPr lang="zh-CN" altLang="en-US" sz="1600" b="0" dirty="0">
              <a:solidFill>
                <a:srgbClr val="0000FF"/>
              </a:solidFill>
            </a:endParaRPr>
          </a:p>
          <a:p>
            <a:pPr algn="l"/>
            <a:r>
              <a:rPr lang="pt-BR" altLang="zh-CN" sz="1600" b="0" dirty="0">
                <a:solidFill>
                  <a:srgbClr val="0000FF"/>
                </a:solidFill>
              </a:rPr>
              <a:t>r1=(sqrt(5)-1)/2;          </a:t>
            </a:r>
            <a:r>
              <a:rPr lang="en-US" altLang="zh-CN" sz="1600" b="0" dirty="0">
                <a:solidFill>
                  <a:srgbClr val="0000FF"/>
                </a:solidFill>
              </a:rPr>
              <a:t>r2=r1^2;</a:t>
            </a:r>
          </a:p>
          <a:p>
            <a:pPr algn="l"/>
            <a:r>
              <a:rPr lang="en-US" altLang="zh-CN" sz="1600" b="0" dirty="0">
                <a:solidFill>
                  <a:srgbClr val="0000FF"/>
                </a:solidFill>
              </a:rPr>
              <a:t>h=b-a;</a:t>
            </a:r>
          </a:p>
          <a:p>
            <a:pPr algn="l"/>
            <a:r>
              <a:rPr lang="en-US" altLang="zh-CN" sz="1600" b="0" dirty="0" err="1">
                <a:solidFill>
                  <a:srgbClr val="0000FF"/>
                </a:solidFill>
              </a:rPr>
              <a:t>ya</a:t>
            </a:r>
            <a:r>
              <a:rPr lang="en-US" altLang="zh-CN" sz="1600" b="0" dirty="0">
                <a:solidFill>
                  <a:srgbClr val="0000FF"/>
                </a:solidFill>
              </a:rPr>
              <a:t>=f(a);     </a:t>
            </a:r>
            <a:r>
              <a:rPr lang="en-US" altLang="zh-CN" sz="1600" b="0" dirty="0" err="1">
                <a:solidFill>
                  <a:srgbClr val="0000FF"/>
                </a:solidFill>
              </a:rPr>
              <a:t>yb</a:t>
            </a:r>
            <a:r>
              <a:rPr lang="en-US" altLang="zh-CN" sz="1600" b="0" dirty="0">
                <a:solidFill>
                  <a:srgbClr val="0000FF"/>
                </a:solidFill>
              </a:rPr>
              <a:t>=f(b);</a:t>
            </a:r>
          </a:p>
          <a:p>
            <a:pPr algn="l"/>
            <a:r>
              <a:rPr lang="en-US" altLang="zh-CN" sz="1600" b="0" dirty="0">
                <a:solidFill>
                  <a:srgbClr val="0000FF"/>
                </a:solidFill>
              </a:rPr>
              <a:t>c=a+r2*h;    d=a+r1*h;</a:t>
            </a:r>
          </a:p>
          <a:p>
            <a:pPr algn="l"/>
            <a:r>
              <a:rPr lang="en-US" altLang="zh-CN" sz="1600" b="0" dirty="0" err="1">
                <a:solidFill>
                  <a:srgbClr val="0000FF"/>
                </a:solidFill>
              </a:rPr>
              <a:t>yc</a:t>
            </a:r>
            <a:r>
              <a:rPr lang="en-US" altLang="zh-CN" sz="1600" b="0" dirty="0">
                <a:solidFill>
                  <a:srgbClr val="0000FF"/>
                </a:solidFill>
              </a:rPr>
              <a:t>=f(c);   yd=f(d);</a:t>
            </a:r>
          </a:p>
          <a:p>
            <a:pPr algn="l"/>
            <a:r>
              <a:rPr lang="en-US" altLang="zh-CN" sz="1600" b="0" dirty="0">
                <a:solidFill>
                  <a:srgbClr val="0000FF"/>
                </a:solidFill>
              </a:rPr>
              <a:t>k=1;</a:t>
            </a:r>
          </a:p>
          <a:p>
            <a:pPr algn="l"/>
            <a:r>
              <a:rPr lang="en-US" altLang="zh-CN" sz="1600" b="0" dirty="0">
                <a:solidFill>
                  <a:srgbClr val="0000FF"/>
                </a:solidFill>
              </a:rPr>
              <a:t>A(k)=a; B(k)=b; C(k)=c; D(k)=d;</a:t>
            </a:r>
            <a:endParaRPr lang="zh-CN" altLang="en-US" sz="1600" b="0" dirty="0">
              <a:solidFill>
                <a:srgbClr val="0000FF"/>
              </a:solidFill>
            </a:endParaRPr>
          </a:p>
          <a:p>
            <a:pPr algn="l"/>
            <a:r>
              <a:rPr lang="en-US" altLang="zh-CN" sz="1600" b="0" dirty="0">
                <a:solidFill>
                  <a:srgbClr val="0000FF"/>
                </a:solidFill>
              </a:rPr>
              <a:t>while (abs(</a:t>
            </a:r>
            <a:r>
              <a:rPr lang="en-US" altLang="zh-CN" sz="1600" b="0" dirty="0" err="1">
                <a:solidFill>
                  <a:srgbClr val="0000FF"/>
                </a:solidFill>
              </a:rPr>
              <a:t>yb-ya</a:t>
            </a:r>
            <a:r>
              <a:rPr lang="en-US" altLang="zh-CN" sz="1600" b="0" dirty="0">
                <a:solidFill>
                  <a:srgbClr val="0000FF"/>
                </a:solidFill>
              </a:rPr>
              <a:t>)&gt;epsilon)|(h&gt;delta)</a:t>
            </a:r>
          </a:p>
          <a:p>
            <a:pPr algn="l"/>
            <a:r>
              <a:rPr lang="en-US" altLang="zh-CN" sz="1600" b="0" dirty="0">
                <a:solidFill>
                  <a:srgbClr val="0000FF"/>
                </a:solidFill>
              </a:rPr>
              <a:t>   k=k+1;</a:t>
            </a:r>
          </a:p>
          <a:p>
            <a:pPr algn="l"/>
            <a:r>
              <a:rPr lang="en-US" altLang="zh-CN" sz="1600" b="0" dirty="0">
                <a:solidFill>
                  <a:srgbClr val="0000FF"/>
                </a:solidFill>
              </a:rPr>
              <a:t>   if (</a:t>
            </a:r>
            <a:r>
              <a:rPr lang="en-US" altLang="zh-CN" sz="1600" b="0" dirty="0" err="1">
                <a:solidFill>
                  <a:srgbClr val="0000FF"/>
                </a:solidFill>
              </a:rPr>
              <a:t>yc</a:t>
            </a:r>
            <a:r>
              <a:rPr lang="en-US" altLang="zh-CN" sz="1600" b="0" dirty="0">
                <a:solidFill>
                  <a:srgbClr val="0000FF"/>
                </a:solidFill>
              </a:rPr>
              <a:t>&lt;yd)</a:t>
            </a:r>
          </a:p>
          <a:p>
            <a:pPr algn="l"/>
            <a:r>
              <a:rPr lang="en-US" altLang="zh-CN" sz="1600" b="0" dirty="0">
                <a:solidFill>
                  <a:srgbClr val="0000FF"/>
                </a:solidFill>
              </a:rPr>
              <a:t>      b=d;   </a:t>
            </a:r>
            <a:r>
              <a:rPr lang="en-US" altLang="zh-CN" sz="1600" b="0" dirty="0" err="1">
                <a:solidFill>
                  <a:srgbClr val="0000FF"/>
                </a:solidFill>
              </a:rPr>
              <a:t>yb</a:t>
            </a:r>
            <a:r>
              <a:rPr lang="en-US" altLang="zh-CN" sz="1600" b="0" dirty="0">
                <a:solidFill>
                  <a:srgbClr val="0000FF"/>
                </a:solidFill>
              </a:rPr>
              <a:t>=yd;</a:t>
            </a:r>
          </a:p>
          <a:p>
            <a:pPr algn="l"/>
            <a:r>
              <a:rPr lang="en-US" altLang="zh-CN" sz="1600" b="0" dirty="0">
                <a:solidFill>
                  <a:srgbClr val="0000FF"/>
                </a:solidFill>
              </a:rPr>
              <a:t>      d=c;    yd=</a:t>
            </a:r>
            <a:r>
              <a:rPr lang="en-US" altLang="zh-CN" sz="1600" b="0" dirty="0" err="1">
                <a:solidFill>
                  <a:srgbClr val="0000FF"/>
                </a:solidFill>
              </a:rPr>
              <a:t>yc</a:t>
            </a:r>
            <a:r>
              <a:rPr lang="en-US" altLang="zh-CN" sz="1600" b="0" dirty="0">
                <a:solidFill>
                  <a:srgbClr val="0000FF"/>
                </a:solidFill>
              </a:rPr>
              <a:t>;</a:t>
            </a:r>
          </a:p>
        </p:txBody>
      </p:sp>
      <p:sp>
        <p:nvSpPr>
          <p:cNvPr id="3" name="文本框 2">
            <a:extLst>
              <a:ext uri="{FF2B5EF4-FFF2-40B4-BE49-F238E27FC236}">
                <a16:creationId xmlns:a16="http://schemas.microsoft.com/office/drawing/2014/main" id="{0D2CC526-772E-41E4-BA61-3E43EEA3E06E}"/>
              </a:ext>
            </a:extLst>
          </p:cNvPr>
          <p:cNvSpPr txBox="1"/>
          <p:nvPr/>
        </p:nvSpPr>
        <p:spPr>
          <a:xfrm>
            <a:off x="5508104" y="266972"/>
            <a:ext cx="3456384" cy="6555641"/>
          </a:xfrm>
          <a:prstGeom prst="rect">
            <a:avLst/>
          </a:prstGeom>
          <a:noFill/>
        </p:spPr>
        <p:txBody>
          <a:bodyPr wrap="square" rtlCol="0">
            <a:spAutoFit/>
          </a:bodyPr>
          <a:lstStyle/>
          <a:p>
            <a:pPr algn="l"/>
            <a:r>
              <a:rPr lang="en-US" altLang="zh-CN" sz="1400" b="0" dirty="0">
                <a:solidFill>
                  <a:srgbClr val="0000FF"/>
                </a:solidFill>
              </a:rPr>
              <a:t>      h=b-a;</a:t>
            </a:r>
          </a:p>
          <a:p>
            <a:pPr algn="l"/>
            <a:r>
              <a:rPr lang="en-US" altLang="zh-CN" sz="1400" b="0" dirty="0">
                <a:solidFill>
                  <a:srgbClr val="0000FF"/>
                </a:solidFill>
              </a:rPr>
              <a:t>      c=a+r2*h;</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=f(c);</a:t>
            </a:r>
          </a:p>
          <a:p>
            <a:pPr algn="l"/>
            <a:r>
              <a:rPr lang="en-US" altLang="zh-CN" sz="1400" b="0" dirty="0">
                <a:solidFill>
                  <a:srgbClr val="0000FF"/>
                </a:solidFill>
              </a:rPr>
              <a:t>   else</a:t>
            </a:r>
          </a:p>
          <a:p>
            <a:pPr algn="l"/>
            <a:r>
              <a:rPr lang="en-US" altLang="zh-CN" sz="1400" b="0" dirty="0">
                <a:solidFill>
                  <a:srgbClr val="0000FF"/>
                </a:solidFill>
              </a:rPr>
              <a:t>      a=c;</a:t>
            </a:r>
          </a:p>
          <a:p>
            <a:pPr algn="l"/>
            <a:r>
              <a:rPr lang="en-US" altLang="zh-CN" sz="1400" b="0" dirty="0">
                <a:solidFill>
                  <a:srgbClr val="0000FF"/>
                </a:solidFill>
              </a:rPr>
              <a:t>      </a:t>
            </a:r>
            <a:r>
              <a:rPr lang="en-US" altLang="zh-CN" sz="1400" b="0" dirty="0" err="1">
                <a:solidFill>
                  <a:srgbClr val="0000FF"/>
                </a:solidFill>
              </a:rPr>
              <a:t>ya</a:t>
            </a:r>
            <a:r>
              <a:rPr lang="en-US" altLang="zh-CN" sz="1400" b="0" dirty="0">
                <a:solidFill>
                  <a:srgbClr val="0000FF"/>
                </a:solidFill>
              </a:rPr>
              <a:t>=</a:t>
            </a:r>
            <a:r>
              <a:rPr lang="en-US" altLang="zh-CN" sz="1400" b="0" dirty="0" err="1">
                <a:solidFill>
                  <a:srgbClr val="0000FF"/>
                </a:solidFill>
              </a:rPr>
              <a:t>yc</a:t>
            </a:r>
            <a:r>
              <a:rPr lang="en-US" altLang="zh-CN" sz="1400" b="0" dirty="0">
                <a:solidFill>
                  <a:srgbClr val="0000FF"/>
                </a:solidFill>
              </a:rPr>
              <a:t>;</a:t>
            </a:r>
          </a:p>
          <a:p>
            <a:pPr algn="l"/>
            <a:r>
              <a:rPr lang="en-US" altLang="zh-CN" sz="1400" b="0" dirty="0">
                <a:solidFill>
                  <a:srgbClr val="0000FF"/>
                </a:solidFill>
              </a:rPr>
              <a:t>      c=d;</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=yd;</a:t>
            </a:r>
          </a:p>
          <a:p>
            <a:pPr algn="l"/>
            <a:r>
              <a:rPr lang="en-US" altLang="zh-CN" sz="1400" b="0" dirty="0">
                <a:solidFill>
                  <a:srgbClr val="0000FF"/>
                </a:solidFill>
              </a:rPr>
              <a:t>      h=b-a;</a:t>
            </a:r>
          </a:p>
          <a:p>
            <a:pPr algn="l"/>
            <a:r>
              <a:rPr lang="en-US" altLang="zh-CN" sz="1400" b="0" dirty="0">
                <a:solidFill>
                  <a:srgbClr val="0000FF"/>
                </a:solidFill>
              </a:rPr>
              <a:t>      d=a+r1*h;</a:t>
            </a:r>
          </a:p>
          <a:p>
            <a:pPr algn="l"/>
            <a:r>
              <a:rPr lang="en-US" altLang="zh-CN" sz="1400" b="0" dirty="0">
                <a:solidFill>
                  <a:srgbClr val="0000FF"/>
                </a:solidFill>
              </a:rPr>
              <a:t>      yd=f(d);</a:t>
            </a:r>
          </a:p>
          <a:p>
            <a:pPr algn="l"/>
            <a:r>
              <a:rPr lang="en-US" altLang="zh-CN" sz="1400" b="0" dirty="0">
                <a:solidFill>
                  <a:srgbClr val="0000FF"/>
                </a:solidFill>
              </a:rPr>
              <a:t>   end</a:t>
            </a:r>
          </a:p>
          <a:p>
            <a:pPr algn="l"/>
            <a:r>
              <a:rPr lang="en-US" altLang="zh-CN" sz="1400" b="0" dirty="0">
                <a:solidFill>
                  <a:srgbClr val="0000FF"/>
                </a:solidFill>
              </a:rPr>
              <a:t>   A(k)=a; B(k)=b; C(k)=c; D(k)=d;</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err="1">
                <a:solidFill>
                  <a:srgbClr val="0000FF"/>
                </a:solidFill>
              </a:rPr>
              <a:t>dp</a:t>
            </a:r>
            <a:r>
              <a:rPr lang="en-US" altLang="zh-CN" sz="1400" b="0" dirty="0">
                <a:solidFill>
                  <a:srgbClr val="0000FF"/>
                </a:solidFill>
              </a:rPr>
              <a:t>=abs(b-a);</a:t>
            </a:r>
          </a:p>
          <a:p>
            <a:pPr algn="l"/>
            <a:r>
              <a:rPr lang="en-US" altLang="zh-CN" sz="1400" b="0" dirty="0" err="1">
                <a:solidFill>
                  <a:srgbClr val="0000FF"/>
                </a:solidFill>
              </a:rPr>
              <a:t>dy</a:t>
            </a:r>
            <a:r>
              <a:rPr lang="en-US" altLang="zh-CN" sz="1400" b="0" dirty="0">
                <a:solidFill>
                  <a:srgbClr val="0000FF"/>
                </a:solidFill>
              </a:rPr>
              <a:t>=abs(</a:t>
            </a:r>
            <a:r>
              <a:rPr lang="en-US" altLang="zh-CN" sz="1400" b="0" dirty="0" err="1">
                <a:solidFill>
                  <a:srgbClr val="0000FF"/>
                </a:solidFill>
              </a:rPr>
              <a:t>yb-ya</a:t>
            </a:r>
            <a:r>
              <a:rPr lang="en-US" altLang="zh-CN" sz="1400" b="0" dirty="0">
                <a:solidFill>
                  <a:srgbClr val="0000FF"/>
                </a:solidFill>
              </a:rPr>
              <a:t>);</a:t>
            </a:r>
          </a:p>
          <a:p>
            <a:pPr algn="l"/>
            <a:r>
              <a:rPr lang="en-US" altLang="zh-CN" sz="1400" b="0" dirty="0">
                <a:solidFill>
                  <a:srgbClr val="0000FF"/>
                </a:solidFill>
              </a:rPr>
              <a:t>p=a;</a:t>
            </a:r>
          </a:p>
          <a:p>
            <a:pPr algn="l"/>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ya</a:t>
            </a:r>
            <a:r>
              <a:rPr lang="en-US" altLang="zh-CN" sz="1400" b="0" dirty="0">
                <a:solidFill>
                  <a:srgbClr val="0000FF"/>
                </a:solidFill>
              </a:rPr>
              <a:t>;</a:t>
            </a:r>
          </a:p>
          <a:p>
            <a:pPr algn="l"/>
            <a:r>
              <a:rPr lang="zh-CN" altLang="en-US" sz="1400" b="0" dirty="0">
                <a:solidFill>
                  <a:srgbClr val="0000FF"/>
                </a:solidFill>
              </a:rPr>
              <a:t> </a:t>
            </a:r>
          </a:p>
          <a:p>
            <a:pPr algn="l"/>
            <a:r>
              <a:rPr lang="en-US" altLang="zh-CN" sz="1400" b="0" dirty="0">
                <a:solidFill>
                  <a:srgbClr val="0000FF"/>
                </a:solidFill>
              </a:rPr>
              <a:t>if (</a:t>
            </a:r>
            <a:r>
              <a:rPr lang="en-US" altLang="zh-CN" sz="1400" b="0" dirty="0" err="1">
                <a:solidFill>
                  <a:srgbClr val="0000FF"/>
                </a:solidFill>
              </a:rPr>
              <a:t>yb</a:t>
            </a:r>
            <a:r>
              <a:rPr lang="en-US" altLang="zh-CN" sz="1400" b="0" dirty="0">
                <a:solidFill>
                  <a:srgbClr val="0000FF"/>
                </a:solidFill>
              </a:rPr>
              <a:t>&lt;</a:t>
            </a:r>
            <a:r>
              <a:rPr lang="en-US" altLang="zh-CN" sz="1400" b="0" dirty="0" err="1">
                <a:solidFill>
                  <a:srgbClr val="0000FF"/>
                </a:solidFill>
              </a:rPr>
              <a:t>ya</a:t>
            </a:r>
            <a:r>
              <a:rPr lang="en-US" altLang="zh-CN" sz="1400" b="0" dirty="0">
                <a:solidFill>
                  <a:srgbClr val="0000FF"/>
                </a:solidFill>
              </a:rPr>
              <a:t>)</a:t>
            </a:r>
          </a:p>
          <a:p>
            <a:pPr algn="l"/>
            <a:r>
              <a:rPr lang="en-US" altLang="zh-CN" sz="1400" b="0" dirty="0">
                <a:solidFill>
                  <a:srgbClr val="0000FF"/>
                </a:solidFill>
              </a:rPr>
              <a:t>   p=b;</a:t>
            </a:r>
          </a:p>
          <a:p>
            <a:pPr algn="l"/>
            <a:r>
              <a:rPr lang="en-US" altLang="zh-CN" sz="1400" b="0" dirty="0">
                <a:solidFill>
                  <a:srgbClr val="0000FF"/>
                </a:solidFill>
              </a:rPr>
              <a:t>   </a:t>
            </a:r>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yb</a:t>
            </a:r>
            <a:r>
              <a:rPr lang="en-US" altLang="zh-CN" sz="1400" b="0" dirty="0">
                <a:solidFill>
                  <a:srgbClr val="0000FF"/>
                </a:solidFill>
              </a:rPr>
              <a:t>;</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G=[A' C' D' B'];</a:t>
            </a:r>
          </a:p>
          <a:p>
            <a:pPr algn="l"/>
            <a:r>
              <a:rPr lang="en-US" altLang="zh-CN" sz="1400" b="0" dirty="0">
                <a:solidFill>
                  <a:srgbClr val="0000FF"/>
                </a:solidFill>
              </a:rPr>
              <a:t>S=[p </a:t>
            </a:r>
            <a:r>
              <a:rPr lang="en-US" altLang="zh-CN" sz="1400" b="0" dirty="0" err="1">
                <a:solidFill>
                  <a:srgbClr val="0000FF"/>
                </a:solidFill>
              </a:rPr>
              <a:t>yp</a:t>
            </a:r>
            <a:r>
              <a:rPr lang="en-US" altLang="zh-CN" sz="1400" b="0" dirty="0">
                <a:solidFill>
                  <a:srgbClr val="0000FF"/>
                </a:solidFill>
              </a:rPr>
              <a:t>];</a:t>
            </a:r>
          </a:p>
          <a:p>
            <a:pPr algn="l"/>
            <a:r>
              <a:rPr lang="en-US" altLang="zh-CN" sz="1400" b="0" dirty="0">
                <a:solidFill>
                  <a:srgbClr val="0000FF"/>
                </a:solidFill>
              </a:rPr>
              <a:t>E=[</a:t>
            </a:r>
            <a:r>
              <a:rPr lang="en-US" altLang="zh-CN" sz="1400" b="0" dirty="0" err="1">
                <a:solidFill>
                  <a:srgbClr val="0000FF"/>
                </a:solidFill>
              </a:rPr>
              <a:t>dp</a:t>
            </a:r>
            <a:r>
              <a:rPr lang="en-US" altLang="zh-CN" sz="1400" b="0" dirty="0">
                <a:solidFill>
                  <a:srgbClr val="0000FF"/>
                </a:solidFill>
              </a:rPr>
              <a:t> </a:t>
            </a:r>
            <a:r>
              <a:rPr lang="en-US" altLang="zh-CN" sz="1400" b="0" dirty="0" err="1">
                <a:solidFill>
                  <a:srgbClr val="0000FF"/>
                </a:solidFill>
              </a:rPr>
              <a:t>dy</a:t>
            </a:r>
            <a:r>
              <a:rPr lang="en-US" altLang="zh-CN" sz="1400" b="0" dirty="0">
                <a:solidFill>
                  <a:srgbClr val="0000FF"/>
                </a:solidFill>
              </a:rPr>
              <a:t>];</a:t>
            </a:r>
            <a:endParaRPr lang="zh-CN" altLang="en-US" sz="1400" b="0" dirty="0">
              <a:solidFill>
                <a:srgbClr val="0000FF"/>
              </a:solidFill>
            </a:endParaRPr>
          </a:p>
          <a:p>
            <a:pPr algn="l"/>
            <a:endParaRPr lang="zh-CN" altLang="en-US" sz="1400" b="0" dirty="0">
              <a:solidFill>
                <a:srgbClr val="0000FF"/>
              </a:solidFill>
            </a:endParaRPr>
          </a:p>
        </p:txBody>
      </p:sp>
      <p:sp>
        <p:nvSpPr>
          <p:cNvPr id="4" name="文本框 3">
            <a:extLst>
              <a:ext uri="{FF2B5EF4-FFF2-40B4-BE49-F238E27FC236}">
                <a16:creationId xmlns:a16="http://schemas.microsoft.com/office/drawing/2014/main" id="{08997CB9-07F0-F84C-B04A-54E6FDA3B60A}"/>
              </a:ext>
            </a:extLst>
          </p:cNvPr>
          <p:cNvSpPr txBox="1"/>
          <p:nvPr/>
        </p:nvSpPr>
        <p:spPr>
          <a:xfrm>
            <a:off x="3563888" y="3645024"/>
            <a:ext cx="797013" cy="400110"/>
          </a:xfrm>
          <a:prstGeom prst="rect">
            <a:avLst/>
          </a:prstGeom>
          <a:noFill/>
          <a:ln>
            <a:solidFill>
              <a:srgbClr val="C00000"/>
            </a:solidFill>
          </a:ln>
        </p:spPr>
        <p:txBody>
          <a:bodyPr wrap="none" rtlCol="0">
            <a:spAutoFit/>
          </a:bodyPr>
          <a:lstStyle/>
          <a:p>
            <a:pPr algn="l"/>
            <a:r>
              <a:rPr kumimoji="1" lang="en-US" altLang="zh-CN" sz="2000" b="0" dirty="0">
                <a:solidFill>
                  <a:srgbClr val="C00000"/>
                </a:solidFill>
                <a:latin typeface="Times New Roman" panose="02020603050405020304" pitchFamily="18" charset="0"/>
                <a:ea typeface="+mn-ea"/>
                <a:cs typeface="Times New Roman" panose="02020603050405020304" pitchFamily="18" charset="0"/>
              </a:rPr>
              <a:t>1-r=r</a:t>
            </a:r>
            <a:r>
              <a:rPr kumimoji="1" lang="en-US" altLang="zh-CN" sz="2000" b="0" baseline="30000" dirty="0">
                <a:solidFill>
                  <a:srgbClr val="C00000"/>
                </a:solidFill>
                <a:latin typeface="Times New Roman" panose="02020603050405020304" pitchFamily="18" charset="0"/>
                <a:ea typeface="+mn-ea"/>
                <a:cs typeface="Times New Roman" panose="02020603050405020304" pitchFamily="18" charset="0"/>
              </a:rPr>
              <a:t>2</a:t>
            </a:r>
            <a:endParaRPr kumimoji="1" lang="zh-CN" altLang="en-US" sz="2000" b="0" baseline="30000" dirty="0">
              <a:solidFill>
                <a:srgbClr val="C00000"/>
              </a:solidFill>
              <a:latin typeface="Times New Roman" panose="02020603050405020304" pitchFamily="18" charset="0"/>
              <a:ea typeface="+mn-ea"/>
              <a:cs typeface="Times New Roman" panose="02020603050405020304" pitchFamily="18" charset="0"/>
            </a:endParaRPr>
          </a:p>
        </p:txBody>
      </p:sp>
      <p:sp>
        <p:nvSpPr>
          <p:cNvPr id="8" name="文本框 7">
            <a:extLst>
              <a:ext uri="{FF2B5EF4-FFF2-40B4-BE49-F238E27FC236}">
                <a16:creationId xmlns:a16="http://schemas.microsoft.com/office/drawing/2014/main" id="{D8C5032A-F13D-E6BB-6157-1E1C94BD1A80}"/>
              </a:ext>
            </a:extLst>
          </p:cNvPr>
          <p:cNvSpPr txBox="1"/>
          <p:nvPr/>
        </p:nvSpPr>
        <p:spPr>
          <a:xfrm>
            <a:off x="5436096" y="6309320"/>
            <a:ext cx="36004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Heiti SC Medium" pitchFamily="2" charset="-128"/>
                <a:ea typeface="Heiti SC Medium" pitchFamily="2" charset="-128"/>
                <a:cs typeface="+mn-cs"/>
              </a:rPr>
              <a:t>黄金分割搜索法</a:t>
            </a:r>
            <a:r>
              <a:rPr kumimoji="0" lang="en-US" altLang="zh-CN" sz="2400" b="0" i="0" u="none" strike="noStrike" kern="1200" cap="none" spc="0" normalizeH="0" baseline="0" noProof="0" dirty="0" err="1">
                <a:ln>
                  <a:noFill/>
                </a:ln>
                <a:solidFill>
                  <a:srgbClr val="FF0000"/>
                </a:solidFill>
                <a:effectLst/>
                <a:uLnTx/>
                <a:uFillTx/>
                <a:latin typeface="华文仿宋" panose="02010600040101010101" pitchFamily="2" charset="-122"/>
                <a:ea typeface="宋体" panose="02010600030101010101" pitchFamily="2" charset="-122"/>
                <a:cs typeface="+mn-cs"/>
              </a:rPr>
              <a:t>golden.m</a:t>
            </a:r>
            <a:endParaRPr kumimoji="0"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p:txBody>
      </p:sp>
      <p:pic>
        <p:nvPicPr>
          <p:cNvPr id="10" name="图片 9">
            <a:extLst>
              <a:ext uri="{FF2B5EF4-FFF2-40B4-BE49-F238E27FC236}">
                <a16:creationId xmlns:a16="http://schemas.microsoft.com/office/drawing/2014/main" id="{49A0CFDD-4597-6F92-D70C-F876EE6E9EB2}"/>
              </a:ext>
            </a:extLst>
          </p:cNvPr>
          <p:cNvPicPr>
            <a:picLocks noChangeAspect="1"/>
          </p:cNvPicPr>
          <p:nvPr/>
        </p:nvPicPr>
        <p:blipFill>
          <a:blip r:embed="rId2"/>
          <a:stretch>
            <a:fillRect/>
          </a:stretch>
        </p:blipFill>
        <p:spPr>
          <a:xfrm>
            <a:off x="2960190" y="4077072"/>
            <a:ext cx="2367386" cy="1080120"/>
          </a:xfrm>
          <a:prstGeom prst="rect">
            <a:avLst/>
          </a:prstGeom>
        </p:spPr>
      </p:pic>
      <p:sp>
        <p:nvSpPr>
          <p:cNvPr id="11" name="矩形 10">
            <a:extLst>
              <a:ext uri="{FF2B5EF4-FFF2-40B4-BE49-F238E27FC236}">
                <a16:creationId xmlns:a16="http://schemas.microsoft.com/office/drawing/2014/main" id="{41219628-276E-2946-D54C-006997046FE4}"/>
              </a:ext>
            </a:extLst>
          </p:cNvPr>
          <p:cNvSpPr/>
          <p:nvPr/>
        </p:nvSpPr>
        <p:spPr bwMode="auto">
          <a:xfrm>
            <a:off x="5508104" y="4509120"/>
            <a:ext cx="1008112" cy="10081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4875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8F21C1-778E-4DE0-9A82-6C905C608760}"/>
              </a:ext>
            </a:extLst>
          </p:cNvPr>
          <p:cNvSpPr txBox="1"/>
          <p:nvPr/>
        </p:nvSpPr>
        <p:spPr>
          <a:xfrm>
            <a:off x="107504" y="96715"/>
            <a:ext cx="4464496" cy="6741368"/>
          </a:xfrm>
          <a:prstGeom prst="rect">
            <a:avLst/>
          </a:prstGeom>
          <a:noFill/>
        </p:spPr>
        <p:txBody>
          <a:bodyPr wrap="square" rtlCol="0">
            <a:spAutoFit/>
          </a:bodyPr>
          <a:lstStyle/>
          <a:p>
            <a:pPr algn="l"/>
            <a:r>
              <a:rPr lang="it-IT" altLang="zh-CN" sz="1400" b="0" dirty="0">
                <a:solidFill>
                  <a:srgbClr val="0000FF"/>
                </a:solidFill>
              </a:rPr>
              <a:t>function X=fibonacci(f,a,b,tol,e)</a:t>
            </a:r>
            <a:endParaRPr lang="zh-CN" altLang="en-US" sz="1400" b="0" dirty="0">
              <a:solidFill>
                <a:srgbClr val="0000FF"/>
              </a:solidFill>
            </a:endParaRPr>
          </a:p>
          <a:p>
            <a:pPr algn="l"/>
            <a:r>
              <a:rPr lang="en-US" altLang="zh-CN" sz="1400" b="0" dirty="0">
                <a:solidFill>
                  <a:srgbClr val="0000FF"/>
                </a:solidFill>
              </a:rPr>
              <a:t>%Input    - f, the object function </a:t>
            </a:r>
          </a:p>
          <a:p>
            <a:pPr algn="l"/>
            <a:r>
              <a:rPr lang="en-US" altLang="zh-CN" sz="1400" b="0" dirty="0">
                <a:solidFill>
                  <a:srgbClr val="0000FF"/>
                </a:solidFill>
              </a:rPr>
              <a:t>%            - a, the left endpoint of the interval</a:t>
            </a:r>
          </a:p>
          <a:p>
            <a:pPr algn="l"/>
            <a:r>
              <a:rPr lang="en-US" altLang="zh-CN" sz="1400" b="0" dirty="0">
                <a:solidFill>
                  <a:srgbClr val="0000FF"/>
                </a:solidFill>
              </a:rPr>
              <a:t>%            - b, the right endpoint of the interval</a:t>
            </a:r>
          </a:p>
          <a:p>
            <a:pPr algn="l"/>
            <a:r>
              <a:rPr lang="en-US" altLang="zh-CN" sz="1400" b="0" dirty="0">
                <a:solidFill>
                  <a:srgbClr val="0000FF"/>
                </a:solidFill>
              </a:rPr>
              <a:t>%            - </a:t>
            </a:r>
            <a:r>
              <a:rPr lang="en-US" altLang="zh-CN" sz="1400" b="0" dirty="0" err="1">
                <a:solidFill>
                  <a:srgbClr val="0000FF"/>
                </a:solidFill>
              </a:rPr>
              <a:t>tol</a:t>
            </a:r>
            <a:r>
              <a:rPr lang="en-US" altLang="zh-CN" sz="1400" b="0" dirty="0">
                <a:solidFill>
                  <a:srgbClr val="0000FF"/>
                </a:solidFill>
              </a:rPr>
              <a:t>, length of uncertainty</a:t>
            </a:r>
          </a:p>
          <a:p>
            <a:pPr algn="l"/>
            <a:r>
              <a:rPr lang="en-US" altLang="zh-CN" sz="1400" b="0" dirty="0">
                <a:solidFill>
                  <a:srgbClr val="0000FF"/>
                </a:solidFill>
              </a:rPr>
              <a:t>%            - e, distinguishability constant</a:t>
            </a:r>
          </a:p>
          <a:p>
            <a:pPr algn="l"/>
            <a:r>
              <a:rPr lang="en-US" altLang="zh-CN" sz="1400" b="0" dirty="0">
                <a:solidFill>
                  <a:srgbClr val="0000FF"/>
                </a:solidFill>
              </a:rPr>
              <a:t>%Output - X, x and y coordinates of minimum</a:t>
            </a:r>
          </a:p>
          <a:p>
            <a:pPr algn="l"/>
            <a:r>
              <a:rPr lang="en-US" altLang="zh-CN" sz="1400" b="0" dirty="0">
                <a:solidFill>
                  <a:srgbClr val="0000FF"/>
                </a:solidFill>
              </a:rPr>
              <a:t>%Note this function calls the m-file </a:t>
            </a:r>
            <a:r>
              <a:rPr lang="en-US" altLang="zh-CN" sz="1400" b="0" dirty="0" err="1">
                <a:solidFill>
                  <a:srgbClr val="0000FF"/>
                </a:solidFill>
              </a:rPr>
              <a:t>fib.m</a:t>
            </a:r>
            <a:endParaRPr lang="zh-CN" altLang="en-US" sz="1400" b="0" dirty="0">
              <a:solidFill>
                <a:srgbClr val="0000FF"/>
              </a:solidFill>
            </a:endParaRPr>
          </a:p>
          <a:p>
            <a:pPr algn="l"/>
            <a:r>
              <a:rPr lang="en-US" altLang="zh-CN" sz="1400" b="0" dirty="0">
                <a:solidFill>
                  <a:srgbClr val="0000FF"/>
                </a:solidFill>
              </a:rPr>
              <a:t>% f=@(x) sin(x)+exp(x);</a:t>
            </a:r>
          </a:p>
          <a:p>
            <a:pPr algn="l"/>
            <a:r>
              <a:rPr lang="pt-BR" altLang="zh-CN" sz="1400" b="0" dirty="0">
                <a:solidFill>
                  <a:srgbClr val="0000FF"/>
                </a:solidFill>
              </a:rPr>
              <a:t>% a=0; b=1; tol=0.01; e=2/3;</a:t>
            </a:r>
          </a:p>
          <a:p>
            <a:pPr algn="l"/>
            <a:r>
              <a:rPr lang="it-IT" altLang="zh-CN" sz="1400" b="0" dirty="0">
                <a:solidFill>
                  <a:srgbClr val="0000FF"/>
                </a:solidFill>
              </a:rPr>
              <a:t>% X=fibonacci(f,a,b,tol,e)</a:t>
            </a:r>
          </a:p>
          <a:p>
            <a:pPr algn="l"/>
            <a:r>
              <a:rPr lang="en-US" altLang="zh-CN" sz="1400" b="0" dirty="0" err="1">
                <a:solidFill>
                  <a:srgbClr val="0000FF"/>
                </a:solidFill>
              </a:rPr>
              <a:t>i</a:t>
            </a:r>
            <a:r>
              <a:rPr lang="en-US" altLang="zh-CN" sz="1400" b="0" dirty="0">
                <a:solidFill>
                  <a:srgbClr val="0000FF"/>
                </a:solidFill>
              </a:rPr>
              <a:t>=1;</a:t>
            </a:r>
          </a:p>
          <a:p>
            <a:pPr algn="l"/>
            <a:r>
              <a:rPr lang="en-US" altLang="zh-CN" sz="1400" b="0" dirty="0">
                <a:solidFill>
                  <a:srgbClr val="0000FF"/>
                </a:solidFill>
              </a:rPr>
              <a:t>F=1;</a:t>
            </a:r>
          </a:p>
          <a:p>
            <a:pPr algn="l"/>
            <a:r>
              <a:rPr lang="en-US" altLang="zh-CN" sz="1400" b="0" dirty="0">
                <a:solidFill>
                  <a:srgbClr val="0000FF"/>
                </a:solidFill>
              </a:rPr>
              <a:t>while F&lt;=(b-a)/</a:t>
            </a:r>
            <a:r>
              <a:rPr lang="en-US" altLang="zh-CN" sz="1400" b="0" dirty="0" err="1">
                <a:solidFill>
                  <a:srgbClr val="0000FF"/>
                </a:solidFill>
              </a:rPr>
              <a:t>tol</a:t>
            </a:r>
            <a:endParaRPr lang="en-US" altLang="zh-CN" sz="1400" b="0" dirty="0">
              <a:solidFill>
                <a:srgbClr val="0000FF"/>
              </a:solidFill>
            </a:endParaRPr>
          </a:p>
          <a:p>
            <a:pPr algn="l"/>
            <a:r>
              <a:rPr lang="en-US" altLang="zh-CN" sz="1400" b="0" dirty="0">
                <a:solidFill>
                  <a:srgbClr val="0000FF"/>
                </a:solidFill>
              </a:rPr>
              <a:t>    F=</a:t>
            </a:r>
            <a:r>
              <a:rPr lang="en-US" altLang="zh-CN" sz="1400" dirty="0">
                <a:solidFill>
                  <a:srgbClr val="C00000"/>
                </a:solidFill>
              </a:rPr>
              <a:t>fib</a:t>
            </a:r>
            <a:r>
              <a:rPr lang="en-US" altLang="zh-CN" sz="1400" b="0" dirty="0">
                <a:solidFill>
                  <a:srgbClr val="0000FF"/>
                </a:solidFill>
              </a:rPr>
              <a:t>(</a:t>
            </a:r>
            <a:r>
              <a:rPr lang="en-US" altLang="zh-CN" sz="1400" b="0" dirty="0" err="1">
                <a:solidFill>
                  <a:srgbClr val="0000FF"/>
                </a:solidFill>
              </a:rPr>
              <a:t>i</a:t>
            </a:r>
            <a:r>
              <a:rPr lang="en-US" altLang="zh-CN" sz="1400" b="0" dirty="0">
                <a:solidFill>
                  <a:srgbClr val="0000FF"/>
                </a:solidFill>
              </a:rPr>
              <a:t>);</a:t>
            </a:r>
          </a:p>
          <a:p>
            <a:pPr algn="l"/>
            <a:r>
              <a:rPr lang="en-US" altLang="zh-CN" sz="1400" b="0" dirty="0">
                <a:solidFill>
                  <a:srgbClr val="0000FF"/>
                </a:solidFill>
              </a:rPr>
              <a:t>    </a:t>
            </a:r>
            <a:r>
              <a:rPr lang="en-US" altLang="zh-CN" sz="1400" b="0" dirty="0" err="1">
                <a:solidFill>
                  <a:srgbClr val="0000FF"/>
                </a:solidFill>
              </a:rPr>
              <a:t>i</a:t>
            </a:r>
            <a:r>
              <a:rPr lang="en-US" altLang="zh-CN" sz="1400" b="0" dirty="0">
                <a:solidFill>
                  <a:srgbClr val="0000FF"/>
                </a:solidFill>
              </a:rPr>
              <a:t>=i+1;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%Initialize values</a:t>
            </a:r>
          </a:p>
          <a:p>
            <a:pPr algn="l"/>
            <a:r>
              <a:rPr lang="en-US" altLang="zh-CN" sz="1400" b="0" dirty="0">
                <a:solidFill>
                  <a:srgbClr val="0000FF"/>
                </a:solidFill>
              </a:rPr>
              <a:t>n=i-1;</a:t>
            </a:r>
            <a:r>
              <a:rPr lang="zh-CN" altLang="en-US" sz="1400" b="0" dirty="0">
                <a:solidFill>
                  <a:srgbClr val="0000FF"/>
                </a:solidFill>
              </a:rPr>
              <a:t> </a:t>
            </a:r>
            <a:r>
              <a:rPr lang="it-IT" altLang="zh-CN" sz="1400" b="0" dirty="0">
                <a:solidFill>
                  <a:srgbClr val="C00000"/>
                </a:solidFill>
              </a:rPr>
              <a:t>%</a:t>
            </a:r>
            <a:r>
              <a:rPr lang="zh-CN" altLang="en-US" sz="1400" b="0" dirty="0">
                <a:solidFill>
                  <a:srgbClr val="C00000"/>
                </a:solidFill>
              </a:rPr>
              <a:t> </a:t>
            </a:r>
            <a:r>
              <a:rPr lang="en-US" altLang="zh-CN" sz="1400" b="0" dirty="0" err="1">
                <a:solidFill>
                  <a:srgbClr val="C00000"/>
                </a:solidFill>
              </a:rPr>
              <a:t>i</a:t>
            </a:r>
            <a:r>
              <a:rPr lang="zh-CN" altLang="en-US" sz="1400" b="0" dirty="0">
                <a:solidFill>
                  <a:srgbClr val="C00000"/>
                </a:solidFill>
              </a:rPr>
              <a:t>是使</a:t>
            </a:r>
            <a:r>
              <a:rPr lang="en-US" altLang="zh-CN" sz="1400" b="0" dirty="0">
                <a:solidFill>
                  <a:srgbClr val="C00000"/>
                </a:solidFill>
              </a:rPr>
              <a:t>F&gt;(b-a)/</a:t>
            </a:r>
            <a:r>
              <a:rPr lang="en-US" altLang="zh-CN" sz="1400" b="0" dirty="0" err="1">
                <a:solidFill>
                  <a:srgbClr val="C00000"/>
                </a:solidFill>
              </a:rPr>
              <a:t>tol</a:t>
            </a:r>
            <a:r>
              <a:rPr lang="zh-CN" altLang="en-US" sz="1400" b="0" dirty="0">
                <a:solidFill>
                  <a:srgbClr val="C00000"/>
                </a:solidFill>
              </a:rPr>
              <a:t>成立的最小整数</a:t>
            </a:r>
            <a:r>
              <a:rPr lang="en-US" altLang="zh-CN" sz="1400" b="0" dirty="0">
                <a:solidFill>
                  <a:srgbClr val="C00000"/>
                </a:solidFill>
              </a:rPr>
              <a:t>+1</a:t>
            </a:r>
          </a:p>
          <a:p>
            <a:pPr algn="l"/>
            <a:r>
              <a:rPr lang="pt-BR" altLang="zh-CN" sz="1400" b="0" dirty="0">
                <a:solidFill>
                  <a:srgbClr val="0000FF"/>
                </a:solidFill>
              </a:rPr>
              <a:t>A=zeros(1,n-2);B=zeros(1,n-2);</a:t>
            </a:r>
          </a:p>
          <a:p>
            <a:pPr algn="l"/>
            <a:r>
              <a:rPr lang="en-US" altLang="zh-CN" sz="1400" b="0" dirty="0">
                <a:solidFill>
                  <a:srgbClr val="0000FF"/>
                </a:solidFill>
              </a:rPr>
              <a:t>A(1)=a;      B(1)=b;</a:t>
            </a:r>
          </a:p>
          <a:p>
            <a:pPr algn="l"/>
            <a:r>
              <a:rPr lang="pt-BR" altLang="zh-CN" sz="1400" b="0" dirty="0">
                <a:solidFill>
                  <a:srgbClr val="0000FF"/>
                </a:solidFill>
              </a:rPr>
              <a:t>c=A(1)+(fib(n-2)/fib(n))*(B(1)-A(1));</a:t>
            </a:r>
          </a:p>
          <a:p>
            <a:pPr algn="l"/>
            <a:r>
              <a:rPr lang="pt-BR" altLang="zh-CN" sz="1400" b="0" dirty="0">
                <a:solidFill>
                  <a:srgbClr val="0000FF"/>
                </a:solidFill>
              </a:rPr>
              <a:t>d=A(1)+(fib(n-1)/fib(n))*(B(1)-A(1));</a:t>
            </a:r>
          </a:p>
          <a:p>
            <a:pPr algn="l"/>
            <a:r>
              <a:rPr lang="en-US" altLang="zh-CN" sz="1400" b="0" dirty="0">
                <a:solidFill>
                  <a:srgbClr val="0000FF"/>
                </a:solidFill>
              </a:rPr>
              <a:t>k=1;</a:t>
            </a:r>
            <a:endParaRPr lang="zh-CN" altLang="en-US" sz="1400" b="0" dirty="0">
              <a:solidFill>
                <a:srgbClr val="0000FF"/>
              </a:solidFill>
            </a:endParaRPr>
          </a:p>
          <a:p>
            <a:pPr algn="l"/>
            <a:r>
              <a:rPr lang="en-US" altLang="zh-CN" sz="1400" b="0" dirty="0">
                <a:solidFill>
                  <a:srgbClr val="0000FF"/>
                </a:solidFill>
              </a:rPr>
              <a:t>%Compute Iterates</a:t>
            </a:r>
          </a:p>
          <a:p>
            <a:pPr algn="l"/>
            <a:r>
              <a:rPr lang="en-US" altLang="zh-CN" sz="1400" b="0" dirty="0">
                <a:solidFill>
                  <a:srgbClr val="0000FF"/>
                </a:solidFill>
              </a:rPr>
              <a:t>while k&lt;=n-</a:t>
            </a:r>
            <a:r>
              <a:rPr lang="en-US" altLang="zh-CN" sz="1400" dirty="0">
                <a:solidFill>
                  <a:srgbClr val="FF0000"/>
                </a:solidFill>
              </a:rPr>
              <a:t>4</a:t>
            </a:r>
          </a:p>
          <a:p>
            <a:pPr algn="l"/>
            <a:r>
              <a:rPr lang="en-US" altLang="zh-CN" sz="1400" b="0" dirty="0">
                <a:solidFill>
                  <a:srgbClr val="0000FF"/>
                </a:solidFill>
              </a:rPr>
              <a:t>    if f(c)&gt;f(d)</a:t>
            </a:r>
          </a:p>
          <a:p>
            <a:pPr algn="l"/>
            <a:r>
              <a:rPr lang="en-US" altLang="zh-CN" sz="1400" b="0" dirty="0">
                <a:solidFill>
                  <a:srgbClr val="0000FF"/>
                </a:solidFill>
              </a:rPr>
              <a:t>        A(k+1)=c;   </a:t>
            </a:r>
            <a:r>
              <a:rPr lang="pl-PL" altLang="zh-CN" sz="1400" b="0" dirty="0">
                <a:solidFill>
                  <a:srgbClr val="0000FF"/>
                </a:solidFill>
              </a:rPr>
              <a:t> B(k+1)=B(k);</a:t>
            </a:r>
            <a:r>
              <a:rPr lang="en-US" altLang="zh-CN" sz="1400" b="0" dirty="0">
                <a:solidFill>
                  <a:srgbClr val="0000FF"/>
                </a:solidFill>
              </a:rPr>
              <a:t>   c=d;</a:t>
            </a:r>
          </a:p>
          <a:p>
            <a:pPr algn="l"/>
            <a:r>
              <a:rPr lang="pt-BR" altLang="zh-CN" sz="1400" b="0" dirty="0">
                <a:solidFill>
                  <a:srgbClr val="0000FF"/>
                </a:solidFill>
              </a:rPr>
              <a:t>        d=A(k+1)+(fib(n-k-1)/fib(n-k))*(B(k+1)-A(k+1));</a:t>
            </a:r>
          </a:p>
          <a:p>
            <a:pPr algn="l"/>
            <a:r>
              <a:rPr lang="en-US" altLang="zh-CN" sz="1400" b="0" dirty="0">
                <a:solidFill>
                  <a:srgbClr val="0000FF"/>
                </a:solidFill>
              </a:rPr>
              <a:t>    else </a:t>
            </a:r>
            <a:endParaRPr lang="zh-CN" altLang="en-US" sz="1400" b="0" dirty="0">
              <a:solidFill>
                <a:srgbClr val="0000FF"/>
              </a:solidFill>
              <a:latin typeface="+mn-ea"/>
              <a:ea typeface="+mn-ea"/>
            </a:endParaRPr>
          </a:p>
        </p:txBody>
      </p:sp>
      <p:sp>
        <p:nvSpPr>
          <p:cNvPr id="3" name="文本框 2">
            <a:extLst>
              <a:ext uri="{FF2B5EF4-FFF2-40B4-BE49-F238E27FC236}">
                <a16:creationId xmlns:a16="http://schemas.microsoft.com/office/drawing/2014/main" id="{F78A21AF-F1C2-4535-9D86-A974105315AD}"/>
              </a:ext>
            </a:extLst>
          </p:cNvPr>
          <p:cNvSpPr txBox="1"/>
          <p:nvPr/>
        </p:nvSpPr>
        <p:spPr>
          <a:xfrm>
            <a:off x="4572000" y="96715"/>
            <a:ext cx="4464496" cy="6340197"/>
          </a:xfrm>
          <a:prstGeom prst="rect">
            <a:avLst/>
          </a:prstGeom>
          <a:noFill/>
        </p:spPr>
        <p:txBody>
          <a:bodyPr wrap="square" rtlCol="0">
            <a:spAutoFit/>
          </a:bodyPr>
          <a:lstStyle/>
          <a:p>
            <a:pPr algn="l"/>
            <a:r>
              <a:rPr lang="zh-CN" altLang="en-US" sz="1400" b="0" dirty="0">
                <a:solidFill>
                  <a:srgbClr val="0000FF"/>
                </a:solidFill>
              </a:rPr>
              <a:t>        </a:t>
            </a:r>
            <a:r>
              <a:rPr lang="en-US" altLang="zh-CN" sz="1400" b="0" dirty="0">
                <a:solidFill>
                  <a:srgbClr val="0000FF"/>
                </a:solidFill>
              </a:rPr>
              <a:t>A(k+1)=A(k);</a:t>
            </a:r>
          </a:p>
          <a:p>
            <a:pPr algn="l"/>
            <a:r>
              <a:rPr lang="en-US" altLang="zh-CN" sz="1400" b="0" dirty="0">
                <a:solidFill>
                  <a:srgbClr val="0000FF"/>
                </a:solidFill>
              </a:rPr>
              <a:t>        B(k+1)=d;</a:t>
            </a:r>
          </a:p>
          <a:p>
            <a:pPr algn="l"/>
            <a:r>
              <a:rPr lang="en-US" altLang="zh-CN" sz="1400" b="0" dirty="0">
                <a:solidFill>
                  <a:srgbClr val="0000FF"/>
                </a:solidFill>
              </a:rPr>
              <a:t>        d=c;</a:t>
            </a:r>
          </a:p>
          <a:p>
            <a:pPr algn="l"/>
            <a:r>
              <a:rPr lang="pt-BR" altLang="zh-CN" sz="1400" b="0" dirty="0">
                <a:solidFill>
                  <a:srgbClr val="0000FF"/>
                </a:solidFill>
              </a:rPr>
              <a:t>        c=A(k+1)+(fib(n-k-2)/fib(n-k))*(B(k+1)-A(k+1));</a:t>
            </a:r>
          </a:p>
          <a:p>
            <a:pPr algn="l"/>
            <a:r>
              <a:rPr lang="en-US" altLang="zh-CN" sz="1400" b="0" dirty="0">
                <a:solidFill>
                  <a:srgbClr val="0000FF"/>
                </a:solidFill>
              </a:rPr>
              <a:t>    end</a:t>
            </a:r>
          </a:p>
          <a:p>
            <a:pPr algn="l"/>
            <a:r>
              <a:rPr lang="en-US" altLang="zh-CN" sz="1400" b="0" dirty="0">
                <a:solidFill>
                  <a:srgbClr val="0000FF"/>
                </a:solidFill>
              </a:rPr>
              <a:t>    k=k+1;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%Last iteration using distinguishability constant e</a:t>
            </a:r>
          </a:p>
          <a:p>
            <a:pPr algn="l"/>
            <a:r>
              <a:rPr lang="en-US" altLang="zh-CN" sz="1400" b="0" dirty="0">
                <a:solidFill>
                  <a:srgbClr val="0000FF"/>
                </a:solidFill>
              </a:rPr>
              <a:t>if f(c)&gt;f(d)</a:t>
            </a:r>
          </a:p>
          <a:p>
            <a:pPr algn="l"/>
            <a:r>
              <a:rPr lang="en-US" altLang="zh-CN" sz="1400" b="0" dirty="0">
                <a:solidFill>
                  <a:srgbClr val="0000FF"/>
                </a:solidFill>
              </a:rPr>
              <a:t>    A(n-2)=c;</a:t>
            </a:r>
          </a:p>
          <a:p>
            <a:pPr algn="l"/>
            <a:r>
              <a:rPr lang="en-US" altLang="zh-CN" sz="1400" b="0" dirty="0">
                <a:solidFill>
                  <a:srgbClr val="0000FF"/>
                </a:solidFill>
              </a:rPr>
              <a:t>    B(n-2)=B(n-3);</a:t>
            </a:r>
          </a:p>
          <a:p>
            <a:pPr algn="l"/>
            <a:r>
              <a:rPr lang="en-US" altLang="zh-CN" sz="1400" b="0" dirty="0">
                <a:solidFill>
                  <a:srgbClr val="0000FF"/>
                </a:solidFill>
              </a:rPr>
              <a:t>    c=d;</a:t>
            </a:r>
          </a:p>
          <a:p>
            <a:pPr algn="l"/>
            <a:r>
              <a:rPr lang="pt-BR" altLang="zh-CN" sz="1400" b="0" dirty="0">
                <a:solidFill>
                  <a:srgbClr val="0000FF"/>
                </a:solidFill>
              </a:rPr>
              <a:t>    d=A(n-2)+(0.5+e)*(B(n-2)-A(n-2));</a:t>
            </a:r>
          </a:p>
          <a:p>
            <a:pPr algn="l"/>
            <a:r>
              <a:rPr lang="en-US" altLang="zh-CN" sz="1400" b="0" dirty="0">
                <a:solidFill>
                  <a:srgbClr val="0000FF"/>
                </a:solidFill>
              </a:rPr>
              <a:t>else</a:t>
            </a:r>
          </a:p>
          <a:p>
            <a:pPr algn="l"/>
            <a:r>
              <a:rPr lang="en-US" altLang="zh-CN" sz="1400" b="0" dirty="0">
                <a:solidFill>
                  <a:srgbClr val="0000FF"/>
                </a:solidFill>
              </a:rPr>
              <a:t>    A(n-2)=A(n-3);</a:t>
            </a:r>
          </a:p>
          <a:p>
            <a:pPr algn="l"/>
            <a:r>
              <a:rPr lang="en-US" altLang="zh-CN" sz="1400" b="0" dirty="0">
                <a:solidFill>
                  <a:srgbClr val="0000FF"/>
                </a:solidFill>
              </a:rPr>
              <a:t>    B(n-2)=d;</a:t>
            </a:r>
          </a:p>
          <a:p>
            <a:pPr algn="l"/>
            <a:r>
              <a:rPr lang="en-US" altLang="zh-CN" sz="1400" b="0" dirty="0">
                <a:solidFill>
                  <a:srgbClr val="0000FF"/>
                </a:solidFill>
              </a:rPr>
              <a:t>    d=c;</a:t>
            </a:r>
          </a:p>
          <a:p>
            <a:pPr algn="l"/>
            <a:r>
              <a:rPr lang="pt-BR" altLang="zh-CN" sz="1400" b="0" dirty="0">
                <a:solidFill>
                  <a:srgbClr val="0000FF"/>
                </a:solidFill>
              </a:rPr>
              <a:t>    c=A(n-2)+(0.5-e)*(B(n-2)-A(n-2));</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%Output: Use midpoint of last interval for abscissa</a:t>
            </a:r>
          </a:p>
          <a:p>
            <a:pPr algn="l"/>
            <a:r>
              <a:rPr lang="en-US" altLang="zh-CN" sz="1400" b="0" dirty="0">
                <a:solidFill>
                  <a:srgbClr val="0000FF"/>
                </a:solidFill>
              </a:rPr>
              <a:t>if f(c)&gt;f(d)</a:t>
            </a:r>
          </a:p>
          <a:p>
            <a:pPr algn="l"/>
            <a:r>
              <a:rPr lang="pt-BR" altLang="zh-CN" sz="1400" b="0" dirty="0">
                <a:solidFill>
                  <a:srgbClr val="0000FF"/>
                </a:solidFill>
              </a:rPr>
              <a:t>    a=c;b=B(n-2);</a:t>
            </a:r>
          </a:p>
          <a:p>
            <a:pPr algn="l"/>
            <a:r>
              <a:rPr lang="en-US" altLang="zh-CN" sz="1400" b="0" dirty="0">
                <a:solidFill>
                  <a:srgbClr val="0000FF"/>
                </a:solidFill>
              </a:rPr>
              <a:t>else</a:t>
            </a:r>
          </a:p>
          <a:p>
            <a:pPr algn="l"/>
            <a:r>
              <a:rPr lang="pt-BR" altLang="zh-CN" sz="1400" b="0" dirty="0">
                <a:solidFill>
                  <a:srgbClr val="0000FF"/>
                </a:solidFill>
              </a:rPr>
              <a:t>    a=A(n-2);b=d;</a:t>
            </a:r>
          </a:p>
          <a:p>
            <a:pPr algn="l"/>
            <a:r>
              <a:rPr lang="en-US" altLang="zh-CN" sz="1400" b="0" dirty="0">
                <a:solidFill>
                  <a:srgbClr val="0000FF"/>
                </a:solidFill>
              </a:rPr>
              <a:t>end</a:t>
            </a:r>
          </a:p>
          <a:p>
            <a:pPr algn="l"/>
            <a:r>
              <a:rPr lang="en-US" altLang="zh-CN" sz="1400" b="0" dirty="0">
                <a:solidFill>
                  <a:srgbClr val="0000FF"/>
                </a:solidFill>
              </a:rPr>
              <a:t>X=[(</a:t>
            </a:r>
            <a:r>
              <a:rPr lang="en-US" altLang="zh-CN" sz="1400" b="0" dirty="0" err="1">
                <a:solidFill>
                  <a:srgbClr val="0000FF"/>
                </a:solidFill>
              </a:rPr>
              <a:t>a+b</a:t>
            </a:r>
            <a:r>
              <a:rPr lang="en-US" altLang="zh-CN" sz="1400" b="0" dirty="0">
                <a:solidFill>
                  <a:srgbClr val="0000FF"/>
                </a:solidFill>
              </a:rPr>
              <a:t>)/2 f((</a:t>
            </a:r>
            <a:r>
              <a:rPr lang="en-US" altLang="zh-CN" sz="1400" b="0" dirty="0" err="1">
                <a:solidFill>
                  <a:srgbClr val="0000FF"/>
                </a:solidFill>
              </a:rPr>
              <a:t>a+b</a:t>
            </a:r>
            <a:r>
              <a:rPr lang="en-US" altLang="zh-CN" sz="1400" b="0" dirty="0">
                <a:solidFill>
                  <a:srgbClr val="0000FF"/>
                </a:solidFill>
              </a:rPr>
              <a:t>)/2)];</a:t>
            </a:r>
          </a:p>
        </p:txBody>
      </p:sp>
      <p:sp>
        <p:nvSpPr>
          <p:cNvPr id="4" name="文本框 3">
            <a:extLst>
              <a:ext uri="{FF2B5EF4-FFF2-40B4-BE49-F238E27FC236}">
                <a16:creationId xmlns:a16="http://schemas.microsoft.com/office/drawing/2014/main" id="{6C00ECFE-71CE-4E78-BFB1-967A78B24BB7}"/>
              </a:ext>
            </a:extLst>
          </p:cNvPr>
          <p:cNvSpPr txBox="1"/>
          <p:nvPr/>
        </p:nvSpPr>
        <p:spPr>
          <a:xfrm>
            <a:off x="4932040" y="6299620"/>
            <a:ext cx="4104456" cy="461665"/>
          </a:xfrm>
          <a:prstGeom prst="rect">
            <a:avLst/>
          </a:prstGeom>
          <a:noFill/>
        </p:spPr>
        <p:txBody>
          <a:bodyPr wrap="square" rtlCol="0">
            <a:spAutoFit/>
          </a:bodyPr>
          <a:lstStyle/>
          <a:p>
            <a:pPr algn="l"/>
            <a:r>
              <a:rPr lang="zh-CN" altLang="en-US" sz="2400" b="0" dirty="0">
                <a:solidFill>
                  <a:srgbClr val="FF0000"/>
                </a:solidFill>
                <a:latin typeface="Heiti SC Medium" pitchFamily="2" charset="-128"/>
                <a:ea typeface="Heiti SC Medium" pitchFamily="2" charset="-128"/>
              </a:rPr>
              <a:t>斐波那契搜索法</a:t>
            </a:r>
            <a:r>
              <a:rPr lang="en-US" altLang="zh-CN" sz="2400" b="0" dirty="0" err="1">
                <a:solidFill>
                  <a:srgbClr val="FF0000"/>
                </a:solidFill>
                <a:latin typeface="+mn-ea"/>
              </a:rPr>
              <a:t>fibonacci.m</a:t>
            </a:r>
            <a:endParaRPr lang="zh-CN" altLang="en-US" sz="2400" b="0" dirty="0">
              <a:solidFill>
                <a:srgbClr val="FF0000"/>
              </a:solidFill>
              <a:latin typeface="+mn-ea"/>
              <a:ea typeface="+mn-ea"/>
            </a:endParaRPr>
          </a:p>
        </p:txBody>
      </p:sp>
      <p:pic>
        <p:nvPicPr>
          <p:cNvPr id="5" name="图片 4">
            <a:extLst>
              <a:ext uri="{FF2B5EF4-FFF2-40B4-BE49-F238E27FC236}">
                <a16:creationId xmlns:a16="http://schemas.microsoft.com/office/drawing/2014/main" id="{BFC872BA-09AC-5F85-151C-9D50102B479E}"/>
              </a:ext>
            </a:extLst>
          </p:cNvPr>
          <p:cNvPicPr>
            <a:picLocks noChangeAspect="1"/>
          </p:cNvPicPr>
          <p:nvPr/>
        </p:nvPicPr>
        <p:blipFill>
          <a:blip r:embed="rId2"/>
          <a:stretch>
            <a:fillRect/>
          </a:stretch>
        </p:blipFill>
        <p:spPr>
          <a:xfrm>
            <a:off x="2335533" y="2564904"/>
            <a:ext cx="1875948" cy="1092324"/>
          </a:xfrm>
          <a:prstGeom prst="rect">
            <a:avLst/>
          </a:prstGeom>
          <a:ln>
            <a:noFill/>
          </a:ln>
          <a:effectLst>
            <a:outerShdw blurRad="190500" algn="tl" rotWithShape="0">
              <a:srgbClr val="000000">
                <a:alpha val="70000"/>
              </a:srgbClr>
            </a:outerShdw>
          </a:effectLst>
        </p:spPr>
      </p:pic>
      <p:cxnSp>
        <p:nvCxnSpPr>
          <p:cNvPr id="7" name="直线箭头连接符 6">
            <a:extLst>
              <a:ext uri="{FF2B5EF4-FFF2-40B4-BE49-F238E27FC236}">
                <a16:creationId xmlns:a16="http://schemas.microsoft.com/office/drawing/2014/main" id="{B80CD63B-01D7-EC8C-A8BA-074780E91C3F}"/>
              </a:ext>
            </a:extLst>
          </p:cNvPr>
          <p:cNvCxnSpPr>
            <a:cxnSpLocks/>
          </p:cNvCxnSpPr>
          <p:nvPr/>
        </p:nvCxnSpPr>
        <p:spPr>
          <a:xfrm flipH="1" flipV="1">
            <a:off x="827584" y="3467399"/>
            <a:ext cx="1296144" cy="6816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979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2BAC44-130C-443D-B60B-329D3899AAF9}"/>
              </a:ext>
            </a:extLst>
          </p:cNvPr>
          <p:cNvSpPr txBox="1"/>
          <p:nvPr/>
        </p:nvSpPr>
        <p:spPr>
          <a:xfrm>
            <a:off x="3599892" y="476672"/>
            <a:ext cx="1944216" cy="584775"/>
          </a:xfrm>
          <a:prstGeom prst="rect">
            <a:avLst/>
          </a:prstGeom>
          <a:noFill/>
        </p:spPr>
        <p:txBody>
          <a:bodyPr wrap="square" rtlCol="0">
            <a:spAutoFit/>
          </a:bodyPr>
          <a:lstStyle/>
          <a:p>
            <a:r>
              <a:rPr lang="zh-CN" altLang="en-US" sz="3200" b="0" dirty="0">
                <a:solidFill>
                  <a:srgbClr val="FF0000"/>
                </a:solidFill>
                <a:latin typeface="+mn-ea"/>
                <a:ea typeface="+mn-ea"/>
              </a:rPr>
              <a:t>作业 </a:t>
            </a:r>
            <a:r>
              <a:rPr lang="en-US" altLang="zh-CN" sz="3200" b="0" dirty="0">
                <a:solidFill>
                  <a:srgbClr val="FF0000"/>
                </a:solidFill>
                <a:latin typeface="+mn-ea"/>
                <a:ea typeface="+mn-ea"/>
              </a:rPr>
              <a:t>8.1</a:t>
            </a:r>
            <a:endParaRPr lang="zh-CN" altLang="en-US" sz="3200" b="0" dirty="0">
              <a:solidFill>
                <a:srgbClr val="FF0000"/>
              </a:solidFill>
              <a:latin typeface="+mn-ea"/>
              <a:ea typeface="+mn-ea"/>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2DA9C18-4885-4CEC-A659-71B3EB10C5BB}"/>
                  </a:ext>
                </a:extLst>
              </p:cNvPr>
              <p:cNvSpPr txBox="1"/>
              <p:nvPr/>
            </p:nvSpPr>
            <p:spPr>
              <a:xfrm>
                <a:off x="350658" y="1124116"/>
                <a:ext cx="8442684" cy="1495281"/>
              </a:xfrm>
              <a:prstGeom prst="rect">
                <a:avLst/>
              </a:prstGeom>
              <a:noFill/>
            </p:spPr>
            <p:txBody>
              <a:bodyPr wrap="square" rtlCol="0">
                <a:spAutoFit/>
              </a:bodyPr>
              <a:lstStyle/>
              <a:p>
                <a:pPr algn="l">
                  <a:lnSpc>
                    <a:spcPct val="150000"/>
                  </a:lnSpc>
                </a:pPr>
                <a:r>
                  <a:rPr lang="zh-CN" altLang="en-US" sz="3200" b="0" dirty="0">
                    <a:solidFill>
                      <a:schemeClr val="tx1">
                        <a:lumMod val="95000"/>
                        <a:lumOff val="5000"/>
                      </a:schemeClr>
                    </a:solidFill>
                    <a:latin typeface="+mn-ea"/>
                    <a:ea typeface="+mn-ea"/>
                  </a:rPr>
                  <a:t>分别运用黄金分割搜索法和斐波那契搜索法对下列函数求                                       </a:t>
                </a:r>
                <a:r>
                  <a:rPr lang="en-US" altLang="zh-CN" sz="3200" b="0" dirty="0">
                    <a:solidFill>
                      <a:schemeClr val="tx1">
                        <a:lumMod val="95000"/>
                        <a:lumOff val="5000"/>
                      </a:schemeClr>
                    </a:solidFill>
                    <a:latin typeface="+mn-ea"/>
                    <a:ea typeface="+mn-ea"/>
                  </a:rPr>
                  <a:t>(</a:t>
                </a:r>
                <a:r>
                  <a:rPr lang="zh-CN" altLang="en-US" sz="3200" b="0" dirty="0">
                    <a:solidFill>
                      <a:schemeClr val="tx1">
                        <a:lumMod val="95000"/>
                        <a:lumOff val="5000"/>
                      </a:schemeClr>
                    </a:solidFill>
                    <a:latin typeface="+mn-ea"/>
                    <a:ea typeface="+mn-ea"/>
                  </a:rPr>
                  <a:t>容差</a:t>
                </a:r>
                <a14:m>
                  <m:oMath xmlns:m="http://schemas.openxmlformats.org/officeDocument/2006/math">
                    <m:r>
                      <a:rPr lang="en-US" altLang="zh-CN" sz="3200" b="0" i="1" smtClean="0">
                        <a:solidFill>
                          <a:schemeClr val="tx1">
                            <a:lumMod val="95000"/>
                            <a:lumOff val="5000"/>
                          </a:schemeClr>
                        </a:solidFill>
                        <a:latin typeface="Cambria Math" panose="02040503050406030204" pitchFamily="18" charset="0"/>
                        <a:ea typeface="Cambria Math" panose="02040503050406030204" pitchFamily="18" charset="0"/>
                      </a:rPr>
                      <m:t>𝜀</m:t>
                    </m:r>
                  </m:oMath>
                </a14:m>
                <a:r>
                  <a:rPr lang="en-US" altLang="zh-CN" sz="32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en-US" altLang="zh-CN" sz="28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10</a:t>
                </a:r>
                <a:r>
                  <a:rPr lang="en-US" altLang="zh-CN" sz="2800" b="0" baseline="30000" dirty="0">
                    <a:solidFill>
                      <a:schemeClr val="tx1">
                        <a:lumMod val="95000"/>
                        <a:lumOff val="5000"/>
                      </a:schemeClr>
                    </a:solidFill>
                    <a:latin typeface="Times New Roman" panose="02020603050405020304" pitchFamily="18" charset="0"/>
                    <a:ea typeface="+mn-ea"/>
                    <a:cs typeface="Times New Roman" panose="02020603050405020304" pitchFamily="18" charset="0"/>
                  </a:rPr>
                  <a:t>-4</a:t>
                </a:r>
                <a:r>
                  <a:rPr lang="en-US" altLang="zh-CN" sz="3200" b="0" dirty="0">
                    <a:solidFill>
                      <a:schemeClr val="tx1">
                        <a:lumMod val="95000"/>
                        <a:lumOff val="5000"/>
                      </a:schemeClr>
                    </a:solidFill>
                    <a:latin typeface="+mn-ea"/>
                    <a:ea typeface="+mn-ea"/>
                  </a:rPr>
                  <a:t>)</a:t>
                </a:r>
                <a:endParaRPr lang="zh-CN" altLang="en-US" sz="3200" b="0" dirty="0">
                  <a:solidFill>
                    <a:schemeClr val="tx1">
                      <a:lumMod val="95000"/>
                      <a:lumOff val="5000"/>
                    </a:schemeClr>
                  </a:solidFill>
                  <a:latin typeface="+mn-ea"/>
                  <a:ea typeface="+mn-ea"/>
                </a:endParaRPr>
              </a:p>
            </p:txBody>
          </p:sp>
        </mc:Choice>
        <mc:Fallback>
          <p:sp>
            <p:nvSpPr>
              <p:cNvPr id="2" name="文本框 1">
                <a:extLst>
                  <a:ext uri="{FF2B5EF4-FFF2-40B4-BE49-F238E27FC236}">
                    <a16:creationId xmlns:a16="http://schemas.microsoft.com/office/drawing/2014/main" id="{02DA9C18-4885-4CEC-A659-71B3EB10C5BB}"/>
                  </a:ext>
                </a:extLst>
              </p:cNvPr>
              <p:cNvSpPr txBox="1">
                <a:spLocks noRot="1" noChangeAspect="1" noMove="1" noResize="1" noEditPoints="1" noAdjustHandles="1" noChangeArrowheads="1" noChangeShapeType="1" noTextEdit="1"/>
              </p:cNvSpPr>
              <p:nvPr/>
            </p:nvSpPr>
            <p:spPr>
              <a:xfrm>
                <a:off x="350658" y="1124116"/>
                <a:ext cx="8442684" cy="1495281"/>
              </a:xfrm>
              <a:prstGeom prst="rect">
                <a:avLst/>
              </a:prstGeom>
              <a:blipFill>
                <a:blip r:embed="rId4"/>
                <a:stretch>
                  <a:fillRect l="-1802" r="-300" b="-1260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47DDEE58-60C4-459E-8622-E63BAADE1957}"/>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483768" y="2136992"/>
            <a:ext cx="3708571" cy="427912"/>
          </a:xfrm>
          <a:prstGeom prst="rect">
            <a:avLst/>
          </a:prstGeom>
        </p:spPr>
      </p:pic>
      <p:pic>
        <p:nvPicPr>
          <p:cNvPr id="9" name="图片 8">
            <a:extLst>
              <a:ext uri="{FF2B5EF4-FFF2-40B4-BE49-F238E27FC236}">
                <a16:creationId xmlns:a16="http://schemas.microsoft.com/office/drawing/2014/main" id="{BD496434-E564-437A-8883-E43350FAA0A9}"/>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56157" y="2852936"/>
            <a:ext cx="6031687" cy="486461"/>
          </a:xfrm>
          <a:prstGeom prst="rect">
            <a:avLst/>
          </a:prstGeom>
        </p:spPr>
      </p:pic>
    </p:spTree>
    <p:extLst>
      <p:ext uri="{BB962C8B-B14F-4D97-AF65-F5344CB8AC3E}">
        <p14:creationId xmlns:p14="http://schemas.microsoft.com/office/powerpoint/2010/main" val="77188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1722111F-0501-4B76-9876-08F6B5160FC3}"/>
              </a:ext>
            </a:extLst>
          </p:cNvPr>
          <p:cNvSpPr>
            <a:spLocks noGrp="1" noChangeArrowheads="1"/>
          </p:cNvSpPr>
          <p:nvPr>
            <p:ph type="body" idx="1"/>
          </p:nvPr>
        </p:nvSpPr>
        <p:spPr>
          <a:xfrm>
            <a:off x="286990" y="977214"/>
            <a:ext cx="8705507" cy="2196974"/>
          </a:xfrm>
        </p:spPr>
        <p:txBody>
          <a:bodyPr>
            <a:normAutofit fontScale="92500" lnSpcReduction="10000"/>
          </a:bodyPr>
          <a:lstStyle/>
          <a:p>
            <a:pPr>
              <a:lnSpc>
                <a:spcPct val="150000"/>
              </a:lnSpc>
            </a:pPr>
            <a:r>
              <a:rPr lang="zh-CN" altLang="en-US" sz="2400" dirty="0">
                <a:latin typeface="+mn-ea"/>
              </a:rPr>
              <a:t>设</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在区间</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上</a:t>
            </a:r>
            <a:r>
              <a:rPr lang="zh-CN" altLang="en-US" sz="2400" dirty="0">
                <a:solidFill>
                  <a:srgbClr val="0000FF"/>
                </a:solidFill>
                <a:latin typeface="+mn-ea"/>
              </a:rPr>
              <a:t>是（下）单峰的</a:t>
            </a:r>
            <a:r>
              <a:rPr lang="zh-CN" altLang="en-US" sz="2400" dirty="0">
                <a:latin typeface="+mn-ea"/>
              </a:rPr>
              <a:t>，在</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mn-ea"/>
              </a:rPr>
              <a:t>处有唯一极小值。若设</a:t>
            </a:r>
            <a:r>
              <a:rPr lang="en-US" altLang="zh-CN" sz="2400" i="1" dirty="0">
                <a:latin typeface="Times New Roman" panose="02020603050405020304" pitchFamily="18" charset="0"/>
                <a:cs typeface="Times New Roman" panose="02020603050405020304" pitchFamily="18" charset="0"/>
              </a:rPr>
              <a:t>f </a:t>
            </a:r>
            <a:r>
              <a:rPr lang="en-US" altLang="zh-CN" sz="2400" b="1" baseline="300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在</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上所有点处有定义。</a:t>
            </a:r>
            <a:endParaRPr lang="en-US" altLang="zh-CN" sz="2400" dirty="0">
              <a:latin typeface="+mn-ea"/>
            </a:endParaRPr>
          </a:p>
          <a:p>
            <a:pPr>
              <a:lnSpc>
                <a:spcPct val="150000"/>
              </a:lnSpc>
            </a:pPr>
            <a:r>
              <a:rPr lang="zh-CN" altLang="en-US" sz="2400" dirty="0">
                <a:latin typeface="+mn-ea"/>
              </a:rPr>
              <a:t>转化为求</a:t>
            </a:r>
            <a:r>
              <a:rPr lang="zh-CN" altLang="en-US" sz="2400" b="1" dirty="0">
                <a:solidFill>
                  <a:srgbClr val="FF0000"/>
                </a:solidFill>
                <a:highlight>
                  <a:srgbClr val="FFFF00"/>
                </a:highlight>
                <a:latin typeface="+mn-ea"/>
              </a:rPr>
              <a:t>导函数的零点</a:t>
            </a:r>
            <a:r>
              <a:rPr lang="zh-CN" altLang="en-US" sz="2400" dirty="0">
                <a:latin typeface="+mn-ea"/>
              </a:rPr>
              <a:t>问题</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0000FF"/>
                </a:solidFill>
                <a:latin typeface="+mn-ea"/>
              </a:rPr>
              <a:t>线性</a:t>
            </a:r>
            <a:r>
              <a:rPr lang="en-US" altLang="zh-CN" sz="2400" dirty="0">
                <a:solidFill>
                  <a:srgbClr val="0000FF"/>
                </a:solidFill>
                <a:latin typeface="+mn-ea"/>
              </a:rPr>
              <a:t>/</a:t>
            </a:r>
            <a:r>
              <a:rPr lang="zh-CN" altLang="en-US" sz="2400" dirty="0">
                <a:solidFill>
                  <a:srgbClr val="0000FF"/>
                </a:solidFill>
                <a:latin typeface="+mn-ea"/>
              </a:rPr>
              <a:t>非线性方程求解问题</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a:t>
            </a:r>
            <a:endParaRPr lang="en-US" altLang="zh-CN" sz="2400" dirty="0">
              <a:latin typeface="+mn-ea"/>
            </a:endParaRPr>
          </a:p>
          <a:p>
            <a:pPr marL="0" indent="0" algn="ctr">
              <a:lnSpc>
                <a:spcPct val="150000"/>
              </a:lnSpc>
              <a:buNone/>
            </a:pPr>
            <a:r>
              <a:rPr lang="zh-CN" altLang="en-US" sz="2400" dirty="0">
                <a:solidFill>
                  <a:srgbClr val="0000FF"/>
                </a:solidFill>
                <a:latin typeface="KaiTi" panose="02010609060101010101" pitchFamily="49" charset="-122"/>
                <a:ea typeface="KaiTi" panose="02010609060101010101" pitchFamily="49" charset="-122"/>
              </a:rPr>
              <a:t>不动点迭代，牛顿迭代，割线法</a:t>
            </a:r>
            <a:r>
              <a:rPr lang="zh-CN" altLang="en-US" sz="2400" dirty="0">
                <a:latin typeface="+mn-ea"/>
              </a:rPr>
              <a:t>等数值方法</a:t>
            </a:r>
          </a:p>
        </p:txBody>
      </p:sp>
      <p:sp>
        <p:nvSpPr>
          <p:cNvPr id="33796" name="Line 4">
            <a:extLst>
              <a:ext uri="{FF2B5EF4-FFF2-40B4-BE49-F238E27FC236}">
                <a16:creationId xmlns:a16="http://schemas.microsoft.com/office/drawing/2014/main" id="{F870C2FE-27DF-4C13-A62E-C0CCA0795B87}"/>
              </a:ext>
            </a:extLst>
          </p:cNvPr>
          <p:cNvSpPr>
            <a:spLocks noChangeShapeType="1"/>
          </p:cNvSpPr>
          <p:nvPr/>
        </p:nvSpPr>
        <p:spPr bwMode="auto">
          <a:xfrm>
            <a:off x="604390" y="562150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pic>
        <p:nvPicPr>
          <p:cNvPr id="33797" name="Picture 5">
            <a:extLst>
              <a:ext uri="{FF2B5EF4-FFF2-40B4-BE49-F238E27FC236}">
                <a16:creationId xmlns:a16="http://schemas.microsoft.com/office/drawing/2014/main" id="{75FCB2B2-E15E-46FA-89BA-A254A5568CE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390" y="346092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8" name="Line 6">
            <a:extLst>
              <a:ext uri="{FF2B5EF4-FFF2-40B4-BE49-F238E27FC236}">
                <a16:creationId xmlns:a16="http://schemas.microsoft.com/office/drawing/2014/main" id="{42683055-6302-40B6-BB0F-E3CFBCDE5EA1}"/>
              </a:ext>
            </a:extLst>
          </p:cNvPr>
          <p:cNvSpPr>
            <a:spLocks noChangeShapeType="1"/>
          </p:cNvSpPr>
          <p:nvPr/>
        </p:nvSpPr>
        <p:spPr bwMode="auto">
          <a:xfrm flipV="1">
            <a:off x="604390" y="3497432"/>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5" name="Line 13">
            <a:extLst>
              <a:ext uri="{FF2B5EF4-FFF2-40B4-BE49-F238E27FC236}">
                <a16:creationId xmlns:a16="http://schemas.microsoft.com/office/drawing/2014/main" id="{A430A256-43B8-48F2-9C06-F0E479120379}"/>
              </a:ext>
            </a:extLst>
          </p:cNvPr>
          <p:cNvSpPr>
            <a:spLocks noChangeShapeType="1"/>
          </p:cNvSpPr>
          <p:nvPr/>
        </p:nvSpPr>
        <p:spPr bwMode="auto">
          <a:xfrm flipV="1">
            <a:off x="4204840" y="3929232"/>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6" name="Line 14">
            <a:extLst>
              <a:ext uri="{FF2B5EF4-FFF2-40B4-BE49-F238E27FC236}">
                <a16:creationId xmlns:a16="http://schemas.microsoft.com/office/drawing/2014/main" id="{76718025-5196-4D5A-B782-DE79530F189E}"/>
              </a:ext>
            </a:extLst>
          </p:cNvPr>
          <p:cNvSpPr>
            <a:spLocks noChangeShapeType="1"/>
          </p:cNvSpPr>
          <p:nvPr/>
        </p:nvSpPr>
        <p:spPr bwMode="auto">
          <a:xfrm flipV="1">
            <a:off x="2044252" y="5370682"/>
            <a:ext cx="0" cy="25082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33807" name="Text Box 15">
            <a:extLst>
              <a:ext uri="{FF2B5EF4-FFF2-40B4-BE49-F238E27FC236}">
                <a16:creationId xmlns:a16="http://schemas.microsoft.com/office/drawing/2014/main" id="{45531392-036A-4456-8215-90EF2209884C}"/>
              </a:ext>
            </a:extLst>
          </p:cNvPr>
          <p:cNvSpPr txBox="1">
            <a:spLocks noChangeArrowheads="1"/>
          </p:cNvSpPr>
          <p:nvPr/>
        </p:nvSpPr>
        <p:spPr bwMode="auto">
          <a:xfrm>
            <a:off x="496440"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a</a:t>
            </a:r>
          </a:p>
        </p:txBody>
      </p:sp>
      <p:sp>
        <p:nvSpPr>
          <p:cNvPr id="33808" name="Text Box 16">
            <a:extLst>
              <a:ext uri="{FF2B5EF4-FFF2-40B4-BE49-F238E27FC236}">
                <a16:creationId xmlns:a16="http://schemas.microsoft.com/office/drawing/2014/main" id="{EBD97B7A-3D1E-4342-AD28-BCA2AE65C7C4}"/>
              </a:ext>
            </a:extLst>
          </p:cNvPr>
          <p:cNvSpPr txBox="1">
            <a:spLocks noChangeArrowheads="1"/>
          </p:cNvSpPr>
          <p:nvPr/>
        </p:nvSpPr>
        <p:spPr bwMode="auto">
          <a:xfrm>
            <a:off x="1936302" y="5579948"/>
            <a:ext cx="395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p</a:t>
            </a:r>
            <a:r>
              <a:rPr lang="en-US" altLang="zh-CN" sz="2400" baseline="-25000">
                <a:solidFill>
                  <a:schemeClr val="tx1"/>
                </a:solidFill>
                <a:latin typeface="Times New Roman" panose="02020603050405020304" pitchFamily="18" charset="0"/>
                <a:ea typeface="+mn-ea"/>
                <a:cs typeface="Times New Roman" panose="02020603050405020304" pitchFamily="18" charset="0"/>
              </a:rPr>
              <a:t>0</a:t>
            </a:r>
          </a:p>
        </p:txBody>
      </p:sp>
      <p:sp>
        <p:nvSpPr>
          <p:cNvPr id="33809" name="Text Box 17">
            <a:extLst>
              <a:ext uri="{FF2B5EF4-FFF2-40B4-BE49-F238E27FC236}">
                <a16:creationId xmlns:a16="http://schemas.microsoft.com/office/drawing/2014/main" id="{0A9942F3-8AF9-4373-893F-A82185E0D10A}"/>
              </a:ext>
            </a:extLst>
          </p:cNvPr>
          <p:cNvSpPr txBox="1">
            <a:spLocks noChangeArrowheads="1"/>
          </p:cNvSpPr>
          <p:nvPr/>
        </p:nvSpPr>
        <p:spPr bwMode="auto">
          <a:xfrm>
            <a:off x="2404615"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p</a:t>
            </a:r>
          </a:p>
        </p:txBody>
      </p:sp>
      <p:sp>
        <p:nvSpPr>
          <p:cNvPr id="33811" name="Text Box 19">
            <a:extLst>
              <a:ext uri="{FF2B5EF4-FFF2-40B4-BE49-F238E27FC236}">
                <a16:creationId xmlns:a16="http://schemas.microsoft.com/office/drawing/2014/main" id="{BE0ACB99-8DCC-4DFF-B682-39FFA7E32B25}"/>
              </a:ext>
            </a:extLst>
          </p:cNvPr>
          <p:cNvSpPr txBox="1">
            <a:spLocks noChangeArrowheads="1"/>
          </p:cNvSpPr>
          <p:nvPr/>
        </p:nvSpPr>
        <p:spPr bwMode="auto">
          <a:xfrm>
            <a:off x="4133402"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b</a:t>
            </a:r>
          </a:p>
        </p:txBody>
      </p:sp>
      <p:sp>
        <p:nvSpPr>
          <p:cNvPr id="33812" name="Text Box 20">
            <a:extLst>
              <a:ext uri="{FF2B5EF4-FFF2-40B4-BE49-F238E27FC236}">
                <a16:creationId xmlns:a16="http://schemas.microsoft.com/office/drawing/2014/main" id="{78B0E14A-E06B-4BD5-82A0-B24D2AFBA782}"/>
              </a:ext>
            </a:extLst>
          </p:cNvPr>
          <p:cNvSpPr txBox="1">
            <a:spLocks noChangeArrowheads="1"/>
          </p:cNvSpPr>
          <p:nvPr/>
        </p:nvSpPr>
        <p:spPr bwMode="auto">
          <a:xfrm>
            <a:off x="1801841" y="4316408"/>
            <a:ext cx="1425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y</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x</a:t>
            </a:r>
            <a:r>
              <a:rPr lang="en-US" altLang="zh-CN" sz="2400" dirty="0">
                <a:solidFill>
                  <a:schemeClr val="tx1"/>
                </a:solidFill>
                <a:latin typeface="Times New Roman" panose="02020603050405020304" pitchFamily="18" charset="0"/>
                <a:ea typeface="+mn-ea"/>
                <a:cs typeface="Times New Roman" panose="02020603050405020304" pitchFamily="18" charset="0"/>
              </a:rPr>
              <a:t>)</a:t>
            </a:r>
          </a:p>
        </p:txBody>
      </p:sp>
      <p:sp>
        <p:nvSpPr>
          <p:cNvPr id="33815" name="Line 23">
            <a:extLst>
              <a:ext uri="{FF2B5EF4-FFF2-40B4-BE49-F238E27FC236}">
                <a16:creationId xmlns:a16="http://schemas.microsoft.com/office/drawing/2014/main" id="{E06ED6C9-5410-402A-8DAC-12B14B39172C}"/>
              </a:ext>
            </a:extLst>
          </p:cNvPr>
          <p:cNvSpPr>
            <a:spLocks noChangeShapeType="1"/>
          </p:cNvSpPr>
          <p:nvPr/>
        </p:nvSpPr>
        <p:spPr bwMode="auto">
          <a:xfrm>
            <a:off x="4925564" y="5659608"/>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pic>
        <p:nvPicPr>
          <p:cNvPr id="33816" name="Picture 24">
            <a:extLst>
              <a:ext uri="{FF2B5EF4-FFF2-40B4-BE49-F238E27FC236}">
                <a16:creationId xmlns:a16="http://schemas.microsoft.com/office/drawing/2014/main" id="{B33E7DE4-A126-40D1-9897-0154E2324C1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5564" y="3518072"/>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17" name="Line 25">
            <a:extLst>
              <a:ext uri="{FF2B5EF4-FFF2-40B4-BE49-F238E27FC236}">
                <a16:creationId xmlns:a16="http://schemas.microsoft.com/office/drawing/2014/main" id="{1F7BB919-839D-4536-8444-E6BDF3194DE8}"/>
              </a:ext>
            </a:extLst>
          </p:cNvPr>
          <p:cNvSpPr>
            <a:spLocks noChangeShapeType="1"/>
          </p:cNvSpPr>
          <p:nvPr/>
        </p:nvSpPr>
        <p:spPr bwMode="auto">
          <a:xfrm flipV="1">
            <a:off x="4925564" y="3535533"/>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8" name="Line 26">
            <a:extLst>
              <a:ext uri="{FF2B5EF4-FFF2-40B4-BE49-F238E27FC236}">
                <a16:creationId xmlns:a16="http://schemas.microsoft.com/office/drawing/2014/main" id="{AE94F553-5895-4AE7-8AA4-7AC4C5997182}"/>
              </a:ext>
            </a:extLst>
          </p:cNvPr>
          <p:cNvSpPr>
            <a:spLocks noChangeShapeType="1"/>
          </p:cNvSpPr>
          <p:nvPr/>
        </p:nvSpPr>
        <p:spPr bwMode="auto">
          <a:xfrm flipV="1">
            <a:off x="8526014" y="3967333"/>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9" name="Line 27">
            <a:extLst>
              <a:ext uri="{FF2B5EF4-FFF2-40B4-BE49-F238E27FC236}">
                <a16:creationId xmlns:a16="http://schemas.microsoft.com/office/drawing/2014/main" id="{1A63FA3E-1D55-4155-B851-42AD0B353C99}"/>
              </a:ext>
            </a:extLst>
          </p:cNvPr>
          <p:cNvSpPr>
            <a:spLocks noChangeShapeType="1"/>
          </p:cNvSpPr>
          <p:nvPr/>
        </p:nvSpPr>
        <p:spPr bwMode="auto">
          <a:xfrm flipV="1">
            <a:off x="7733851" y="5085183"/>
            <a:ext cx="0" cy="568800"/>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33820" name="Text Box 28">
            <a:extLst>
              <a:ext uri="{FF2B5EF4-FFF2-40B4-BE49-F238E27FC236}">
                <a16:creationId xmlns:a16="http://schemas.microsoft.com/office/drawing/2014/main" id="{E59C92EF-9507-42A3-822C-67C91CF82519}"/>
              </a:ext>
            </a:extLst>
          </p:cNvPr>
          <p:cNvSpPr txBox="1">
            <a:spLocks noChangeArrowheads="1"/>
          </p:cNvSpPr>
          <p:nvPr/>
        </p:nvSpPr>
        <p:spPr bwMode="auto">
          <a:xfrm>
            <a:off x="4817614"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a</a:t>
            </a:r>
          </a:p>
        </p:txBody>
      </p:sp>
      <p:sp>
        <p:nvSpPr>
          <p:cNvPr id="33821" name="Text Box 29">
            <a:extLst>
              <a:ext uri="{FF2B5EF4-FFF2-40B4-BE49-F238E27FC236}">
                <a16:creationId xmlns:a16="http://schemas.microsoft.com/office/drawing/2014/main" id="{29AD63C7-74FC-4F95-85D8-8B932F767A31}"/>
              </a:ext>
            </a:extLst>
          </p:cNvPr>
          <p:cNvSpPr txBox="1">
            <a:spLocks noChangeArrowheads="1"/>
          </p:cNvSpPr>
          <p:nvPr/>
        </p:nvSpPr>
        <p:spPr bwMode="auto">
          <a:xfrm>
            <a:off x="7662414" y="5579948"/>
            <a:ext cx="395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p</a:t>
            </a:r>
            <a:r>
              <a:rPr lang="en-US" altLang="zh-CN" sz="2400" baseline="-25000">
                <a:solidFill>
                  <a:schemeClr val="tx1"/>
                </a:solidFill>
                <a:latin typeface="Times New Roman" panose="02020603050405020304" pitchFamily="18" charset="0"/>
                <a:ea typeface="+mn-ea"/>
                <a:cs typeface="Times New Roman" panose="02020603050405020304" pitchFamily="18" charset="0"/>
              </a:rPr>
              <a:t>0</a:t>
            </a:r>
          </a:p>
        </p:txBody>
      </p:sp>
      <p:sp>
        <p:nvSpPr>
          <p:cNvPr id="33822" name="Text Box 30">
            <a:extLst>
              <a:ext uri="{FF2B5EF4-FFF2-40B4-BE49-F238E27FC236}">
                <a16:creationId xmlns:a16="http://schemas.microsoft.com/office/drawing/2014/main" id="{20EE40F7-249B-4A85-9794-E5E01754E7E3}"/>
              </a:ext>
            </a:extLst>
          </p:cNvPr>
          <p:cNvSpPr txBox="1">
            <a:spLocks noChangeArrowheads="1"/>
          </p:cNvSpPr>
          <p:nvPr/>
        </p:nvSpPr>
        <p:spPr bwMode="auto">
          <a:xfrm>
            <a:off x="6725789"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p</a:t>
            </a:r>
          </a:p>
        </p:txBody>
      </p:sp>
      <p:sp>
        <p:nvSpPr>
          <p:cNvPr id="33823" name="Text Box 31">
            <a:extLst>
              <a:ext uri="{FF2B5EF4-FFF2-40B4-BE49-F238E27FC236}">
                <a16:creationId xmlns:a16="http://schemas.microsoft.com/office/drawing/2014/main" id="{236BF24E-C5D5-46CB-AEDC-730F77576AFB}"/>
              </a:ext>
            </a:extLst>
          </p:cNvPr>
          <p:cNvSpPr txBox="1">
            <a:spLocks noChangeArrowheads="1"/>
          </p:cNvSpPr>
          <p:nvPr/>
        </p:nvSpPr>
        <p:spPr bwMode="auto">
          <a:xfrm>
            <a:off x="8454576" y="5579948"/>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Times New Roman" panose="02020603050405020304" pitchFamily="18" charset="0"/>
                <a:ea typeface="+mn-ea"/>
                <a:cs typeface="Times New Roman" panose="02020603050405020304" pitchFamily="18" charset="0"/>
              </a:rPr>
              <a:t>b</a:t>
            </a:r>
          </a:p>
        </p:txBody>
      </p:sp>
      <p:sp>
        <p:nvSpPr>
          <p:cNvPr id="33824" name="Text Box 32">
            <a:extLst>
              <a:ext uri="{FF2B5EF4-FFF2-40B4-BE49-F238E27FC236}">
                <a16:creationId xmlns:a16="http://schemas.microsoft.com/office/drawing/2014/main" id="{895D706A-8DF9-4889-90D0-57D8F2EB7EB3}"/>
              </a:ext>
            </a:extLst>
          </p:cNvPr>
          <p:cNvSpPr txBox="1">
            <a:spLocks noChangeArrowheads="1"/>
          </p:cNvSpPr>
          <p:nvPr/>
        </p:nvSpPr>
        <p:spPr bwMode="auto">
          <a:xfrm>
            <a:off x="6240014" y="4316408"/>
            <a:ext cx="1295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Times New Roman" panose="02020603050405020304" pitchFamily="18" charset="0"/>
                <a:ea typeface="+mn-ea"/>
                <a:cs typeface="Times New Roman" panose="02020603050405020304" pitchFamily="18" charset="0"/>
              </a:rPr>
              <a:t>y</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f</a:t>
            </a:r>
            <a:r>
              <a:rPr lang="en-US" altLang="zh-CN" sz="2400" dirty="0">
                <a:solidFill>
                  <a:schemeClr val="tx1"/>
                </a:solidFill>
                <a:latin typeface="Times New Roman" panose="02020603050405020304" pitchFamily="18" charset="0"/>
                <a:ea typeface="+mn-ea"/>
                <a:cs typeface="Times New Roman" panose="02020603050405020304" pitchFamily="18" charset="0"/>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x</a:t>
            </a:r>
            <a:r>
              <a:rPr lang="en-US" altLang="zh-CN" sz="2400" dirty="0">
                <a:solidFill>
                  <a:schemeClr val="tx1"/>
                </a:solidFill>
                <a:latin typeface="Times New Roman" panose="02020603050405020304" pitchFamily="18" charset="0"/>
                <a:ea typeface="+mn-ea"/>
                <a:cs typeface="Times New Roman" panose="02020603050405020304" pitchFamily="18" charset="0"/>
              </a:rPr>
              <a:t>)</a:t>
            </a:r>
          </a:p>
        </p:txBody>
      </p:sp>
      <p:sp>
        <p:nvSpPr>
          <p:cNvPr id="2" name="矩形 1">
            <a:extLst>
              <a:ext uri="{FF2B5EF4-FFF2-40B4-BE49-F238E27FC236}">
                <a16:creationId xmlns:a16="http://schemas.microsoft.com/office/drawing/2014/main" id="{C7B81B3B-71E9-4119-8ECF-99B0599DDF4A}"/>
              </a:ext>
            </a:extLst>
          </p:cNvPr>
          <p:cNvSpPr/>
          <p:nvPr/>
        </p:nvSpPr>
        <p:spPr>
          <a:xfrm>
            <a:off x="2286000" y="286872"/>
            <a:ext cx="4572000" cy="523220"/>
          </a:xfrm>
          <a:prstGeom prst="rect">
            <a:avLst/>
          </a:prstGeom>
        </p:spPr>
        <p:txBody>
          <a:bodyPr>
            <a:spAutoFit/>
          </a:bodyPr>
          <a:lstStyle/>
          <a:p>
            <a:pPr marL="0" indent="0">
              <a:buFontTx/>
              <a:buNone/>
            </a:pPr>
            <a:r>
              <a:rPr lang="en-US" altLang="zh-CN" sz="2800" dirty="0">
                <a:solidFill>
                  <a:srgbClr val="0000FF"/>
                </a:solidFill>
                <a:latin typeface="+mn-ea"/>
                <a:ea typeface="+mn-ea"/>
              </a:rPr>
              <a:t>8.2.3 </a:t>
            </a:r>
            <a:r>
              <a:rPr lang="zh-CN" altLang="en-US" sz="2800" dirty="0">
                <a:solidFill>
                  <a:srgbClr val="0000FF"/>
                </a:solidFill>
                <a:latin typeface="+mn-ea"/>
                <a:ea typeface="+mn-ea"/>
              </a:rPr>
              <a:t>利用导数求极小值</a:t>
            </a:r>
          </a:p>
        </p:txBody>
      </p:sp>
    </p:spTree>
    <p:extLst>
      <p:ext uri="{BB962C8B-B14F-4D97-AF65-F5344CB8AC3E}">
        <p14:creationId xmlns:p14="http://schemas.microsoft.com/office/powerpoint/2010/main" val="1533796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2BD683E-B30E-4ABF-8B75-0922A068447F}"/>
              </a:ext>
            </a:extLst>
          </p:cNvPr>
          <p:cNvSpPr>
            <a:spLocks noGrp="1" noChangeArrowheads="1"/>
          </p:cNvSpPr>
          <p:nvPr>
            <p:ph type="title"/>
          </p:nvPr>
        </p:nvSpPr>
        <p:spPr>
          <a:xfrm>
            <a:off x="1799692" y="407068"/>
            <a:ext cx="5544616" cy="568967"/>
          </a:xfrm>
        </p:spPr>
        <p:txBody>
          <a:bodyPr>
            <a:normAutofit/>
          </a:bodyPr>
          <a:lstStyle/>
          <a:p>
            <a:pPr algn="ctr"/>
            <a:r>
              <a:rPr lang="en-US" altLang="zh-CN" sz="3200" b="1" dirty="0">
                <a:solidFill>
                  <a:srgbClr val="0000FF"/>
                </a:solidFill>
                <a:latin typeface="华文仿宋" panose="02010600040101010101" pitchFamily="2" charset="-122"/>
              </a:rPr>
              <a:t>8.3 </a:t>
            </a:r>
            <a:r>
              <a:rPr lang="zh-CN" altLang="en-US" sz="3200" b="1" dirty="0">
                <a:solidFill>
                  <a:srgbClr val="0000FF"/>
                </a:solidFill>
                <a:latin typeface="华文仿宋" panose="02010600040101010101" pitchFamily="2" charset="-122"/>
              </a:rPr>
              <a:t>多元函数求极值</a:t>
            </a:r>
            <a:endParaRPr lang="en-US" altLang="zh-CN" sz="3200" b="1" dirty="0">
              <a:solidFill>
                <a:srgbClr val="0000FF"/>
              </a:solidFill>
              <a:latin typeface="华文仿宋" panose="02010600040101010101" pitchFamily="2" charset="-122"/>
            </a:endParaRPr>
          </a:p>
        </p:txBody>
      </p:sp>
      <p:sp>
        <p:nvSpPr>
          <p:cNvPr id="45060" name="Text Box 4">
            <a:extLst>
              <a:ext uri="{FF2B5EF4-FFF2-40B4-BE49-F238E27FC236}">
                <a16:creationId xmlns:a16="http://schemas.microsoft.com/office/drawing/2014/main" id="{C5397B3F-267D-4E55-A5D7-5ED0120B1843}"/>
              </a:ext>
            </a:extLst>
          </p:cNvPr>
          <p:cNvSpPr txBox="1">
            <a:spLocks noChangeArrowheads="1"/>
          </p:cNvSpPr>
          <p:nvPr/>
        </p:nvSpPr>
        <p:spPr bwMode="auto">
          <a:xfrm>
            <a:off x="179512" y="1075526"/>
            <a:ext cx="5760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b="0" dirty="0">
                <a:solidFill>
                  <a:schemeClr val="tx1"/>
                </a:solidFill>
              </a:rPr>
              <a:t>设函数</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 </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 …, </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定义在区域</a:t>
            </a:r>
          </a:p>
        </p:txBody>
      </p:sp>
      <p:graphicFrame>
        <p:nvGraphicFramePr>
          <p:cNvPr id="45061" name="Object 5">
            <a:extLst>
              <a:ext uri="{FF2B5EF4-FFF2-40B4-BE49-F238E27FC236}">
                <a16:creationId xmlns:a16="http://schemas.microsoft.com/office/drawing/2014/main" id="{63DB654D-167F-431E-BD4C-6B698DF63AD1}"/>
              </a:ext>
            </a:extLst>
          </p:cNvPr>
          <p:cNvGraphicFramePr>
            <a:graphicFrameLocks noGrp="1" noChangeAspect="1"/>
          </p:cNvGraphicFramePr>
          <p:nvPr>
            <p:ph idx="1"/>
          </p:nvPr>
        </p:nvGraphicFramePr>
        <p:xfrm>
          <a:off x="2195736" y="1757109"/>
          <a:ext cx="4391025" cy="836613"/>
        </p:xfrm>
        <a:graphic>
          <a:graphicData uri="http://schemas.openxmlformats.org/presentationml/2006/ole">
            <mc:AlternateContent xmlns:mc="http://schemas.openxmlformats.org/markup-compatibility/2006">
              <mc:Choice xmlns:v="urn:schemas-microsoft-com:vml" Requires="v">
                <p:oleObj name="Equation" r:id="rId2" imgW="2400120" imgH="457200" progId="Equation.DSMT4">
                  <p:embed/>
                </p:oleObj>
              </mc:Choice>
              <mc:Fallback>
                <p:oleObj name="Equation" r:id="rId2" imgW="2400120" imgH="457200" progId="Equation.DSMT4">
                  <p:embed/>
                  <p:pic>
                    <p:nvPicPr>
                      <p:cNvPr id="45061" name="Object 5">
                        <a:extLst>
                          <a:ext uri="{FF2B5EF4-FFF2-40B4-BE49-F238E27FC236}">
                            <a16:creationId xmlns:a16="http://schemas.microsoft.com/office/drawing/2014/main" id="{63DB654D-167F-431E-BD4C-6B698DF63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757109"/>
                        <a:ext cx="43910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7">
            <a:extLst>
              <a:ext uri="{FF2B5EF4-FFF2-40B4-BE49-F238E27FC236}">
                <a16:creationId xmlns:a16="http://schemas.microsoft.com/office/drawing/2014/main" id="{0475D280-271D-49A4-96A0-A33C74D9222D}"/>
              </a:ext>
            </a:extLst>
          </p:cNvPr>
          <p:cNvSpPr txBox="1">
            <a:spLocks noChangeArrowheads="1"/>
          </p:cNvSpPr>
          <p:nvPr/>
        </p:nvSpPr>
        <p:spPr bwMode="auto">
          <a:xfrm>
            <a:off x="264214" y="2564904"/>
            <a:ext cx="8648723" cy="2421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150000"/>
              </a:lnSpc>
              <a:spcBef>
                <a:spcPct val="50000"/>
              </a:spcBef>
              <a:buClrTx/>
              <a:buSzTx/>
              <a:buFont typeface="Arial" panose="020B0604020202020204" pitchFamily="34" charset="0"/>
              <a:buChar char="•"/>
            </a:pPr>
            <a:r>
              <a:rPr lang="zh-CN" altLang="en-US" sz="2400" b="0" dirty="0">
                <a:solidFill>
                  <a:schemeClr val="tx1"/>
                </a:solidFill>
              </a:rPr>
              <a:t>如果</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p</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对所有的点</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zh-CN" altLang="en-US" sz="2400" b="0" dirty="0">
                <a:solidFill>
                  <a:schemeClr val="tx1"/>
                </a:solidFill>
              </a:rPr>
              <a:t>都成立</a:t>
            </a:r>
            <a:r>
              <a:rPr lang="en-US" altLang="zh-CN" sz="2400" b="0" dirty="0">
                <a:solidFill>
                  <a:schemeClr val="tx1"/>
                </a:solidFill>
              </a:rPr>
              <a:t>, </a:t>
            </a:r>
            <a:r>
              <a:rPr lang="zh-CN" altLang="en-US" sz="2400" b="0" dirty="0">
                <a:solidFill>
                  <a:schemeClr val="tx1"/>
                </a:solidFill>
              </a:rPr>
              <a:t>则函数</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在点</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p</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处有</a:t>
            </a:r>
            <a:r>
              <a:rPr lang="zh-CN" altLang="en-US" sz="2400" b="0" dirty="0">
                <a:solidFill>
                  <a:srgbClr val="FF0000"/>
                </a:solidFill>
              </a:rPr>
              <a:t>局部极小值</a:t>
            </a:r>
            <a:r>
              <a:rPr lang="en-US" altLang="zh-CN" sz="2400" b="0" dirty="0">
                <a:solidFill>
                  <a:schemeClr val="tx1"/>
                </a:solidFill>
              </a:rPr>
              <a:t>;</a:t>
            </a:r>
            <a:endParaRPr lang="zh-CN" altLang="en-US" sz="2400" b="0" dirty="0">
              <a:solidFill>
                <a:schemeClr val="tx1"/>
              </a:solidFill>
            </a:endParaRPr>
          </a:p>
          <a:p>
            <a:pPr marL="342900" indent="-342900" algn="l">
              <a:lnSpc>
                <a:spcPct val="150000"/>
              </a:lnSpc>
              <a:spcBef>
                <a:spcPct val="50000"/>
              </a:spcBef>
              <a:buClrTx/>
              <a:buSzTx/>
              <a:buFont typeface="Arial" panose="020B0604020202020204" pitchFamily="34" charset="0"/>
              <a:buChar char="•"/>
            </a:pPr>
            <a:r>
              <a:rPr lang="zh-CN" altLang="en-US" sz="2400" b="0" dirty="0">
                <a:solidFill>
                  <a:schemeClr val="tx1"/>
                </a:solidFill>
              </a:rPr>
              <a:t>如果</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p</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对所有的点</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zh-CN" altLang="en-US" sz="2400" b="0" dirty="0">
                <a:solidFill>
                  <a:schemeClr val="tx1"/>
                </a:solidFill>
              </a:rPr>
              <a:t>都成立</a:t>
            </a:r>
            <a:r>
              <a:rPr lang="en-US" altLang="zh-CN" sz="2400" b="0" dirty="0">
                <a:solidFill>
                  <a:schemeClr val="tx1"/>
                </a:solidFill>
              </a:rPr>
              <a:t>, </a:t>
            </a:r>
            <a:r>
              <a:rPr lang="zh-CN" altLang="en-US" sz="2400" b="0" dirty="0">
                <a:solidFill>
                  <a:schemeClr val="tx1"/>
                </a:solidFill>
              </a:rPr>
              <a:t>则函数</a:t>
            </a:r>
            <a:r>
              <a:rPr lang="en-US" altLang="zh-CN" sz="2400" b="0" i="1" dirty="0">
                <a:solidFill>
                  <a:schemeClr val="tx1"/>
                </a:solidFill>
                <a:latin typeface="Times New Roman" panose="02020603050405020304" pitchFamily="18" charset="0"/>
                <a:cs typeface="Times New Roman" panose="02020603050405020304" pitchFamily="18" charset="0"/>
              </a:rPr>
              <a:t>f</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x</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x</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在点</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1</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p</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p</a:t>
            </a:r>
            <a:r>
              <a:rPr lang="en-US" altLang="zh-CN" sz="2400" b="0" i="1" baseline="-25000" dirty="0" err="1">
                <a:solidFill>
                  <a:schemeClr val="tx1"/>
                </a:solidFill>
                <a:latin typeface="Times New Roman" panose="02020603050405020304" pitchFamily="18" charset="0"/>
                <a:cs typeface="Times New Roman" panose="02020603050405020304" pitchFamily="18" charset="0"/>
              </a:rPr>
              <a:t>N</a:t>
            </a:r>
            <a:r>
              <a:rPr lang="en-US" altLang="zh-CN" sz="2400" b="0" dirty="0">
                <a:solidFill>
                  <a:schemeClr val="tx1"/>
                </a:solidFill>
                <a:latin typeface="Times New Roman" panose="02020603050405020304" pitchFamily="18" charset="0"/>
                <a:cs typeface="Times New Roman" panose="02020603050405020304" pitchFamily="18" charset="0"/>
              </a:rPr>
              <a:t>)</a:t>
            </a:r>
            <a:r>
              <a:rPr lang="zh-CN" altLang="en-US" sz="2400" b="0" dirty="0">
                <a:solidFill>
                  <a:schemeClr val="tx1"/>
                </a:solidFill>
              </a:rPr>
              <a:t>处有</a:t>
            </a:r>
            <a:r>
              <a:rPr lang="zh-CN" altLang="en-US" sz="2400" b="0" dirty="0">
                <a:solidFill>
                  <a:srgbClr val="FF0000"/>
                </a:solidFill>
              </a:rPr>
              <a:t>局部极大值</a:t>
            </a:r>
            <a:r>
              <a:rPr lang="zh-CN" altLang="en-US" sz="2400" b="0" dirty="0">
                <a:solidFill>
                  <a:schemeClr val="tx1"/>
                </a:solidFill>
              </a:rPr>
              <a:t>。</a:t>
            </a:r>
          </a:p>
        </p:txBody>
      </p:sp>
      <p:sp>
        <p:nvSpPr>
          <p:cNvPr id="2" name="矩形 1">
            <a:extLst>
              <a:ext uri="{FF2B5EF4-FFF2-40B4-BE49-F238E27FC236}">
                <a16:creationId xmlns:a16="http://schemas.microsoft.com/office/drawing/2014/main" id="{59D518FC-EB28-774D-9D0D-1D90A3EDD256}"/>
              </a:ext>
            </a:extLst>
          </p:cNvPr>
          <p:cNvSpPr/>
          <p:nvPr/>
        </p:nvSpPr>
        <p:spPr>
          <a:xfrm>
            <a:off x="6586761" y="1822479"/>
            <a:ext cx="800219" cy="574581"/>
          </a:xfrm>
          <a:prstGeom prst="rect">
            <a:avLst/>
          </a:prstGeom>
        </p:spPr>
        <p:txBody>
          <a:bodyPr wrap="none">
            <a:spAutoFit/>
          </a:bodyPr>
          <a:lstStyle/>
          <a:p>
            <a:pPr algn="l">
              <a:lnSpc>
                <a:spcPct val="150000"/>
              </a:lnSpc>
              <a:spcBef>
                <a:spcPct val="50000"/>
              </a:spcBef>
              <a:buClrTx/>
              <a:buSzTx/>
              <a:buFontTx/>
              <a:buNone/>
            </a:pPr>
            <a:r>
              <a:rPr lang="zh-CN" altLang="en-US" sz="2400" b="0" dirty="0">
                <a:solidFill>
                  <a:schemeClr val="tx1"/>
                </a:solidFill>
              </a:rPr>
              <a:t>上。</a:t>
            </a:r>
            <a:endParaRPr lang="en-US" altLang="zh-CN" sz="2400" b="0" dirty="0">
              <a:solidFill>
                <a:schemeClr val="tx1"/>
              </a:solidFill>
            </a:endParaRPr>
          </a:p>
        </p:txBody>
      </p:sp>
    </p:spTree>
    <p:extLst>
      <p:ext uri="{BB962C8B-B14F-4D97-AF65-F5344CB8AC3E}">
        <p14:creationId xmlns:p14="http://schemas.microsoft.com/office/powerpoint/2010/main" val="3009152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a:extLst>
              <a:ext uri="{FF2B5EF4-FFF2-40B4-BE49-F238E27FC236}">
                <a16:creationId xmlns:a16="http://schemas.microsoft.com/office/drawing/2014/main" id="{B894A431-2B33-471F-9515-4EC18979EAE8}"/>
              </a:ext>
            </a:extLst>
          </p:cNvPr>
          <p:cNvSpPr txBox="1">
            <a:spLocks noChangeArrowheads="1"/>
          </p:cNvSpPr>
          <p:nvPr/>
        </p:nvSpPr>
        <p:spPr bwMode="auto">
          <a:xfrm>
            <a:off x="539552" y="1254732"/>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一、梯度</a:t>
            </a:r>
            <a:r>
              <a:rPr lang="zh-CN" altLang="en-US" sz="2400" dirty="0">
                <a:solidFill>
                  <a:schemeClr val="tx1"/>
                </a:solidFill>
                <a:latin typeface="+mn-ea"/>
                <a:ea typeface="+mn-ea"/>
              </a:rPr>
              <a:t> </a:t>
            </a:r>
          </a:p>
        </p:txBody>
      </p:sp>
      <p:sp>
        <p:nvSpPr>
          <p:cNvPr id="155653" name="Rectangle 5">
            <a:extLst>
              <a:ext uri="{FF2B5EF4-FFF2-40B4-BE49-F238E27FC236}">
                <a16:creationId xmlns:a16="http://schemas.microsoft.com/office/drawing/2014/main" id="{F1F1FA8D-9563-4DD9-90F4-35B1E849E081}"/>
              </a:ext>
            </a:extLst>
          </p:cNvPr>
          <p:cNvSpPr>
            <a:spLocks noChangeArrowheads="1"/>
          </p:cNvSpPr>
          <p:nvPr/>
        </p:nvSpPr>
        <p:spPr bwMode="auto">
          <a:xfrm>
            <a:off x="4623650" y="368919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55" name="Rectangle 7">
            <a:extLst>
              <a:ext uri="{FF2B5EF4-FFF2-40B4-BE49-F238E27FC236}">
                <a16:creationId xmlns:a16="http://schemas.microsoft.com/office/drawing/2014/main" id="{6675E501-C03E-4F45-A1E5-7805D16A454B}"/>
              </a:ext>
            </a:extLst>
          </p:cNvPr>
          <p:cNvSpPr>
            <a:spLocks noChangeArrowheads="1"/>
          </p:cNvSpPr>
          <p:nvPr/>
        </p:nvSpPr>
        <p:spPr bwMode="auto">
          <a:xfrm>
            <a:off x="4623650" y="3546322"/>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2" name="Rectangle 14">
            <a:extLst>
              <a:ext uri="{FF2B5EF4-FFF2-40B4-BE49-F238E27FC236}">
                <a16:creationId xmlns:a16="http://schemas.microsoft.com/office/drawing/2014/main" id="{AC84BD84-296C-422B-9294-56909859E83D}"/>
              </a:ext>
            </a:extLst>
          </p:cNvPr>
          <p:cNvSpPr>
            <a:spLocks noChangeArrowheads="1"/>
          </p:cNvSpPr>
          <p:nvPr/>
        </p:nvSpPr>
        <p:spPr bwMode="auto">
          <a:xfrm>
            <a:off x="4623650" y="3517747"/>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3" name="Rectangle 15">
            <a:extLst>
              <a:ext uri="{FF2B5EF4-FFF2-40B4-BE49-F238E27FC236}">
                <a16:creationId xmlns:a16="http://schemas.microsoft.com/office/drawing/2014/main" id="{3DFC7BF8-613E-4354-A738-1311ADC2D78C}"/>
              </a:ext>
            </a:extLst>
          </p:cNvPr>
          <p:cNvSpPr>
            <a:spLocks noChangeArrowheads="1"/>
          </p:cNvSpPr>
          <p:nvPr/>
        </p:nvSpPr>
        <p:spPr bwMode="auto">
          <a:xfrm>
            <a:off x="4623650" y="3684434"/>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4" name="Rectangle 16">
            <a:extLst>
              <a:ext uri="{FF2B5EF4-FFF2-40B4-BE49-F238E27FC236}">
                <a16:creationId xmlns:a16="http://schemas.microsoft.com/office/drawing/2014/main" id="{2A810F94-9BC9-442D-98FF-FB7FD060EE2B}"/>
              </a:ext>
            </a:extLst>
          </p:cNvPr>
          <p:cNvSpPr>
            <a:spLocks noChangeArrowheads="1"/>
          </p:cNvSpPr>
          <p:nvPr/>
        </p:nvSpPr>
        <p:spPr bwMode="auto">
          <a:xfrm>
            <a:off x="4623650" y="3913034"/>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0" name="Rectangle 22">
            <a:extLst>
              <a:ext uri="{FF2B5EF4-FFF2-40B4-BE49-F238E27FC236}">
                <a16:creationId xmlns:a16="http://schemas.microsoft.com/office/drawing/2014/main" id="{9072ABE1-7EAC-45D6-802C-E2E7659E9937}"/>
              </a:ext>
            </a:extLst>
          </p:cNvPr>
          <p:cNvSpPr>
            <a:spLocks noChangeArrowheads="1"/>
          </p:cNvSpPr>
          <p:nvPr/>
        </p:nvSpPr>
        <p:spPr bwMode="auto">
          <a:xfrm>
            <a:off x="4623650" y="3584422"/>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1" name="Rectangle 23">
            <a:extLst>
              <a:ext uri="{FF2B5EF4-FFF2-40B4-BE49-F238E27FC236}">
                <a16:creationId xmlns:a16="http://schemas.microsoft.com/office/drawing/2014/main" id="{B4FC3713-EC13-4E24-9670-E6757AA2915F}"/>
              </a:ext>
            </a:extLst>
          </p:cNvPr>
          <p:cNvSpPr>
            <a:spLocks noChangeArrowheads="1"/>
          </p:cNvSpPr>
          <p:nvPr/>
        </p:nvSpPr>
        <p:spPr bwMode="auto">
          <a:xfrm>
            <a:off x="4623650" y="3584422"/>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0" name="Rectangle 32">
            <a:extLst>
              <a:ext uri="{FF2B5EF4-FFF2-40B4-BE49-F238E27FC236}">
                <a16:creationId xmlns:a16="http://schemas.microsoft.com/office/drawing/2014/main" id="{DB748CD4-8E60-4816-BDB5-B55EC5FCA6D4}"/>
              </a:ext>
            </a:extLst>
          </p:cNvPr>
          <p:cNvSpPr>
            <a:spLocks noChangeArrowheads="1"/>
          </p:cNvSpPr>
          <p:nvPr/>
        </p:nvSpPr>
        <p:spPr bwMode="auto">
          <a:xfrm>
            <a:off x="4623650" y="3684434"/>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3" name="Rectangle 35">
            <a:extLst>
              <a:ext uri="{FF2B5EF4-FFF2-40B4-BE49-F238E27FC236}">
                <a16:creationId xmlns:a16="http://schemas.microsoft.com/office/drawing/2014/main" id="{67904A15-3569-4B8E-8F43-6DF548FDF723}"/>
              </a:ext>
            </a:extLst>
          </p:cNvPr>
          <p:cNvSpPr>
            <a:spLocks noChangeArrowheads="1"/>
          </p:cNvSpPr>
          <p:nvPr/>
        </p:nvSpPr>
        <p:spPr bwMode="auto">
          <a:xfrm>
            <a:off x="4623650" y="3012922"/>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55684" name="Group 36">
            <a:extLst>
              <a:ext uri="{FF2B5EF4-FFF2-40B4-BE49-F238E27FC236}">
                <a16:creationId xmlns:a16="http://schemas.microsoft.com/office/drawing/2014/main" id="{0CC0B94A-83AD-417E-9B93-22DE40631E6C}"/>
              </a:ext>
            </a:extLst>
          </p:cNvPr>
          <p:cNvGrpSpPr>
            <a:grpSpLocks/>
          </p:cNvGrpSpPr>
          <p:nvPr/>
        </p:nvGrpSpPr>
        <p:grpSpPr bwMode="auto">
          <a:xfrm>
            <a:off x="754905" y="1682537"/>
            <a:ext cx="7129463" cy="3402013"/>
            <a:chOff x="113" y="423"/>
            <a:chExt cx="4491" cy="2143"/>
          </a:xfrm>
        </p:grpSpPr>
        <p:sp>
          <p:nvSpPr>
            <p:cNvPr id="155652" name="Text Box 4">
              <a:extLst>
                <a:ext uri="{FF2B5EF4-FFF2-40B4-BE49-F238E27FC236}">
                  <a16:creationId xmlns:a16="http://schemas.microsoft.com/office/drawing/2014/main" id="{0E581070-6DF0-42C3-B971-AA7EE4858437}"/>
                </a:ext>
              </a:extLst>
            </p:cNvPr>
            <p:cNvSpPr txBox="1">
              <a:spLocks noChangeArrowheads="1"/>
            </p:cNvSpPr>
            <p:nvPr/>
          </p:nvSpPr>
          <p:spPr bwMode="auto">
            <a:xfrm>
              <a:off x="113" y="423"/>
              <a:ext cx="1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rgbClr val="0000FF"/>
                  </a:solidFill>
                  <a:latin typeface="+mn-ea"/>
                  <a:ea typeface="+mn-ea"/>
                </a:rPr>
                <a:t>定义</a:t>
              </a:r>
              <a:r>
                <a:rPr lang="en-US" altLang="zh-CN" sz="2400" dirty="0">
                  <a:solidFill>
                    <a:srgbClr val="0000FF"/>
                  </a:solidFill>
                  <a:latin typeface="+mn-ea"/>
                  <a:ea typeface="+mn-ea"/>
                </a:rPr>
                <a:t>8.5</a:t>
              </a:r>
              <a:r>
                <a:rPr lang="zh-CN" altLang="en-US" sz="2400" dirty="0">
                  <a:solidFill>
                    <a:schemeClr val="tx1"/>
                  </a:solidFill>
                  <a:latin typeface="+mn-ea"/>
                  <a:ea typeface="+mn-ea"/>
                </a:rPr>
                <a:t>：设</a:t>
              </a:r>
            </a:p>
          </p:txBody>
        </p:sp>
        <p:graphicFrame>
          <p:nvGraphicFramePr>
            <p:cNvPr id="155679" name="Object 31">
              <a:extLst>
                <a:ext uri="{FF2B5EF4-FFF2-40B4-BE49-F238E27FC236}">
                  <a16:creationId xmlns:a16="http://schemas.microsoft.com/office/drawing/2014/main" id="{17A2A978-5121-4400-972E-A8BBB48242E9}"/>
                </a:ext>
              </a:extLst>
            </p:cNvPr>
            <p:cNvGraphicFramePr>
              <a:graphicFrameLocks/>
            </p:cNvGraphicFramePr>
            <p:nvPr/>
          </p:nvGraphicFramePr>
          <p:xfrm>
            <a:off x="1156" y="436"/>
            <a:ext cx="408" cy="272"/>
          </p:xfrm>
          <a:graphic>
            <a:graphicData uri="http://schemas.openxmlformats.org/presentationml/2006/ole">
              <mc:AlternateContent xmlns:mc="http://schemas.openxmlformats.org/markup-compatibility/2006">
                <mc:Choice xmlns:v="urn:schemas-microsoft-com:vml" Requires="v">
                  <p:oleObj name="公式" r:id="rId3" imgW="393529" imgH="228501" progId="Equation.3">
                    <p:embed/>
                  </p:oleObj>
                </mc:Choice>
                <mc:Fallback>
                  <p:oleObj name="公式" r:id="rId3" imgW="393529" imgH="228501" progId="Equation.3">
                    <p:embed/>
                    <p:pic>
                      <p:nvPicPr>
                        <p:cNvPr id="155679" name="Object 31">
                          <a:extLst>
                            <a:ext uri="{FF2B5EF4-FFF2-40B4-BE49-F238E27FC236}">
                              <a16:creationId xmlns:a16="http://schemas.microsoft.com/office/drawing/2014/main" id="{17A2A978-5121-4400-972E-A8BBB48242E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436"/>
                          <a:ext cx="40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81" name="Text Box 33">
              <a:extLst>
                <a:ext uri="{FF2B5EF4-FFF2-40B4-BE49-F238E27FC236}">
                  <a16:creationId xmlns:a16="http://schemas.microsoft.com/office/drawing/2014/main" id="{2DE754DF-6140-4566-AC1B-BC288616EE67}"/>
                </a:ext>
              </a:extLst>
            </p:cNvPr>
            <p:cNvSpPr txBox="1">
              <a:spLocks noChangeArrowheads="1"/>
            </p:cNvSpPr>
            <p:nvPr/>
          </p:nvSpPr>
          <p:spPr bwMode="auto">
            <a:xfrm>
              <a:off x="1610" y="423"/>
              <a:ext cx="299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b="0" i="1" dirty="0" err="1">
                  <a:solidFill>
                    <a:schemeClr val="tx1"/>
                  </a:solidFill>
                  <a:latin typeface="Times New Roman" panose="02020603050405020304" pitchFamily="18" charset="0"/>
                  <a:ea typeface="+mn-ea"/>
                  <a:cs typeface="Times New Roman" panose="02020603050405020304" pitchFamily="18" charset="0"/>
                </a:rPr>
                <a:t>i</a:t>
              </a:r>
              <a:r>
                <a:rPr lang="en-US" altLang="zh-CN" sz="2400" b="0" i="1" dirty="0">
                  <a:solidFill>
                    <a:schemeClr val="tx1"/>
                  </a:solidFill>
                  <a:latin typeface="Times New Roman" panose="02020603050405020304" pitchFamily="18" charset="0"/>
                  <a:ea typeface="+mn-ea"/>
                  <a:cs typeface="Times New Roman" panose="02020603050405020304" pitchFamily="18" charset="0"/>
                </a:rPr>
                <a:t> </a:t>
              </a:r>
              <a:r>
                <a:rPr lang="en-US" altLang="zh-CN" sz="2400" b="0" dirty="0">
                  <a:solidFill>
                    <a:schemeClr val="tx1"/>
                  </a:solidFill>
                  <a:latin typeface="Times New Roman" panose="02020603050405020304" pitchFamily="18" charset="0"/>
                  <a:ea typeface="+mn-ea"/>
                  <a:cs typeface="Times New Roman" panose="02020603050405020304" pitchFamily="18" charset="0"/>
                </a:rPr>
                <a:t>= 1, 2, … , </a:t>
              </a:r>
              <a:r>
                <a:rPr lang="en-US" altLang="zh-CN" sz="2400" b="0" i="1" dirty="0">
                  <a:solidFill>
                    <a:schemeClr val="tx1"/>
                  </a:solidFill>
                  <a:latin typeface="Times New Roman" panose="02020603050405020304" pitchFamily="18" charset="0"/>
                  <a:ea typeface="+mn-ea"/>
                  <a:cs typeface="Times New Roman" panose="02020603050405020304" pitchFamily="18" charset="0"/>
                </a:rPr>
                <a:t>n</a:t>
              </a:r>
              <a:r>
                <a:rPr lang="zh-CN" altLang="en-US" sz="2400" b="0" dirty="0">
                  <a:solidFill>
                    <a:schemeClr val="tx1"/>
                  </a:solidFill>
                  <a:latin typeface="+mn-ea"/>
                  <a:ea typeface="+mn-ea"/>
                </a:rPr>
                <a:t>，</a:t>
              </a:r>
              <a:r>
                <a:rPr lang="zh-CN" altLang="en-US" sz="2400" dirty="0">
                  <a:solidFill>
                    <a:schemeClr val="tx1"/>
                  </a:solidFill>
                  <a:latin typeface="+mn-ea"/>
                  <a:ea typeface="+mn-ea"/>
                </a:rPr>
                <a:t>则其梯度为：  </a:t>
              </a:r>
            </a:p>
          </p:txBody>
        </p:sp>
        <p:graphicFrame>
          <p:nvGraphicFramePr>
            <p:cNvPr id="155682" name="Object 34">
              <a:extLst>
                <a:ext uri="{FF2B5EF4-FFF2-40B4-BE49-F238E27FC236}">
                  <a16:creationId xmlns:a16="http://schemas.microsoft.com/office/drawing/2014/main" id="{96FB8436-A7EA-4C68-BE40-5FB325249B06}"/>
                </a:ext>
              </a:extLst>
            </p:cNvPr>
            <p:cNvGraphicFramePr>
              <a:graphicFrameLocks noChangeAspect="1"/>
            </p:cNvGraphicFramePr>
            <p:nvPr>
              <p:extLst>
                <p:ext uri="{D42A27DB-BD31-4B8C-83A1-F6EECF244321}">
                  <p14:modId xmlns:p14="http://schemas.microsoft.com/office/powerpoint/2010/main" val="1236816992"/>
                </p:ext>
              </p:extLst>
            </p:nvPr>
          </p:nvGraphicFramePr>
          <p:xfrm>
            <a:off x="907" y="785"/>
            <a:ext cx="3311" cy="1781"/>
          </p:xfrm>
          <a:graphic>
            <a:graphicData uri="http://schemas.openxmlformats.org/presentationml/2006/ole">
              <mc:AlternateContent xmlns:mc="http://schemas.openxmlformats.org/markup-compatibility/2006">
                <mc:Choice xmlns:v="urn:schemas-microsoft-com:vml" Requires="v">
                  <p:oleObj name="公式" r:id="rId5" imgW="2603500" imgH="1574800" progId="Equation.3">
                    <p:embed/>
                  </p:oleObj>
                </mc:Choice>
                <mc:Fallback>
                  <p:oleObj name="公式" r:id="rId5" imgW="2603500" imgH="1574800" progId="Equation.3">
                    <p:embed/>
                    <p:pic>
                      <p:nvPicPr>
                        <p:cNvPr id="155682" name="Object 34">
                          <a:extLst>
                            <a:ext uri="{FF2B5EF4-FFF2-40B4-BE49-F238E27FC236}">
                              <a16:creationId xmlns:a16="http://schemas.microsoft.com/office/drawing/2014/main" id="{96FB8436-A7EA-4C68-BE40-5FB325249B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 y="785"/>
                          <a:ext cx="3311" cy="1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文本框 16">
            <a:extLst>
              <a:ext uri="{FF2B5EF4-FFF2-40B4-BE49-F238E27FC236}">
                <a16:creationId xmlns:a16="http://schemas.microsoft.com/office/drawing/2014/main" id="{9762BDEB-17DB-4734-BE2E-214BF285C17D}"/>
              </a:ext>
            </a:extLst>
          </p:cNvPr>
          <p:cNvSpPr txBox="1"/>
          <p:nvPr/>
        </p:nvSpPr>
        <p:spPr>
          <a:xfrm>
            <a:off x="2098044" y="160622"/>
            <a:ext cx="4947912" cy="584775"/>
          </a:xfrm>
          <a:prstGeom prst="rect">
            <a:avLst/>
          </a:prstGeom>
          <a:noFill/>
        </p:spPr>
        <p:txBody>
          <a:bodyPr wrap="square" rtlCol="0">
            <a:spAutoFit/>
          </a:bodyPr>
          <a:lstStyle/>
          <a:p>
            <a:r>
              <a:rPr lang="en-US" altLang="zh-CN" sz="3200" dirty="0">
                <a:solidFill>
                  <a:srgbClr val="0000FF"/>
                </a:solidFill>
                <a:latin typeface="华文仿宋" panose="02010600040101010101" pitchFamily="2" charset="-122"/>
                <a:ea typeface="华文仿宋" panose="02010600040101010101" pitchFamily="2" charset="-122"/>
              </a:rPr>
              <a:t>3.3.1 </a:t>
            </a:r>
            <a:r>
              <a:rPr lang="zh-CN" altLang="en-US" sz="3200" dirty="0">
                <a:solidFill>
                  <a:srgbClr val="0000FF"/>
                </a:solidFill>
                <a:latin typeface="华文仿宋" panose="02010600040101010101" pitchFamily="2" charset="-122"/>
                <a:ea typeface="华文仿宋" panose="02010600040101010101" pitchFamily="2" charset="-122"/>
              </a:rPr>
              <a:t>基础知识回顾</a:t>
            </a:r>
            <a:endParaRPr lang="zh-CN" altLang="en-US" sz="3200" b="0" dirty="0">
              <a:solidFill>
                <a:schemeClr val="tx1">
                  <a:lumMod val="95000"/>
                  <a:lumOff val="5000"/>
                </a:schemeClr>
              </a:solidFill>
              <a:latin typeface="+mn-ea"/>
              <a:ea typeface="+mn-ea"/>
            </a:endParaRPr>
          </a:p>
        </p:txBody>
      </p:sp>
      <p:sp>
        <p:nvSpPr>
          <p:cNvPr id="18" name="Text Box 4">
            <a:extLst>
              <a:ext uri="{FF2B5EF4-FFF2-40B4-BE49-F238E27FC236}">
                <a16:creationId xmlns:a16="http://schemas.microsoft.com/office/drawing/2014/main" id="{63D10D98-DC49-49FD-90B6-11E7CA32519B}"/>
              </a:ext>
            </a:extLst>
          </p:cNvPr>
          <p:cNvSpPr txBox="1">
            <a:spLocks noChangeArrowheads="1"/>
          </p:cNvSpPr>
          <p:nvPr/>
        </p:nvSpPr>
        <p:spPr bwMode="auto">
          <a:xfrm>
            <a:off x="369852" y="781657"/>
            <a:ext cx="3456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rgbClr val="FF0000"/>
                </a:solidFill>
                <a:latin typeface="+mn-ea"/>
                <a:ea typeface="+mn-ea"/>
              </a:rPr>
              <a:t>函数的方向导数与梯度</a:t>
            </a:r>
            <a:r>
              <a:rPr lang="zh-CN" altLang="en-US" sz="2400" dirty="0">
                <a:solidFill>
                  <a:srgbClr val="FF0000"/>
                </a:solidFill>
                <a:latin typeface="+mn-ea"/>
                <a:ea typeface="+mn-ea"/>
              </a:rPr>
              <a:t> </a:t>
            </a:r>
          </a:p>
        </p:txBody>
      </p:sp>
      <p:sp>
        <p:nvSpPr>
          <p:cNvPr id="2" name="文本框 1">
            <a:extLst>
              <a:ext uri="{FF2B5EF4-FFF2-40B4-BE49-F238E27FC236}">
                <a16:creationId xmlns:a16="http://schemas.microsoft.com/office/drawing/2014/main" id="{873A332F-FAA7-2069-0836-B1DBD3408B9A}"/>
              </a:ext>
            </a:extLst>
          </p:cNvPr>
          <p:cNvSpPr txBox="1"/>
          <p:nvPr/>
        </p:nvSpPr>
        <p:spPr>
          <a:xfrm>
            <a:off x="1770460" y="5154825"/>
            <a:ext cx="5706380" cy="830997"/>
          </a:xfrm>
          <a:prstGeom prst="rect">
            <a:avLst/>
          </a:prstGeom>
          <a:noFill/>
        </p:spPr>
        <p:txBody>
          <a:bodyPr wrap="square" rtlCol="0">
            <a:spAutoFit/>
          </a:bodyPr>
          <a:lstStyle/>
          <a:p>
            <a:pPr algn="l"/>
            <a:r>
              <a:rPr kumimoji="1" lang="zh-CN" altLang="en-US" sz="2400" b="0" dirty="0">
                <a:solidFill>
                  <a:srgbClr val="0000FF"/>
                </a:solidFill>
                <a:latin typeface="KaiTi" panose="02010609060101010101" pitchFamily="49" charset="-122"/>
                <a:ea typeface="KaiTi" panose="02010609060101010101" pitchFamily="49" charset="-122"/>
              </a:rPr>
              <a:t>二元函数的梯度是二维等值线的</a:t>
            </a:r>
            <a:r>
              <a:rPr kumimoji="1" lang="zh-CN" altLang="en-US" sz="2400" b="0" dirty="0">
                <a:solidFill>
                  <a:srgbClr val="C00000"/>
                </a:solidFill>
                <a:highlight>
                  <a:srgbClr val="FFFF00"/>
                </a:highlight>
                <a:latin typeface="KaiTi" panose="02010609060101010101" pitchFamily="49" charset="-122"/>
                <a:ea typeface="KaiTi" panose="02010609060101010101" pitchFamily="49" charset="-122"/>
              </a:rPr>
              <a:t>法向量</a:t>
            </a:r>
            <a:r>
              <a:rPr kumimoji="1" lang="zh-CN" altLang="en-US" sz="2400" b="0" dirty="0">
                <a:solidFill>
                  <a:srgbClr val="0000FF"/>
                </a:solidFill>
                <a:latin typeface="KaiTi" panose="02010609060101010101" pitchFamily="49" charset="-122"/>
                <a:ea typeface="KaiTi" panose="02010609060101010101" pitchFamily="49" charset="-122"/>
              </a:rPr>
              <a:t>，三元函数的梯度是三维等值面的</a:t>
            </a:r>
            <a:r>
              <a:rPr kumimoji="1" lang="zh-CN" altLang="en-US" sz="2400" b="0" dirty="0">
                <a:solidFill>
                  <a:srgbClr val="C00000"/>
                </a:solidFill>
                <a:highlight>
                  <a:srgbClr val="FFFF00"/>
                </a:highlight>
                <a:latin typeface="KaiTi" panose="02010609060101010101" pitchFamily="49" charset="-122"/>
                <a:ea typeface="KaiTi" panose="02010609060101010101" pitchFamily="49" charset="-122"/>
              </a:rPr>
              <a:t>法向量</a:t>
            </a:r>
          </a:p>
        </p:txBody>
      </p:sp>
    </p:spTree>
    <p:extLst>
      <p:ext uri="{BB962C8B-B14F-4D97-AF65-F5344CB8AC3E}">
        <p14:creationId xmlns:p14="http://schemas.microsoft.com/office/powerpoint/2010/main" val="152670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2933818" y="200162"/>
            <a:ext cx="3276364" cy="508914"/>
          </a:xfrm>
        </p:spPr>
        <p:txBody>
          <a:bodyPr>
            <a:noAutofit/>
          </a:bodyPr>
          <a:lstStyle/>
          <a:p>
            <a:pPr algn="ctr"/>
            <a:r>
              <a:rPr lang="en-US" altLang="zh-CN" sz="3200" b="1" dirty="0">
                <a:latin typeface="华文仿宋" panose="02010600040101010101" pitchFamily="2" charset="-122"/>
                <a:ea typeface="华文仿宋" panose="02010600040101010101" pitchFamily="2" charset="-122"/>
              </a:rPr>
              <a:t>8.1 </a:t>
            </a:r>
            <a:r>
              <a:rPr lang="zh-CN" altLang="en-US" sz="3200" b="1" dirty="0">
                <a:latin typeface="华文仿宋" panose="02010600040101010101" pitchFamily="2" charset="-122"/>
                <a:ea typeface="华文仿宋" panose="02010600040101010101" pitchFamily="2" charset="-122"/>
              </a:rPr>
              <a:t>引言</a:t>
            </a:r>
          </a:p>
        </p:txBody>
      </p:sp>
      <p:pic>
        <p:nvPicPr>
          <p:cNvPr id="2" name="图片 1">
            <a:extLst>
              <a:ext uri="{FF2B5EF4-FFF2-40B4-BE49-F238E27FC236}">
                <a16:creationId xmlns:a16="http://schemas.microsoft.com/office/drawing/2014/main" id="{806D643D-68E3-A866-0899-027EBCAF5B3F}"/>
              </a:ext>
            </a:extLst>
          </p:cNvPr>
          <p:cNvPicPr>
            <a:picLocks noChangeAspect="1"/>
          </p:cNvPicPr>
          <p:nvPr/>
        </p:nvPicPr>
        <p:blipFill>
          <a:blip r:embed="rId2"/>
          <a:stretch>
            <a:fillRect/>
          </a:stretch>
        </p:blipFill>
        <p:spPr>
          <a:xfrm>
            <a:off x="685800" y="1175312"/>
            <a:ext cx="7772400" cy="4507375"/>
          </a:xfrm>
          <a:prstGeom prst="rect">
            <a:avLst/>
          </a:prstGeom>
        </p:spPr>
      </p:pic>
      <p:sp>
        <p:nvSpPr>
          <p:cNvPr id="3" name="文本框 2">
            <a:extLst>
              <a:ext uri="{FF2B5EF4-FFF2-40B4-BE49-F238E27FC236}">
                <a16:creationId xmlns:a16="http://schemas.microsoft.com/office/drawing/2014/main" id="{688EE334-132F-4FCA-E28F-596FBAD92171}"/>
              </a:ext>
            </a:extLst>
          </p:cNvPr>
          <p:cNvSpPr txBox="1"/>
          <p:nvPr/>
        </p:nvSpPr>
        <p:spPr>
          <a:xfrm>
            <a:off x="708680" y="1135637"/>
            <a:ext cx="2954655" cy="461665"/>
          </a:xfrm>
          <a:prstGeom prst="rect">
            <a:avLst/>
          </a:prstGeom>
          <a:noFill/>
        </p:spPr>
        <p:txBody>
          <a:bodyPr wrap="none" rtlCol="0">
            <a:spAutoFit/>
          </a:bodyPr>
          <a:lstStyle/>
          <a:p>
            <a:pPr algn="l"/>
            <a:r>
              <a:rPr kumimoji="1" lang="zh-CN" altLang="en-US" sz="2400" b="0" dirty="0">
                <a:solidFill>
                  <a:srgbClr val="0000FF"/>
                </a:solidFill>
                <a:latin typeface="+mn-ea"/>
                <a:ea typeface="+mn-ea"/>
              </a:rPr>
              <a:t>一个局部极值的例子</a:t>
            </a:r>
          </a:p>
        </p:txBody>
      </p:sp>
      <p:sp>
        <p:nvSpPr>
          <p:cNvPr id="4" name="椭圆 3">
            <a:extLst>
              <a:ext uri="{FF2B5EF4-FFF2-40B4-BE49-F238E27FC236}">
                <a16:creationId xmlns:a16="http://schemas.microsoft.com/office/drawing/2014/main" id="{6BE40B76-30A2-3C96-2E24-4939163D77DD}"/>
              </a:ext>
            </a:extLst>
          </p:cNvPr>
          <p:cNvSpPr/>
          <p:nvPr/>
        </p:nvSpPr>
        <p:spPr bwMode="auto">
          <a:xfrm>
            <a:off x="6030000" y="3592800"/>
            <a:ext cx="72000" cy="72000"/>
          </a:xfrm>
          <a:prstGeom prst="ellipse">
            <a:avLst/>
          </a:prstGeom>
          <a:solidFill>
            <a:srgbClr val="FF0000"/>
          </a:solidFill>
          <a:ln w="28575">
            <a:solidFill>
              <a:srgbClr val="FF0000"/>
            </a:solidFill>
            <a:miter lim="800000"/>
            <a:headEnd/>
            <a:tailEnd/>
          </a:ln>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5" name="椭圆 4">
            <a:extLst>
              <a:ext uri="{FF2B5EF4-FFF2-40B4-BE49-F238E27FC236}">
                <a16:creationId xmlns:a16="http://schemas.microsoft.com/office/drawing/2014/main" id="{28B519F2-E871-E255-EC3B-B1E168BC988F}"/>
              </a:ext>
            </a:extLst>
          </p:cNvPr>
          <p:cNvSpPr/>
          <p:nvPr/>
        </p:nvSpPr>
        <p:spPr bwMode="auto">
          <a:xfrm>
            <a:off x="7416000" y="3690000"/>
            <a:ext cx="72000" cy="72000"/>
          </a:xfrm>
          <a:prstGeom prst="ellipse">
            <a:avLst/>
          </a:prstGeom>
          <a:solidFill>
            <a:srgbClr val="0000FF"/>
          </a:solidFill>
          <a:ln w="28575">
            <a:solidFill>
              <a:srgbClr val="0000FF"/>
            </a:solidFill>
            <a:miter lim="800000"/>
            <a:headEnd/>
            <a:tailEnd/>
          </a:ln>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6" name="椭圆 5">
            <a:extLst>
              <a:ext uri="{FF2B5EF4-FFF2-40B4-BE49-F238E27FC236}">
                <a16:creationId xmlns:a16="http://schemas.microsoft.com/office/drawing/2014/main" id="{4A88EAD2-AB7A-15DC-19F9-55DA611D0696}"/>
              </a:ext>
            </a:extLst>
          </p:cNvPr>
          <p:cNvSpPr/>
          <p:nvPr/>
        </p:nvSpPr>
        <p:spPr bwMode="auto">
          <a:xfrm>
            <a:off x="5958000" y="2257200"/>
            <a:ext cx="72000" cy="72000"/>
          </a:xfrm>
          <a:prstGeom prst="ellipse">
            <a:avLst/>
          </a:prstGeom>
          <a:solidFill>
            <a:srgbClr val="0000FF"/>
          </a:solidFill>
          <a:ln w="28575">
            <a:solidFill>
              <a:srgbClr val="0000FF"/>
            </a:solidFill>
            <a:miter lim="800000"/>
            <a:headEnd/>
            <a:tailEnd/>
          </a:ln>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7" name="椭圆 6">
            <a:extLst>
              <a:ext uri="{FF2B5EF4-FFF2-40B4-BE49-F238E27FC236}">
                <a16:creationId xmlns:a16="http://schemas.microsoft.com/office/drawing/2014/main" id="{EDDA2F7B-EC91-D525-2EA1-428FF6420014}"/>
              </a:ext>
            </a:extLst>
          </p:cNvPr>
          <p:cNvSpPr/>
          <p:nvPr/>
        </p:nvSpPr>
        <p:spPr bwMode="auto">
          <a:xfrm>
            <a:off x="7308304" y="2322000"/>
            <a:ext cx="72000" cy="72000"/>
          </a:xfrm>
          <a:prstGeom prst="ellipse">
            <a:avLst/>
          </a:prstGeom>
          <a:solidFill>
            <a:srgbClr val="FF0000"/>
          </a:solidFill>
          <a:ln w="28575">
            <a:solidFill>
              <a:srgbClr val="FF0000"/>
            </a:solidFill>
            <a:miter lim="800000"/>
            <a:headEnd/>
            <a:tailEnd/>
          </a:ln>
        </p:spPr>
        <p:txBody>
          <a:bodyPr rtlCol="0" anchor="ctr"/>
          <a:lstStyle/>
          <a:p>
            <a:pPr algn="l">
              <a:spcBef>
                <a:spcPct val="20000"/>
              </a:spcBef>
            </a:pPr>
            <a:endParaRPr kumimoji="1"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8" name="文本框 7">
            <a:extLst>
              <a:ext uri="{FF2B5EF4-FFF2-40B4-BE49-F238E27FC236}">
                <a16:creationId xmlns:a16="http://schemas.microsoft.com/office/drawing/2014/main" id="{1B928446-646E-D62B-A451-5B36480A69FA}"/>
              </a:ext>
            </a:extLst>
          </p:cNvPr>
          <p:cNvSpPr txBox="1"/>
          <p:nvPr/>
        </p:nvSpPr>
        <p:spPr>
          <a:xfrm>
            <a:off x="656429" y="673972"/>
            <a:ext cx="4185762" cy="461665"/>
          </a:xfrm>
          <a:prstGeom prst="rect">
            <a:avLst/>
          </a:prstGeom>
          <a:noFill/>
        </p:spPr>
        <p:txBody>
          <a:bodyPr wrap="none" rtlCol="0">
            <a:spAutoFit/>
          </a:bodyPr>
          <a:lstStyle/>
          <a:p>
            <a:r>
              <a:rPr kumimoji="1" lang="zh-CN" altLang="en-US" sz="2400" b="0" dirty="0">
                <a:solidFill>
                  <a:srgbClr val="FF0000"/>
                </a:solidFill>
                <a:highlight>
                  <a:srgbClr val="FFFF00"/>
                </a:highlight>
                <a:latin typeface="KaiTi" panose="02010609060101010101" pitchFamily="49" charset="-122"/>
                <a:ea typeface="KaiTi" panose="02010609060101010101" pitchFamily="49" charset="-122"/>
              </a:rPr>
              <a:t>最优化问题往往涉及到求极值</a:t>
            </a:r>
          </a:p>
        </p:txBody>
      </p:sp>
    </p:spTree>
    <p:extLst>
      <p:ext uri="{BB962C8B-B14F-4D97-AF65-F5344CB8AC3E}">
        <p14:creationId xmlns:p14="http://schemas.microsoft.com/office/powerpoint/2010/main" val="2330722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a:extLst>
              <a:ext uri="{FF2B5EF4-FFF2-40B4-BE49-F238E27FC236}">
                <a16:creationId xmlns:a16="http://schemas.microsoft.com/office/drawing/2014/main" id="{93FE2750-16BA-48A7-9F1F-8F7279B5D1E5}"/>
              </a:ext>
            </a:extLst>
          </p:cNvPr>
          <p:cNvSpPr txBox="1">
            <a:spLocks noChangeArrowheads="1"/>
          </p:cNvSpPr>
          <p:nvPr/>
        </p:nvSpPr>
        <p:spPr bwMode="auto">
          <a:xfrm>
            <a:off x="214319" y="608379"/>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二、方向导数</a:t>
            </a:r>
          </a:p>
        </p:txBody>
      </p:sp>
      <p:sp>
        <p:nvSpPr>
          <p:cNvPr id="100358" name="Text Box 6">
            <a:extLst>
              <a:ext uri="{FF2B5EF4-FFF2-40B4-BE49-F238E27FC236}">
                <a16:creationId xmlns:a16="http://schemas.microsoft.com/office/drawing/2014/main" id="{0F5B6869-ACC7-487A-914B-E650617A0BC2}"/>
              </a:ext>
            </a:extLst>
          </p:cNvPr>
          <p:cNvSpPr txBox="1">
            <a:spLocks noChangeArrowheads="1"/>
          </p:cNvSpPr>
          <p:nvPr/>
        </p:nvSpPr>
        <p:spPr bwMode="auto">
          <a:xfrm>
            <a:off x="269891" y="1213157"/>
            <a:ext cx="54019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定义</a:t>
            </a:r>
            <a:r>
              <a:rPr lang="en-US" altLang="zh-CN" sz="2400" dirty="0">
                <a:solidFill>
                  <a:schemeClr val="tx1"/>
                </a:solidFill>
                <a:latin typeface="+mn-ea"/>
                <a:ea typeface="+mn-ea"/>
              </a:rPr>
              <a:t>8.4</a:t>
            </a:r>
            <a:r>
              <a:rPr lang="zh-CN" altLang="en-US" sz="2400" dirty="0">
                <a:solidFill>
                  <a:schemeClr val="tx1"/>
                </a:solidFill>
                <a:latin typeface="+mn-ea"/>
                <a:ea typeface="+mn-ea"/>
              </a:rPr>
              <a:t>：函数在某个方向</a:t>
            </a:r>
            <a:r>
              <a:rPr lang="en-US" altLang="zh-CN" sz="2400" i="1" dirty="0">
                <a:solidFill>
                  <a:schemeClr val="tx1"/>
                </a:solidFill>
                <a:latin typeface="Times New Roman" panose="02020603050405020304" pitchFamily="18" charset="0"/>
                <a:ea typeface="+mn-ea"/>
                <a:cs typeface="Times New Roman" panose="02020603050405020304" pitchFamily="18" charset="0"/>
              </a:rPr>
              <a:t>d</a:t>
            </a:r>
            <a:r>
              <a:rPr lang="zh-CN" altLang="en-US" sz="2400" dirty="0">
                <a:solidFill>
                  <a:schemeClr val="tx1"/>
                </a:solidFill>
                <a:latin typeface="+mn-ea"/>
                <a:ea typeface="+mn-ea"/>
              </a:rPr>
              <a:t>上的变化率 </a:t>
            </a:r>
          </a:p>
        </p:txBody>
      </p:sp>
      <p:pic>
        <p:nvPicPr>
          <p:cNvPr id="100385" name="Picture 33">
            <a:extLst>
              <a:ext uri="{FF2B5EF4-FFF2-40B4-BE49-F238E27FC236}">
                <a16:creationId xmlns:a16="http://schemas.microsoft.com/office/drawing/2014/main" id="{88B99B8E-F03F-4E12-85D6-FEFD3536D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850" y="813413"/>
            <a:ext cx="3032125" cy="2882900"/>
          </a:xfrm>
          <a:prstGeom prst="rect">
            <a:avLst/>
          </a:prstGeom>
          <a:noFill/>
          <a:extLst>
            <a:ext uri="{909E8E84-426E-40DD-AFC4-6F175D3DCCD1}">
              <a14:hiddenFill xmlns:a14="http://schemas.microsoft.com/office/drawing/2010/main">
                <a:solidFill>
                  <a:srgbClr val="FFFFFF"/>
                </a:solidFill>
              </a14:hiddenFill>
            </a:ext>
          </a:extLst>
        </p:spPr>
      </p:pic>
      <p:sp>
        <p:nvSpPr>
          <p:cNvPr id="100360" name="Text Box 8">
            <a:extLst>
              <a:ext uri="{FF2B5EF4-FFF2-40B4-BE49-F238E27FC236}">
                <a16:creationId xmlns:a16="http://schemas.microsoft.com/office/drawing/2014/main" id="{4DCF197E-660B-43F1-A3DB-362851CD95F0}"/>
              </a:ext>
            </a:extLst>
          </p:cNvPr>
          <p:cNvSpPr txBox="1">
            <a:spLocks noChangeArrowheads="1"/>
          </p:cNvSpPr>
          <p:nvPr/>
        </p:nvSpPr>
        <p:spPr bwMode="auto">
          <a:xfrm>
            <a:off x="269891" y="1670518"/>
            <a:ext cx="29677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对于二元函数 </a:t>
            </a:r>
          </a:p>
        </p:txBody>
      </p:sp>
      <p:graphicFrame>
        <p:nvGraphicFramePr>
          <p:cNvPr id="100361" name="Object 9">
            <a:extLst>
              <a:ext uri="{FF2B5EF4-FFF2-40B4-BE49-F238E27FC236}">
                <a16:creationId xmlns:a16="http://schemas.microsoft.com/office/drawing/2014/main" id="{E9F897E3-0126-42FA-AB30-AAE49C94D888}"/>
              </a:ext>
            </a:extLst>
          </p:cNvPr>
          <p:cNvGraphicFramePr>
            <a:graphicFrameLocks/>
          </p:cNvGraphicFramePr>
          <p:nvPr/>
        </p:nvGraphicFramePr>
        <p:xfrm>
          <a:off x="2225207" y="1670839"/>
          <a:ext cx="1293451" cy="393816"/>
        </p:xfrm>
        <a:graphic>
          <a:graphicData uri="http://schemas.openxmlformats.org/presentationml/2006/ole">
            <mc:AlternateContent xmlns:mc="http://schemas.openxmlformats.org/markup-compatibility/2006">
              <mc:Choice xmlns:v="urn:schemas-microsoft-com:vml" Requires="v">
                <p:oleObj name="公式" r:id="rId4" imgW="596124" imgH="215619" progId="Equation.3">
                  <p:embed/>
                </p:oleObj>
              </mc:Choice>
              <mc:Fallback>
                <p:oleObj name="公式" r:id="rId4" imgW="596124" imgH="215619" progId="Equation.3">
                  <p:embed/>
                  <p:pic>
                    <p:nvPicPr>
                      <p:cNvPr id="100361" name="Object 9">
                        <a:extLst>
                          <a:ext uri="{FF2B5EF4-FFF2-40B4-BE49-F238E27FC236}">
                            <a16:creationId xmlns:a16="http://schemas.microsoft.com/office/drawing/2014/main" id="{E9F897E3-0126-42FA-AB30-AAE49C94D8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207" y="1670839"/>
                        <a:ext cx="1293451" cy="393816"/>
                      </a:xfrm>
                      <a:prstGeom prst="rect">
                        <a:avLst/>
                      </a:prstGeom>
                      <a:noFill/>
                    </p:spPr>
                  </p:pic>
                </p:oleObj>
              </mc:Fallback>
            </mc:AlternateContent>
          </a:graphicData>
        </a:graphic>
      </p:graphicFrame>
      <p:sp>
        <p:nvSpPr>
          <p:cNvPr id="100386" name="Text Box 34">
            <a:extLst>
              <a:ext uri="{FF2B5EF4-FFF2-40B4-BE49-F238E27FC236}">
                <a16:creationId xmlns:a16="http://schemas.microsoft.com/office/drawing/2014/main" id="{50C89C86-B62F-46A8-A2CF-D2F0F1C95015}"/>
              </a:ext>
            </a:extLst>
          </p:cNvPr>
          <p:cNvSpPr txBox="1">
            <a:spLocks noChangeArrowheads="1"/>
          </p:cNvSpPr>
          <p:nvPr/>
        </p:nvSpPr>
        <p:spPr bwMode="auto">
          <a:xfrm>
            <a:off x="3292626" y="1638906"/>
            <a:ext cx="28813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（在空间</a:t>
            </a:r>
          </a:p>
        </p:txBody>
      </p:sp>
      <p:sp>
        <p:nvSpPr>
          <p:cNvPr id="100387" name="Text Box 35">
            <a:extLst>
              <a:ext uri="{FF2B5EF4-FFF2-40B4-BE49-F238E27FC236}">
                <a16:creationId xmlns:a16="http://schemas.microsoft.com/office/drawing/2014/main" id="{978E3753-A580-4A3D-BA1A-CB69A044E0EB}"/>
              </a:ext>
            </a:extLst>
          </p:cNvPr>
          <p:cNvSpPr txBox="1">
            <a:spLocks noChangeArrowheads="1"/>
          </p:cNvSpPr>
          <p:nvPr/>
        </p:nvSpPr>
        <p:spPr bwMode="auto">
          <a:xfrm>
            <a:off x="291735" y="2139264"/>
            <a:ext cx="456482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表示一个曲面）有：</a:t>
            </a:r>
          </a:p>
        </p:txBody>
      </p:sp>
      <p:graphicFrame>
        <p:nvGraphicFramePr>
          <p:cNvPr id="100388" name="Object 36">
            <a:extLst>
              <a:ext uri="{FF2B5EF4-FFF2-40B4-BE49-F238E27FC236}">
                <a16:creationId xmlns:a16="http://schemas.microsoft.com/office/drawing/2014/main" id="{F231A1EE-E01A-4299-A0EE-AF338847B9A8}"/>
              </a:ext>
            </a:extLst>
          </p:cNvPr>
          <p:cNvGraphicFramePr>
            <a:graphicFrameLocks/>
          </p:cNvGraphicFramePr>
          <p:nvPr/>
        </p:nvGraphicFramePr>
        <p:xfrm>
          <a:off x="632623" y="2690732"/>
          <a:ext cx="5495925" cy="857250"/>
        </p:xfrm>
        <a:graphic>
          <a:graphicData uri="http://schemas.openxmlformats.org/presentationml/2006/ole">
            <mc:AlternateContent xmlns:mc="http://schemas.openxmlformats.org/markup-compatibility/2006">
              <mc:Choice xmlns:v="urn:schemas-microsoft-com:vml" Requires="v">
                <p:oleObj name="Equation" r:id="rId6" imgW="3009600" imgH="431640" progId="Equation.DSMT4">
                  <p:embed/>
                </p:oleObj>
              </mc:Choice>
              <mc:Fallback>
                <p:oleObj name="Equation" r:id="rId6" imgW="3009600" imgH="431640" progId="Equation.DSMT4">
                  <p:embed/>
                  <p:pic>
                    <p:nvPicPr>
                      <p:cNvPr id="100388" name="Object 36">
                        <a:extLst>
                          <a:ext uri="{FF2B5EF4-FFF2-40B4-BE49-F238E27FC236}">
                            <a16:creationId xmlns:a16="http://schemas.microsoft.com/office/drawing/2014/main" id="{F231A1EE-E01A-4299-A0EE-AF338847B9A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23" y="2690732"/>
                        <a:ext cx="54959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408" name="Group 56">
            <a:extLst>
              <a:ext uri="{FF2B5EF4-FFF2-40B4-BE49-F238E27FC236}">
                <a16:creationId xmlns:a16="http://schemas.microsoft.com/office/drawing/2014/main" id="{724722CA-C811-4BDB-A4E2-99BFB681248B}"/>
              </a:ext>
            </a:extLst>
          </p:cNvPr>
          <p:cNvGrpSpPr>
            <a:grpSpLocks/>
          </p:cNvGrpSpPr>
          <p:nvPr/>
        </p:nvGrpSpPr>
        <p:grpSpPr bwMode="auto">
          <a:xfrm>
            <a:off x="465937" y="3635791"/>
            <a:ext cx="6840537" cy="1368425"/>
            <a:chOff x="657" y="2568"/>
            <a:chExt cx="4309" cy="862"/>
          </a:xfrm>
        </p:grpSpPr>
        <p:sp>
          <p:nvSpPr>
            <p:cNvPr id="100390" name="Text Box 38">
              <a:extLst>
                <a:ext uri="{FF2B5EF4-FFF2-40B4-BE49-F238E27FC236}">
                  <a16:creationId xmlns:a16="http://schemas.microsoft.com/office/drawing/2014/main" id="{06AC83DE-7CE1-4405-AC67-A7B835799E13}"/>
                </a:ext>
              </a:extLst>
            </p:cNvPr>
            <p:cNvSpPr txBox="1">
              <a:spLocks noChangeArrowheads="1"/>
            </p:cNvSpPr>
            <p:nvPr/>
          </p:nvSpPr>
          <p:spPr bwMode="auto">
            <a:xfrm>
              <a:off x="657" y="2568"/>
              <a:ext cx="20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一般公式</a:t>
              </a:r>
              <a:r>
                <a:rPr lang="en-US" altLang="zh-CN" sz="2400" dirty="0">
                  <a:solidFill>
                    <a:schemeClr val="tx1"/>
                  </a:solidFill>
                  <a:latin typeface="+mn-ea"/>
                  <a:ea typeface="+mn-ea"/>
                </a:rPr>
                <a:t>(</a:t>
              </a:r>
              <a:r>
                <a:rPr lang="zh-CN" altLang="en-US" sz="2400" dirty="0">
                  <a:solidFill>
                    <a:schemeClr val="tx1"/>
                  </a:solidFill>
                  <a:latin typeface="+mn-ea"/>
                  <a:ea typeface="+mn-ea"/>
                </a:rPr>
                <a:t>多元函数</a:t>
              </a:r>
              <a:r>
                <a:rPr lang="en-US" altLang="zh-CN" sz="2400" dirty="0">
                  <a:solidFill>
                    <a:schemeClr val="tx1"/>
                  </a:solidFill>
                  <a:latin typeface="+mn-ea"/>
                  <a:ea typeface="+mn-ea"/>
                </a:rPr>
                <a:t>)</a:t>
              </a:r>
              <a:r>
                <a:rPr lang="zh-CN" altLang="en-US" sz="2400" dirty="0">
                  <a:solidFill>
                    <a:schemeClr val="tx1"/>
                  </a:solidFill>
                  <a:latin typeface="+mn-ea"/>
                  <a:ea typeface="+mn-ea"/>
                </a:rPr>
                <a:t>：</a:t>
              </a:r>
            </a:p>
          </p:txBody>
        </p:sp>
        <p:graphicFrame>
          <p:nvGraphicFramePr>
            <p:cNvPr id="100391" name="Object 39">
              <a:extLst>
                <a:ext uri="{FF2B5EF4-FFF2-40B4-BE49-F238E27FC236}">
                  <a16:creationId xmlns:a16="http://schemas.microsoft.com/office/drawing/2014/main" id="{703E2EEC-BBE9-4A0E-A36B-642CD0A1F007}"/>
                </a:ext>
              </a:extLst>
            </p:cNvPr>
            <p:cNvGraphicFramePr>
              <a:graphicFrameLocks/>
            </p:cNvGraphicFramePr>
            <p:nvPr/>
          </p:nvGraphicFramePr>
          <p:xfrm>
            <a:off x="657" y="2840"/>
            <a:ext cx="1905" cy="590"/>
          </p:xfrm>
          <a:graphic>
            <a:graphicData uri="http://schemas.openxmlformats.org/presentationml/2006/ole">
              <mc:AlternateContent xmlns:mc="http://schemas.openxmlformats.org/markup-compatibility/2006">
                <mc:Choice xmlns:v="urn:schemas-microsoft-com:vml" Requires="v">
                  <p:oleObj name="公式" r:id="rId8" imgW="1524000" imgH="508000" progId="Equation.3">
                    <p:embed/>
                  </p:oleObj>
                </mc:Choice>
                <mc:Fallback>
                  <p:oleObj name="公式" r:id="rId8" imgW="1524000" imgH="508000" progId="Equation.3">
                    <p:embed/>
                    <p:pic>
                      <p:nvPicPr>
                        <p:cNvPr id="100391" name="Object 39">
                          <a:extLst>
                            <a:ext uri="{FF2B5EF4-FFF2-40B4-BE49-F238E27FC236}">
                              <a16:creationId xmlns:a16="http://schemas.microsoft.com/office/drawing/2014/main" id="{703E2EEC-BBE9-4A0E-A36B-642CD0A1F00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2840"/>
                          <a:ext cx="1905"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93" name="Object 41">
              <a:extLst>
                <a:ext uri="{FF2B5EF4-FFF2-40B4-BE49-F238E27FC236}">
                  <a16:creationId xmlns:a16="http://schemas.microsoft.com/office/drawing/2014/main" id="{8E6F6C81-46D4-4380-885B-9DD25998A064}"/>
                </a:ext>
              </a:extLst>
            </p:cNvPr>
            <p:cNvGraphicFramePr>
              <a:graphicFrameLocks noChangeAspect="1"/>
            </p:cNvGraphicFramePr>
            <p:nvPr/>
          </p:nvGraphicFramePr>
          <p:xfrm>
            <a:off x="2925" y="2940"/>
            <a:ext cx="181" cy="272"/>
          </p:xfrm>
          <a:graphic>
            <a:graphicData uri="http://schemas.openxmlformats.org/presentationml/2006/ole">
              <mc:AlternateContent xmlns:mc="http://schemas.openxmlformats.org/markup-compatibility/2006">
                <mc:Choice xmlns:v="urn:schemas-microsoft-com:vml" Requires="v">
                  <p:oleObj name="公式" r:id="rId10" imgW="152334" imgH="228501" progId="Equation.3">
                    <p:embed/>
                  </p:oleObj>
                </mc:Choice>
                <mc:Fallback>
                  <p:oleObj name="公式" r:id="rId10" imgW="152334" imgH="228501" progId="Equation.3">
                    <p:embed/>
                    <p:pic>
                      <p:nvPicPr>
                        <p:cNvPr id="100393" name="Object 41">
                          <a:extLst>
                            <a:ext uri="{FF2B5EF4-FFF2-40B4-BE49-F238E27FC236}">
                              <a16:creationId xmlns:a16="http://schemas.microsoft.com/office/drawing/2014/main" id="{8E6F6C81-46D4-4380-885B-9DD25998A0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5" y="2940"/>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96" name="Text Box 44">
              <a:extLst>
                <a:ext uri="{FF2B5EF4-FFF2-40B4-BE49-F238E27FC236}">
                  <a16:creationId xmlns:a16="http://schemas.microsoft.com/office/drawing/2014/main" id="{4F31D801-770F-4E0D-A8CE-EBAE8E115862}"/>
                </a:ext>
              </a:extLst>
            </p:cNvPr>
            <p:cNvSpPr txBox="1">
              <a:spLocks noChangeArrowheads="1"/>
            </p:cNvSpPr>
            <p:nvPr/>
          </p:nvSpPr>
          <p:spPr bwMode="auto">
            <a:xfrm>
              <a:off x="3106" y="2921"/>
              <a:ext cx="186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zh-CN" altLang="en-US" sz="2400" dirty="0">
                  <a:solidFill>
                    <a:schemeClr val="tx1"/>
                  </a:solidFill>
                  <a:latin typeface="+mn-ea"/>
                  <a:ea typeface="+mn-ea"/>
                </a:rPr>
                <a:t>与</a:t>
              </a:r>
              <a:r>
                <a:rPr lang="en-US" altLang="zh-CN" sz="2400" i="1" dirty="0">
                  <a:solidFill>
                    <a:schemeClr val="tx1"/>
                  </a:solidFill>
                  <a:latin typeface="Times New Roman" panose="02020603050405020304" pitchFamily="18" charset="0"/>
                  <a:ea typeface="+mn-ea"/>
                  <a:cs typeface="Times New Roman" panose="02020603050405020304" pitchFamily="18" charset="0"/>
                </a:rPr>
                <a:t>x</a:t>
              </a:r>
              <a:r>
                <a:rPr lang="en-US" altLang="zh-CN" sz="2400" i="1" baseline="-25000" dirty="0">
                  <a:solidFill>
                    <a:schemeClr val="tx1"/>
                  </a:solidFill>
                  <a:latin typeface="Times New Roman" panose="02020603050405020304" pitchFamily="18" charset="0"/>
                  <a:ea typeface="+mn-ea"/>
                  <a:cs typeface="Times New Roman" panose="02020603050405020304" pitchFamily="18" charset="0"/>
                </a:rPr>
                <a:t>i</a:t>
              </a:r>
              <a:r>
                <a:rPr lang="zh-CN" altLang="en-US" sz="2400" dirty="0">
                  <a:solidFill>
                    <a:schemeClr val="tx1"/>
                  </a:solidFill>
                  <a:latin typeface="+mn-ea"/>
                  <a:ea typeface="+mn-ea"/>
                </a:rPr>
                <a:t>轴的夹角 </a:t>
              </a:r>
            </a:p>
          </p:txBody>
        </p:sp>
      </p:grpSp>
      <p:grpSp>
        <p:nvGrpSpPr>
          <p:cNvPr id="100409" name="Group 57">
            <a:extLst>
              <a:ext uri="{FF2B5EF4-FFF2-40B4-BE49-F238E27FC236}">
                <a16:creationId xmlns:a16="http://schemas.microsoft.com/office/drawing/2014/main" id="{07E4AD8B-BFAE-4A2C-9B40-EC83BA708F4F}"/>
              </a:ext>
            </a:extLst>
          </p:cNvPr>
          <p:cNvGrpSpPr>
            <a:grpSpLocks/>
          </p:cNvGrpSpPr>
          <p:nvPr/>
        </p:nvGrpSpPr>
        <p:grpSpPr bwMode="auto">
          <a:xfrm>
            <a:off x="214318" y="5233576"/>
            <a:ext cx="8358188" cy="647700"/>
            <a:chOff x="385" y="3657"/>
            <a:chExt cx="5265" cy="408"/>
          </a:xfrm>
        </p:grpSpPr>
        <p:sp>
          <p:nvSpPr>
            <p:cNvPr id="100397" name="Text Box 45">
              <a:extLst>
                <a:ext uri="{FF2B5EF4-FFF2-40B4-BE49-F238E27FC236}">
                  <a16:creationId xmlns:a16="http://schemas.microsoft.com/office/drawing/2014/main" id="{4FB29E79-8552-4401-AA46-AE991D915A0D}"/>
                </a:ext>
              </a:extLst>
            </p:cNvPr>
            <p:cNvSpPr txBox="1">
              <a:spLocks noChangeArrowheads="1"/>
            </p:cNvSpPr>
            <p:nvPr/>
          </p:nvSpPr>
          <p:spPr bwMode="auto">
            <a:xfrm>
              <a:off x="385" y="3702"/>
              <a:ext cx="9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特例： </a:t>
              </a:r>
            </a:p>
          </p:txBody>
        </p:sp>
        <p:graphicFrame>
          <p:nvGraphicFramePr>
            <p:cNvPr id="100398" name="Object 46">
              <a:extLst>
                <a:ext uri="{FF2B5EF4-FFF2-40B4-BE49-F238E27FC236}">
                  <a16:creationId xmlns:a16="http://schemas.microsoft.com/office/drawing/2014/main" id="{B474629B-6FC6-4743-8C41-BB87DCE80FA9}"/>
                </a:ext>
              </a:extLst>
            </p:cNvPr>
            <p:cNvGraphicFramePr>
              <a:graphicFrameLocks/>
            </p:cNvGraphicFramePr>
            <p:nvPr/>
          </p:nvGraphicFramePr>
          <p:xfrm>
            <a:off x="1066" y="3657"/>
            <a:ext cx="363" cy="408"/>
          </p:xfrm>
          <a:graphic>
            <a:graphicData uri="http://schemas.openxmlformats.org/presentationml/2006/ole">
              <mc:AlternateContent xmlns:mc="http://schemas.openxmlformats.org/markup-compatibility/2006">
                <mc:Choice xmlns:v="urn:schemas-microsoft-com:vml" Requires="v">
                  <p:oleObj name="公式" r:id="rId12" imgW="304668" imgH="431613" progId="Equation.3">
                    <p:embed/>
                  </p:oleObj>
                </mc:Choice>
                <mc:Fallback>
                  <p:oleObj name="公式" r:id="rId12" imgW="304668" imgH="431613" progId="Equation.3">
                    <p:embed/>
                    <p:pic>
                      <p:nvPicPr>
                        <p:cNvPr id="100398" name="Object 46">
                          <a:extLst>
                            <a:ext uri="{FF2B5EF4-FFF2-40B4-BE49-F238E27FC236}">
                              <a16:creationId xmlns:a16="http://schemas.microsoft.com/office/drawing/2014/main" id="{B474629B-6FC6-4743-8C41-BB87DCE80FA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 y="3657"/>
                          <a:ext cx="363"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0" name="Object 48">
              <a:extLst>
                <a:ext uri="{FF2B5EF4-FFF2-40B4-BE49-F238E27FC236}">
                  <a16:creationId xmlns:a16="http://schemas.microsoft.com/office/drawing/2014/main" id="{52837834-E723-4520-987F-E4C5EFB3DC33}"/>
                </a:ext>
              </a:extLst>
            </p:cNvPr>
            <p:cNvGraphicFramePr>
              <a:graphicFrameLocks/>
            </p:cNvGraphicFramePr>
            <p:nvPr/>
          </p:nvGraphicFramePr>
          <p:xfrm>
            <a:off x="1519" y="3657"/>
            <a:ext cx="318" cy="408"/>
          </p:xfrm>
          <a:graphic>
            <a:graphicData uri="http://schemas.openxmlformats.org/presentationml/2006/ole">
              <mc:AlternateContent xmlns:mc="http://schemas.openxmlformats.org/markup-compatibility/2006">
                <mc:Choice xmlns:v="urn:schemas-microsoft-com:vml" Requires="v">
                  <p:oleObj name="公式" r:id="rId14" imgW="317225" imgH="431425" progId="Equation.3">
                    <p:embed/>
                  </p:oleObj>
                </mc:Choice>
                <mc:Fallback>
                  <p:oleObj name="公式" r:id="rId14" imgW="317225" imgH="431425" progId="Equation.3">
                    <p:embed/>
                    <p:pic>
                      <p:nvPicPr>
                        <p:cNvPr id="100400" name="Object 48">
                          <a:extLst>
                            <a:ext uri="{FF2B5EF4-FFF2-40B4-BE49-F238E27FC236}">
                              <a16:creationId xmlns:a16="http://schemas.microsoft.com/office/drawing/2014/main" id="{52837834-E723-4520-987F-E4C5EFB3DC33}"/>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9" y="3657"/>
                          <a:ext cx="318"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2" name="Object 50">
              <a:extLst>
                <a:ext uri="{FF2B5EF4-FFF2-40B4-BE49-F238E27FC236}">
                  <a16:creationId xmlns:a16="http://schemas.microsoft.com/office/drawing/2014/main" id="{02A7E7B4-A41F-4F30-98A8-0465240C382E}"/>
                </a:ext>
              </a:extLst>
            </p:cNvPr>
            <p:cNvGraphicFramePr>
              <a:graphicFrameLocks/>
            </p:cNvGraphicFramePr>
            <p:nvPr/>
          </p:nvGraphicFramePr>
          <p:xfrm>
            <a:off x="2299" y="3726"/>
            <a:ext cx="499" cy="226"/>
          </p:xfrm>
          <a:graphic>
            <a:graphicData uri="http://schemas.openxmlformats.org/presentationml/2006/ole">
              <mc:AlternateContent xmlns:mc="http://schemas.openxmlformats.org/markup-compatibility/2006">
                <mc:Choice xmlns:v="urn:schemas-microsoft-com:vml" Requires="v">
                  <p:oleObj name="公式" r:id="rId16" imgW="596124" imgH="215619" progId="Equation.3">
                    <p:embed/>
                  </p:oleObj>
                </mc:Choice>
                <mc:Fallback>
                  <p:oleObj name="公式" r:id="rId16" imgW="596124" imgH="215619" progId="Equation.3">
                    <p:embed/>
                    <p:pic>
                      <p:nvPicPr>
                        <p:cNvPr id="100402" name="Object 50">
                          <a:extLst>
                            <a:ext uri="{FF2B5EF4-FFF2-40B4-BE49-F238E27FC236}">
                              <a16:creationId xmlns:a16="http://schemas.microsoft.com/office/drawing/2014/main" id="{02A7E7B4-A41F-4F30-98A8-0465240C382E}"/>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9" y="3726"/>
                          <a:ext cx="4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405" name="Text Box 53">
              <a:extLst>
                <a:ext uri="{FF2B5EF4-FFF2-40B4-BE49-F238E27FC236}">
                  <a16:creationId xmlns:a16="http://schemas.microsoft.com/office/drawing/2014/main" id="{15A5C431-81CC-4590-B740-1D8C1AA06587}"/>
                </a:ext>
              </a:extLst>
            </p:cNvPr>
            <p:cNvSpPr txBox="1">
              <a:spLocks noChangeArrowheads="1"/>
            </p:cNvSpPr>
            <p:nvPr/>
          </p:nvSpPr>
          <p:spPr bwMode="auto">
            <a:xfrm>
              <a:off x="1791" y="3672"/>
              <a:ext cx="72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a:solidFill>
                    <a:schemeClr val="tx1"/>
                  </a:solidFill>
                  <a:latin typeface="+mn-ea"/>
                  <a:ea typeface="+mn-ea"/>
                </a:rPr>
                <a:t>——</a:t>
              </a:r>
            </a:p>
          </p:txBody>
        </p:sp>
        <p:sp>
          <p:nvSpPr>
            <p:cNvPr id="100406" name="Text Box 54">
              <a:extLst>
                <a:ext uri="{FF2B5EF4-FFF2-40B4-BE49-F238E27FC236}">
                  <a16:creationId xmlns:a16="http://schemas.microsoft.com/office/drawing/2014/main" id="{50FDF7EA-6EC4-4D8E-AB82-1D3B073FB2AF}"/>
                </a:ext>
              </a:extLst>
            </p:cNvPr>
            <p:cNvSpPr txBox="1">
              <a:spLocks noChangeArrowheads="1"/>
            </p:cNvSpPr>
            <p:nvPr/>
          </p:nvSpPr>
          <p:spPr bwMode="auto">
            <a:xfrm>
              <a:off x="2766" y="3688"/>
              <a:ext cx="28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分别沿 </a:t>
              </a:r>
              <a:r>
                <a:rPr lang="en-US" altLang="zh-CN" sz="2400" i="1" dirty="0">
                  <a:solidFill>
                    <a:schemeClr val="tx1"/>
                  </a:solidFill>
                  <a:latin typeface="Times New Roman" panose="02020603050405020304" pitchFamily="18" charset="0"/>
                  <a:ea typeface="+mn-ea"/>
                  <a:cs typeface="Times New Roman" panose="02020603050405020304" pitchFamily="18" charset="0"/>
                </a:rPr>
                <a:t>x</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400" dirty="0">
                  <a:solidFill>
                    <a:schemeClr val="tx1"/>
                  </a:solidFill>
                  <a:latin typeface="+mn-ea"/>
                  <a:ea typeface="+mn-ea"/>
                </a:rPr>
                <a:t>、</a:t>
              </a:r>
              <a:r>
                <a:rPr lang="en-US" altLang="zh-CN" sz="2400" i="1" dirty="0">
                  <a:solidFill>
                    <a:schemeClr val="tx1"/>
                  </a:solidFill>
                  <a:latin typeface="Times New Roman" panose="02020603050405020304" pitchFamily="18" charset="0"/>
                  <a:ea typeface="+mn-ea"/>
                  <a:cs typeface="Times New Roman" panose="02020603050405020304" pitchFamily="18" charset="0"/>
                </a:rPr>
                <a:t>x</a:t>
              </a:r>
              <a:r>
                <a:rPr lang="en-US" altLang="zh-CN" sz="2400" baseline="-25000" dirty="0">
                  <a:solidFill>
                    <a:schemeClr val="tx1"/>
                  </a:solidFill>
                  <a:latin typeface="Times New Roman" panose="02020603050405020304" pitchFamily="18" charset="0"/>
                  <a:ea typeface="+mn-ea"/>
                  <a:cs typeface="Times New Roman" panose="02020603050405020304" pitchFamily="18" charset="0"/>
                </a:rPr>
                <a:t>2</a:t>
              </a:r>
              <a:r>
                <a:rPr lang="zh-CN" altLang="en-US" sz="2400" dirty="0">
                  <a:solidFill>
                    <a:schemeClr val="tx1"/>
                  </a:solidFill>
                  <a:latin typeface="+mn-ea"/>
                  <a:ea typeface="+mn-ea"/>
                </a:rPr>
                <a:t>轴的方向导数 </a:t>
              </a:r>
            </a:p>
          </p:txBody>
        </p:sp>
      </p:grpSp>
      <p:sp>
        <p:nvSpPr>
          <p:cNvPr id="2" name="文本框 1">
            <a:extLst>
              <a:ext uri="{FF2B5EF4-FFF2-40B4-BE49-F238E27FC236}">
                <a16:creationId xmlns:a16="http://schemas.microsoft.com/office/drawing/2014/main" id="{C9DF632A-2736-4919-AA82-80623E99ABFC}"/>
              </a:ext>
            </a:extLst>
          </p:cNvPr>
          <p:cNvSpPr txBox="1"/>
          <p:nvPr/>
        </p:nvSpPr>
        <p:spPr>
          <a:xfrm>
            <a:off x="2357754" y="130011"/>
            <a:ext cx="4428492" cy="584775"/>
          </a:xfrm>
          <a:prstGeom prst="rect">
            <a:avLst/>
          </a:prstGeom>
          <a:noFill/>
        </p:spPr>
        <p:txBody>
          <a:bodyPr wrap="square" rtlCol="0">
            <a:spAutoFit/>
          </a:bodyPr>
          <a:lstStyle/>
          <a:p>
            <a:r>
              <a:rPr lang="en-US" altLang="zh-CN" sz="3200" dirty="0">
                <a:solidFill>
                  <a:schemeClr val="tx1"/>
                </a:solidFill>
                <a:latin typeface="+mn-ea"/>
                <a:ea typeface="+mn-ea"/>
              </a:rPr>
              <a:t>§</a:t>
            </a:r>
            <a:r>
              <a:rPr lang="en-US" altLang="zh-CN" sz="3200" dirty="0">
                <a:solidFill>
                  <a:srgbClr val="0000FF"/>
                </a:solidFill>
                <a:latin typeface="华文仿宋" panose="02010600040101010101" pitchFamily="2" charset="-122"/>
                <a:ea typeface="华文仿宋" panose="02010600040101010101" pitchFamily="2" charset="-122"/>
              </a:rPr>
              <a:t>3.3.1 </a:t>
            </a:r>
            <a:r>
              <a:rPr lang="zh-CN" altLang="en-US" sz="3200" dirty="0">
                <a:solidFill>
                  <a:srgbClr val="0000FF"/>
                </a:solidFill>
                <a:latin typeface="华文仿宋" panose="02010600040101010101" pitchFamily="2" charset="-122"/>
                <a:ea typeface="华文仿宋" panose="02010600040101010101" pitchFamily="2" charset="-122"/>
              </a:rPr>
              <a:t>基础知识回顾</a:t>
            </a:r>
            <a:endParaRPr lang="zh-CN" altLang="en-US" sz="3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633063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69B4209-4523-40F1-B933-2B6EB255DF1F}"/>
              </a:ext>
            </a:extLst>
          </p:cNvPr>
          <p:cNvSpPr>
            <a:spLocks noChangeArrowheads="1"/>
          </p:cNvSpPr>
          <p:nvPr/>
        </p:nvSpPr>
        <p:spPr bwMode="auto">
          <a:xfrm>
            <a:off x="4664647" y="22092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61795" name="Rectangle 3">
            <a:extLst>
              <a:ext uri="{FF2B5EF4-FFF2-40B4-BE49-F238E27FC236}">
                <a16:creationId xmlns:a16="http://schemas.microsoft.com/office/drawing/2014/main" id="{F67E61BE-933A-4258-9209-09A61226FC71}"/>
              </a:ext>
            </a:extLst>
          </p:cNvPr>
          <p:cNvSpPr>
            <a:spLocks noChangeArrowheads="1"/>
          </p:cNvSpPr>
          <p:nvPr/>
        </p:nvSpPr>
        <p:spPr bwMode="auto">
          <a:xfrm>
            <a:off x="5119784" y="272855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6" name="Rectangle 4">
            <a:extLst>
              <a:ext uri="{FF2B5EF4-FFF2-40B4-BE49-F238E27FC236}">
                <a16:creationId xmlns:a16="http://schemas.microsoft.com/office/drawing/2014/main" id="{E01A981A-7E0D-4CC5-A19F-29D753E110F2}"/>
              </a:ext>
            </a:extLst>
          </p:cNvPr>
          <p:cNvSpPr>
            <a:spLocks noChangeArrowheads="1"/>
          </p:cNvSpPr>
          <p:nvPr/>
        </p:nvSpPr>
        <p:spPr bwMode="auto">
          <a:xfrm>
            <a:off x="5119784" y="269998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7" name="Rectangle 5">
            <a:extLst>
              <a:ext uri="{FF2B5EF4-FFF2-40B4-BE49-F238E27FC236}">
                <a16:creationId xmlns:a16="http://schemas.microsoft.com/office/drawing/2014/main" id="{075BDF76-C41B-4768-A656-EE9D7C071A52}"/>
              </a:ext>
            </a:extLst>
          </p:cNvPr>
          <p:cNvSpPr>
            <a:spLocks noChangeArrowheads="1"/>
          </p:cNvSpPr>
          <p:nvPr/>
        </p:nvSpPr>
        <p:spPr bwMode="auto">
          <a:xfrm>
            <a:off x="4664647" y="220446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8" name="Rectangle 6">
            <a:extLst>
              <a:ext uri="{FF2B5EF4-FFF2-40B4-BE49-F238E27FC236}">
                <a16:creationId xmlns:a16="http://schemas.microsoft.com/office/drawing/2014/main" id="{623CD84E-EFCF-4B22-8A5B-49559D66A065}"/>
              </a:ext>
            </a:extLst>
          </p:cNvPr>
          <p:cNvSpPr>
            <a:spLocks noChangeArrowheads="1"/>
          </p:cNvSpPr>
          <p:nvPr/>
        </p:nvSpPr>
        <p:spPr bwMode="auto">
          <a:xfrm>
            <a:off x="4879957" y="25594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9" name="Rectangle 7">
            <a:extLst>
              <a:ext uri="{FF2B5EF4-FFF2-40B4-BE49-F238E27FC236}">
                <a16:creationId xmlns:a16="http://schemas.microsoft.com/office/drawing/2014/main" id="{A9A1049A-F858-4721-9AA1-3126494840C4}"/>
              </a:ext>
            </a:extLst>
          </p:cNvPr>
          <p:cNvSpPr>
            <a:spLocks noChangeArrowheads="1"/>
          </p:cNvSpPr>
          <p:nvPr/>
        </p:nvSpPr>
        <p:spPr bwMode="auto">
          <a:xfrm>
            <a:off x="5119784" y="276665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0" name="Rectangle 8">
            <a:extLst>
              <a:ext uri="{FF2B5EF4-FFF2-40B4-BE49-F238E27FC236}">
                <a16:creationId xmlns:a16="http://schemas.microsoft.com/office/drawing/2014/main" id="{6E04D767-7D6C-4E65-90B0-64BC0033308C}"/>
              </a:ext>
            </a:extLst>
          </p:cNvPr>
          <p:cNvSpPr>
            <a:spLocks noChangeArrowheads="1"/>
          </p:cNvSpPr>
          <p:nvPr/>
        </p:nvSpPr>
        <p:spPr bwMode="auto">
          <a:xfrm>
            <a:off x="5119784" y="276665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1" name="Rectangle 9">
            <a:extLst>
              <a:ext uri="{FF2B5EF4-FFF2-40B4-BE49-F238E27FC236}">
                <a16:creationId xmlns:a16="http://schemas.microsoft.com/office/drawing/2014/main" id="{EF73F760-773E-4CFA-B370-9BEAADCAE9B0}"/>
              </a:ext>
            </a:extLst>
          </p:cNvPr>
          <p:cNvSpPr>
            <a:spLocks noChangeArrowheads="1"/>
          </p:cNvSpPr>
          <p:nvPr/>
        </p:nvSpPr>
        <p:spPr bwMode="auto">
          <a:xfrm>
            <a:off x="4664647" y="220446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2" name="Rectangle 10">
            <a:extLst>
              <a:ext uri="{FF2B5EF4-FFF2-40B4-BE49-F238E27FC236}">
                <a16:creationId xmlns:a16="http://schemas.microsoft.com/office/drawing/2014/main" id="{7F477124-B2D2-4C72-B68B-068C1B1EE0B8}"/>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3" name="Rectangle 11">
            <a:extLst>
              <a:ext uri="{FF2B5EF4-FFF2-40B4-BE49-F238E27FC236}">
                <a16:creationId xmlns:a16="http://schemas.microsoft.com/office/drawing/2014/main" id="{A735D8CB-613A-4A83-B551-C9ED1CCD0D65}"/>
              </a:ext>
            </a:extLst>
          </p:cNvPr>
          <p:cNvSpPr>
            <a:spLocks noChangeArrowheads="1"/>
          </p:cNvSpPr>
          <p:nvPr/>
        </p:nvSpPr>
        <p:spPr bwMode="auto">
          <a:xfrm>
            <a:off x="4904474" y="225923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4" name="Rectangle 12">
            <a:extLst>
              <a:ext uri="{FF2B5EF4-FFF2-40B4-BE49-F238E27FC236}">
                <a16:creationId xmlns:a16="http://schemas.microsoft.com/office/drawing/2014/main" id="{43C6E920-B500-48DD-8ACE-3C142224935D}"/>
              </a:ext>
            </a:extLst>
          </p:cNvPr>
          <p:cNvSpPr>
            <a:spLocks noChangeArrowheads="1"/>
          </p:cNvSpPr>
          <p:nvPr/>
        </p:nvSpPr>
        <p:spPr bwMode="auto">
          <a:xfrm>
            <a:off x="4664647" y="220922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5" name="Rectangle 13">
            <a:extLst>
              <a:ext uri="{FF2B5EF4-FFF2-40B4-BE49-F238E27FC236}">
                <a16:creationId xmlns:a16="http://schemas.microsoft.com/office/drawing/2014/main" id="{FA01AFA9-058E-4312-9F5F-3154D272E84A}"/>
              </a:ext>
            </a:extLst>
          </p:cNvPr>
          <p:cNvSpPr>
            <a:spLocks noChangeArrowheads="1"/>
          </p:cNvSpPr>
          <p:nvPr/>
        </p:nvSpPr>
        <p:spPr bwMode="auto">
          <a:xfrm>
            <a:off x="4664647" y="220922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17" name="Rectangle 25">
            <a:extLst>
              <a:ext uri="{FF2B5EF4-FFF2-40B4-BE49-F238E27FC236}">
                <a16:creationId xmlns:a16="http://schemas.microsoft.com/office/drawing/2014/main" id="{F2C2E11A-1049-4B37-BF2B-B34F3539FAF5}"/>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61831" name="Group 39">
            <a:extLst>
              <a:ext uri="{FF2B5EF4-FFF2-40B4-BE49-F238E27FC236}">
                <a16:creationId xmlns:a16="http://schemas.microsoft.com/office/drawing/2014/main" id="{29546184-9424-42DD-8D75-C3C5BAD6E910}"/>
              </a:ext>
            </a:extLst>
          </p:cNvPr>
          <p:cNvGrpSpPr>
            <a:grpSpLocks/>
          </p:cNvGrpSpPr>
          <p:nvPr/>
        </p:nvGrpSpPr>
        <p:grpSpPr bwMode="auto">
          <a:xfrm>
            <a:off x="676547" y="2361765"/>
            <a:ext cx="6873875" cy="647700"/>
            <a:chOff x="340" y="1891"/>
            <a:chExt cx="4330" cy="408"/>
          </a:xfrm>
        </p:grpSpPr>
        <p:sp>
          <p:nvSpPr>
            <p:cNvPr id="161821" name="Text Box 29">
              <a:extLst>
                <a:ext uri="{FF2B5EF4-FFF2-40B4-BE49-F238E27FC236}">
                  <a16:creationId xmlns:a16="http://schemas.microsoft.com/office/drawing/2014/main" id="{62D7C2D6-7999-476F-B334-5130F9B7B43A}"/>
                </a:ext>
              </a:extLst>
            </p:cNvPr>
            <p:cNvSpPr txBox="1">
              <a:spLocks noChangeArrowheads="1"/>
            </p:cNvSpPr>
            <p:nvPr/>
          </p:nvSpPr>
          <p:spPr bwMode="auto">
            <a:xfrm>
              <a:off x="340" y="1978"/>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22" name="Object 30">
              <a:extLst>
                <a:ext uri="{FF2B5EF4-FFF2-40B4-BE49-F238E27FC236}">
                  <a16:creationId xmlns:a16="http://schemas.microsoft.com/office/drawing/2014/main" id="{6DCA192A-984F-4AE0-A211-63D9275293FA}"/>
                </a:ext>
              </a:extLst>
            </p:cNvPr>
            <p:cNvGraphicFramePr>
              <a:graphicFrameLocks noChangeAspect="1"/>
            </p:cNvGraphicFramePr>
            <p:nvPr>
              <p:extLst>
                <p:ext uri="{D42A27DB-BD31-4B8C-83A1-F6EECF244321}">
                  <p14:modId xmlns:p14="http://schemas.microsoft.com/office/powerpoint/2010/main" val="2673599052"/>
                </p:ext>
              </p:extLst>
            </p:nvPr>
          </p:nvGraphicFramePr>
          <p:xfrm>
            <a:off x="567" y="1992"/>
            <a:ext cx="952" cy="210"/>
          </p:xfrm>
          <a:graphic>
            <a:graphicData uri="http://schemas.openxmlformats.org/presentationml/2006/ole">
              <mc:AlternateContent xmlns:mc="http://schemas.openxmlformats.org/markup-compatibility/2006">
                <mc:Choice xmlns:v="urn:schemas-microsoft-com:vml" Requires="v">
                  <p:oleObj name="公式" r:id="rId3" imgW="901309" imgH="203112" progId="Equation.3">
                    <p:embed/>
                  </p:oleObj>
                </mc:Choice>
                <mc:Fallback>
                  <p:oleObj name="公式" r:id="rId3" imgW="901309" imgH="203112" progId="Equation.3">
                    <p:embed/>
                    <p:pic>
                      <p:nvPicPr>
                        <p:cNvPr id="161822" name="Object 30">
                          <a:extLst>
                            <a:ext uri="{FF2B5EF4-FFF2-40B4-BE49-F238E27FC236}">
                              <a16:creationId xmlns:a16="http://schemas.microsoft.com/office/drawing/2014/main" id="{6DCA192A-984F-4AE0-A211-63D927529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992"/>
                          <a:ext cx="95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4" name="Text Box 32">
              <a:extLst>
                <a:ext uri="{FF2B5EF4-FFF2-40B4-BE49-F238E27FC236}">
                  <a16:creationId xmlns:a16="http://schemas.microsoft.com/office/drawing/2014/main" id="{93C72C19-2341-4C93-865C-65F37723E6DE}"/>
                </a:ext>
              </a:extLst>
            </p:cNvPr>
            <p:cNvSpPr txBox="1">
              <a:spLocks noChangeArrowheads="1"/>
            </p:cNvSpPr>
            <p:nvPr/>
          </p:nvSpPr>
          <p:spPr bwMode="auto">
            <a:xfrm>
              <a:off x="1495" y="1978"/>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时，即</a:t>
              </a:r>
              <a:r>
                <a:rPr lang="en-US" altLang="zh-CN" b="1" i="1" dirty="0">
                  <a:solidFill>
                    <a:schemeClr val="tx1"/>
                  </a:solidFill>
                </a:rPr>
                <a:t>d</a:t>
              </a:r>
              <a:r>
                <a:rPr lang="zh-CN" altLang="en-US" dirty="0">
                  <a:solidFill>
                    <a:schemeClr val="tx1"/>
                  </a:solidFill>
                </a:rPr>
                <a:t>与 </a:t>
              </a:r>
            </a:p>
          </p:txBody>
        </p:sp>
        <p:graphicFrame>
          <p:nvGraphicFramePr>
            <p:cNvPr id="161826" name="Object 34">
              <a:extLst>
                <a:ext uri="{FF2B5EF4-FFF2-40B4-BE49-F238E27FC236}">
                  <a16:creationId xmlns:a16="http://schemas.microsoft.com/office/drawing/2014/main" id="{9409B475-4284-42AE-84EA-B6B6962DDAA8}"/>
                </a:ext>
              </a:extLst>
            </p:cNvPr>
            <p:cNvGraphicFramePr>
              <a:graphicFrameLocks noChangeAspect="1"/>
            </p:cNvGraphicFramePr>
            <p:nvPr>
              <p:extLst>
                <p:ext uri="{D42A27DB-BD31-4B8C-83A1-F6EECF244321}">
                  <p14:modId xmlns:p14="http://schemas.microsoft.com/office/powerpoint/2010/main" val="789616692"/>
                </p:ext>
              </p:extLst>
            </p:nvPr>
          </p:nvGraphicFramePr>
          <p:xfrm>
            <a:off x="2208" y="1995"/>
            <a:ext cx="454" cy="212"/>
          </p:xfrm>
          <a:graphic>
            <a:graphicData uri="http://schemas.openxmlformats.org/presentationml/2006/ole">
              <mc:AlternateContent xmlns:mc="http://schemas.openxmlformats.org/markup-compatibility/2006">
                <mc:Choice xmlns:v="urn:schemas-microsoft-com:vml" Requires="v">
                  <p:oleObj name="公式" r:id="rId5" imgW="431613" imgH="203112" progId="Equation.3">
                    <p:embed/>
                  </p:oleObj>
                </mc:Choice>
                <mc:Fallback>
                  <p:oleObj name="公式" r:id="rId5" imgW="431613" imgH="203112" progId="Equation.3">
                    <p:embed/>
                    <p:pic>
                      <p:nvPicPr>
                        <p:cNvPr id="161826" name="Object 34">
                          <a:extLst>
                            <a:ext uri="{FF2B5EF4-FFF2-40B4-BE49-F238E27FC236}">
                              <a16:creationId xmlns:a16="http://schemas.microsoft.com/office/drawing/2014/main" id="{9409B475-4284-42AE-84EA-B6B6962DDA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1995"/>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8" name="Text Box 36">
              <a:extLst>
                <a:ext uri="{FF2B5EF4-FFF2-40B4-BE49-F238E27FC236}">
                  <a16:creationId xmlns:a16="http://schemas.microsoft.com/office/drawing/2014/main" id="{6E47187E-DCF5-4DE9-A59A-635433F1DC0A}"/>
                </a:ext>
              </a:extLst>
            </p:cNvPr>
            <p:cNvSpPr txBox="1">
              <a:spLocks noChangeArrowheads="1"/>
            </p:cNvSpPr>
            <p:nvPr/>
          </p:nvSpPr>
          <p:spPr bwMode="auto">
            <a:xfrm>
              <a:off x="2612" y="1994"/>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rgbClr val="C00000"/>
                  </a:solidFill>
                  <a:highlight>
                    <a:srgbClr val="FFFF00"/>
                  </a:highlight>
                </a:rPr>
                <a:t>同向</a:t>
              </a:r>
              <a:r>
                <a:rPr lang="zh-CN" altLang="en-US" dirty="0">
                  <a:solidFill>
                    <a:schemeClr val="tx1"/>
                  </a:solidFill>
                </a:rPr>
                <a:t>时， </a:t>
              </a:r>
            </a:p>
          </p:txBody>
        </p:sp>
        <p:graphicFrame>
          <p:nvGraphicFramePr>
            <p:cNvPr id="161829" name="Object 37">
              <a:extLst>
                <a:ext uri="{FF2B5EF4-FFF2-40B4-BE49-F238E27FC236}">
                  <a16:creationId xmlns:a16="http://schemas.microsoft.com/office/drawing/2014/main" id="{4984C22B-6E71-4D7E-9044-CA23E58261AD}"/>
                </a:ext>
              </a:extLst>
            </p:cNvPr>
            <p:cNvGraphicFramePr>
              <a:graphicFrameLocks/>
            </p:cNvGraphicFramePr>
            <p:nvPr>
              <p:extLst>
                <p:ext uri="{D42A27DB-BD31-4B8C-83A1-F6EECF244321}">
                  <p14:modId xmlns:p14="http://schemas.microsoft.com/office/powerpoint/2010/main" val="3457410867"/>
                </p:ext>
              </p:extLst>
            </p:nvPr>
          </p:nvGraphicFramePr>
          <p:xfrm>
            <a:off x="3210" y="1891"/>
            <a:ext cx="1460" cy="408"/>
          </p:xfrm>
          <a:graphic>
            <a:graphicData uri="http://schemas.openxmlformats.org/presentationml/2006/ole">
              <mc:AlternateContent xmlns:mc="http://schemas.openxmlformats.org/markup-compatibility/2006">
                <mc:Choice xmlns:v="urn:schemas-microsoft-com:vml" Requires="v">
                  <p:oleObj name="Equation" r:id="rId7" imgW="1523880" imgH="393480" progId="Equation.DSMT4">
                    <p:embed/>
                  </p:oleObj>
                </mc:Choice>
                <mc:Fallback>
                  <p:oleObj name="Equation" r:id="rId7" imgW="1523880" imgH="393480" progId="Equation.DSMT4">
                    <p:embed/>
                    <p:pic>
                      <p:nvPicPr>
                        <p:cNvPr id="161829" name="Object 37">
                          <a:extLst>
                            <a:ext uri="{FF2B5EF4-FFF2-40B4-BE49-F238E27FC236}">
                              <a16:creationId xmlns:a16="http://schemas.microsoft.com/office/drawing/2014/main" id="{4984C22B-6E71-4D7E-9044-CA23E58261A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0" y="1891"/>
                          <a:ext cx="146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1841" name="Group 49">
            <a:extLst>
              <a:ext uri="{FF2B5EF4-FFF2-40B4-BE49-F238E27FC236}">
                <a16:creationId xmlns:a16="http://schemas.microsoft.com/office/drawing/2014/main" id="{79E9DEE6-4C00-426A-82D7-111EDC122090}"/>
              </a:ext>
            </a:extLst>
          </p:cNvPr>
          <p:cNvGrpSpPr>
            <a:grpSpLocks/>
          </p:cNvGrpSpPr>
          <p:nvPr/>
        </p:nvGrpSpPr>
        <p:grpSpPr bwMode="auto">
          <a:xfrm>
            <a:off x="676547" y="3068762"/>
            <a:ext cx="7135813" cy="576262"/>
            <a:chOff x="340" y="2178"/>
            <a:chExt cx="4495" cy="363"/>
          </a:xfrm>
        </p:grpSpPr>
        <p:sp>
          <p:nvSpPr>
            <p:cNvPr id="161833" name="Text Box 41">
              <a:extLst>
                <a:ext uri="{FF2B5EF4-FFF2-40B4-BE49-F238E27FC236}">
                  <a16:creationId xmlns:a16="http://schemas.microsoft.com/office/drawing/2014/main" id="{81245CD4-FBAF-48AD-BA33-9F439186B1DD}"/>
                </a:ext>
              </a:extLst>
            </p:cNvPr>
            <p:cNvSpPr txBox="1">
              <a:spLocks noChangeArrowheads="1"/>
            </p:cNvSpPr>
            <p:nvPr/>
          </p:nvSpPr>
          <p:spPr bwMode="auto">
            <a:xfrm>
              <a:off x="340" y="2250"/>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34" name="Object 42">
              <a:extLst>
                <a:ext uri="{FF2B5EF4-FFF2-40B4-BE49-F238E27FC236}">
                  <a16:creationId xmlns:a16="http://schemas.microsoft.com/office/drawing/2014/main" id="{4ADF63CE-BE24-4235-A1F1-86F2DA7F1051}"/>
                </a:ext>
              </a:extLst>
            </p:cNvPr>
            <p:cNvGraphicFramePr>
              <a:graphicFrameLocks noChangeAspect="1"/>
            </p:cNvGraphicFramePr>
            <p:nvPr>
              <p:extLst>
                <p:ext uri="{D42A27DB-BD31-4B8C-83A1-F6EECF244321}">
                  <p14:modId xmlns:p14="http://schemas.microsoft.com/office/powerpoint/2010/main" val="2061689427"/>
                </p:ext>
              </p:extLst>
            </p:nvPr>
          </p:nvGraphicFramePr>
          <p:xfrm>
            <a:off x="557" y="2264"/>
            <a:ext cx="1032" cy="210"/>
          </p:xfrm>
          <a:graphic>
            <a:graphicData uri="http://schemas.openxmlformats.org/presentationml/2006/ole">
              <mc:AlternateContent xmlns:mc="http://schemas.openxmlformats.org/markup-compatibility/2006">
                <mc:Choice xmlns:v="urn:schemas-microsoft-com:vml" Requires="v">
                  <p:oleObj name="公式" r:id="rId9" imgW="977760" imgH="203040" progId="Equation.3">
                    <p:embed/>
                  </p:oleObj>
                </mc:Choice>
                <mc:Fallback>
                  <p:oleObj name="公式" r:id="rId9" imgW="977760" imgH="203040" progId="Equation.3">
                    <p:embed/>
                    <p:pic>
                      <p:nvPicPr>
                        <p:cNvPr id="161834" name="Object 42">
                          <a:extLst>
                            <a:ext uri="{FF2B5EF4-FFF2-40B4-BE49-F238E27FC236}">
                              <a16:creationId xmlns:a16="http://schemas.microsoft.com/office/drawing/2014/main" id="{4ADF63CE-BE24-4235-A1F1-86F2DA7F10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 y="2264"/>
                          <a:ext cx="103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5" name="Text Box 43">
              <a:extLst>
                <a:ext uri="{FF2B5EF4-FFF2-40B4-BE49-F238E27FC236}">
                  <a16:creationId xmlns:a16="http://schemas.microsoft.com/office/drawing/2014/main" id="{067421CC-ABA7-4586-9D38-B30E53FC9358}"/>
                </a:ext>
              </a:extLst>
            </p:cNvPr>
            <p:cNvSpPr txBox="1">
              <a:spLocks noChangeArrowheads="1"/>
            </p:cNvSpPr>
            <p:nvPr/>
          </p:nvSpPr>
          <p:spPr bwMode="auto">
            <a:xfrm>
              <a:off x="1550" y="2242"/>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时，即</a:t>
              </a:r>
              <a:r>
                <a:rPr lang="en-US" altLang="zh-CN" b="1" i="1" dirty="0">
                  <a:solidFill>
                    <a:schemeClr val="tx1"/>
                  </a:solidFill>
                </a:rPr>
                <a:t>d</a:t>
              </a:r>
              <a:r>
                <a:rPr lang="zh-CN" altLang="en-US" dirty="0">
                  <a:solidFill>
                    <a:schemeClr val="tx1"/>
                  </a:solidFill>
                </a:rPr>
                <a:t>与 </a:t>
              </a:r>
            </a:p>
          </p:txBody>
        </p:sp>
        <p:graphicFrame>
          <p:nvGraphicFramePr>
            <p:cNvPr id="161836" name="Object 44">
              <a:extLst>
                <a:ext uri="{FF2B5EF4-FFF2-40B4-BE49-F238E27FC236}">
                  <a16:creationId xmlns:a16="http://schemas.microsoft.com/office/drawing/2014/main" id="{3343C913-4C45-4CA3-A8D8-AEB515827AF3}"/>
                </a:ext>
              </a:extLst>
            </p:cNvPr>
            <p:cNvGraphicFramePr>
              <a:graphicFrameLocks noChangeAspect="1"/>
            </p:cNvGraphicFramePr>
            <p:nvPr>
              <p:extLst>
                <p:ext uri="{D42A27DB-BD31-4B8C-83A1-F6EECF244321}">
                  <p14:modId xmlns:p14="http://schemas.microsoft.com/office/powerpoint/2010/main" val="1094009405"/>
                </p:ext>
              </p:extLst>
            </p:nvPr>
          </p:nvGraphicFramePr>
          <p:xfrm>
            <a:off x="2273" y="2262"/>
            <a:ext cx="454" cy="212"/>
          </p:xfrm>
          <a:graphic>
            <a:graphicData uri="http://schemas.openxmlformats.org/presentationml/2006/ole">
              <mc:AlternateContent xmlns:mc="http://schemas.openxmlformats.org/markup-compatibility/2006">
                <mc:Choice xmlns:v="urn:schemas-microsoft-com:vml" Requires="v">
                  <p:oleObj name="公式" r:id="rId11" imgW="431613" imgH="203112" progId="Equation.3">
                    <p:embed/>
                  </p:oleObj>
                </mc:Choice>
                <mc:Fallback>
                  <p:oleObj name="公式" r:id="rId11" imgW="431613" imgH="203112" progId="Equation.3">
                    <p:embed/>
                    <p:pic>
                      <p:nvPicPr>
                        <p:cNvPr id="161836" name="Object 44">
                          <a:extLst>
                            <a:ext uri="{FF2B5EF4-FFF2-40B4-BE49-F238E27FC236}">
                              <a16:creationId xmlns:a16="http://schemas.microsoft.com/office/drawing/2014/main" id="{3343C913-4C45-4CA3-A8D8-AEB515827A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 y="2262"/>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7" name="Text Box 45">
              <a:extLst>
                <a:ext uri="{FF2B5EF4-FFF2-40B4-BE49-F238E27FC236}">
                  <a16:creationId xmlns:a16="http://schemas.microsoft.com/office/drawing/2014/main" id="{4774941D-FF7F-4B3A-9BF5-19A78DD522D9}"/>
                </a:ext>
              </a:extLst>
            </p:cNvPr>
            <p:cNvSpPr txBox="1">
              <a:spLocks noChangeArrowheads="1"/>
            </p:cNvSpPr>
            <p:nvPr/>
          </p:nvSpPr>
          <p:spPr bwMode="auto">
            <a:xfrm>
              <a:off x="2655" y="2250"/>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rgbClr val="C00000"/>
                  </a:solidFill>
                  <a:highlight>
                    <a:srgbClr val="FFFF00"/>
                  </a:highlight>
                </a:rPr>
                <a:t>反向</a:t>
              </a:r>
              <a:r>
                <a:rPr lang="zh-CN" altLang="en-US" dirty="0">
                  <a:solidFill>
                    <a:schemeClr val="tx1"/>
                  </a:solidFill>
                </a:rPr>
                <a:t>时， </a:t>
              </a:r>
            </a:p>
          </p:txBody>
        </p:sp>
        <p:graphicFrame>
          <p:nvGraphicFramePr>
            <p:cNvPr id="161839" name="Object 47">
              <a:extLst>
                <a:ext uri="{FF2B5EF4-FFF2-40B4-BE49-F238E27FC236}">
                  <a16:creationId xmlns:a16="http://schemas.microsoft.com/office/drawing/2014/main" id="{221F5E61-160B-4FA6-B2FE-F392109211CF}"/>
                </a:ext>
              </a:extLst>
            </p:cNvPr>
            <p:cNvGraphicFramePr>
              <a:graphicFrameLocks/>
            </p:cNvGraphicFramePr>
            <p:nvPr>
              <p:extLst>
                <p:ext uri="{D42A27DB-BD31-4B8C-83A1-F6EECF244321}">
                  <p14:modId xmlns:p14="http://schemas.microsoft.com/office/powerpoint/2010/main" val="1150747956"/>
                </p:ext>
              </p:extLst>
            </p:nvPr>
          </p:nvGraphicFramePr>
          <p:xfrm>
            <a:off x="3240" y="2178"/>
            <a:ext cx="1595" cy="363"/>
          </p:xfrm>
          <a:graphic>
            <a:graphicData uri="http://schemas.openxmlformats.org/presentationml/2006/ole">
              <mc:AlternateContent xmlns:mc="http://schemas.openxmlformats.org/markup-compatibility/2006">
                <mc:Choice xmlns:v="urn:schemas-microsoft-com:vml" Requires="v">
                  <p:oleObj name="Equation" r:id="rId12" imgW="1587240" imgH="393480" progId="Equation.DSMT4">
                    <p:embed/>
                  </p:oleObj>
                </mc:Choice>
                <mc:Fallback>
                  <p:oleObj name="Equation" r:id="rId12" imgW="1587240" imgH="393480" progId="Equation.DSMT4">
                    <p:embed/>
                    <p:pic>
                      <p:nvPicPr>
                        <p:cNvPr id="161839" name="Object 47">
                          <a:extLst>
                            <a:ext uri="{FF2B5EF4-FFF2-40B4-BE49-F238E27FC236}">
                              <a16:creationId xmlns:a16="http://schemas.microsoft.com/office/drawing/2014/main" id="{221F5E61-160B-4FA6-B2FE-F392109211CF}"/>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0" y="2178"/>
                          <a:ext cx="159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1842" name="Text Box 50">
            <a:extLst>
              <a:ext uri="{FF2B5EF4-FFF2-40B4-BE49-F238E27FC236}">
                <a16:creationId xmlns:a16="http://schemas.microsoft.com/office/drawing/2014/main" id="{910376C0-F7C9-4664-B585-7A12D99C24FF}"/>
              </a:ext>
            </a:extLst>
          </p:cNvPr>
          <p:cNvSpPr txBox="1">
            <a:spLocks noChangeArrowheads="1"/>
          </p:cNvSpPr>
          <p:nvPr/>
        </p:nvSpPr>
        <p:spPr bwMode="auto">
          <a:xfrm>
            <a:off x="545545" y="4143827"/>
            <a:ext cx="4026455"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800" dirty="0">
                <a:solidFill>
                  <a:schemeClr val="tx1"/>
                </a:solidFill>
              </a:rPr>
              <a:t>因此，梯度方向是函数值变化最快（函数的变化率最大）的方向</a:t>
            </a:r>
          </a:p>
        </p:txBody>
      </p:sp>
      <p:sp>
        <p:nvSpPr>
          <p:cNvPr id="161847" name="Text Box 55">
            <a:extLst>
              <a:ext uri="{FF2B5EF4-FFF2-40B4-BE49-F238E27FC236}">
                <a16:creationId xmlns:a16="http://schemas.microsoft.com/office/drawing/2014/main" id="{44C80CEA-04D6-4513-8F96-7A93A252A849}"/>
              </a:ext>
            </a:extLst>
          </p:cNvPr>
          <p:cNvSpPr txBox="1">
            <a:spLocks noChangeArrowheads="1"/>
          </p:cNvSpPr>
          <p:nvPr/>
        </p:nvSpPr>
        <p:spPr bwMode="auto">
          <a:xfrm>
            <a:off x="0" y="-6766"/>
            <a:ext cx="32724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C00000"/>
                </a:solidFill>
                <a:highlight>
                  <a:srgbClr val="FFFF00"/>
                </a:highlight>
              </a:rPr>
              <a:t>梯度的几何意义：</a:t>
            </a:r>
            <a:endParaRPr lang="zh-CN" altLang="en-US" dirty="0">
              <a:solidFill>
                <a:srgbClr val="C00000"/>
              </a:solidFill>
              <a:highlight>
                <a:srgbClr val="FFFF00"/>
              </a:highlight>
            </a:endParaRPr>
          </a:p>
        </p:txBody>
      </p:sp>
      <p:graphicFrame>
        <p:nvGraphicFramePr>
          <p:cNvPr id="161848" name="Object 56">
            <a:extLst>
              <a:ext uri="{FF2B5EF4-FFF2-40B4-BE49-F238E27FC236}">
                <a16:creationId xmlns:a16="http://schemas.microsoft.com/office/drawing/2014/main" id="{132B82BE-7022-4C75-A63F-AB6DB65E989D}"/>
              </a:ext>
            </a:extLst>
          </p:cNvPr>
          <p:cNvGraphicFramePr>
            <a:graphicFrameLocks noChangeAspect="1"/>
          </p:cNvGraphicFramePr>
          <p:nvPr>
            <p:extLst>
              <p:ext uri="{D42A27DB-BD31-4B8C-83A1-F6EECF244321}">
                <p14:modId xmlns:p14="http://schemas.microsoft.com/office/powerpoint/2010/main" val="2716043880"/>
              </p:ext>
            </p:extLst>
          </p:nvPr>
        </p:nvGraphicFramePr>
        <p:xfrm>
          <a:off x="1445178" y="199635"/>
          <a:ext cx="6253644" cy="2043239"/>
        </p:xfrm>
        <a:graphic>
          <a:graphicData uri="http://schemas.openxmlformats.org/presentationml/2006/ole">
            <mc:AlternateContent xmlns:mc="http://schemas.openxmlformats.org/markup-compatibility/2006">
              <mc:Choice xmlns:v="urn:schemas-microsoft-com:vml" Requires="v">
                <p:oleObj name="公式" r:id="rId14" imgW="3429000" imgH="1193800" progId="Equation.3">
                  <p:embed/>
                </p:oleObj>
              </mc:Choice>
              <mc:Fallback>
                <p:oleObj name="公式" r:id="rId14" imgW="3429000" imgH="1193800" progId="Equation.3">
                  <p:embed/>
                  <p:pic>
                    <p:nvPicPr>
                      <p:cNvPr id="161848" name="Object 56">
                        <a:extLst>
                          <a:ext uri="{FF2B5EF4-FFF2-40B4-BE49-F238E27FC236}">
                            <a16:creationId xmlns:a16="http://schemas.microsoft.com/office/drawing/2014/main" id="{132B82BE-7022-4C75-A63F-AB6DB65E98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5178" y="199635"/>
                        <a:ext cx="6253644" cy="2043239"/>
                      </a:xfrm>
                      <a:prstGeom prst="rect">
                        <a:avLst/>
                      </a:prstGeom>
                      <a:noFill/>
                    </p:spPr>
                  </p:pic>
                </p:oleObj>
              </mc:Fallback>
            </mc:AlternateContent>
          </a:graphicData>
        </a:graphic>
      </p:graphicFrame>
      <p:pic>
        <p:nvPicPr>
          <p:cNvPr id="34" name="Picture 34">
            <a:extLst>
              <a:ext uri="{FF2B5EF4-FFF2-40B4-BE49-F238E27FC236}">
                <a16:creationId xmlns:a16="http://schemas.microsoft.com/office/drawing/2014/main" id="{59B4D662-1A9C-4073-BF2F-283876A610C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4719" y="3646893"/>
            <a:ext cx="3602526" cy="302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37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a:extLst>
              <a:ext uri="{FF2B5EF4-FFF2-40B4-BE49-F238E27FC236}">
                <a16:creationId xmlns:a16="http://schemas.microsoft.com/office/drawing/2014/main" id="{4D498D0E-C649-44EA-9271-B1FD94538191}"/>
              </a:ext>
            </a:extLst>
          </p:cNvPr>
          <p:cNvSpPr>
            <a:spLocks noChangeArrowheads="1"/>
          </p:cNvSpPr>
          <p:nvPr/>
        </p:nvSpPr>
        <p:spPr bwMode="auto">
          <a:xfrm>
            <a:off x="4328581" y="30631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76135" name="Rectangle 7">
            <a:extLst>
              <a:ext uri="{FF2B5EF4-FFF2-40B4-BE49-F238E27FC236}">
                <a16:creationId xmlns:a16="http://schemas.microsoft.com/office/drawing/2014/main" id="{F4464821-E8F1-4C37-B879-2C31FC7C4D9C}"/>
              </a:ext>
            </a:extLst>
          </p:cNvPr>
          <p:cNvSpPr>
            <a:spLocks noChangeArrowheads="1"/>
          </p:cNvSpPr>
          <p:nvPr/>
        </p:nvSpPr>
        <p:spPr bwMode="auto">
          <a:xfrm>
            <a:off x="4328581" y="29202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50" name="Rectangle 22">
            <a:extLst>
              <a:ext uri="{FF2B5EF4-FFF2-40B4-BE49-F238E27FC236}">
                <a16:creationId xmlns:a16="http://schemas.microsoft.com/office/drawing/2014/main" id="{A383D345-F0EA-4236-97A4-F6FD1C462580}"/>
              </a:ext>
            </a:extLst>
          </p:cNvPr>
          <p:cNvSpPr>
            <a:spLocks noChangeArrowheads="1"/>
          </p:cNvSpPr>
          <p:nvPr/>
        </p:nvSpPr>
        <p:spPr bwMode="auto">
          <a:xfrm>
            <a:off x="4328581" y="29583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5" name="Rectangle 47">
            <a:extLst>
              <a:ext uri="{FF2B5EF4-FFF2-40B4-BE49-F238E27FC236}">
                <a16:creationId xmlns:a16="http://schemas.microsoft.com/office/drawing/2014/main" id="{B038C0D3-73D2-4616-AEB3-02A0544C19E0}"/>
              </a:ext>
            </a:extLst>
          </p:cNvPr>
          <p:cNvSpPr>
            <a:spLocks noChangeArrowheads="1"/>
          </p:cNvSpPr>
          <p:nvPr/>
        </p:nvSpPr>
        <p:spPr bwMode="auto">
          <a:xfrm>
            <a:off x="4328581" y="30726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7" name="Rectangle 49">
            <a:extLst>
              <a:ext uri="{FF2B5EF4-FFF2-40B4-BE49-F238E27FC236}">
                <a16:creationId xmlns:a16="http://schemas.microsoft.com/office/drawing/2014/main" id="{DDE0AAAC-629D-49D6-94DB-BBC28E0A5B43}"/>
              </a:ext>
            </a:extLst>
          </p:cNvPr>
          <p:cNvSpPr>
            <a:spLocks noChangeArrowheads="1"/>
          </p:cNvSpPr>
          <p:nvPr/>
        </p:nvSpPr>
        <p:spPr bwMode="auto">
          <a:xfrm>
            <a:off x="4328581" y="306789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9" name="Rectangle 51">
            <a:extLst>
              <a:ext uri="{FF2B5EF4-FFF2-40B4-BE49-F238E27FC236}">
                <a16:creationId xmlns:a16="http://schemas.microsoft.com/office/drawing/2014/main" id="{54332A6F-6F61-4EB7-BFE4-31D70F95D6A9}"/>
              </a:ext>
            </a:extLst>
          </p:cNvPr>
          <p:cNvSpPr>
            <a:spLocks noChangeArrowheads="1"/>
          </p:cNvSpPr>
          <p:nvPr/>
        </p:nvSpPr>
        <p:spPr bwMode="auto">
          <a:xfrm>
            <a:off x="4328581" y="3058373"/>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4" name="Group 56">
            <a:extLst>
              <a:ext uri="{FF2B5EF4-FFF2-40B4-BE49-F238E27FC236}">
                <a16:creationId xmlns:a16="http://schemas.microsoft.com/office/drawing/2014/main" id="{E2D9AD5F-EB8E-4E3A-972F-B839E8F4644D}"/>
              </a:ext>
            </a:extLst>
          </p:cNvPr>
          <p:cNvGrpSpPr>
            <a:grpSpLocks/>
          </p:cNvGrpSpPr>
          <p:nvPr/>
        </p:nvGrpSpPr>
        <p:grpSpPr bwMode="auto">
          <a:xfrm>
            <a:off x="299218" y="1018953"/>
            <a:ext cx="7440613" cy="434976"/>
            <a:chOff x="158" y="499"/>
            <a:chExt cx="4687" cy="274"/>
          </a:xfrm>
        </p:grpSpPr>
        <p:sp>
          <p:nvSpPr>
            <p:cNvPr id="176131" name="Text Box 3">
              <a:extLst>
                <a:ext uri="{FF2B5EF4-FFF2-40B4-BE49-F238E27FC236}">
                  <a16:creationId xmlns:a16="http://schemas.microsoft.com/office/drawing/2014/main" id="{123EC462-E32C-4CCE-8713-4EF72D66B6B8}"/>
                </a:ext>
              </a:extLst>
            </p:cNvPr>
            <p:cNvSpPr txBox="1">
              <a:spLocks noChangeArrowheads="1"/>
            </p:cNvSpPr>
            <p:nvPr/>
          </p:nvSpPr>
          <p:spPr bwMode="auto">
            <a:xfrm>
              <a:off x="158" y="527"/>
              <a:ext cx="3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dirty="0">
                  <a:solidFill>
                    <a:schemeClr val="tx1"/>
                  </a:solidFill>
                </a:rPr>
                <a:t>目标函数 </a:t>
              </a:r>
            </a:p>
          </p:txBody>
        </p:sp>
        <p:graphicFrame>
          <p:nvGraphicFramePr>
            <p:cNvPr id="176178" name="Object 50">
              <a:extLst>
                <a:ext uri="{FF2B5EF4-FFF2-40B4-BE49-F238E27FC236}">
                  <a16:creationId xmlns:a16="http://schemas.microsoft.com/office/drawing/2014/main" id="{F4BD52DB-4BE5-4704-8372-D11DAD296F77}"/>
                </a:ext>
              </a:extLst>
            </p:cNvPr>
            <p:cNvGraphicFramePr>
              <a:graphicFrameLocks noChangeAspect="1"/>
            </p:cNvGraphicFramePr>
            <p:nvPr>
              <p:extLst>
                <p:ext uri="{D42A27DB-BD31-4B8C-83A1-F6EECF244321}">
                  <p14:modId xmlns:p14="http://schemas.microsoft.com/office/powerpoint/2010/main" val="3186136519"/>
                </p:ext>
              </p:extLst>
            </p:nvPr>
          </p:nvGraphicFramePr>
          <p:xfrm>
            <a:off x="799" y="499"/>
            <a:ext cx="1724" cy="267"/>
          </p:xfrm>
          <a:graphic>
            <a:graphicData uri="http://schemas.openxmlformats.org/presentationml/2006/ole">
              <mc:AlternateContent xmlns:mc="http://schemas.openxmlformats.org/markup-compatibility/2006">
                <mc:Choice xmlns:v="urn:schemas-microsoft-com:vml" Requires="v">
                  <p:oleObj name="公式" r:id="rId3" imgW="1473200" imgH="228600" progId="Equation.3">
                    <p:embed/>
                  </p:oleObj>
                </mc:Choice>
                <mc:Fallback>
                  <p:oleObj name="公式" r:id="rId3" imgW="1473200" imgH="228600" progId="Equation.3">
                    <p:embed/>
                    <p:pic>
                      <p:nvPicPr>
                        <p:cNvPr id="176178" name="Object 50">
                          <a:extLst>
                            <a:ext uri="{FF2B5EF4-FFF2-40B4-BE49-F238E27FC236}">
                              <a16:creationId xmlns:a16="http://schemas.microsoft.com/office/drawing/2014/main" id="{F4BD52DB-4BE5-4704-8372-D11DAD296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 y="499"/>
                          <a:ext cx="1724"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0" name="Text Box 52">
              <a:extLst>
                <a:ext uri="{FF2B5EF4-FFF2-40B4-BE49-F238E27FC236}">
                  <a16:creationId xmlns:a16="http://schemas.microsoft.com/office/drawing/2014/main" id="{54F0DE1E-6BEF-4A77-9B15-F02E34A5C17E}"/>
                </a:ext>
              </a:extLst>
            </p:cNvPr>
            <p:cNvSpPr txBox="1">
              <a:spLocks noChangeArrowheads="1"/>
            </p:cNvSpPr>
            <p:nvPr/>
          </p:nvSpPr>
          <p:spPr bwMode="auto">
            <a:xfrm>
              <a:off x="2471" y="540"/>
              <a:ext cx="31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在 </a:t>
              </a:r>
            </a:p>
          </p:txBody>
        </p:sp>
        <p:graphicFrame>
          <p:nvGraphicFramePr>
            <p:cNvPr id="176181" name="Object 53">
              <a:extLst>
                <a:ext uri="{FF2B5EF4-FFF2-40B4-BE49-F238E27FC236}">
                  <a16:creationId xmlns:a16="http://schemas.microsoft.com/office/drawing/2014/main" id="{1B121E03-6875-4BF7-9B3E-273690E45B17}"/>
                </a:ext>
              </a:extLst>
            </p:cNvPr>
            <p:cNvGraphicFramePr>
              <a:graphicFrameLocks noChangeAspect="1"/>
            </p:cNvGraphicFramePr>
            <p:nvPr>
              <p:extLst>
                <p:ext uri="{D42A27DB-BD31-4B8C-83A1-F6EECF244321}">
                  <p14:modId xmlns:p14="http://schemas.microsoft.com/office/powerpoint/2010/main" val="3550245952"/>
                </p:ext>
              </p:extLst>
            </p:nvPr>
          </p:nvGraphicFramePr>
          <p:xfrm>
            <a:off x="2697" y="533"/>
            <a:ext cx="273" cy="216"/>
          </p:xfrm>
          <a:graphic>
            <a:graphicData uri="http://schemas.openxmlformats.org/presentationml/2006/ole">
              <mc:AlternateContent xmlns:mc="http://schemas.openxmlformats.org/markup-compatibility/2006">
                <mc:Choice xmlns:v="urn:schemas-microsoft-com:vml" Requires="v">
                  <p:oleObj name="公式" r:id="rId5" imgW="228402" imgH="177646" progId="Equation.3">
                    <p:embed/>
                  </p:oleObj>
                </mc:Choice>
                <mc:Fallback>
                  <p:oleObj name="公式" r:id="rId5" imgW="228402" imgH="177646" progId="Equation.3">
                    <p:embed/>
                    <p:pic>
                      <p:nvPicPr>
                        <p:cNvPr id="176181" name="Object 53">
                          <a:extLst>
                            <a:ext uri="{FF2B5EF4-FFF2-40B4-BE49-F238E27FC236}">
                              <a16:creationId xmlns:a16="http://schemas.microsoft.com/office/drawing/2014/main" id="{1B121E03-6875-4BF7-9B3E-273690E45B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7" y="533"/>
                          <a:ext cx="273"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3" name="Text Box 55">
              <a:extLst>
                <a:ext uri="{FF2B5EF4-FFF2-40B4-BE49-F238E27FC236}">
                  <a16:creationId xmlns:a16="http://schemas.microsoft.com/office/drawing/2014/main" id="{59B164E7-C33B-4DF4-9BDD-9A72293FC7C4}"/>
                </a:ext>
              </a:extLst>
            </p:cNvPr>
            <p:cNvSpPr txBox="1">
              <a:spLocks noChangeArrowheads="1"/>
            </p:cNvSpPr>
            <p:nvPr/>
          </p:nvSpPr>
          <p:spPr bwMode="auto">
            <a:xfrm>
              <a:off x="2940" y="540"/>
              <a:ext cx="190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dirty="0">
                  <a:solidFill>
                    <a:schemeClr val="tx1"/>
                  </a:solidFill>
                </a:rPr>
                <a:t>处取极小值的充要条件是： </a:t>
              </a:r>
            </a:p>
          </p:txBody>
        </p:sp>
      </p:grpSp>
      <p:sp>
        <p:nvSpPr>
          <p:cNvPr id="176187" name="Rectangle 59">
            <a:extLst>
              <a:ext uri="{FF2B5EF4-FFF2-40B4-BE49-F238E27FC236}">
                <a16:creationId xmlns:a16="http://schemas.microsoft.com/office/drawing/2014/main" id="{AE631D12-6729-47C0-9C9B-E5384B5BB9DC}"/>
              </a:ext>
            </a:extLst>
          </p:cNvPr>
          <p:cNvSpPr>
            <a:spLocks noChangeArrowheads="1"/>
          </p:cNvSpPr>
          <p:nvPr/>
        </p:nvSpPr>
        <p:spPr bwMode="auto">
          <a:xfrm>
            <a:off x="4328581" y="291073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8" name="Group 60">
            <a:extLst>
              <a:ext uri="{FF2B5EF4-FFF2-40B4-BE49-F238E27FC236}">
                <a16:creationId xmlns:a16="http://schemas.microsoft.com/office/drawing/2014/main" id="{ECDB0343-7AFB-415B-9EA8-240B9511CA1E}"/>
              </a:ext>
            </a:extLst>
          </p:cNvPr>
          <p:cNvGrpSpPr>
            <a:grpSpLocks/>
          </p:cNvGrpSpPr>
          <p:nvPr/>
        </p:nvGrpSpPr>
        <p:grpSpPr bwMode="auto">
          <a:xfrm>
            <a:off x="488712" y="1617440"/>
            <a:ext cx="6021388" cy="1022350"/>
            <a:chOff x="539" y="935"/>
            <a:chExt cx="3793" cy="644"/>
          </a:xfrm>
        </p:grpSpPr>
        <p:sp>
          <p:nvSpPr>
            <p:cNvPr id="176185" name="Text Box 57">
              <a:extLst>
                <a:ext uri="{FF2B5EF4-FFF2-40B4-BE49-F238E27FC236}">
                  <a16:creationId xmlns:a16="http://schemas.microsoft.com/office/drawing/2014/main" id="{AA9BCDA5-667B-4936-9A0A-A8EA6356AD7C}"/>
                </a:ext>
              </a:extLst>
            </p:cNvPr>
            <p:cNvSpPr txBox="1">
              <a:spLocks noChangeArrowheads="1"/>
            </p:cNvSpPr>
            <p:nvPr/>
          </p:nvSpPr>
          <p:spPr bwMode="auto">
            <a:xfrm>
              <a:off x="539" y="1166"/>
              <a:ext cx="11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rgbClr val="0000FF"/>
                  </a:solidFill>
                  <a:highlight>
                    <a:srgbClr val="FFFF00"/>
                  </a:highlight>
                </a:rPr>
                <a:t>必要条件： </a:t>
              </a:r>
            </a:p>
          </p:txBody>
        </p:sp>
        <p:graphicFrame>
          <p:nvGraphicFramePr>
            <p:cNvPr id="176186" name="Object 58">
              <a:extLst>
                <a:ext uri="{FF2B5EF4-FFF2-40B4-BE49-F238E27FC236}">
                  <a16:creationId xmlns:a16="http://schemas.microsoft.com/office/drawing/2014/main" id="{18EE42EF-492A-40E7-B8F5-00B2A2531F34}"/>
                </a:ext>
              </a:extLst>
            </p:cNvPr>
            <p:cNvGraphicFramePr>
              <a:graphicFrameLocks noChangeAspect="1"/>
            </p:cNvGraphicFramePr>
            <p:nvPr/>
          </p:nvGraphicFramePr>
          <p:xfrm>
            <a:off x="1429" y="935"/>
            <a:ext cx="2903" cy="644"/>
          </p:xfrm>
          <a:graphic>
            <a:graphicData uri="http://schemas.openxmlformats.org/presentationml/2006/ole">
              <mc:AlternateContent xmlns:mc="http://schemas.openxmlformats.org/markup-compatibility/2006">
                <mc:Choice xmlns:v="urn:schemas-microsoft-com:vml" Requires="v">
                  <p:oleObj name="公式" r:id="rId7" imgW="2362200" imgH="520700" progId="Equation.3">
                    <p:embed/>
                  </p:oleObj>
                </mc:Choice>
                <mc:Fallback>
                  <p:oleObj name="公式" r:id="rId7" imgW="2362200" imgH="520700" progId="Equation.3">
                    <p:embed/>
                    <p:pic>
                      <p:nvPicPr>
                        <p:cNvPr id="176186" name="Object 58">
                          <a:extLst>
                            <a:ext uri="{FF2B5EF4-FFF2-40B4-BE49-F238E27FC236}">
                              <a16:creationId xmlns:a16="http://schemas.microsoft.com/office/drawing/2014/main" id="{18EE42EF-492A-40E7-B8F5-00B2A2531F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935"/>
                          <a:ext cx="2903" cy="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6191" name="Rectangle 63">
            <a:extLst>
              <a:ext uri="{FF2B5EF4-FFF2-40B4-BE49-F238E27FC236}">
                <a16:creationId xmlns:a16="http://schemas.microsoft.com/office/drawing/2014/main" id="{2346CCBE-F287-4C21-894F-0E6CE6F6FBE2}"/>
              </a:ext>
            </a:extLst>
          </p:cNvPr>
          <p:cNvSpPr>
            <a:spLocks noChangeArrowheads="1"/>
          </p:cNvSpPr>
          <p:nvPr/>
        </p:nvSpPr>
        <p:spPr bwMode="auto">
          <a:xfrm>
            <a:off x="4328581" y="23487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94" name="Group 66">
            <a:extLst>
              <a:ext uri="{FF2B5EF4-FFF2-40B4-BE49-F238E27FC236}">
                <a16:creationId xmlns:a16="http://schemas.microsoft.com/office/drawing/2014/main" id="{2E58F5CD-14A5-4412-8758-33F39B371C69}"/>
              </a:ext>
            </a:extLst>
          </p:cNvPr>
          <p:cNvGrpSpPr>
            <a:grpSpLocks/>
          </p:cNvGrpSpPr>
          <p:nvPr/>
        </p:nvGrpSpPr>
        <p:grpSpPr bwMode="auto">
          <a:xfrm>
            <a:off x="467421" y="2805292"/>
            <a:ext cx="6480176" cy="2825750"/>
            <a:chOff x="385" y="1741"/>
            <a:chExt cx="4082" cy="1780"/>
          </a:xfrm>
        </p:grpSpPr>
        <p:sp>
          <p:nvSpPr>
            <p:cNvPr id="176189" name="Text Box 61">
              <a:extLst>
                <a:ext uri="{FF2B5EF4-FFF2-40B4-BE49-F238E27FC236}">
                  <a16:creationId xmlns:a16="http://schemas.microsoft.com/office/drawing/2014/main" id="{CF574184-954D-4A59-BB6B-DE86648BB7EB}"/>
                </a:ext>
              </a:extLst>
            </p:cNvPr>
            <p:cNvSpPr txBox="1">
              <a:spLocks noChangeArrowheads="1"/>
            </p:cNvSpPr>
            <p:nvPr/>
          </p:nvSpPr>
          <p:spPr bwMode="auto">
            <a:xfrm>
              <a:off x="385" y="2497"/>
              <a:ext cx="12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rgbClr val="0000FF"/>
                  </a:solidFill>
                  <a:highlight>
                    <a:srgbClr val="FFFF00"/>
                  </a:highlight>
                </a:rPr>
                <a:t>充分条件： </a:t>
              </a:r>
            </a:p>
          </p:txBody>
        </p:sp>
        <p:graphicFrame>
          <p:nvGraphicFramePr>
            <p:cNvPr id="176190" name="Object 62">
              <a:extLst>
                <a:ext uri="{FF2B5EF4-FFF2-40B4-BE49-F238E27FC236}">
                  <a16:creationId xmlns:a16="http://schemas.microsoft.com/office/drawing/2014/main" id="{BA73F55D-5901-4E36-B6AE-FC91F0612264}"/>
                </a:ext>
              </a:extLst>
            </p:cNvPr>
            <p:cNvGraphicFramePr>
              <a:graphicFrameLocks noChangeAspect="1"/>
            </p:cNvGraphicFramePr>
            <p:nvPr>
              <p:extLst>
                <p:ext uri="{D42A27DB-BD31-4B8C-83A1-F6EECF244321}">
                  <p14:modId xmlns:p14="http://schemas.microsoft.com/office/powerpoint/2010/main" val="708764616"/>
                </p:ext>
              </p:extLst>
            </p:nvPr>
          </p:nvGraphicFramePr>
          <p:xfrm>
            <a:off x="1240" y="1741"/>
            <a:ext cx="2774" cy="1780"/>
          </p:xfrm>
          <a:graphic>
            <a:graphicData uri="http://schemas.openxmlformats.org/presentationml/2006/ole">
              <mc:AlternateContent xmlns:mc="http://schemas.openxmlformats.org/markup-compatibility/2006">
                <mc:Choice xmlns:v="urn:schemas-microsoft-com:vml" Requires="v">
                  <p:oleObj name="Equation" r:id="rId9" imgW="2565360" imgH="1650960" progId="Equation.DSMT4">
                    <p:embed/>
                  </p:oleObj>
                </mc:Choice>
                <mc:Fallback>
                  <p:oleObj name="Equation" r:id="rId9" imgW="2565360" imgH="1650960" progId="Equation.DSMT4">
                    <p:embed/>
                    <p:pic>
                      <p:nvPicPr>
                        <p:cNvPr id="176190" name="Object 62">
                          <a:extLst>
                            <a:ext uri="{FF2B5EF4-FFF2-40B4-BE49-F238E27FC236}">
                              <a16:creationId xmlns:a16="http://schemas.microsoft.com/office/drawing/2014/main" id="{BA73F55D-5901-4E36-B6AE-FC91F06122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0" y="1741"/>
                          <a:ext cx="2774" cy="1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92" name="Text Box 64">
              <a:extLst>
                <a:ext uri="{FF2B5EF4-FFF2-40B4-BE49-F238E27FC236}">
                  <a16:creationId xmlns:a16="http://schemas.microsoft.com/office/drawing/2014/main" id="{E9D7DFB8-1C15-4889-8486-CF0372210D43}"/>
                </a:ext>
              </a:extLst>
            </p:cNvPr>
            <p:cNvSpPr txBox="1">
              <a:spLocks noChangeArrowheads="1"/>
            </p:cNvSpPr>
            <p:nvPr/>
          </p:nvSpPr>
          <p:spPr bwMode="auto">
            <a:xfrm>
              <a:off x="4014" y="2514"/>
              <a:ext cx="45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dirty="0">
                  <a:solidFill>
                    <a:srgbClr val="C00000"/>
                  </a:solidFill>
                  <a:highlight>
                    <a:srgbClr val="FFFF00"/>
                  </a:highlight>
                </a:rPr>
                <a:t>正定</a:t>
              </a:r>
            </a:p>
          </p:txBody>
        </p:sp>
      </p:grpSp>
      <p:sp>
        <p:nvSpPr>
          <p:cNvPr id="176196" name="Text Box 68">
            <a:extLst>
              <a:ext uri="{FF2B5EF4-FFF2-40B4-BE49-F238E27FC236}">
                <a16:creationId xmlns:a16="http://schemas.microsoft.com/office/drawing/2014/main" id="{1CE374CD-AC64-443D-A6B9-1B49E55CC2DA}"/>
              </a:ext>
            </a:extLst>
          </p:cNvPr>
          <p:cNvSpPr txBox="1">
            <a:spLocks noChangeArrowheads="1"/>
          </p:cNvSpPr>
          <p:nvPr/>
        </p:nvSpPr>
        <p:spPr bwMode="auto">
          <a:xfrm>
            <a:off x="325341" y="421633"/>
            <a:ext cx="60483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rgbClr val="0000FF"/>
                </a:solidFill>
              </a:rPr>
              <a:t>无约束优化  </a:t>
            </a:r>
            <a:r>
              <a:rPr lang="en-US" altLang="zh-CN" sz="2400" dirty="0">
                <a:solidFill>
                  <a:srgbClr val="0000FF"/>
                </a:solidFill>
              </a:rPr>
              <a:t>—— </a:t>
            </a:r>
            <a:r>
              <a:rPr lang="zh-CN" altLang="en-US" sz="2400" dirty="0">
                <a:solidFill>
                  <a:srgbClr val="0000FF"/>
                </a:solidFill>
              </a:rPr>
              <a:t>目标函数取极小值 </a:t>
            </a:r>
          </a:p>
        </p:txBody>
      </p:sp>
      <p:pic>
        <p:nvPicPr>
          <p:cNvPr id="2" name="图片 1">
            <a:extLst>
              <a:ext uri="{FF2B5EF4-FFF2-40B4-BE49-F238E27FC236}">
                <a16:creationId xmlns:a16="http://schemas.microsoft.com/office/drawing/2014/main" id="{4E1CE81B-15FC-EB46-940D-05C537A1D62F}"/>
              </a:ext>
            </a:extLst>
          </p:cNvPr>
          <p:cNvPicPr>
            <a:picLocks noChangeAspect="1"/>
          </p:cNvPicPr>
          <p:nvPr/>
        </p:nvPicPr>
        <p:blipFill>
          <a:blip r:embed="rId11"/>
          <a:stretch>
            <a:fillRect/>
          </a:stretch>
        </p:blipFill>
        <p:spPr>
          <a:xfrm>
            <a:off x="515696" y="5692954"/>
            <a:ext cx="7749000" cy="403200"/>
          </a:xfrm>
          <a:prstGeom prst="rect">
            <a:avLst/>
          </a:prstGeom>
        </p:spPr>
      </p:pic>
    </p:spTree>
    <p:extLst>
      <p:ext uri="{BB962C8B-B14F-4D97-AF65-F5344CB8AC3E}">
        <p14:creationId xmlns:p14="http://schemas.microsoft.com/office/powerpoint/2010/main" val="4115877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33" name="Text Box 21">
            <a:extLst>
              <a:ext uri="{FF2B5EF4-FFF2-40B4-BE49-F238E27FC236}">
                <a16:creationId xmlns:a16="http://schemas.microsoft.com/office/drawing/2014/main" id="{F23E83E7-7BD5-406D-A3A5-B0C5562F547A}"/>
              </a:ext>
            </a:extLst>
          </p:cNvPr>
          <p:cNvSpPr txBox="1">
            <a:spLocks noChangeArrowheads="1"/>
          </p:cNvSpPr>
          <p:nvPr/>
        </p:nvSpPr>
        <p:spPr bwMode="auto">
          <a:xfrm>
            <a:off x="827336" y="1673448"/>
            <a:ext cx="1511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对于矩阵 </a:t>
            </a:r>
          </a:p>
        </p:txBody>
      </p:sp>
      <p:sp>
        <p:nvSpPr>
          <p:cNvPr id="192536" name="Text Box 24">
            <a:extLst>
              <a:ext uri="{FF2B5EF4-FFF2-40B4-BE49-F238E27FC236}">
                <a16:creationId xmlns:a16="http://schemas.microsoft.com/office/drawing/2014/main" id="{60A7F775-9BD8-400A-8EEF-51E692AEE758}"/>
              </a:ext>
            </a:extLst>
          </p:cNvPr>
          <p:cNvSpPr txBox="1">
            <a:spLocks noChangeArrowheads="1"/>
          </p:cNvSpPr>
          <p:nvPr/>
        </p:nvSpPr>
        <p:spPr bwMode="auto">
          <a:xfrm>
            <a:off x="3218297" y="21527"/>
            <a:ext cx="270740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200" b="1" dirty="0">
                <a:solidFill>
                  <a:srgbClr val="0000FF"/>
                </a:solidFill>
                <a:latin typeface="华文仿宋" panose="02010600040101010101" pitchFamily="2" charset="-122"/>
                <a:ea typeface="华文仿宋" panose="02010600040101010101" pitchFamily="2" charset="-122"/>
              </a:rPr>
              <a:t>顺序主子式</a:t>
            </a:r>
            <a:endParaRPr lang="en-US" altLang="zh-CN" sz="3200" dirty="0">
              <a:solidFill>
                <a:srgbClr val="0000FF"/>
              </a:solidFill>
              <a:latin typeface="华文仿宋" panose="02010600040101010101" pitchFamily="2" charset="-122"/>
              <a:ea typeface="华文仿宋" panose="02010600040101010101" pitchFamily="2" charset="-122"/>
            </a:endParaRPr>
          </a:p>
        </p:txBody>
      </p:sp>
      <p:graphicFrame>
        <p:nvGraphicFramePr>
          <p:cNvPr id="192538" name="Object 26">
            <a:extLst>
              <a:ext uri="{FF2B5EF4-FFF2-40B4-BE49-F238E27FC236}">
                <a16:creationId xmlns:a16="http://schemas.microsoft.com/office/drawing/2014/main" id="{4732E0F3-6583-465A-9920-E00C2748C82E}"/>
              </a:ext>
            </a:extLst>
          </p:cNvPr>
          <p:cNvGraphicFramePr>
            <a:graphicFrameLocks noChangeAspect="1"/>
          </p:cNvGraphicFramePr>
          <p:nvPr>
            <p:extLst>
              <p:ext uri="{D42A27DB-BD31-4B8C-83A1-F6EECF244321}">
                <p14:modId xmlns:p14="http://schemas.microsoft.com/office/powerpoint/2010/main" val="2402550936"/>
              </p:ext>
            </p:extLst>
          </p:nvPr>
        </p:nvGraphicFramePr>
        <p:xfrm>
          <a:off x="2159248" y="1313085"/>
          <a:ext cx="2212975" cy="1252537"/>
        </p:xfrm>
        <a:graphic>
          <a:graphicData uri="http://schemas.openxmlformats.org/presentationml/2006/ole">
            <mc:AlternateContent xmlns:mc="http://schemas.openxmlformats.org/markup-compatibility/2006">
              <mc:Choice xmlns:v="urn:schemas-microsoft-com:vml" Requires="v">
                <p:oleObj name="Equation" r:id="rId3" imgW="1257120" imgH="711000" progId="Equation.DSMT4">
                  <p:embed/>
                </p:oleObj>
              </mc:Choice>
              <mc:Fallback>
                <p:oleObj name="Equation" r:id="rId3" imgW="1257120" imgH="711000" progId="Equation.DSMT4">
                  <p:embed/>
                  <p:pic>
                    <p:nvPicPr>
                      <p:cNvPr id="192538" name="Object 26">
                        <a:extLst>
                          <a:ext uri="{FF2B5EF4-FFF2-40B4-BE49-F238E27FC236}">
                            <a16:creationId xmlns:a16="http://schemas.microsoft.com/office/drawing/2014/main" id="{4732E0F3-6583-465A-9920-E00C2748C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248" y="1313085"/>
                        <a:ext cx="2212975"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39" name="Object 27">
            <a:extLst>
              <a:ext uri="{FF2B5EF4-FFF2-40B4-BE49-F238E27FC236}">
                <a16:creationId xmlns:a16="http://schemas.microsoft.com/office/drawing/2014/main" id="{396FC515-7360-4A42-9D51-5B33E0257199}"/>
              </a:ext>
            </a:extLst>
          </p:cNvPr>
          <p:cNvGraphicFramePr>
            <a:graphicFrameLocks noChangeAspect="1"/>
          </p:cNvGraphicFramePr>
          <p:nvPr>
            <p:extLst>
              <p:ext uri="{D42A27DB-BD31-4B8C-83A1-F6EECF244321}">
                <p14:modId xmlns:p14="http://schemas.microsoft.com/office/powerpoint/2010/main" val="4214630929"/>
              </p:ext>
            </p:extLst>
          </p:nvPr>
        </p:nvGraphicFramePr>
        <p:xfrm>
          <a:off x="3928516" y="2765053"/>
          <a:ext cx="422275" cy="474663"/>
        </p:xfrm>
        <a:graphic>
          <a:graphicData uri="http://schemas.openxmlformats.org/presentationml/2006/ole">
            <mc:AlternateContent xmlns:mc="http://schemas.openxmlformats.org/markup-compatibility/2006">
              <mc:Choice xmlns:v="urn:schemas-microsoft-com:vml" Requires="v">
                <p:oleObj name="Equation" r:id="rId5" imgW="203040" imgH="228600" progId="Equation.DSMT4">
                  <p:embed/>
                </p:oleObj>
              </mc:Choice>
              <mc:Fallback>
                <p:oleObj name="Equation" r:id="rId5" imgW="203040" imgH="228600" progId="Equation.DSMT4">
                  <p:embed/>
                  <p:pic>
                    <p:nvPicPr>
                      <p:cNvPr id="192539" name="Object 27">
                        <a:extLst>
                          <a:ext uri="{FF2B5EF4-FFF2-40B4-BE49-F238E27FC236}">
                            <a16:creationId xmlns:a16="http://schemas.microsoft.com/office/drawing/2014/main" id="{396FC515-7360-4A42-9D51-5B33E02571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8516" y="2765053"/>
                        <a:ext cx="4222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0" name="Object 28">
            <a:extLst>
              <a:ext uri="{FF2B5EF4-FFF2-40B4-BE49-F238E27FC236}">
                <a16:creationId xmlns:a16="http://schemas.microsoft.com/office/drawing/2014/main" id="{EE1381B7-55A6-49FE-8C72-F3E1E7A3B2B0}"/>
              </a:ext>
            </a:extLst>
          </p:cNvPr>
          <p:cNvGraphicFramePr>
            <a:graphicFrameLocks noChangeAspect="1"/>
          </p:cNvGraphicFramePr>
          <p:nvPr>
            <p:extLst>
              <p:ext uri="{D42A27DB-BD31-4B8C-83A1-F6EECF244321}">
                <p14:modId xmlns:p14="http://schemas.microsoft.com/office/powerpoint/2010/main" val="3540567956"/>
              </p:ext>
            </p:extLst>
          </p:nvPr>
        </p:nvGraphicFramePr>
        <p:xfrm>
          <a:off x="3635621" y="3502882"/>
          <a:ext cx="1008063" cy="814387"/>
        </p:xfrm>
        <a:graphic>
          <a:graphicData uri="http://schemas.openxmlformats.org/presentationml/2006/ole">
            <mc:AlternateContent xmlns:mc="http://schemas.openxmlformats.org/markup-compatibility/2006">
              <mc:Choice xmlns:v="urn:schemas-microsoft-com:vml" Requires="v">
                <p:oleObj name="Equation" r:id="rId7" imgW="596880" imgH="482400" progId="Equation.DSMT4">
                  <p:embed/>
                </p:oleObj>
              </mc:Choice>
              <mc:Fallback>
                <p:oleObj name="Equation" r:id="rId7" imgW="596880" imgH="482400" progId="Equation.DSMT4">
                  <p:embed/>
                  <p:pic>
                    <p:nvPicPr>
                      <p:cNvPr id="192540" name="Object 28">
                        <a:extLst>
                          <a:ext uri="{FF2B5EF4-FFF2-40B4-BE49-F238E27FC236}">
                            <a16:creationId xmlns:a16="http://schemas.microsoft.com/office/drawing/2014/main" id="{EE1381B7-55A6-49FE-8C72-F3E1E7A3B2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621" y="3502882"/>
                        <a:ext cx="1008063"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1" name="Object 29">
            <a:extLst>
              <a:ext uri="{FF2B5EF4-FFF2-40B4-BE49-F238E27FC236}">
                <a16:creationId xmlns:a16="http://schemas.microsoft.com/office/drawing/2014/main" id="{8A62B208-58BB-4C5D-8C57-7D740EE2A038}"/>
              </a:ext>
            </a:extLst>
          </p:cNvPr>
          <p:cNvGraphicFramePr>
            <a:graphicFrameLocks noChangeAspect="1"/>
          </p:cNvGraphicFramePr>
          <p:nvPr>
            <p:extLst>
              <p:ext uri="{D42A27DB-BD31-4B8C-83A1-F6EECF244321}">
                <p14:modId xmlns:p14="http://schemas.microsoft.com/office/powerpoint/2010/main" val="2175230476"/>
              </p:ext>
            </p:extLst>
          </p:nvPr>
        </p:nvGraphicFramePr>
        <p:xfrm>
          <a:off x="3348113" y="4446060"/>
          <a:ext cx="1608137" cy="1252537"/>
        </p:xfrm>
        <a:graphic>
          <a:graphicData uri="http://schemas.openxmlformats.org/presentationml/2006/ole">
            <mc:AlternateContent xmlns:mc="http://schemas.openxmlformats.org/markup-compatibility/2006">
              <mc:Choice xmlns:v="urn:schemas-microsoft-com:vml" Requires="v">
                <p:oleObj name="Equation" r:id="rId9" imgW="914400" imgH="711000" progId="Equation.DSMT4">
                  <p:embed/>
                </p:oleObj>
              </mc:Choice>
              <mc:Fallback>
                <p:oleObj name="Equation" r:id="rId9" imgW="914400" imgH="711000" progId="Equation.DSMT4">
                  <p:embed/>
                  <p:pic>
                    <p:nvPicPr>
                      <p:cNvPr id="192541" name="Object 29">
                        <a:extLst>
                          <a:ext uri="{FF2B5EF4-FFF2-40B4-BE49-F238E27FC236}">
                            <a16:creationId xmlns:a16="http://schemas.microsoft.com/office/drawing/2014/main" id="{8A62B208-58BB-4C5D-8C57-7D740EE2A0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113" y="4446060"/>
                        <a:ext cx="1608137"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42" name="Text Box 30">
            <a:extLst>
              <a:ext uri="{FF2B5EF4-FFF2-40B4-BE49-F238E27FC236}">
                <a16:creationId xmlns:a16="http://schemas.microsoft.com/office/drawing/2014/main" id="{4D867E79-E950-4A9B-9DBC-A6722570E192}"/>
              </a:ext>
            </a:extLst>
          </p:cNvPr>
          <p:cNvSpPr txBox="1">
            <a:spLocks noChangeArrowheads="1"/>
          </p:cNvSpPr>
          <p:nvPr/>
        </p:nvSpPr>
        <p:spPr bwMode="auto">
          <a:xfrm>
            <a:off x="827336" y="5827389"/>
            <a:ext cx="40370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solidFill>
                  <a:srgbClr val="0000FF"/>
                </a:solidFill>
                <a:highlight>
                  <a:srgbClr val="FFFF00"/>
                </a:highlight>
                <a:latin typeface="华文仿宋" panose="02010600040101010101" pitchFamily="2" charset="-122"/>
                <a:ea typeface="华文仿宋" panose="02010600040101010101" pitchFamily="2" charset="-122"/>
              </a:rPr>
              <a:t>正定：各阶</a:t>
            </a:r>
            <a:r>
              <a:rPr lang="zh-CN" altLang="en-US" sz="2400" b="1" dirty="0">
                <a:solidFill>
                  <a:srgbClr val="0000FF"/>
                </a:solidFill>
                <a:highlight>
                  <a:srgbClr val="FFFF00"/>
                </a:highlight>
                <a:latin typeface="华文仿宋" panose="02010600040101010101" pitchFamily="2" charset="-122"/>
                <a:ea typeface="华文仿宋" panose="02010600040101010101" pitchFamily="2" charset="-122"/>
              </a:rPr>
              <a:t>主子式</a:t>
            </a:r>
            <a:r>
              <a:rPr lang="zh-CN" altLang="en-US" sz="2400" dirty="0">
                <a:solidFill>
                  <a:srgbClr val="0000FF"/>
                </a:solidFill>
                <a:highlight>
                  <a:srgbClr val="FFFF00"/>
                </a:highlight>
                <a:latin typeface="华文仿宋" panose="02010600040101010101" pitchFamily="2" charset="-122"/>
                <a:ea typeface="华文仿宋" panose="02010600040101010101" pitchFamily="2" charset="-122"/>
              </a:rPr>
              <a:t>均大于零</a:t>
            </a:r>
          </a:p>
        </p:txBody>
      </p:sp>
      <p:sp>
        <p:nvSpPr>
          <p:cNvPr id="192544" name="Text Box 32">
            <a:extLst>
              <a:ext uri="{FF2B5EF4-FFF2-40B4-BE49-F238E27FC236}">
                <a16:creationId xmlns:a16="http://schemas.microsoft.com/office/drawing/2014/main" id="{C3800556-72A4-497C-AB17-E67709A733A4}"/>
              </a:ext>
            </a:extLst>
          </p:cNvPr>
          <p:cNvSpPr txBox="1">
            <a:spLocks noChangeArrowheads="1"/>
          </p:cNvSpPr>
          <p:nvPr/>
        </p:nvSpPr>
        <p:spPr bwMode="auto">
          <a:xfrm>
            <a:off x="834399" y="2803419"/>
            <a:ext cx="242427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一阶顺序主子式 </a:t>
            </a:r>
          </a:p>
        </p:txBody>
      </p:sp>
      <p:sp>
        <p:nvSpPr>
          <p:cNvPr id="192545" name="Text Box 33">
            <a:extLst>
              <a:ext uri="{FF2B5EF4-FFF2-40B4-BE49-F238E27FC236}">
                <a16:creationId xmlns:a16="http://schemas.microsoft.com/office/drawing/2014/main" id="{822F3292-6C05-4611-8706-B3020CB5F07C}"/>
              </a:ext>
            </a:extLst>
          </p:cNvPr>
          <p:cNvSpPr txBox="1">
            <a:spLocks noChangeArrowheads="1"/>
          </p:cNvSpPr>
          <p:nvPr/>
        </p:nvSpPr>
        <p:spPr bwMode="auto">
          <a:xfrm>
            <a:off x="827336" y="3714674"/>
            <a:ext cx="252077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二阶顺序主子式 </a:t>
            </a:r>
          </a:p>
        </p:txBody>
      </p:sp>
      <p:sp>
        <p:nvSpPr>
          <p:cNvPr id="192546" name="Text Box 34">
            <a:extLst>
              <a:ext uri="{FF2B5EF4-FFF2-40B4-BE49-F238E27FC236}">
                <a16:creationId xmlns:a16="http://schemas.microsoft.com/office/drawing/2014/main" id="{BD2EE50A-A189-4AEC-9D95-BBD460F21037}"/>
              </a:ext>
            </a:extLst>
          </p:cNvPr>
          <p:cNvSpPr txBox="1">
            <a:spLocks noChangeArrowheads="1"/>
          </p:cNvSpPr>
          <p:nvPr/>
        </p:nvSpPr>
        <p:spPr bwMode="auto">
          <a:xfrm>
            <a:off x="827336" y="4804146"/>
            <a:ext cx="2438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三阶顺序主子式 </a:t>
            </a:r>
          </a:p>
        </p:txBody>
      </p:sp>
      <p:pic>
        <p:nvPicPr>
          <p:cNvPr id="2" name="图片 1">
            <a:extLst>
              <a:ext uri="{FF2B5EF4-FFF2-40B4-BE49-F238E27FC236}">
                <a16:creationId xmlns:a16="http://schemas.microsoft.com/office/drawing/2014/main" id="{A1B7C72F-D849-BA72-3E89-EC32302EE217}"/>
              </a:ext>
            </a:extLst>
          </p:cNvPr>
          <p:cNvPicPr>
            <a:picLocks noChangeAspect="1"/>
          </p:cNvPicPr>
          <p:nvPr/>
        </p:nvPicPr>
        <p:blipFill>
          <a:blip r:embed="rId11"/>
          <a:stretch>
            <a:fillRect/>
          </a:stretch>
        </p:blipFill>
        <p:spPr>
          <a:xfrm>
            <a:off x="685800" y="650564"/>
            <a:ext cx="7772400" cy="618259"/>
          </a:xfrm>
          <a:prstGeom prst="rect">
            <a:avLst/>
          </a:prstGeom>
        </p:spPr>
      </p:pic>
    </p:spTree>
    <p:extLst>
      <p:ext uri="{BB962C8B-B14F-4D97-AF65-F5344CB8AC3E}">
        <p14:creationId xmlns:p14="http://schemas.microsoft.com/office/powerpoint/2010/main" val="188451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87449F-C6CA-40CB-BE06-5EAE305A536E}"/>
              </a:ext>
            </a:extLst>
          </p:cNvPr>
          <p:cNvSpPr>
            <a:spLocks noGrp="1" noChangeArrowheads="1"/>
          </p:cNvSpPr>
          <p:nvPr>
            <p:ph type="title"/>
          </p:nvPr>
        </p:nvSpPr>
        <p:spPr>
          <a:xfrm>
            <a:off x="1785963" y="342949"/>
            <a:ext cx="5572075" cy="543594"/>
          </a:xfrm>
        </p:spPr>
        <p:txBody>
          <a:bodyPr>
            <a:normAutofit/>
          </a:bodyPr>
          <a:lstStyle/>
          <a:p>
            <a:pPr algn="ctr"/>
            <a:r>
              <a:rPr lang="zh-CN" altLang="en-US" sz="2800" b="1" dirty="0">
                <a:solidFill>
                  <a:srgbClr val="C00000"/>
                </a:solidFill>
                <a:highlight>
                  <a:srgbClr val="FFFF00"/>
                </a:highlight>
                <a:latin typeface="+mn-ea"/>
                <a:ea typeface="+mn-ea"/>
              </a:rPr>
              <a:t>二元</a:t>
            </a:r>
            <a:r>
              <a:rPr lang="zh-CN" altLang="en-US" sz="2800" b="1" dirty="0">
                <a:solidFill>
                  <a:srgbClr val="0000FF"/>
                </a:solidFill>
                <a:latin typeface="+mn-ea"/>
                <a:ea typeface="+mn-ea"/>
              </a:rPr>
              <a:t>函数的极小值问题</a:t>
            </a:r>
          </a:p>
        </p:txBody>
      </p:sp>
      <p:sp>
        <p:nvSpPr>
          <p:cNvPr id="47107" name="Rectangle 3">
            <a:extLst>
              <a:ext uri="{FF2B5EF4-FFF2-40B4-BE49-F238E27FC236}">
                <a16:creationId xmlns:a16="http://schemas.microsoft.com/office/drawing/2014/main" id="{2CD70740-01A1-483F-B4AB-D4DE07521763}"/>
              </a:ext>
            </a:extLst>
          </p:cNvPr>
          <p:cNvSpPr>
            <a:spLocks noGrp="1" noChangeArrowheads="1"/>
          </p:cNvSpPr>
          <p:nvPr>
            <p:ph type="body" idx="1"/>
          </p:nvPr>
        </p:nvSpPr>
        <p:spPr>
          <a:xfrm>
            <a:off x="180292" y="764704"/>
            <a:ext cx="8783415" cy="1922489"/>
          </a:xfrm>
        </p:spPr>
        <p:txBody>
          <a:bodyPr>
            <a:normAutofit fontScale="92500" lnSpcReduction="20000"/>
          </a:bodyPr>
          <a:lstStyle/>
          <a:p>
            <a:pPr>
              <a:lnSpc>
                <a:spcPct val="150000"/>
              </a:lnSpc>
            </a:pPr>
            <a:r>
              <a:rPr lang="zh-CN" altLang="en-US" sz="2400" dirty="0">
                <a:latin typeface="华文仿宋" panose="02010600040101010101" pitchFamily="2" charset="-122"/>
                <a:ea typeface="华文仿宋" panose="02010600040101010101" pitchFamily="2" charset="-122"/>
              </a:rPr>
              <a:t>二元函数的图形是一个曲面</a:t>
            </a:r>
          </a:p>
          <a:p>
            <a:pPr>
              <a:lnSpc>
                <a:spcPct val="150000"/>
              </a:lnSpc>
              <a:buClr>
                <a:schemeClr val="tx1"/>
              </a:buClr>
            </a:pPr>
            <a:r>
              <a:rPr lang="zh-CN" altLang="en-US" sz="2400" b="1" dirty="0">
                <a:solidFill>
                  <a:srgbClr val="0000FF"/>
                </a:solidFill>
                <a:latin typeface="华文仿宋" panose="02010600040101010101" pitchFamily="2" charset="-122"/>
                <a:ea typeface="华文仿宋" panose="02010600040101010101" pitchFamily="2" charset="-122"/>
              </a:rPr>
              <a:t>定理</a:t>
            </a:r>
            <a:r>
              <a:rPr lang="en-US" altLang="zh-CN" sz="2400" b="1" dirty="0">
                <a:solidFill>
                  <a:srgbClr val="0000FF"/>
                </a:solidFill>
                <a:latin typeface="华文仿宋" panose="02010600040101010101" pitchFamily="2" charset="-122"/>
                <a:ea typeface="华文仿宋" panose="02010600040101010101" pitchFamily="2" charset="-122"/>
              </a:rPr>
              <a:t>8.5</a:t>
            </a:r>
            <a:r>
              <a:rPr lang="zh-CN" altLang="en-US" sz="2400" dirty="0">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二阶偏导数测试</a:t>
            </a:r>
            <a:r>
              <a:rPr lang="zh-CN" altLang="en-US" sz="2400" dirty="0">
                <a:latin typeface="华文仿宋" panose="02010600040101010101" pitchFamily="2" charset="-122"/>
                <a:ea typeface="华文仿宋" panose="02010600040101010101" pitchFamily="2" charset="-122"/>
              </a:rPr>
              <a:t>）设</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400" dirty="0" err="1">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y</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latin typeface="华文仿宋" panose="02010600040101010101" pitchFamily="2" charset="-122"/>
                <a:ea typeface="华文仿宋" panose="02010600040101010101" pitchFamily="2" charset="-122"/>
              </a:rPr>
              <a:t>及其一、二阶偏导数在区域</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上连续。设点</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 </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R</a:t>
            </a:r>
            <a:r>
              <a:rPr lang="zh-CN" altLang="en-US" sz="2400" dirty="0">
                <a:latin typeface="华文仿宋" panose="02010600040101010101" pitchFamily="2" charset="-122"/>
                <a:ea typeface="华文仿宋" panose="02010600040101010101" pitchFamily="2" charset="-122"/>
              </a:rPr>
              <a:t>是一个临界点，即</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i="1" baseline="-25000"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err="1">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400" dirty="0">
                <a:latin typeface="华文仿宋" panose="02010600040101010101" pitchFamily="2" charset="-122"/>
                <a:ea typeface="华文仿宋" panose="02010600040101010101" pitchFamily="2" charset="-122"/>
              </a:rPr>
              <a:t>且</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i="1" baseline="-25000" dirty="0" err="1">
                <a:latin typeface="Times New Roman" panose="02020603050405020304" pitchFamily="18" charset="0"/>
                <a:ea typeface="华文仿宋" panose="02010600040101010101" pitchFamily="2" charset="-122"/>
                <a:cs typeface="Times New Roman" panose="02020603050405020304" pitchFamily="18" charset="0"/>
              </a:rPr>
              <a:t>y</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err="1">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400" dirty="0">
                <a:latin typeface="华文仿宋" panose="02010600040101010101" pitchFamily="2" charset="-122"/>
                <a:ea typeface="华文仿宋" panose="02010600040101010101" pitchFamily="2" charset="-122"/>
              </a:rPr>
              <a:t>。可用高阶偏导数来确定临界点的属性。</a:t>
            </a:r>
          </a:p>
        </p:txBody>
      </p:sp>
      <p:grpSp>
        <p:nvGrpSpPr>
          <p:cNvPr id="2" name="组合 1">
            <a:extLst>
              <a:ext uri="{FF2B5EF4-FFF2-40B4-BE49-F238E27FC236}">
                <a16:creationId xmlns:a16="http://schemas.microsoft.com/office/drawing/2014/main" id="{E1359CE0-4094-B907-9444-0F2D490667E1}"/>
              </a:ext>
            </a:extLst>
          </p:cNvPr>
          <p:cNvGrpSpPr/>
          <p:nvPr/>
        </p:nvGrpSpPr>
        <p:grpSpPr>
          <a:xfrm>
            <a:off x="359569" y="2764468"/>
            <a:ext cx="8316887" cy="3231654"/>
            <a:chOff x="251520" y="2996952"/>
            <a:chExt cx="8316887" cy="3231654"/>
          </a:xfrm>
        </p:grpSpPr>
        <p:sp>
          <p:nvSpPr>
            <p:cNvPr id="6" name="Text Box 4">
              <a:extLst>
                <a:ext uri="{FF2B5EF4-FFF2-40B4-BE49-F238E27FC236}">
                  <a16:creationId xmlns:a16="http://schemas.microsoft.com/office/drawing/2014/main" id="{139ED2B5-30E8-45B0-96DB-2F30492A90E9}"/>
                </a:ext>
              </a:extLst>
            </p:cNvPr>
            <p:cNvSpPr txBox="1">
              <a:spLocks noChangeArrowheads="1"/>
            </p:cNvSpPr>
            <p:nvPr/>
          </p:nvSpPr>
          <p:spPr bwMode="auto">
            <a:xfrm>
              <a:off x="251520" y="2996952"/>
              <a:ext cx="831688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Clr>
                  <a:schemeClr val="accent1"/>
                </a:buClr>
                <a:buFont typeface="Wingdings" panose="05000000000000000000" pitchFamily="2" charset="2"/>
                <a:buAutoNum type="romanUcPeriod"/>
              </a:pPr>
              <a:r>
                <a:rPr lang="zh-CN" altLang="en-US" sz="2400" dirty="0">
                  <a:latin typeface="华文仿宋" panose="02010600040101010101" pitchFamily="2" charset="-122"/>
                  <a:ea typeface="华文仿宋" panose="02010600040101010101" pitchFamily="2" charset="-122"/>
                </a:rPr>
                <a:t>若                                              且</a:t>
              </a:r>
              <a:r>
                <a:rPr lang="en-US" altLang="zh-CN" sz="2400" i="1"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i="1" baseline="-25000"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xx</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i="1"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)&gt;0</a:t>
              </a:r>
              <a:r>
                <a:rPr lang="zh-CN" altLang="en-US" sz="2400" dirty="0">
                  <a:latin typeface="华文仿宋" panose="02010600040101010101" pitchFamily="2" charset="-122"/>
                  <a:ea typeface="华文仿宋" panose="02010600040101010101" pitchFamily="2" charset="-122"/>
                </a:rPr>
                <a:t>，则</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latin typeface="华文仿宋" panose="02010600040101010101" pitchFamily="2" charset="-122"/>
                  <a:ea typeface="华文仿宋" panose="02010600040101010101" pitchFamily="2" charset="-122"/>
                </a:rPr>
                <a:t>是</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局部极小值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2"/>
              </a:pPr>
              <a:r>
                <a:rPr lang="zh-CN" altLang="en-US" sz="2400" dirty="0">
                  <a:latin typeface="华文仿宋" panose="02010600040101010101" pitchFamily="2" charset="-122"/>
                  <a:ea typeface="华文仿宋" panose="02010600040101010101" pitchFamily="2" charset="-122"/>
                </a:rPr>
                <a:t>若                                               且</a:t>
              </a:r>
              <a:r>
                <a:rPr lang="en-US" altLang="zh-CN" sz="2400" i="1"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i="1" baseline="-25000"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xx</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)&lt;0</a:t>
              </a:r>
              <a:r>
                <a:rPr lang="zh-CN" altLang="en-US" sz="2400" dirty="0">
                  <a:latin typeface="华文仿宋" panose="02010600040101010101" pitchFamily="2" charset="-122"/>
                  <a:ea typeface="华文仿宋" panose="02010600040101010101" pitchFamily="2" charset="-122"/>
                </a:rPr>
                <a:t>，则</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err="1">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latin typeface="华文仿宋" panose="02010600040101010101" pitchFamily="2" charset="-122"/>
                  <a:ea typeface="华文仿宋" panose="02010600040101010101" pitchFamily="2" charset="-122"/>
                </a:rPr>
                <a:t>是</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局部极大值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3"/>
              </a:pPr>
              <a:r>
                <a:rPr lang="zh-CN" altLang="en-US" sz="2400" dirty="0">
                  <a:latin typeface="华文仿宋" panose="02010600040101010101" pitchFamily="2" charset="-122"/>
                  <a:ea typeface="华文仿宋" panose="02010600040101010101" pitchFamily="2" charset="-122"/>
                </a:rPr>
                <a:t>若                                               ，则</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f </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y</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latin typeface="华文仿宋" panose="02010600040101010101" pitchFamily="2" charset="-122"/>
                  <a:ea typeface="华文仿宋" panose="02010600040101010101" pitchFamily="2" charset="-122"/>
                </a:rPr>
                <a:t>在</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p</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400" i="1" dirty="0">
                  <a:latin typeface="Times New Roman" panose="02020603050405020304" pitchFamily="18" charset="0"/>
                  <a:ea typeface="华文仿宋" panose="02010600040101010101" pitchFamily="2" charset="-122"/>
                  <a:cs typeface="Times New Roman" panose="02020603050405020304" pitchFamily="18" charset="0"/>
                </a:rPr>
                <a:t>q</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latin typeface="华文仿宋" panose="02010600040101010101" pitchFamily="2" charset="-122"/>
                  <a:ea typeface="华文仿宋" panose="02010600040101010101" pitchFamily="2" charset="-122"/>
                </a:rPr>
                <a:t>没有局部极值。</a:t>
              </a:r>
            </a:p>
            <a:p>
              <a:pPr algn="l">
                <a:spcBef>
                  <a:spcPct val="50000"/>
                </a:spcBef>
                <a:buClr>
                  <a:schemeClr val="accent1"/>
                </a:buClr>
                <a:buFont typeface="Wingdings" panose="05000000000000000000" pitchFamily="2" charset="2"/>
                <a:buAutoNum type="romanUcPeriod" startAt="4"/>
              </a:pPr>
              <a:r>
                <a:rPr lang="zh-CN" altLang="en-US" sz="2400" dirty="0">
                  <a:latin typeface="华文仿宋" panose="02010600040101010101" pitchFamily="2" charset="-122"/>
                  <a:ea typeface="华文仿宋" panose="02010600040101010101" pitchFamily="2" charset="-122"/>
                </a:rPr>
                <a:t>若                                                ，则结果不确定。</a:t>
              </a:r>
            </a:p>
          </p:txBody>
        </p:sp>
        <p:graphicFrame>
          <p:nvGraphicFramePr>
            <p:cNvPr id="7" name="Object 5">
              <a:extLst>
                <a:ext uri="{FF2B5EF4-FFF2-40B4-BE49-F238E27FC236}">
                  <a16:creationId xmlns:a16="http://schemas.microsoft.com/office/drawing/2014/main" id="{8A3C9183-F545-4BCB-89CD-ACF3AF5EE690}"/>
                </a:ext>
              </a:extLst>
            </p:cNvPr>
            <p:cNvGraphicFramePr>
              <a:graphicFrameLocks noChangeAspect="1"/>
            </p:cNvGraphicFramePr>
            <p:nvPr>
              <p:extLst>
                <p:ext uri="{D42A27DB-BD31-4B8C-83A1-F6EECF244321}">
                  <p14:modId xmlns:p14="http://schemas.microsoft.com/office/powerpoint/2010/main" val="1028510260"/>
                </p:ext>
              </p:extLst>
            </p:nvPr>
          </p:nvGraphicFramePr>
          <p:xfrm>
            <a:off x="1043608" y="2996952"/>
            <a:ext cx="3570576" cy="458131"/>
          </p:xfrm>
          <a:graphic>
            <a:graphicData uri="http://schemas.openxmlformats.org/presentationml/2006/ole">
              <mc:AlternateContent xmlns:mc="http://schemas.openxmlformats.org/markup-compatibility/2006">
                <mc:Choice xmlns:v="urn:schemas-microsoft-com:vml" Requires="v">
                  <p:oleObj name="Equation" r:id="rId2" imgW="1981080" imgH="253800" progId="Equation.DSMT4">
                    <p:embed/>
                  </p:oleObj>
                </mc:Choice>
                <mc:Fallback>
                  <p:oleObj name="Equation" r:id="rId2" imgW="1981080" imgH="253800" progId="Equation.DSMT4">
                    <p:embed/>
                    <p:pic>
                      <p:nvPicPr>
                        <p:cNvPr id="7" name="Object 5">
                          <a:extLst>
                            <a:ext uri="{FF2B5EF4-FFF2-40B4-BE49-F238E27FC236}">
                              <a16:creationId xmlns:a16="http://schemas.microsoft.com/office/drawing/2014/main" id="{8A3C9183-F545-4BCB-89CD-ACF3AF5EE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996952"/>
                          <a:ext cx="3570576" cy="458131"/>
                        </a:xfrm>
                        <a:prstGeom prst="rect">
                          <a:avLst/>
                        </a:prstGeom>
                        <a:noFill/>
                        <a:ln>
                          <a:noFill/>
                        </a:ln>
                        <a:effectLst/>
                      </p:spPr>
                    </p:pic>
                  </p:oleObj>
                </mc:Fallback>
              </mc:AlternateContent>
            </a:graphicData>
          </a:graphic>
        </p:graphicFrame>
        <p:graphicFrame>
          <p:nvGraphicFramePr>
            <p:cNvPr id="8" name="Object 7">
              <a:extLst>
                <a:ext uri="{FF2B5EF4-FFF2-40B4-BE49-F238E27FC236}">
                  <a16:creationId xmlns:a16="http://schemas.microsoft.com/office/drawing/2014/main" id="{B3D7DFB6-983C-48A0-8DAC-0BBB53DC5E6B}"/>
                </a:ext>
              </a:extLst>
            </p:cNvPr>
            <p:cNvGraphicFramePr>
              <a:graphicFrameLocks noChangeAspect="1"/>
            </p:cNvGraphicFramePr>
            <p:nvPr>
              <p:extLst>
                <p:ext uri="{D42A27DB-BD31-4B8C-83A1-F6EECF244321}">
                  <p14:modId xmlns:p14="http://schemas.microsoft.com/office/powerpoint/2010/main" val="1995712748"/>
                </p:ext>
              </p:extLst>
            </p:nvPr>
          </p:nvGraphicFramePr>
          <p:xfrm>
            <a:off x="1045722" y="3922372"/>
            <a:ext cx="3603522" cy="462358"/>
          </p:xfrm>
          <a:graphic>
            <a:graphicData uri="http://schemas.openxmlformats.org/presentationml/2006/ole">
              <mc:AlternateContent xmlns:mc="http://schemas.openxmlformats.org/markup-compatibility/2006">
                <mc:Choice xmlns:v="urn:schemas-microsoft-com:vml" Requires="v">
                  <p:oleObj name="Equation" r:id="rId4" imgW="1981080" imgH="253800" progId="Equation.DSMT4">
                    <p:embed/>
                  </p:oleObj>
                </mc:Choice>
                <mc:Fallback>
                  <p:oleObj name="Equation" r:id="rId4" imgW="1981080" imgH="253800" progId="Equation.DSMT4">
                    <p:embed/>
                    <p:pic>
                      <p:nvPicPr>
                        <p:cNvPr id="8" name="Object 7">
                          <a:extLst>
                            <a:ext uri="{FF2B5EF4-FFF2-40B4-BE49-F238E27FC236}">
                              <a16:creationId xmlns:a16="http://schemas.microsoft.com/office/drawing/2014/main" id="{B3D7DFB6-983C-48A0-8DAC-0BBB53DC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22" y="3922372"/>
                          <a:ext cx="3603522" cy="462358"/>
                        </a:xfrm>
                        <a:prstGeom prst="rect">
                          <a:avLst/>
                        </a:prstGeom>
                        <a:noFill/>
                        <a:ln>
                          <a:noFill/>
                        </a:ln>
                        <a:effectLst/>
                      </p:spPr>
                    </p:pic>
                  </p:oleObj>
                </mc:Fallback>
              </mc:AlternateContent>
            </a:graphicData>
          </a:graphic>
        </p:graphicFrame>
        <p:graphicFrame>
          <p:nvGraphicFramePr>
            <p:cNvPr id="9" name="Object 8">
              <a:extLst>
                <a:ext uri="{FF2B5EF4-FFF2-40B4-BE49-F238E27FC236}">
                  <a16:creationId xmlns:a16="http://schemas.microsoft.com/office/drawing/2014/main" id="{DD4934F7-79BF-4CD2-A756-4CC5051605FC}"/>
                </a:ext>
              </a:extLst>
            </p:cNvPr>
            <p:cNvGraphicFramePr>
              <a:graphicFrameLocks noChangeAspect="1"/>
            </p:cNvGraphicFramePr>
            <p:nvPr>
              <p:extLst>
                <p:ext uri="{D42A27DB-BD31-4B8C-83A1-F6EECF244321}">
                  <p14:modId xmlns:p14="http://schemas.microsoft.com/office/powerpoint/2010/main" val="1339158373"/>
                </p:ext>
              </p:extLst>
            </p:nvPr>
          </p:nvGraphicFramePr>
          <p:xfrm>
            <a:off x="1043608" y="4824792"/>
            <a:ext cx="3716864" cy="476901"/>
          </p:xfrm>
          <a:graphic>
            <a:graphicData uri="http://schemas.openxmlformats.org/presentationml/2006/ole">
              <mc:AlternateContent xmlns:mc="http://schemas.openxmlformats.org/markup-compatibility/2006">
                <mc:Choice xmlns:v="urn:schemas-microsoft-com:vml" Requires="v">
                  <p:oleObj name="Equation" r:id="rId5" imgW="1981080" imgH="253800" progId="Equation.DSMT4">
                    <p:embed/>
                  </p:oleObj>
                </mc:Choice>
                <mc:Fallback>
                  <p:oleObj name="Equation" r:id="rId5" imgW="1981080" imgH="253800" progId="Equation.DSMT4">
                    <p:embed/>
                    <p:pic>
                      <p:nvPicPr>
                        <p:cNvPr id="9" name="Object 8">
                          <a:extLst>
                            <a:ext uri="{FF2B5EF4-FFF2-40B4-BE49-F238E27FC236}">
                              <a16:creationId xmlns:a16="http://schemas.microsoft.com/office/drawing/2014/main" id="{DD4934F7-79BF-4CD2-A756-4CC5051605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824792"/>
                          <a:ext cx="3716864" cy="476901"/>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E5AB500A-14EB-43CE-8C62-4701BD708AA9}"/>
                </a:ext>
              </a:extLst>
            </p:cNvPr>
            <p:cNvGraphicFramePr>
              <a:graphicFrameLocks noChangeAspect="1"/>
            </p:cNvGraphicFramePr>
            <p:nvPr>
              <p:extLst>
                <p:ext uri="{D42A27DB-BD31-4B8C-83A1-F6EECF244321}">
                  <p14:modId xmlns:p14="http://schemas.microsoft.com/office/powerpoint/2010/main" val="930179682"/>
                </p:ext>
              </p:extLst>
            </p:nvPr>
          </p:nvGraphicFramePr>
          <p:xfrm>
            <a:off x="1062882" y="5740245"/>
            <a:ext cx="3716864" cy="476901"/>
          </p:xfrm>
          <a:graphic>
            <a:graphicData uri="http://schemas.openxmlformats.org/presentationml/2006/ole">
              <mc:AlternateContent xmlns:mc="http://schemas.openxmlformats.org/markup-compatibility/2006">
                <mc:Choice xmlns:v="urn:schemas-microsoft-com:vml" Requires="v">
                  <p:oleObj name="Equation" r:id="rId7" imgW="1981080" imgH="253800" progId="Equation.DSMT4">
                    <p:embed/>
                  </p:oleObj>
                </mc:Choice>
                <mc:Fallback>
                  <p:oleObj name="Equation" r:id="rId7" imgW="1981080" imgH="253800" progId="Equation.DSMT4">
                    <p:embed/>
                    <p:pic>
                      <p:nvPicPr>
                        <p:cNvPr id="10" name="Object 9">
                          <a:extLst>
                            <a:ext uri="{FF2B5EF4-FFF2-40B4-BE49-F238E27FC236}">
                              <a16:creationId xmlns:a16="http://schemas.microsoft.com/office/drawing/2014/main" id="{E5AB500A-14EB-43CE-8C62-4701BD708A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882" y="5740245"/>
                          <a:ext cx="3716864" cy="476901"/>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39671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a:extLst>
              <a:ext uri="{FF2B5EF4-FFF2-40B4-BE49-F238E27FC236}">
                <a16:creationId xmlns:a16="http://schemas.microsoft.com/office/drawing/2014/main" id="{84A26921-F567-41B6-824C-34BCA8F232F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8180" name="Rectangle 4">
            <a:extLst>
              <a:ext uri="{FF2B5EF4-FFF2-40B4-BE49-F238E27FC236}">
                <a16:creationId xmlns:a16="http://schemas.microsoft.com/office/drawing/2014/main" id="{F95A43D1-A16C-470D-9040-0C4F10E99C59}"/>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1" name="Rectangle 5">
            <a:extLst>
              <a:ext uri="{FF2B5EF4-FFF2-40B4-BE49-F238E27FC236}">
                <a16:creationId xmlns:a16="http://schemas.microsoft.com/office/drawing/2014/main" id="{C4664464-DF2D-4BEC-9111-277539C36CD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2" name="Rectangle 6">
            <a:extLst>
              <a:ext uri="{FF2B5EF4-FFF2-40B4-BE49-F238E27FC236}">
                <a16:creationId xmlns:a16="http://schemas.microsoft.com/office/drawing/2014/main" id="{0F76DFD8-AB69-490A-BE2D-773FB2B72459}"/>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3" name="Rectangle 7">
            <a:extLst>
              <a:ext uri="{FF2B5EF4-FFF2-40B4-BE49-F238E27FC236}">
                <a16:creationId xmlns:a16="http://schemas.microsoft.com/office/drawing/2014/main" id="{255EF762-CCEE-4FC9-87D3-B0E65E323E6F}"/>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4" name="Rectangle 8">
            <a:extLst>
              <a:ext uri="{FF2B5EF4-FFF2-40B4-BE49-F238E27FC236}">
                <a16:creationId xmlns:a16="http://schemas.microsoft.com/office/drawing/2014/main" id="{2BE43DE1-530A-41A7-A915-A1B3C3A38A0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1" name="Rectangle 15">
            <a:extLst>
              <a:ext uri="{FF2B5EF4-FFF2-40B4-BE49-F238E27FC236}">
                <a16:creationId xmlns:a16="http://schemas.microsoft.com/office/drawing/2014/main" id="{A0686D9F-97A6-4D7F-B97D-4F98362527BF}"/>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5" name="Rectangle 19">
            <a:extLst>
              <a:ext uri="{FF2B5EF4-FFF2-40B4-BE49-F238E27FC236}">
                <a16:creationId xmlns:a16="http://schemas.microsoft.com/office/drawing/2014/main" id="{77005ACF-7B8B-41D7-9AC9-2E5E90E22539}"/>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205" name="Rectangle 29">
            <a:extLst>
              <a:ext uri="{FF2B5EF4-FFF2-40B4-BE49-F238E27FC236}">
                <a16:creationId xmlns:a16="http://schemas.microsoft.com/office/drawing/2014/main" id="{1A07C606-B24D-4711-8548-945E0AA64CCC}"/>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07" name="Group 31">
            <a:extLst>
              <a:ext uri="{FF2B5EF4-FFF2-40B4-BE49-F238E27FC236}">
                <a16:creationId xmlns:a16="http://schemas.microsoft.com/office/drawing/2014/main" id="{D3D3BA1C-20B9-4430-8AF0-1A3C7FD7EC95}"/>
              </a:ext>
            </a:extLst>
          </p:cNvPr>
          <p:cNvGrpSpPr>
            <a:grpSpLocks/>
          </p:cNvGrpSpPr>
          <p:nvPr/>
        </p:nvGrpSpPr>
        <p:grpSpPr bwMode="auto">
          <a:xfrm>
            <a:off x="1449388" y="234822"/>
            <a:ext cx="6245225" cy="938213"/>
            <a:chOff x="249" y="164"/>
            <a:chExt cx="3934" cy="591"/>
          </a:xfrm>
        </p:grpSpPr>
        <p:sp>
          <p:nvSpPr>
            <p:cNvPr id="178203" name="Text Box 27">
              <a:extLst>
                <a:ext uri="{FF2B5EF4-FFF2-40B4-BE49-F238E27FC236}">
                  <a16:creationId xmlns:a16="http://schemas.microsoft.com/office/drawing/2014/main" id="{A46CB3E6-774E-4A96-AA82-B9CC50128673}"/>
                </a:ext>
              </a:extLst>
            </p:cNvPr>
            <p:cNvSpPr txBox="1">
              <a:spLocks noChangeArrowheads="1"/>
            </p:cNvSpPr>
            <p:nvPr/>
          </p:nvSpPr>
          <p:spPr bwMode="auto">
            <a:xfrm>
              <a:off x="249" y="164"/>
              <a:ext cx="20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rgbClr val="0000FF"/>
                  </a:solidFill>
                  <a:latin typeface="华文仿宋" panose="02010600040101010101" pitchFamily="2" charset="-122"/>
                  <a:ea typeface="华文仿宋" panose="02010600040101010101" pitchFamily="2" charset="-122"/>
                </a:rPr>
                <a:t>例</a:t>
              </a:r>
              <a:r>
                <a:rPr lang="en-US" altLang="zh-CN" sz="2400" dirty="0">
                  <a:solidFill>
                    <a:srgbClr val="0000FF"/>
                  </a:solidFill>
                  <a:latin typeface="华文仿宋" panose="02010600040101010101" pitchFamily="2" charset="-122"/>
                  <a:ea typeface="华文仿宋" panose="02010600040101010101" pitchFamily="2" charset="-122"/>
                </a:rPr>
                <a:t>8.7 </a:t>
              </a:r>
              <a:r>
                <a:rPr lang="zh-CN" altLang="en-US" sz="2400" dirty="0">
                  <a:solidFill>
                    <a:schemeClr val="tx1"/>
                  </a:solidFill>
                  <a:latin typeface="华文仿宋" panose="02010600040101010101" pitchFamily="2" charset="-122"/>
                  <a:ea typeface="华文仿宋" panose="02010600040101010101" pitchFamily="2" charset="-122"/>
                </a:rPr>
                <a:t>试证明函数 </a:t>
              </a:r>
            </a:p>
          </p:txBody>
        </p:sp>
        <p:graphicFrame>
          <p:nvGraphicFramePr>
            <p:cNvPr id="178204" name="Object 28">
              <a:extLst>
                <a:ext uri="{FF2B5EF4-FFF2-40B4-BE49-F238E27FC236}">
                  <a16:creationId xmlns:a16="http://schemas.microsoft.com/office/drawing/2014/main" id="{22A7D091-C9E3-4D01-8580-8AA6668F0A7D}"/>
                </a:ext>
              </a:extLst>
            </p:cNvPr>
            <p:cNvGraphicFramePr>
              <a:graphicFrameLocks noChangeAspect="1"/>
            </p:cNvGraphicFramePr>
            <p:nvPr>
              <p:extLst>
                <p:ext uri="{D42A27DB-BD31-4B8C-83A1-F6EECF244321}">
                  <p14:modId xmlns:p14="http://schemas.microsoft.com/office/powerpoint/2010/main" val="1464215062"/>
                </p:ext>
              </p:extLst>
            </p:nvPr>
          </p:nvGraphicFramePr>
          <p:xfrm>
            <a:off x="1734" y="189"/>
            <a:ext cx="2449" cy="240"/>
          </p:xfrm>
          <a:graphic>
            <a:graphicData uri="http://schemas.openxmlformats.org/presentationml/2006/ole">
              <mc:AlternateContent xmlns:mc="http://schemas.openxmlformats.org/markup-compatibility/2006">
                <mc:Choice xmlns:v="urn:schemas-microsoft-com:vml" Requires="v">
                  <p:oleObj name="公式" r:id="rId3" imgW="2286000" imgH="228600" progId="Equation.3">
                    <p:embed/>
                  </p:oleObj>
                </mc:Choice>
                <mc:Fallback>
                  <p:oleObj name="公式" r:id="rId3" imgW="2286000" imgH="228600" progId="Equation.3">
                    <p:embed/>
                    <p:pic>
                      <p:nvPicPr>
                        <p:cNvPr id="178204" name="Object 28">
                          <a:extLst>
                            <a:ext uri="{FF2B5EF4-FFF2-40B4-BE49-F238E27FC236}">
                              <a16:creationId xmlns:a16="http://schemas.microsoft.com/office/drawing/2014/main" id="{22A7D091-C9E3-4D01-8580-8AA6668F0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 y="189"/>
                          <a:ext cx="244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06" name="Text Box 30">
              <a:extLst>
                <a:ext uri="{FF2B5EF4-FFF2-40B4-BE49-F238E27FC236}">
                  <a16:creationId xmlns:a16="http://schemas.microsoft.com/office/drawing/2014/main" id="{3616925A-5259-4740-8463-A84212F79FFE}"/>
                </a:ext>
              </a:extLst>
            </p:cNvPr>
            <p:cNvSpPr txBox="1">
              <a:spLocks noChangeArrowheads="1"/>
            </p:cNvSpPr>
            <p:nvPr/>
          </p:nvSpPr>
          <p:spPr bwMode="auto">
            <a:xfrm>
              <a:off x="692" y="464"/>
              <a:ext cx="30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在点</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4)</a:t>
              </a:r>
              <a:r>
                <a:rPr lang="zh-CN" altLang="en-US" sz="2400" dirty="0">
                  <a:solidFill>
                    <a:schemeClr val="tx1"/>
                  </a:solidFill>
                  <a:latin typeface="华文仿宋" panose="02010600040101010101" pitchFamily="2" charset="-122"/>
                  <a:ea typeface="华文仿宋" panose="02010600040101010101" pitchFamily="2" charset="-122"/>
                </a:rPr>
                <a:t>处具有极小值。 </a:t>
              </a:r>
            </a:p>
          </p:txBody>
        </p:sp>
      </p:grpSp>
      <p:sp>
        <p:nvSpPr>
          <p:cNvPr id="178208" name="Text Box 32">
            <a:extLst>
              <a:ext uri="{FF2B5EF4-FFF2-40B4-BE49-F238E27FC236}">
                <a16:creationId xmlns:a16="http://schemas.microsoft.com/office/drawing/2014/main" id="{7520B6AC-E111-469D-BA19-1557648A8483}"/>
              </a:ext>
            </a:extLst>
          </p:cNvPr>
          <p:cNvSpPr txBox="1">
            <a:spLocks noChangeArrowheads="1"/>
          </p:cNvSpPr>
          <p:nvPr/>
        </p:nvSpPr>
        <p:spPr bwMode="auto">
          <a:xfrm>
            <a:off x="252090" y="1341736"/>
            <a:ext cx="14398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rgbClr val="FF40FF"/>
                </a:solidFill>
                <a:latin typeface="华文仿宋" panose="02010600040101010101" pitchFamily="2" charset="-122"/>
                <a:ea typeface="华文仿宋" panose="02010600040101010101" pitchFamily="2" charset="-122"/>
              </a:rPr>
              <a:t>解：</a:t>
            </a:r>
          </a:p>
        </p:txBody>
      </p:sp>
      <p:sp>
        <p:nvSpPr>
          <p:cNvPr id="178210" name="Rectangle 34">
            <a:extLst>
              <a:ext uri="{FF2B5EF4-FFF2-40B4-BE49-F238E27FC236}">
                <a16:creationId xmlns:a16="http://schemas.microsoft.com/office/drawing/2014/main" id="{ED02DD8C-7903-4F11-AAF2-388EB431B28A}"/>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78209" name="Object 33">
            <a:extLst>
              <a:ext uri="{FF2B5EF4-FFF2-40B4-BE49-F238E27FC236}">
                <a16:creationId xmlns:a16="http://schemas.microsoft.com/office/drawing/2014/main" id="{840E0F79-BE1C-453D-A552-5E3378695EBB}"/>
              </a:ext>
            </a:extLst>
          </p:cNvPr>
          <p:cNvGraphicFramePr>
            <a:graphicFrameLocks noChangeAspect="1"/>
          </p:cNvGraphicFramePr>
          <p:nvPr/>
        </p:nvGraphicFramePr>
        <p:xfrm>
          <a:off x="971229" y="1285006"/>
          <a:ext cx="4824908" cy="2366209"/>
        </p:xfrm>
        <a:graphic>
          <a:graphicData uri="http://schemas.openxmlformats.org/presentationml/2006/ole">
            <mc:AlternateContent xmlns:mc="http://schemas.openxmlformats.org/markup-compatibility/2006">
              <mc:Choice xmlns:v="urn:schemas-microsoft-com:vml" Requires="v">
                <p:oleObj name="公式" r:id="rId5" imgW="3187700" imgH="1562100" progId="Equation.3">
                  <p:embed/>
                </p:oleObj>
              </mc:Choice>
              <mc:Fallback>
                <p:oleObj name="公式" r:id="rId5" imgW="3187700" imgH="1562100" progId="Equation.3">
                  <p:embed/>
                  <p:pic>
                    <p:nvPicPr>
                      <p:cNvPr id="178209" name="Object 33">
                        <a:extLst>
                          <a:ext uri="{FF2B5EF4-FFF2-40B4-BE49-F238E27FC236}">
                            <a16:creationId xmlns:a16="http://schemas.microsoft.com/office/drawing/2014/main" id="{840E0F79-BE1C-453D-A552-5E3378695E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229" y="1285006"/>
                        <a:ext cx="4824908" cy="2366209"/>
                      </a:xfrm>
                      <a:prstGeom prst="rect">
                        <a:avLst/>
                      </a:prstGeom>
                      <a:noFill/>
                    </p:spPr>
                  </p:pic>
                </p:oleObj>
              </mc:Fallback>
            </mc:AlternateContent>
          </a:graphicData>
        </a:graphic>
      </p:graphicFrame>
      <p:sp>
        <p:nvSpPr>
          <p:cNvPr id="178211" name="Text Box 35">
            <a:extLst>
              <a:ext uri="{FF2B5EF4-FFF2-40B4-BE49-F238E27FC236}">
                <a16:creationId xmlns:a16="http://schemas.microsoft.com/office/drawing/2014/main" id="{C846407D-5D85-4968-BA8D-412B00209503}"/>
              </a:ext>
            </a:extLst>
          </p:cNvPr>
          <p:cNvSpPr txBox="1">
            <a:spLocks noChangeArrowheads="1"/>
          </p:cNvSpPr>
          <p:nvPr/>
        </p:nvSpPr>
        <p:spPr bwMode="auto">
          <a:xfrm>
            <a:off x="660579" y="3717689"/>
            <a:ext cx="268728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将</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40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1</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400" baseline="-250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2</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=4</a:t>
            </a:r>
            <a:r>
              <a:rPr lang="zh-CN" altLang="en-US" sz="2400" dirty="0">
                <a:solidFill>
                  <a:schemeClr val="tx1"/>
                </a:solidFill>
                <a:latin typeface="华文仿宋" panose="02010600040101010101" pitchFamily="2" charset="-122"/>
                <a:ea typeface="华文仿宋" panose="02010600040101010101" pitchFamily="2" charset="-122"/>
              </a:rPr>
              <a:t>代入 </a:t>
            </a:r>
          </a:p>
        </p:txBody>
      </p:sp>
      <p:sp>
        <p:nvSpPr>
          <p:cNvPr id="178213" name="Rectangle 37">
            <a:extLst>
              <a:ext uri="{FF2B5EF4-FFF2-40B4-BE49-F238E27FC236}">
                <a16:creationId xmlns:a16="http://schemas.microsoft.com/office/drawing/2014/main" id="{71DD95E3-AD42-4B76-853C-0014EF46E8AF}"/>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1" name="Group 45">
            <a:extLst>
              <a:ext uri="{FF2B5EF4-FFF2-40B4-BE49-F238E27FC236}">
                <a16:creationId xmlns:a16="http://schemas.microsoft.com/office/drawing/2014/main" id="{1C1F7F2A-9980-434B-9C89-8512FADBF0D8}"/>
              </a:ext>
            </a:extLst>
          </p:cNvPr>
          <p:cNvGrpSpPr>
            <a:grpSpLocks/>
          </p:cNvGrpSpPr>
          <p:nvPr/>
        </p:nvGrpSpPr>
        <p:grpSpPr bwMode="auto">
          <a:xfrm>
            <a:off x="3976864" y="2998752"/>
            <a:ext cx="5167136" cy="709613"/>
            <a:chOff x="2426" y="2387"/>
            <a:chExt cx="3283" cy="447"/>
          </a:xfrm>
        </p:grpSpPr>
        <p:graphicFrame>
          <p:nvGraphicFramePr>
            <p:cNvPr id="178212" name="Object 36">
              <a:extLst>
                <a:ext uri="{FF2B5EF4-FFF2-40B4-BE49-F238E27FC236}">
                  <a16:creationId xmlns:a16="http://schemas.microsoft.com/office/drawing/2014/main" id="{2A008E07-8422-4C02-82A6-6307E05DD2D7}"/>
                </a:ext>
              </a:extLst>
            </p:cNvPr>
            <p:cNvGraphicFramePr>
              <a:graphicFrameLocks noChangeAspect="1"/>
            </p:cNvGraphicFramePr>
            <p:nvPr/>
          </p:nvGraphicFramePr>
          <p:xfrm>
            <a:off x="2426" y="2387"/>
            <a:ext cx="953" cy="447"/>
          </p:xfrm>
          <a:graphic>
            <a:graphicData uri="http://schemas.openxmlformats.org/presentationml/2006/ole">
              <mc:AlternateContent xmlns:mc="http://schemas.openxmlformats.org/markup-compatibility/2006">
                <mc:Choice xmlns:v="urn:schemas-microsoft-com:vml" Requires="v">
                  <p:oleObj name="公式" r:id="rId7" imgW="901309" imgH="431613" progId="Equation.3">
                    <p:embed/>
                  </p:oleObj>
                </mc:Choice>
                <mc:Fallback>
                  <p:oleObj name="公式" r:id="rId7" imgW="901309" imgH="431613" progId="Equation.3">
                    <p:embed/>
                    <p:pic>
                      <p:nvPicPr>
                        <p:cNvPr id="178212" name="Object 36">
                          <a:extLst>
                            <a:ext uri="{FF2B5EF4-FFF2-40B4-BE49-F238E27FC236}">
                              <a16:creationId xmlns:a16="http://schemas.microsoft.com/office/drawing/2014/main" id="{2A008E07-8422-4C02-82A6-6307E05DD2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6" y="2387"/>
                          <a:ext cx="953"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4" name="Text Box 38">
              <a:extLst>
                <a:ext uri="{FF2B5EF4-FFF2-40B4-BE49-F238E27FC236}">
                  <a16:creationId xmlns:a16="http://schemas.microsoft.com/office/drawing/2014/main" id="{3B20D889-B714-43E0-885B-30ADD0E1C412}"/>
                </a:ext>
              </a:extLst>
            </p:cNvPr>
            <p:cNvSpPr txBox="1">
              <a:spLocks noChangeArrowheads="1"/>
            </p:cNvSpPr>
            <p:nvPr/>
          </p:nvSpPr>
          <p:spPr bwMode="auto">
            <a:xfrm>
              <a:off x="3373" y="2431"/>
              <a:ext cx="2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存在极值的必要条件</a:t>
              </a:r>
            </a:p>
          </p:txBody>
        </p:sp>
      </p:grpSp>
      <p:sp>
        <p:nvSpPr>
          <p:cNvPr id="178217" name="Rectangle 41">
            <a:extLst>
              <a:ext uri="{FF2B5EF4-FFF2-40B4-BE49-F238E27FC236}">
                <a16:creationId xmlns:a16="http://schemas.microsoft.com/office/drawing/2014/main" id="{027AAEB8-66A7-4F52-83BE-B9380F7EEA85}"/>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2" name="Group 46">
            <a:extLst>
              <a:ext uri="{FF2B5EF4-FFF2-40B4-BE49-F238E27FC236}">
                <a16:creationId xmlns:a16="http://schemas.microsoft.com/office/drawing/2014/main" id="{0BBEB0EE-34F5-45F7-9FC8-06E96DC48C04}"/>
              </a:ext>
            </a:extLst>
          </p:cNvPr>
          <p:cNvGrpSpPr>
            <a:grpSpLocks/>
          </p:cNvGrpSpPr>
          <p:nvPr/>
        </p:nvGrpSpPr>
        <p:grpSpPr bwMode="auto">
          <a:xfrm>
            <a:off x="712714" y="3717032"/>
            <a:ext cx="6721475" cy="1709738"/>
            <a:chOff x="627" y="2536"/>
            <a:chExt cx="4234" cy="1077"/>
          </a:xfrm>
        </p:grpSpPr>
        <p:sp>
          <p:nvSpPr>
            <p:cNvPr id="178215" name="Text Box 39">
              <a:extLst>
                <a:ext uri="{FF2B5EF4-FFF2-40B4-BE49-F238E27FC236}">
                  <a16:creationId xmlns:a16="http://schemas.microsoft.com/office/drawing/2014/main" id="{87E78593-3813-46F7-84C0-523FF66E254A}"/>
                </a:ext>
              </a:extLst>
            </p:cNvPr>
            <p:cNvSpPr txBox="1">
              <a:spLocks noChangeArrowheads="1"/>
            </p:cNvSpPr>
            <p:nvPr/>
          </p:nvSpPr>
          <p:spPr bwMode="auto">
            <a:xfrm>
              <a:off x="2144" y="2536"/>
              <a:ext cx="120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Hessian</a:t>
              </a:r>
              <a:r>
                <a:rPr lang="zh-CN" altLang="en-US" sz="2400" dirty="0">
                  <a:solidFill>
                    <a:schemeClr val="tx1"/>
                  </a:solidFill>
                  <a:latin typeface="华文仿宋" panose="02010600040101010101" pitchFamily="2" charset="-122"/>
                  <a:ea typeface="华文仿宋" panose="02010600040101010101" pitchFamily="2" charset="-122"/>
                </a:rPr>
                <a:t>矩阵 </a:t>
              </a:r>
            </a:p>
          </p:txBody>
        </p:sp>
        <p:sp>
          <p:nvSpPr>
            <p:cNvPr id="178218" name="Text Box 42">
              <a:extLst>
                <a:ext uri="{FF2B5EF4-FFF2-40B4-BE49-F238E27FC236}">
                  <a16:creationId xmlns:a16="http://schemas.microsoft.com/office/drawing/2014/main" id="{3EFB2751-CEBB-49CA-A784-AD688029C567}"/>
                </a:ext>
              </a:extLst>
            </p:cNvPr>
            <p:cNvSpPr txBox="1">
              <a:spLocks noChangeArrowheads="1"/>
            </p:cNvSpPr>
            <p:nvPr/>
          </p:nvSpPr>
          <p:spPr bwMode="auto">
            <a:xfrm>
              <a:off x="3501" y="2913"/>
              <a:ext cx="60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正定</a:t>
              </a:r>
            </a:p>
          </p:txBody>
        </p:sp>
        <p:sp>
          <p:nvSpPr>
            <p:cNvPr id="178219" name="Text Box 43">
              <a:extLst>
                <a:ext uri="{FF2B5EF4-FFF2-40B4-BE49-F238E27FC236}">
                  <a16:creationId xmlns:a16="http://schemas.microsoft.com/office/drawing/2014/main" id="{395B46FF-8A7D-49AD-AF6F-19A2B0ABC40A}"/>
                </a:ext>
              </a:extLst>
            </p:cNvPr>
            <p:cNvSpPr txBox="1">
              <a:spLocks noChangeArrowheads="1"/>
            </p:cNvSpPr>
            <p:nvPr/>
          </p:nvSpPr>
          <p:spPr bwMode="auto">
            <a:xfrm>
              <a:off x="627" y="3322"/>
              <a:ext cx="4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34</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0   34×2 - [(-8)×(-8)] = 4 </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0 </a:t>
              </a:r>
              <a:r>
                <a:rPr lang="zh-CN" altLang="en-US" sz="2400" dirty="0">
                  <a:solidFill>
                    <a:schemeClr val="tx1"/>
                  </a:solidFill>
                  <a:latin typeface="华文仿宋" panose="02010600040101010101" pitchFamily="2" charset="-122"/>
                  <a:ea typeface="华文仿宋" panose="02010600040101010101" pitchFamily="2" charset="-122"/>
                </a:rPr>
                <a:t>存在充分条件</a:t>
              </a:r>
            </a:p>
          </p:txBody>
        </p:sp>
      </p:grpSp>
      <p:sp>
        <p:nvSpPr>
          <p:cNvPr id="178220" name="Text Box 44">
            <a:extLst>
              <a:ext uri="{FF2B5EF4-FFF2-40B4-BE49-F238E27FC236}">
                <a16:creationId xmlns:a16="http://schemas.microsoft.com/office/drawing/2014/main" id="{7CB9AAD5-D996-49E3-9756-D943C8B6A63D}"/>
              </a:ext>
            </a:extLst>
          </p:cNvPr>
          <p:cNvSpPr txBox="1">
            <a:spLocks noChangeArrowheads="1"/>
          </p:cNvSpPr>
          <p:nvPr/>
        </p:nvSpPr>
        <p:spPr bwMode="auto">
          <a:xfrm>
            <a:off x="712714" y="5487615"/>
            <a:ext cx="7272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故函数在点</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4)</a:t>
            </a:r>
            <a:r>
              <a:rPr lang="zh-CN" altLang="en-US" sz="2400" dirty="0">
                <a:solidFill>
                  <a:schemeClr val="tx1"/>
                </a:solidFill>
                <a:latin typeface="华文仿宋" panose="02010600040101010101" pitchFamily="2" charset="-122"/>
                <a:ea typeface="华文仿宋" panose="02010600040101010101" pitchFamily="2" charset="-122"/>
              </a:rPr>
              <a:t>处有极小值</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4)=1  </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极小值为</a:t>
            </a:r>
            <a:r>
              <a:rPr lang="en-US" altLang="zh-CN" sz="2400" dirty="0">
                <a:solidFill>
                  <a:schemeClr val="tx1"/>
                </a:solidFill>
                <a:latin typeface="华文仿宋" panose="02010600040101010101" pitchFamily="2" charset="-122"/>
                <a:ea typeface="华文仿宋" panose="02010600040101010101" pitchFamily="2" charset="-122"/>
              </a:rPr>
              <a:t>1)</a:t>
            </a:r>
          </a:p>
        </p:txBody>
      </p:sp>
      <p:pic>
        <p:nvPicPr>
          <p:cNvPr id="3" name="图片 2">
            <a:extLst>
              <a:ext uri="{FF2B5EF4-FFF2-40B4-BE49-F238E27FC236}">
                <a16:creationId xmlns:a16="http://schemas.microsoft.com/office/drawing/2014/main" id="{82E37FC5-37E9-9D85-5F93-B4FE9BE5E045}"/>
              </a:ext>
            </a:extLst>
          </p:cNvPr>
          <p:cNvPicPr>
            <a:picLocks noChangeAspect="1"/>
          </p:cNvPicPr>
          <p:nvPr/>
        </p:nvPicPr>
        <p:blipFill>
          <a:blip r:embed="rId9"/>
          <a:stretch>
            <a:fillRect/>
          </a:stretch>
        </p:blipFill>
        <p:spPr>
          <a:xfrm>
            <a:off x="884165" y="4254638"/>
            <a:ext cx="4473574" cy="661585"/>
          </a:xfrm>
          <a:prstGeom prst="rect">
            <a:avLst/>
          </a:prstGeom>
        </p:spPr>
      </p:pic>
    </p:spTree>
    <p:extLst>
      <p:ext uri="{BB962C8B-B14F-4D97-AF65-F5344CB8AC3E}">
        <p14:creationId xmlns:p14="http://schemas.microsoft.com/office/powerpoint/2010/main" val="330613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B8448DB-764B-4918-A8B4-49EE5354AA35}"/>
              </a:ext>
            </a:extLst>
          </p:cNvPr>
          <p:cNvSpPr>
            <a:spLocks noGrp="1" noChangeArrowheads="1"/>
          </p:cNvSpPr>
          <p:nvPr>
            <p:ph type="title"/>
          </p:nvPr>
        </p:nvSpPr>
        <p:spPr>
          <a:xfrm>
            <a:off x="935596" y="299055"/>
            <a:ext cx="7272808" cy="680804"/>
          </a:xfrm>
        </p:spPr>
        <p:txBody>
          <a:bodyPr>
            <a:noAutofit/>
          </a:bodyPr>
          <a:lstStyle/>
          <a:p>
            <a:r>
              <a:rPr lang="en-US" altLang="zh-CN" sz="3200" dirty="0"/>
              <a:t>8.3.2 </a:t>
            </a:r>
            <a:r>
              <a:rPr lang="zh-CN" altLang="en-US" sz="3200" b="1" dirty="0">
                <a:latin typeface="华文仿宋" panose="02010600040101010101" pitchFamily="2" charset="-122"/>
              </a:rPr>
              <a:t>内德</a:t>
            </a:r>
            <a:r>
              <a:rPr lang="en-US" altLang="zh-CN" sz="3200" b="1" dirty="0">
                <a:latin typeface="华文仿宋" panose="02010600040101010101" pitchFamily="2" charset="-122"/>
              </a:rPr>
              <a:t>-</a:t>
            </a:r>
            <a:r>
              <a:rPr lang="zh-CN" altLang="en-US" sz="3200" b="1" dirty="0">
                <a:latin typeface="华文仿宋" panose="02010600040101010101" pitchFamily="2" charset="-122"/>
              </a:rPr>
              <a:t>米德方法和鲍威尔方法</a:t>
            </a:r>
            <a:r>
              <a:rPr lang="en-US" altLang="zh-CN" sz="3200" b="1" dirty="0">
                <a:solidFill>
                  <a:srgbClr val="FF0000"/>
                </a:solidFill>
                <a:latin typeface="华文仿宋" panose="02010600040101010101" pitchFamily="2" charset="-122"/>
              </a:rPr>
              <a:t>(</a:t>
            </a:r>
            <a:r>
              <a:rPr lang="zh-CN" altLang="en-US" sz="3200" b="1" dirty="0">
                <a:solidFill>
                  <a:srgbClr val="FF0000"/>
                </a:solidFill>
                <a:latin typeface="华文仿宋" panose="02010600040101010101" pitchFamily="2" charset="-122"/>
              </a:rPr>
              <a:t>选讲</a:t>
            </a:r>
            <a:r>
              <a:rPr lang="en-US" altLang="zh-CN" sz="3200" b="1" dirty="0">
                <a:solidFill>
                  <a:srgbClr val="FF0000"/>
                </a:solidFill>
                <a:latin typeface="华文仿宋" panose="02010600040101010101" pitchFamily="2" charset="-122"/>
              </a:rPr>
              <a:t>)</a:t>
            </a:r>
            <a:endParaRPr lang="zh-CN" altLang="en-US" sz="3200" dirty="0">
              <a:solidFill>
                <a:srgbClr val="FF0000"/>
              </a:solidFill>
            </a:endParaRPr>
          </a:p>
        </p:txBody>
      </p:sp>
      <p:sp>
        <p:nvSpPr>
          <p:cNvPr id="51203" name="Rectangle 3">
            <a:extLst>
              <a:ext uri="{FF2B5EF4-FFF2-40B4-BE49-F238E27FC236}">
                <a16:creationId xmlns:a16="http://schemas.microsoft.com/office/drawing/2014/main" id="{B42E5BC6-4BF0-4D81-B7E0-6F0EF8CE09B7}"/>
              </a:ext>
            </a:extLst>
          </p:cNvPr>
          <p:cNvSpPr>
            <a:spLocks noGrp="1" noChangeArrowheads="1"/>
          </p:cNvSpPr>
          <p:nvPr>
            <p:ph type="body" idx="1"/>
          </p:nvPr>
        </p:nvSpPr>
        <p:spPr>
          <a:xfrm>
            <a:off x="323528" y="2476902"/>
            <a:ext cx="7992888" cy="1904195"/>
          </a:xfrm>
        </p:spPr>
        <p:txBody>
          <a:bodyPr>
            <a:noAutofit/>
          </a:bodyPr>
          <a:lstStyle/>
          <a:p>
            <a:pPr>
              <a:lnSpc>
                <a:spcPct val="150000"/>
              </a:lnSpc>
            </a:pPr>
            <a:r>
              <a:rPr lang="zh-CN" altLang="en-US" sz="2400" dirty="0"/>
              <a:t>多变量目标函数</a:t>
            </a:r>
            <a:r>
              <a:rPr lang="en-US" altLang="zh-CN" sz="2400" i="1" dirty="0"/>
              <a:t>f</a:t>
            </a:r>
            <a:r>
              <a:rPr lang="en-US" altLang="zh-CN" sz="2400" dirty="0"/>
              <a:t>(</a:t>
            </a:r>
            <a:r>
              <a:rPr lang="en-US" altLang="zh-CN" sz="2400" i="1" dirty="0"/>
              <a:t>x</a:t>
            </a:r>
            <a:r>
              <a:rPr lang="en-US" altLang="zh-CN" sz="2400" baseline="-25000" dirty="0"/>
              <a:t>1</a:t>
            </a:r>
            <a:r>
              <a:rPr lang="en-US" altLang="zh-CN" sz="2400" dirty="0"/>
              <a:t>,</a:t>
            </a:r>
            <a:r>
              <a:rPr lang="en-US" altLang="zh-CN" sz="2400" i="1" dirty="0"/>
              <a:t>x</a:t>
            </a:r>
            <a:r>
              <a:rPr lang="en-US" altLang="zh-CN" sz="2400" baseline="-25000" dirty="0"/>
              <a:t>2</a:t>
            </a:r>
            <a:r>
              <a:rPr lang="en-US" altLang="zh-CN" sz="2400" dirty="0"/>
              <a:t>,…,</a:t>
            </a:r>
            <a:r>
              <a:rPr lang="en-US" altLang="zh-CN" sz="2400" i="1" dirty="0" err="1"/>
              <a:t>x</a:t>
            </a:r>
            <a:r>
              <a:rPr lang="en-US" altLang="zh-CN" sz="2400" i="1" baseline="-25000" dirty="0" err="1"/>
              <a:t>N</a:t>
            </a:r>
            <a:r>
              <a:rPr lang="en-US" altLang="zh-CN" sz="2400" dirty="0"/>
              <a:t>)</a:t>
            </a:r>
            <a:r>
              <a:rPr lang="zh-CN" altLang="en-US" sz="2400" dirty="0"/>
              <a:t>的极值直接搜索法对函数的可微性不作显性或隐性的假设</a:t>
            </a:r>
          </a:p>
          <a:p>
            <a:pPr>
              <a:lnSpc>
                <a:spcPct val="150000"/>
              </a:lnSpc>
            </a:pPr>
            <a:r>
              <a:rPr lang="zh-CN" altLang="en-US" sz="2400" dirty="0"/>
              <a:t>对非光滑（不可微）目标函数而言，直接方法特别有用</a:t>
            </a:r>
          </a:p>
        </p:txBody>
      </p:sp>
      <p:sp>
        <p:nvSpPr>
          <p:cNvPr id="2" name="文本框 1">
            <a:extLst>
              <a:ext uri="{FF2B5EF4-FFF2-40B4-BE49-F238E27FC236}">
                <a16:creationId xmlns:a16="http://schemas.microsoft.com/office/drawing/2014/main" id="{F770A5F8-3A9C-46F0-A840-AB940744D645}"/>
              </a:ext>
            </a:extLst>
          </p:cNvPr>
          <p:cNvSpPr txBox="1"/>
          <p:nvPr/>
        </p:nvSpPr>
        <p:spPr>
          <a:xfrm>
            <a:off x="215516" y="1183997"/>
            <a:ext cx="8424936"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上一小节介绍的黄金分割搜索法和斐波那契搜索法都不直接使用单变量目标函数的导数，它们只进行函数值的比较。多元函数的直接搜索法也具有这个性质： </a:t>
            </a:r>
          </a:p>
        </p:txBody>
      </p:sp>
      <p:sp>
        <p:nvSpPr>
          <p:cNvPr id="3" name="文本框 2">
            <a:extLst>
              <a:ext uri="{FF2B5EF4-FFF2-40B4-BE49-F238E27FC236}">
                <a16:creationId xmlns:a16="http://schemas.microsoft.com/office/drawing/2014/main" id="{C3108F8B-CBA4-4831-9A64-B0E9CB475FEB}"/>
              </a:ext>
            </a:extLst>
          </p:cNvPr>
          <p:cNvSpPr txBox="1"/>
          <p:nvPr/>
        </p:nvSpPr>
        <p:spPr>
          <a:xfrm>
            <a:off x="2375756" y="4585654"/>
            <a:ext cx="3888432" cy="1701556"/>
          </a:xfrm>
          <a:prstGeom prst="rect">
            <a:avLst/>
          </a:prstGeom>
          <a:noFill/>
        </p:spPr>
        <p:txBody>
          <a:bodyPr wrap="square" rtlCol="0">
            <a:spAutoFit/>
          </a:bodyPr>
          <a:lstStyle/>
          <a:p>
            <a:pPr marL="342900" indent="-342900" algn="l">
              <a:lnSpc>
                <a:spcPct val="150000"/>
              </a:lnSpc>
              <a:buFont typeface="Wingdings" panose="05000000000000000000" pitchFamily="2" charset="2"/>
              <a:buChar char="ü"/>
            </a:pPr>
            <a:r>
              <a:rPr lang="zh-CN" altLang="en-US" sz="2400" dirty="0">
                <a:solidFill>
                  <a:srgbClr val="0000FF"/>
                </a:solidFill>
              </a:rPr>
              <a:t>内德－米德方法</a:t>
            </a:r>
            <a:endParaRPr lang="en-US" altLang="zh-CN" sz="2400" dirty="0">
              <a:solidFill>
                <a:srgbClr val="0000FF"/>
              </a:solidFill>
            </a:endParaRPr>
          </a:p>
          <a:p>
            <a:pPr marL="342900" indent="-342900" algn="l">
              <a:lnSpc>
                <a:spcPct val="150000"/>
              </a:lnSpc>
              <a:buFont typeface="Wingdings" panose="05000000000000000000" pitchFamily="2" charset="2"/>
              <a:buChar char="ü"/>
            </a:pPr>
            <a:r>
              <a:rPr lang="zh-CN" altLang="en-US" sz="2400" dirty="0">
                <a:solidFill>
                  <a:srgbClr val="0000FF"/>
                </a:solidFill>
              </a:rPr>
              <a:t>鲍威尔方法</a:t>
            </a:r>
          </a:p>
          <a:p>
            <a:pPr algn="l">
              <a:lnSpc>
                <a:spcPct val="150000"/>
              </a:lnSpc>
            </a:pP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0F902290-0913-4C04-A7E0-D002D173617A}"/>
              </a:ext>
            </a:extLst>
          </p:cNvPr>
          <p:cNvSpPr txBox="1"/>
          <p:nvPr/>
        </p:nvSpPr>
        <p:spPr>
          <a:xfrm>
            <a:off x="6033916" y="4703032"/>
            <a:ext cx="1944216" cy="461665"/>
          </a:xfrm>
          <a:prstGeom prst="rect">
            <a:avLst/>
          </a:prstGeom>
          <a:noFill/>
        </p:spPr>
        <p:txBody>
          <a:bodyPr wrap="square" rtlCol="0">
            <a:spAutoFit/>
          </a:bodyPr>
          <a:lstStyle/>
          <a:p>
            <a:pPr algn="l"/>
            <a:r>
              <a:rPr lang="zh-CN" altLang="en-US" sz="2400" b="0" dirty="0">
                <a:solidFill>
                  <a:srgbClr val="FF0000"/>
                </a:solidFill>
                <a:latin typeface="+mn-ea"/>
                <a:ea typeface="+mn-ea"/>
              </a:rPr>
              <a:t>单纯形法</a:t>
            </a:r>
          </a:p>
        </p:txBody>
      </p:sp>
      <p:sp>
        <p:nvSpPr>
          <p:cNvPr id="5" name="箭头: 右 4">
            <a:extLst>
              <a:ext uri="{FF2B5EF4-FFF2-40B4-BE49-F238E27FC236}">
                <a16:creationId xmlns:a16="http://schemas.microsoft.com/office/drawing/2014/main" id="{C722348A-2770-4EEC-A089-91EED021E606}"/>
              </a:ext>
            </a:extLst>
          </p:cNvPr>
          <p:cNvSpPr/>
          <p:nvPr/>
        </p:nvSpPr>
        <p:spPr bwMode="auto">
          <a:xfrm>
            <a:off x="5112060" y="4848787"/>
            <a:ext cx="936104" cy="170157"/>
          </a:xfrm>
          <a:prstGeom prst="right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8264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5F3CC58-D605-4651-B149-9AD41651A5B7}"/>
              </a:ext>
            </a:extLst>
          </p:cNvPr>
          <p:cNvSpPr>
            <a:spLocks noGrp="1" noChangeArrowheads="1"/>
          </p:cNvSpPr>
          <p:nvPr>
            <p:ph type="title"/>
          </p:nvPr>
        </p:nvSpPr>
        <p:spPr>
          <a:xfrm>
            <a:off x="332647" y="879232"/>
            <a:ext cx="8280920" cy="461536"/>
          </a:xfrm>
        </p:spPr>
        <p:txBody>
          <a:bodyPr>
            <a:normAutofit fontScale="90000"/>
          </a:bodyPr>
          <a:lstStyle/>
          <a:p>
            <a:r>
              <a:rPr lang="zh-CN" altLang="en-US"/>
              <a:t>单纯形的概念</a:t>
            </a:r>
          </a:p>
        </p:txBody>
      </p:sp>
      <p:sp>
        <p:nvSpPr>
          <p:cNvPr id="66563" name="Rectangle 3">
            <a:extLst>
              <a:ext uri="{FF2B5EF4-FFF2-40B4-BE49-F238E27FC236}">
                <a16:creationId xmlns:a16="http://schemas.microsoft.com/office/drawing/2014/main" id="{07058139-885D-422C-9EBE-DB88193AFCAB}"/>
              </a:ext>
            </a:extLst>
          </p:cNvPr>
          <p:cNvSpPr>
            <a:spLocks noGrp="1" noChangeArrowheads="1"/>
          </p:cNvSpPr>
          <p:nvPr>
            <p:ph type="body" idx="1"/>
          </p:nvPr>
        </p:nvSpPr>
        <p:spPr>
          <a:xfrm>
            <a:off x="351674" y="1952836"/>
            <a:ext cx="8496944" cy="2952328"/>
          </a:xfrm>
        </p:spPr>
        <p:txBody>
          <a:bodyPr>
            <a:noAutofit/>
          </a:bodyPr>
          <a:lstStyle/>
          <a:p>
            <a:pPr algn="just">
              <a:lnSpc>
                <a:spcPct val="150000"/>
              </a:lnSpc>
            </a:pPr>
            <a:r>
              <a:rPr lang="zh-CN" altLang="en-US" sz="2400" dirty="0">
                <a:solidFill>
                  <a:srgbClr val="FF0000"/>
                </a:solidFill>
              </a:rPr>
              <a:t>单纯形</a:t>
            </a:r>
            <a:r>
              <a:rPr lang="zh-CN" altLang="en-US" sz="2400" dirty="0"/>
              <a:t>是指</a:t>
            </a:r>
            <a:r>
              <a:rPr lang="en-US" altLang="zh-CN" sz="2400" dirty="0"/>
              <a:t>0</a:t>
            </a:r>
            <a:r>
              <a:rPr lang="zh-CN" altLang="en-US" sz="2400" dirty="0"/>
              <a:t>维中的点，一维中的线段，二维中的三角形，三维中的四面体，</a:t>
            </a:r>
            <a:r>
              <a:rPr lang="en-US" altLang="zh-CN" sz="2400" i="1" dirty="0"/>
              <a:t>n</a:t>
            </a:r>
            <a:r>
              <a:rPr lang="zh-CN" altLang="en-US" sz="2400" dirty="0"/>
              <a:t>维空间中的有</a:t>
            </a:r>
            <a:r>
              <a:rPr lang="en-US" altLang="zh-CN" sz="2400" i="1" dirty="0"/>
              <a:t>n</a:t>
            </a:r>
            <a:r>
              <a:rPr lang="en-US" altLang="zh-CN" sz="2400" dirty="0"/>
              <a:t>+1</a:t>
            </a:r>
            <a:r>
              <a:rPr lang="zh-CN" altLang="en-US" sz="2400" dirty="0"/>
              <a:t>个顶点的多面体。例如在三维空间中的四面体，其顶点分别为</a:t>
            </a:r>
            <a:r>
              <a:rPr lang="en-US" altLang="zh-CN" sz="2400" dirty="0"/>
              <a:t>(0,0,0)</a:t>
            </a:r>
            <a:r>
              <a:rPr lang="zh-CN" altLang="en-US" sz="2400" dirty="0"/>
              <a:t>，</a:t>
            </a:r>
            <a:r>
              <a:rPr lang="en-US" altLang="zh-CN" sz="2400" dirty="0"/>
              <a:t>(1,0,0)</a:t>
            </a:r>
            <a:r>
              <a:rPr lang="zh-CN" altLang="en-US" sz="2400" dirty="0"/>
              <a:t>，</a:t>
            </a:r>
            <a:r>
              <a:rPr lang="en-US" altLang="zh-CN" sz="2400" dirty="0"/>
              <a:t>(0,1,0)</a:t>
            </a:r>
            <a:r>
              <a:rPr lang="zh-CN" altLang="en-US" sz="2400" dirty="0"/>
              <a:t>，</a:t>
            </a:r>
            <a:r>
              <a:rPr lang="en-US" altLang="zh-CN" sz="2400" dirty="0"/>
              <a:t>(0,0,1)</a:t>
            </a:r>
            <a:r>
              <a:rPr lang="zh-CN" altLang="en-US" sz="2400" dirty="0"/>
              <a:t>。具有单位截距的单纯形的方程是∑</a:t>
            </a:r>
            <a:r>
              <a:rPr lang="en-US" altLang="zh-CN" sz="2400" i="1" dirty="0"/>
              <a:t>x</a:t>
            </a:r>
            <a:r>
              <a:rPr lang="en-US" altLang="zh-CN" sz="2400" i="1" baseline="-25000" dirty="0"/>
              <a:t>i</a:t>
            </a:r>
            <a:r>
              <a:rPr lang="en-US" altLang="zh-CN" sz="2400" dirty="0"/>
              <a:t>≤1</a:t>
            </a:r>
            <a:r>
              <a:rPr lang="zh-CN" altLang="en-US" sz="2400" dirty="0"/>
              <a:t>，并且</a:t>
            </a:r>
            <a:r>
              <a:rPr lang="en-US" altLang="zh-CN" sz="2400" i="1" dirty="0"/>
              <a:t>x</a:t>
            </a:r>
            <a:r>
              <a:rPr lang="en-US" altLang="zh-CN" sz="2400" i="1" baseline="-25000" dirty="0"/>
              <a:t>i</a:t>
            </a:r>
            <a:r>
              <a:rPr lang="en-US" altLang="zh-CN" sz="2400" dirty="0"/>
              <a:t>≥0</a:t>
            </a:r>
            <a:r>
              <a:rPr lang="zh-CN" altLang="en-US" sz="2400" dirty="0"/>
              <a:t>，</a:t>
            </a:r>
            <a:r>
              <a:rPr lang="en-US" altLang="zh-CN" sz="2400" i="1" dirty="0" err="1"/>
              <a:t>i</a:t>
            </a:r>
            <a:r>
              <a:rPr lang="en-US" altLang="zh-CN" sz="2400" dirty="0"/>
              <a:t>=1,2,…,</a:t>
            </a:r>
            <a:r>
              <a:rPr lang="en-US" altLang="zh-CN" sz="2400" i="1" dirty="0"/>
              <a:t>n</a:t>
            </a:r>
            <a:endParaRPr lang="en-US" altLang="zh-CN" sz="2400" dirty="0"/>
          </a:p>
        </p:txBody>
      </p:sp>
    </p:spTree>
    <p:extLst>
      <p:ext uri="{BB962C8B-B14F-4D97-AF65-F5344CB8AC3E}">
        <p14:creationId xmlns:p14="http://schemas.microsoft.com/office/powerpoint/2010/main" val="3142933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7708AAF-AC93-4586-B600-D7752A09409A}"/>
              </a:ext>
            </a:extLst>
          </p:cNvPr>
          <p:cNvSpPr>
            <a:spLocks noGrp="1" noChangeArrowheads="1"/>
          </p:cNvSpPr>
          <p:nvPr>
            <p:ph type="title"/>
          </p:nvPr>
        </p:nvSpPr>
        <p:spPr>
          <a:xfrm>
            <a:off x="143508" y="409909"/>
            <a:ext cx="8424936" cy="402540"/>
          </a:xfrm>
        </p:spPr>
        <p:txBody>
          <a:bodyPr>
            <a:normAutofit fontScale="90000"/>
          </a:bodyPr>
          <a:lstStyle/>
          <a:p>
            <a:r>
              <a:rPr lang="zh-CN" altLang="en-US" dirty="0"/>
              <a:t>二元函数的</a:t>
            </a:r>
            <a:r>
              <a:rPr lang="zh-CN" altLang="en-US" sz="3600" dirty="0"/>
              <a:t>内德－米德方法（单纯形方法）</a:t>
            </a:r>
            <a:endParaRPr lang="zh-CN" altLang="en-US" dirty="0"/>
          </a:p>
        </p:txBody>
      </p:sp>
      <p:sp>
        <p:nvSpPr>
          <p:cNvPr id="52227" name="Rectangle 3">
            <a:extLst>
              <a:ext uri="{FF2B5EF4-FFF2-40B4-BE49-F238E27FC236}">
                <a16:creationId xmlns:a16="http://schemas.microsoft.com/office/drawing/2014/main" id="{D4DF1CD7-C96C-483A-B47C-488457544CD3}"/>
              </a:ext>
            </a:extLst>
          </p:cNvPr>
          <p:cNvSpPr>
            <a:spLocks noGrp="1" noChangeArrowheads="1"/>
          </p:cNvSpPr>
          <p:nvPr>
            <p:ph type="body" idx="1"/>
          </p:nvPr>
        </p:nvSpPr>
        <p:spPr>
          <a:xfrm>
            <a:off x="323528" y="980728"/>
            <a:ext cx="8424936" cy="3024336"/>
          </a:xfrm>
        </p:spPr>
        <p:txBody>
          <a:bodyPr>
            <a:normAutofit/>
          </a:bodyPr>
          <a:lstStyle/>
          <a:p>
            <a:r>
              <a:rPr lang="zh-CN" altLang="en-US" sz="2400" dirty="0">
                <a:latin typeface="华文仿宋" panose="02010600040101010101" pitchFamily="2" charset="-122"/>
                <a:ea typeface="华文仿宋" panose="02010600040101010101" pitchFamily="2" charset="-122"/>
              </a:rPr>
              <a:t>在二维平面空间中，单纯形就是三角形</a:t>
            </a:r>
          </a:p>
          <a:p>
            <a:r>
              <a:rPr lang="zh-CN" altLang="en-US" sz="2400" dirty="0">
                <a:latin typeface="华文仿宋" panose="02010600040101010101" pitchFamily="2" charset="-122"/>
                <a:ea typeface="华文仿宋" panose="02010600040101010101" pitchFamily="2" charset="-122"/>
              </a:rPr>
              <a:t>搜索过程：比较三角形</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个顶点处的函数值，</a:t>
            </a:r>
            <a:endParaRPr lang="en-US" altLang="zh-CN" sz="2400" dirty="0">
              <a:latin typeface="华文仿宋" panose="02010600040101010101" pitchFamily="2" charset="-122"/>
              <a:ea typeface="华文仿宋" panose="02010600040101010101" pitchFamily="2" charset="-122"/>
            </a:endParaRPr>
          </a:p>
          <a:p>
            <a:pPr marL="0" indent="0">
              <a:buNone/>
            </a:pP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值最大的顶点为最差顶点</a:t>
            </a:r>
            <a:r>
              <a:rPr lang="en-US" altLang="zh-CN" sz="2400" dirty="0">
                <a:latin typeface="华文仿宋" panose="02010600040101010101" pitchFamily="2" charset="-122"/>
                <a:ea typeface="华文仿宋" panose="02010600040101010101" pitchFamily="2" charset="-122"/>
              </a:rPr>
              <a:t>(W)</a:t>
            </a:r>
            <a:r>
              <a:rPr lang="zh-CN" altLang="en-US" sz="2400" dirty="0">
                <a:latin typeface="华文仿宋" panose="02010600040101010101" pitchFamily="2" charset="-122"/>
                <a:ea typeface="华文仿宋" panose="02010600040101010101" pitchFamily="2" charset="-122"/>
              </a:rPr>
              <a:t>，用一个新的顶点代替最差顶点，形成新的三角形式</a:t>
            </a:r>
          </a:p>
          <a:p>
            <a:r>
              <a:rPr lang="zh-CN" altLang="en-US" sz="2400" dirty="0">
                <a:latin typeface="华文仿宋" panose="02010600040101010101" pitchFamily="2" charset="-122"/>
                <a:ea typeface="华文仿宋" panose="02010600040101010101" pitchFamily="2" charset="-122"/>
              </a:rPr>
              <a:t>继续这一过程，生成一系列三角形（它们可能具有不同的形状），函数在其顶点处的值越来越小</a:t>
            </a:r>
          </a:p>
          <a:p>
            <a:r>
              <a:rPr lang="zh-CN" altLang="en-US" sz="2400" dirty="0">
                <a:latin typeface="华文仿宋" panose="02010600040101010101" pitchFamily="2" charset="-122"/>
                <a:ea typeface="华文仿宋" panose="02010600040101010101" pitchFamily="2" charset="-122"/>
              </a:rPr>
              <a:t>随着三角形的减小就可以找到极小值点的坐标</a:t>
            </a:r>
          </a:p>
        </p:txBody>
      </p:sp>
      <p:pic>
        <p:nvPicPr>
          <p:cNvPr id="4" name="图片 3">
            <a:extLst>
              <a:ext uri="{FF2B5EF4-FFF2-40B4-BE49-F238E27FC236}">
                <a16:creationId xmlns:a16="http://schemas.microsoft.com/office/drawing/2014/main" id="{1E0DAE4E-4316-4D88-BBF5-E3AD6840B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 y="4578192"/>
            <a:ext cx="8856984" cy="1884653"/>
          </a:xfrm>
          <a:prstGeom prst="rect">
            <a:avLst/>
          </a:prstGeom>
        </p:spPr>
      </p:pic>
      <p:sp>
        <p:nvSpPr>
          <p:cNvPr id="2" name="文本框 1">
            <a:extLst>
              <a:ext uri="{FF2B5EF4-FFF2-40B4-BE49-F238E27FC236}">
                <a16:creationId xmlns:a16="http://schemas.microsoft.com/office/drawing/2014/main" id="{31592A59-CB59-4805-9688-EC54F7FD169B}"/>
              </a:ext>
            </a:extLst>
          </p:cNvPr>
          <p:cNvSpPr txBox="1"/>
          <p:nvPr/>
        </p:nvSpPr>
        <p:spPr>
          <a:xfrm>
            <a:off x="251520" y="3955787"/>
            <a:ext cx="19802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a:t>
            </a:r>
          </a:p>
        </p:txBody>
      </p:sp>
    </p:spTree>
    <p:extLst>
      <p:ext uri="{BB962C8B-B14F-4D97-AF65-F5344CB8AC3E}">
        <p14:creationId xmlns:p14="http://schemas.microsoft.com/office/powerpoint/2010/main" val="12306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D879112-8C7E-4557-98B1-A7C2D244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7448550" cy="1533525"/>
          </a:xfrm>
          <a:prstGeom prst="rect">
            <a:avLst/>
          </a:prstGeom>
        </p:spPr>
      </p:pic>
      <p:pic>
        <p:nvPicPr>
          <p:cNvPr id="11" name="图片 10">
            <a:extLst>
              <a:ext uri="{FF2B5EF4-FFF2-40B4-BE49-F238E27FC236}">
                <a16:creationId xmlns:a16="http://schemas.microsoft.com/office/drawing/2014/main" id="{86857CCD-6D0C-424E-BCB8-C877384AE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365104"/>
            <a:ext cx="8784976" cy="2089544"/>
          </a:xfrm>
          <a:prstGeom prst="rect">
            <a:avLst/>
          </a:prstGeom>
        </p:spPr>
      </p:pic>
      <p:pic>
        <p:nvPicPr>
          <p:cNvPr id="7" name="图片 6">
            <a:extLst>
              <a:ext uri="{FF2B5EF4-FFF2-40B4-BE49-F238E27FC236}">
                <a16:creationId xmlns:a16="http://schemas.microsoft.com/office/drawing/2014/main" id="{9BA888EF-D68F-4B4D-92C7-FD01FFB9C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2012" y="1654891"/>
            <a:ext cx="5031988" cy="2925169"/>
          </a:xfrm>
          <a:prstGeom prst="rect">
            <a:avLst/>
          </a:prstGeom>
        </p:spPr>
      </p:pic>
    </p:spTree>
    <p:extLst>
      <p:ext uri="{BB962C8B-B14F-4D97-AF65-F5344CB8AC3E}">
        <p14:creationId xmlns:p14="http://schemas.microsoft.com/office/powerpoint/2010/main" val="1847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3818D5-DF89-4EAF-922D-F1C3EC1ED294}"/>
              </a:ext>
            </a:extLst>
          </p:cNvPr>
          <p:cNvSpPr>
            <a:spLocks noGrp="1" noChangeArrowheads="1"/>
          </p:cNvSpPr>
          <p:nvPr>
            <p:ph type="title"/>
          </p:nvPr>
        </p:nvSpPr>
        <p:spPr>
          <a:xfrm>
            <a:off x="1808237" y="260648"/>
            <a:ext cx="5527526" cy="469342"/>
          </a:xfrm>
        </p:spPr>
        <p:txBody>
          <a:bodyPr>
            <a:noAutofit/>
          </a:bodyPr>
          <a:lstStyle/>
          <a:p>
            <a:pPr algn="ctr"/>
            <a:r>
              <a:rPr lang="en-US" altLang="zh-CN" sz="3200" dirty="0">
                <a:latin typeface="华文仿宋" panose="02010600040101010101" pitchFamily="2" charset="-122"/>
                <a:ea typeface="华文仿宋" panose="02010600040101010101" pitchFamily="2" charset="-122"/>
              </a:rPr>
              <a:t>8.2 </a:t>
            </a:r>
            <a:r>
              <a:rPr lang="zh-CN" altLang="en-US" sz="3200" dirty="0">
                <a:solidFill>
                  <a:srgbClr val="FF0000"/>
                </a:solidFill>
                <a:latin typeface="华文仿宋" panose="02010600040101010101" pitchFamily="2" charset="-122"/>
                <a:ea typeface="华文仿宋" panose="02010600040101010101" pitchFamily="2" charset="-122"/>
              </a:rPr>
              <a:t>单变量函数</a:t>
            </a:r>
            <a:r>
              <a:rPr lang="zh-CN" altLang="en-US" sz="3200" dirty="0">
                <a:latin typeface="华文仿宋" panose="02010600040101010101" pitchFamily="2" charset="-122"/>
                <a:ea typeface="华文仿宋" panose="02010600040101010101" pitchFamily="2" charset="-122"/>
              </a:rPr>
              <a:t>的极小值 </a:t>
            </a:r>
          </a:p>
        </p:txBody>
      </p:sp>
      <p:sp>
        <p:nvSpPr>
          <p:cNvPr id="6147" name="Rectangle 3">
            <a:extLst>
              <a:ext uri="{FF2B5EF4-FFF2-40B4-BE49-F238E27FC236}">
                <a16:creationId xmlns:a16="http://schemas.microsoft.com/office/drawing/2014/main" id="{94A104A1-F32B-455F-9152-83966E850485}"/>
              </a:ext>
            </a:extLst>
          </p:cNvPr>
          <p:cNvSpPr>
            <a:spLocks noGrp="1" noChangeArrowheads="1"/>
          </p:cNvSpPr>
          <p:nvPr>
            <p:ph type="body" idx="1"/>
          </p:nvPr>
        </p:nvSpPr>
        <p:spPr>
          <a:xfrm>
            <a:off x="306254" y="1180516"/>
            <a:ext cx="8658234" cy="1944216"/>
          </a:xfrm>
        </p:spPr>
        <p:txBody>
          <a:bodyPr>
            <a:noAutofit/>
          </a:bodyPr>
          <a:lstStyle/>
          <a:p>
            <a:pPr>
              <a:lnSpc>
                <a:spcPct val="100000"/>
              </a:lnSpc>
            </a:pPr>
            <a:r>
              <a:rPr lang="zh-CN" altLang="en-US" sz="2400" dirty="0">
                <a:solidFill>
                  <a:srgbClr val="0000FF"/>
                </a:solidFill>
                <a:latin typeface="Heiti SC Medium" pitchFamily="2" charset="-128"/>
                <a:ea typeface="Heiti SC Medium" pitchFamily="2" charset="-128"/>
              </a:rPr>
              <a:t>定义</a:t>
            </a:r>
            <a:r>
              <a:rPr lang="en-US" altLang="zh-CN" sz="2400" dirty="0">
                <a:solidFill>
                  <a:srgbClr val="0000FF"/>
                </a:solidFill>
                <a:latin typeface="Heiti SC Medium" pitchFamily="2" charset="-128"/>
                <a:ea typeface="Heiti SC Medium" pitchFamily="2" charset="-128"/>
              </a:rPr>
              <a:t>8.1</a:t>
            </a:r>
            <a:r>
              <a:rPr lang="en-US" altLang="zh-CN" sz="2400" dirty="0">
                <a:solidFill>
                  <a:srgbClr val="0000FF"/>
                </a:solidFill>
              </a:rPr>
              <a:t>  </a:t>
            </a:r>
            <a:r>
              <a:rPr lang="zh-CN" altLang="en-US" sz="2400" dirty="0"/>
              <a:t>如果存在包含</a:t>
            </a:r>
            <a:r>
              <a:rPr lang="en-US" altLang="zh-CN" sz="2400" i="1" dirty="0"/>
              <a:t>p</a:t>
            </a:r>
            <a:r>
              <a:rPr lang="zh-CN" altLang="en-US" sz="2400" dirty="0"/>
              <a:t>的开区间</a:t>
            </a:r>
            <a:r>
              <a:rPr lang="en-US" altLang="zh-CN" sz="2400" i="1" dirty="0"/>
              <a:t>I</a:t>
            </a:r>
            <a:r>
              <a:rPr lang="zh-CN" altLang="en-US" sz="2400" dirty="0"/>
              <a:t>，使得对所有</a:t>
            </a:r>
            <a:r>
              <a:rPr lang="en-US" altLang="zh-CN" sz="2400" i="1" dirty="0" err="1"/>
              <a:t>x</a:t>
            </a:r>
            <a:r>
              <a:rPr lang="en-US" altLang="zh-CN" sz="2400" dirty="0" err="1"/>
              <a:t>∈</a:t>
            </a:r>
            <a:r>
              <a:rPr lang="en-US" altLang="zh-CN" sz="2400" i="1" dirty="0" err="1"/>
              <a:t>I</a:t>
            </a:r>
            <a:r>
              <a:rPr lang="zh-CN" altLang="en-US" sz="2400" dirty="0"/>
              <a:t>，</a:t>
            </a:r>
            <a:endParaRPr lang="en-US" altLang="zh-CN" sz="2400" dirty="0"/>
          </a:p>
          <a:p>
            <a:pPr lvl="1">
              <a:lnSpc>
                <a:spcPct val="100000"/>
              </a:lnSpc>
            </a:pP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，称函数</a:t>
            </a:r>
            <a:r>
              <a:rPr lang="en-US" altLang="zh-CN" sz="2400" i="1" dirty="0"/>
              <a:t>f</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局部极小值</a:t>
            </a:r>
            <a:r>
              <a:rPr lang="zh-CN" altLang="en-US" sz="2400" dirty="0"/>
              <a:t>。</a:t>
            </a:r>
            <a:endParaRPr lang="en-US" altLang="zh-CN" sz="2400" dirty="0"/>
          </a:p>
          <a:p>
            <a:pPr lvl="1">
              <a:lnSpc>
                <a:spcPct val="100000"/>
              </a:lnSpc>
            </a:pP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，称函数</a:t>
            </a:r>
            <a:r>
              <a:rPr lang="en-US" altLang="zh-CN" sz="2400" i="1" dirty="0"/>
              <a:t>f</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局部极大值</a:t>
            </a:r>
            <a:r>
              <a:rPr lang="zh-CN" altLang="en-US" sz="2400" dirty="0"/>
              <a:t>。</a:t>
            </a:r>
            <a:endParaRPr lang="en-US" altLang="zh-CN" sz="2400" dirty="0"/>
          </a:p>
          <a:p>
            <a:pPr lvl="1">
              <a:lnSpc>
                <a:spcPct val="100000"/>
              </a:lnSpc>
            </a:pPr>
            <a:r>
              <a:rPr lang="zh-CN" altLang="en-US" sz="2400" dirty="0"/>
              <a:t>若</a:t>
            </a:r>
            <a:r>
              <a:rPr lang="en-US" altLang="zh-CN" sz="2400" i="1" dirty="0"/>
              <a:t>f</a:t>
            </a:r>
            <a:r>
              <a:rPr lang="zh-CN" altLang="en-US" sz="2400" dirty="0"/>
              <a:t>在点</a:t>
            </a:r>
            <a:r>
              <a:rPr lang="en-US" altLang="zh-CN" sz="2400" i="1" dirty="0"/>
              <a:t>x</a:t>
            </a:r>
            <a:r>
              <a:rPr lang="en-US" altLang="zh-CN" sz="2400" dirty="0"/>
              <a:t>=</a:t>
            </a:r>
            <a:r>
              <a:rPr lang="en-US" altLang="zh-CN" sz="2400" i="1" dirty="0"/>
              <a:t>p</a:t>
            </a:r>
            <a:r>
              <a:rPr lang="zh-CN" altLang="en-US" sz="2400" dirty="0"/>
              <a:t>处有局部极大</a:t>
            </a:r>
            <a:r>
              <a:rPr lang="en-US" altLang="zh-CN" sz="2400" dirty="0"/>
              <a:t>(</a:t>
            </a:r>
            <a:r>
              <a:rPr lang="zh-CN" altLang="en-US" sz="2400" dirty="0"/>
              <a:t>小</a:t>
            </a:r>
            <a:r>
              <a:rPr lang="en-US" altLang="zh-CN" sz="2400" dirty="0"/>
              <a:t>)</a:t>
            </a:r>
            <a:r>
              <a:rPr lang="zh-CN" altLang="en-US" sz="2400" dirty="0"/>
              <a:t>值，称</a:t>
            </a:r>
            <a:r>
              <a:rPr lang="en-US" altLang="zh-CN" sz="2400" i="1" dirty="0"/>
              <a:t>f</a:t>
            </a:r>
            <a:r>
              <a:rPr lang="zh-CN" altLang="en-US" sz="2400" dirty="0"/>
              <a:t>在点</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局部极值</a:t>
            </a:r>
            <a:r>
              <a:rPr lang="zh-CN" altLang="en-US" sz="2400" dirty="0"/>
              <a:t>。</a:t>
            </a:r>
          </a:p>
        </p:txBody>
      </p:sp>
      <p:sp>
        <p:nvSpPr>
          <p:cNvPr id="4" name="Rectangle 3">
            <a:extLst>
              <a:ext uri="{FF2B5EF4-FFF2-40B4-BE49-F238E27FC236}">
                <a16:creationId xmlns:a16="http://schemas.microsoft.com/office/drawing/2014/main" id="{302938C1-4C68-4387-8AF9-3E73956DAF4A}"/>
              </a:ext>
            </a:extLst>
          </p:cNvPr>
          <p:cNvSpPr txBox="1">
            <a:spLocks noChangeArrowheads="1"/>
          </p:cNvSpPr>
          <p:nvPr/>
        </p:nvSpPr>
        <p:spPr>
          <a:xfrm>
            <a:off x="306254" y="3196740"/>
            <a:ext cx="8281038" cy="3256596"/>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b="0" dirty="0">
                <a:solidFill>
                  <a:srgbClr val="0000FF"/>
                </a:solidFill>
                <a:latin typeface="Heiti SC Medium" pitchFamily="2" charset="-128"/>
                <a:ea typeface="Heiti SC Medium" pitchFamily="2" charset="-128"/>
              </a:rPr>
              <a:t>定义</a:t>
            </a:r>
            <a:r>
              <a:rPr lang="en-US" altLang="zh-CN" sz="2400" b="0" dirty="0">
                <a:solidFill>
                  <a:srgbClr val="0000FF"/>
                </a:solidFill>
                <a:latin typeface="Heiti SC Medium" pitchFamily="2" charset="-128"/>
                <a:ea typeface="Heiti SC Medium" pitchFamily="2" charset="-128"/>
              </a:rPr>
              <a:t>8.2  </a:t>
            </a:r>
            <a:r>
              <a:rPr lang="zh-CN" altLang="en-US" sz="2400" b="0" dirty="0">
                <a:latin typeface="华文仿宋" panose="02010600040101010101" pitchFamily="2" charset="-122"/>
                <a:ea typeface="华文仿宋" panose="02010600040101010101" pitchFamily="2" charset="-122"/>
              </a:rPr>
              <a:t>设</a:t>
            </a:r>
            <a:r>
              <a:rPr lang="en-US" altLang="zh-CN" sz="2400" b="0" i="1" dirty="0"/>
              <a:t>f</a:t>
            </a:r>
            <a:r>
              <a:rPr lang="en-US" altLang="zh-CN" sz="2400" b="0" dirty="0"/>
              <a:t>(</a:t>
            </a:r>
            <a:r>
              <a:rPr lang="en-US" altLang="zh-CN" sz="2400" b="0" i="1" dirty="0"/>
              <a:t>x</a:t>
            </a:r>
            <a:r>
              <a:rPr lang="en-US" altLang="zh-CN" sz="2400" b="0" dirty="0"/>
              <a:t>)</a:t>
            </a:r>
            <a:r>
              <a:rPr lang="zh-CN" altLang="en-US" sz="2400" b="0" dirty="0">
                <a:latin typeface="华文仿宋" panose="02010600040101010101" pitchFamily="2" charset="-122"/>
                <a:ea typeface="华文仿宋" panose="02010600040101010101" pitchFamily="2" charset="-122"/>
              </a:rPr>
              <a:t>在区间</a:t>
            </a:r>
            <a:r>
              <a:rPr lang="en-US" altLang="zh-CN" sz="2400" b="0" i="1" dirty="0"/>
              <a:t>I</a:t>
            </a:r>
            <a:r>
              <a:rPr lang="zh-CN" altLang="en-US" sz="2400" b="0" dirty="0">
                <a:latin typeface="华文仿宋" panose="02010600040101010101" pitchFamily="2" charset="-122"/>
              </a:rPr>
              <a:t>上有定义，</a:t>
            </a:r>
            <a:endParaRPr lang="zh-CN" altLang="en-US" sz="2400" b="0" dirty="0">
              <a:latin typeface="华文仿宋" panose="02010600040101010101" pitchFamily="2" charset="-122"/>
              <a:ea typeface="华文仿宋" panose="02010600040101010101" pitchFamily="2" charset="-122"/>
            </a:endParaRP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i="1" dirty="0"/>
              <a:t>x</a:t>
            </a:r>
            <a:r>
              <a:rPr lang="en-US" altLang="zh-CN" sz="2400" b="0" baseline="-25000" dirty="0"/>
              <a:t>1</a:t>
            </a:r>
            <a:r>
              <a:rPr lang="en-US" altLang="zh-CN" sz="2400" b="0" dirty="0"/>
              <a:t>&lt;</a:t>
            </a:r>
            <a:r>
              <a:rPr lang="en-US" altLang="zh-CN" sz="2400" b="0" i="1" dirty="0"/>
              <a:t>x</a:t>
            </a:r>
            <a:r>
              <a:rPr lang="en-US" altLang="zh-CN" sz="2400" b="0" baseline="-25000" dirty="0"/>
              <a:t>2</a:t>
            </a:r>
            <a:r>
              <a:rPr lang="zh-CN" altLang="en-US" sz="2400" b="0" dirty="0">
                <a:latin typeface="华文仿宋" panose="02010600040101010101" pitchFamily="2" charset="-122"/>
                <a:ea typeface="华文仿宋" panose="02010600040101010101" pitchFamily="2" charset="-122"/>
              </a:rPr>
              <a:t>，当</a:t>
            </a:r>
            <a:r>
              <a:rPr lang="en-US" altLang="zh-CN" sz="2400" b="0" i="1" dirty="0"/>
              <a:t>x</a:t>
            </a:r>
            <a:r>
              <a:rPr lang="en-US" altLang="zh-CN" sz="2400" b="0" baseline="-25000" dirty="0"/>
              <a:t>1</a:t>
            </a:r>
            <a:r>
              <a:rPr lang="en-US" altLang="zh-CN" sz="2400" b="0" dirty="0"/>
              <a:t>, </a:t>
            </a:r>
            <a:r>
              <a:rPr lang="en-US" altLang="zh-CN" sz="2400" b="0" i="1" dirty="0"/>
              <a:t>x</a:t>
            </a:r>
            <a:r>
              <a:rPr lang="en-US" altLang="zh-CN" sz="2400" b="0" baseline="-25000" dirty="0"/>
              <a:t>2</a:t>
            </a:r>
            <a:r>
              <a:rPr lang="en-US" altLang="zh-CN" sz="2400" b="0" dirty="0"/>
              <a:t>∈</a:t>
            </a:r>
            <a:r>
              <a:rPr lang="en-US" altLang="zh-CN" sz="2400" b="0" i="1" dirty="0"/>
              <a:t>I</a:t>
            </a:r>
            <a:r>
              <a:rPr lang="zh-CN" altLang="en-US" sz="2400" b="0" dirty="0">
                <a:latin typeface="华文仿宋" panose="02010600040101010101" pitchFamily="2" charset="-122"/>
                <a:ea typeface="华文仿宋" panose="02010600040101010101" pitchFamily="2" charset="-122"/>
              </a:rPr>
              <a:t>时有</a:t>
            </a:r>
            <a:r>
              <a:rPr lang="en-US" altLang="zh-CN" sz="2400" b="0" i="1" dirty="0"/>
              <a:t>f</a:t>
            </a:r>
            <a:r>
              <a:rPr lang="en-US" altLang="zh-CN" sz="2400" b="0" dirty="0"/>
              <a:t>(</a:t>
            </a:r>
            <a:r>
              <a:rPr lang="en-US" altLang="zh-CN" sz="2400" b="0" i="1" dirty="0"/>
              <a:t>x</a:t>
            </a:r>
            <a:r>
              <a:rPr lang="en-US" altLang="zh-CN" sz="2400" b="0" baseline="-25000" dirty="0"/>
              <a:t>1</a:t>
            </a:r>
            <a:r>
              <a:rPr lang="en-US" altLang="zh-CN" sz="2400" b="0" dirty="0"/>
              <a:t>)</a:t>
            </a:r>
            <a:r>
              <a:rPr lang="en-US" altLang="zh-CN" sz="2400" b="0" i="1" dirty="0"/>
              <a:t>&lt;f</a:t>
            </a:r>
            <a:r>
              <a:rPr lang="en-US" altLang="zh-CN" sz="2400" b="0" dirty="0"/>
              <a:t>(</a:t>
            </a:r>
            <a:r>
              <a:rPr lang="en-US" altLang="zh-CN" sz="2400" b="0" i="1" dirty="0"/>
              <a:t>x</a:t>
            </a:r>
            <a:r>
              <a:rPr lang="en-US" altLang="zh-CN" sz="2400" b="0" baseline="-25000" dirty="0"/>
              <a:t>2</a:t>
            </a:r>
            <a:r>
              <a:rPr lang="en-US" altLang="zh-CN" sz="2400" b="0" dirty="0"/>
              <a:t>)</a:t>
            </a:r>
            <a:r>
              <a:rPr lang="zh-CN" altLang="en-US" sz="2400" b="0" dirty="0">
                <a:latin typeface="华文仿宋" panose="02010600040101010101" pitchFamily="2" charset="-122"/>
                <a:ea typeface="华文仿宋" panose="02010600040101010101" pitchFamily="2" charset="-122"/>
              </a:rPr>
              <a:t>，则称</a:t>
            </a:r>
            <a:r>
              <a:rPr lang="en-US" altLang="zh-CN" sz="2400" b="0" i="1" dirty="0"/>
              <a:t>f</a:t>
            </a:r>
            <a:r>
              <a:rPr lang="zh-CN" altLang="en-US" sz="2400" b="0" dirty="0">
                <a:latin typeface="华文仿宋" panose="02010600040101010101" pitchFamily="2" charset="-122"/>
                <a:ea typeface="华文仿宋" panose="02010600040101010101" pitchFamily="2" charset="-122"/>
              </a:rPr>
              <a:t>在区间</a:t>
            </a:r>
            <a:r>
              <a:rPr lang="en-US" altLang="zh-CN" sz="2400" b="0" i="1" dirty="0"/>
              <a:t>I</a:t>
            </a:r>
            <a:r>
              <a:rPr lang="zh-CN" altLang="en-US" sz="2400" b="0" dirty="0">
                <a:latin typeface="华文仿宋" panose="02010600040101010101" pitchFamily="2" charset="-122"/>
                <a:ea typeface="华文仿宋" panose="02010600040101010101" pitchFamily="2" charset="-122"/>
              </a:rPr>
              <a:t>上</a:t>
            </a:r>
            <a:r>
              <a:rPr lang="zh-CN" altLang="en-US" sz="2400" dirty="0">
                <a:solidFill>
                  <a:srgbClr val="0000FF"/>
                </a:solidFill>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i="1" dirty="0"/>
              <a:t>x</a:t>
            </a:r>
            <a:r>
              <a:rPr lang="en-US" altLang="zh-CN" sz="2400" b="0" baseline="-25000" dirty="0"/>
              <a:t>1</a:t>
            </a:r>
            <a:r>
              <a:rPr lang="en-US" altLang="zh-CN" sz="2400" b="0" dirty="0"/>
              <a:t>&lt;</a:t>
            </a:r>
            <a:r>
              <a:rPr lang="en-US" altLang="zh-CN" sz="2400" b="0" i="1" dirty="0"/>
              <a:t>x</a:t>
            </a:r>
            <a:r>
              <a:rPr lang="en-US" altLang="zh-CN" sz="2400" b="0" baseline="-25000" dirty="0"/>
              <a:t>2</a:t>
            </a:r>
            <a:r>
              <a:rPr lang="zh-CN" altLang="en-US" sz="2400" b="0" dirty="0"/>
              <a:t>，</a:t>
            </a:r>
            <a:r>
              <a:rPr lang="zh-CN" altLang="en-US" sz="2400" b="0" dirty="0">
                <a:latin typeface="华文仿宋" panose="02010600040101010101" pitchFamily="2" charset="-122"/>
                <a:ea typeface="华文仿宋" panose="02010600040101010101" pitchFamily="2" charset="-122"/>
              </a:rPr>
              <a:t>当</a:t>
            </a:r>
            <a:r>
              <a:rPr lang="en-US" altLang="zh-CN" sz="2400" b="0" i="1" dirty="0"/>
              <a:t>x</a:t>
            </a:r>
            <a:r>
              <a:rPr lang="en-US" altLang="zh-CN" sz="2400" b="0" baseline="-25000" dirty="0"/>
              <a:t>1</a:t>
            </a:r>
            <a:r>
              <a:rPr lang="en-US" altLang="zh-CN" sz="2400" b="0" dirty="0"/>
              <a:t>, </a:t>
            </a:r>
            <a:r>
              <a:rPr lang="en-US" altLang="zh-CN" sz="2400" b="0" i="1" dirty="0"/>
              <a:t>x</a:t>
            </a:r>
            <a:r>
              <a:rPr lang="en-US" altLang="zh-CN" sz="2400" b="0" baseline="-25000" dirty="0"/>
              <a:t>2</a:t>
            </a:r>
            <a:r>
              <a:rPr lang="en-US" altLang="zh-CN" sz="2400" b="0" dirty="0"/>
              <a:t>∈</a:t>
            </a:r>
            <a:r>
              <a:rPr lang="en-US" altLang="zh-CN" sz="2400" b="0" i="1" dirty="0"/>
              <a:t>I</a:t>
            </a:r>
            <a:r>
              <a:rPr lang="zh-CN" altLang="en-US" sz="2400" b="0" dirty="0">
                <a:latin typeface="华文仿宋" panose="02010600040101010101" pitchFamily="2" charset="-122"/>
                <a:ea typeface="华文仿宋" panose="02010600040101010101" pitchFamily="2" charset="-122"/>
              </a:rPr>
              <a:t>时有</a:t>
            </a:r>
            <a:r>
              <a:rPr lang="en-US" altLang="zh-CN" sz="2400" b="0" i="1" dirty="0"/>
              <a:t>f</a:t>
            </a:r>
            <a:r>
              <a:rPr lang="en-US" altLang="zh-CN" sz="2400" b="0" dirty="0"/>
              <a:t>(</a:t>
            </a:r>
            <a:r>
              <a:rPr lang="en-US" altLang="zh-CN" sz="2400" b="0" i="1" dirty="0"/>
              <a:t>x</a:t>
            </a:r>
            <a:r>
              <a:rPr lang="en-US" altLang="zh-CN" sz="2400" b="0" baseline="-25000" dirty="0"/>
              <a:t>1</a:t>
            </a:r>
            <a:r>
              <a:rPr lang="en-US" altLang="zh-CN" sz="2400" b="0" dirty="0"/>
              <a:t>)</a:t>
            </a:r>
            <a:r>
              <a:rPr lang="en-US" altLang="zh-CN" sz="2400" b="0" i="1" dirty="0"/>
              <a:t>&gt;f(x</a:t>
            </a:r>
            <a:r>
              <a:rPr lang="en-US" altLang="zh-CN" sz="2400" b="0" baseline="-25000" dirty="0"/>
              <a:t>2</a:t>
            </a:r>
            <a:r>
              <a:rPr lang="en-US" altLang="zh-CN" sz="2400" b="0" dirty="0"/>
              <a:t>)</a:t>
            </a:r>
            <a:r>
              <a:rPr lang="zh-CN" altLang="en-US" sz="2400" b="0" i="1" dirty="0"/>
              <a:t>，</a:t>
            </a:r>
            <a:r>
              <a:rPr lang="zh-CN" altLang="en-US" sz="2400" b="0" dirty="0">
                <a:latin typeface="华文仿宋" panose="02010600040101010101" pitchFamily="2" charset="-122"/>
                <a:ea typeface="华文仿宋" panose="02010600040101010101" pitchFamily="2" charset="-122"/>
              </a:rPr>
              <a:t>则称</a:t>
            </a:r>
            <a:r>
              <a:rPr lang="en-US" altLang="zh-CN" sz="2400" b="0" i="1" dirty="0"/>
              <a:t>f</a:t>
            </a:r>
            <a:r>
              <a:rPr lang="zh-CN" altLang="en-US" sz="2400" b="0" dirty="0">
                <a:latin typeface="华文仿宋" panose="02010600040101010101" pitchFamily="2" charset="-122"/>
              </a:rPr>
              <a:t>在区间</a:t>
            </a:r>
            <a:r>
              <a:rPr lang="en-US" altLang="zh-CN" sz="2400" b="0" i="1" dirty="0"/>
              <a:t>I</a:t>
            </a:r>
            <a:r>
              <a:rPr lang="zh-CN" altLang="en-US" sz="2400" b="0" dirty="0">
                <a:latin typeface="华文仿宋" panose="02010600040101010101" pitchFamily="2" charset="-122"/>
                <a:ea typeface="华文仿宋" panose="02010600040101010101" pitchFamily="2" charset="-122"/>
              </a:rPr>
              <a:t>上</a:t>
            </a:r>
            <a:r>
              <a:rPr lang="zh-CN" altLang="en-US" sz="2400" dirty="0">
                <a:solidFill>
                  <a:srgbClr val="0000FF"/>
                </a:solidFill>
              </a:rPr>
              <a:t>递减</a:t>
            </a:r>
            <a:r>
              <a:rPr lang="zh-CN" altLang="en-US" sz="2400" b="0" dirty="0">
                <a:latin typeface="华文仿宋" panose="02010600040101010101" pitchFamily="2" charset="-122"/>
                <a:ea typeface="华文仿宋" panose="02010600040101010101" pitchFamily="2" charset="-122"/>
              </a:rPr>
              <a:t>。</a:t>
            </a:r>
          </a:p>
          <a:p>
            <a:pPr lvl="1" fontAlgn="auto">
              <a:spcAft>
                <a:spcPts val="0"/>
              </a:spcAft>
              <a:buFont typeface="Wingdings" panose="05000000000000000000" pitchFamily="2" charset="2"/>
              <a:buNone/>
            </a:pPr>
            <a:endParaRPr lang="zh-CN" altLang="en-US" sz="2400" b="0" dirty="0">
              <a:latin typeface="华文仿宋" panose="02010600040101010101" pitchFamily="2" charset="-122"/>
              <a:ea typeface="华文仿宋" panose="02010600040101010101" pitchFamily="2" charset="-122"/>
            </a:endParaRPr>
          </a:p>
          <a:p>
            <a:pPr fontAlgn="auto">
              <a:spcAft>
                <a:spcPts val="0"/>
              </a:spcAft>
            </a:pPr>
            <a:r>
              <a:rPr lang="zh-CN" altLang="en-US" sz="2400" b="0" dirty="0">
                <a:solidFill>
                  <a:srgbClr val="0000FF"/>
                </a:solidFill>
                <a:latin typeface="Heiti SC Medium" pitchFamily="2" charset="-128"/>
                <a:ea typeface="Heiti SC Medium" pitchFamily="2" charset="-128"/>
              </a:rPr>
              <a:t>定理</a:t>
            </a:r>
            <a:r>
              <a:rPr lang="en-US" altLang="zh-CN" sz="2400" b="0" dirty="0">
                <a:solidFill>
                  <a:srgbClr val="0000FF"/>
                </a:solidFill>
                <a:latin typeface="Heiti SC Medium" pitchFamily="2" charset="-128"/>
                <a:ea typeface="Heiti SC Medium" pitchFamily="2" charset="-128"/>
              </a:rPr>
              <a:t>8.1 </a:t>
            </a:r>
            <a:r>
              <a:rPr lang="zh-CN" altLang="en-US" sz="2400" b="0" dirty="0">
                <a:latin typeface="华文仿宋" panose="02010600040101010101" pitchFamily="2" charset="-122"/>
                <a:ea typeface="华文仿宋" panose="02010600040101010101" pitchFamily="2" charset="-122"/>
              </a:rPr>
              <a:t>设</a:t>
            </a:r>
            <a:r>
              <a:rPr lang="en-US" altLang="zh-CN" sz="2400" b="0" i="1" dirty="0"/>
              <a:t>f</a:t>
            </a:r>
            <a:r>
              <a:rPr lang="en-US" altLang="zh-CN" sz="2400" b="0" dirty="0"/>
              <a:t>(</a:t>
            </a:r>
            <a:r>
              <a:rPr lang="en-US" altLang="zh-CN" sz="2400" b="0" i="1" dirty="0"/>
              <a:t>x</a:t>
            </a:r>
            <a:r>
              <a:rPr lang="en-US" altLang="zh-CN" sz="2400" b="0" dirty="0"/>
              <a:t>)</a:t>
            </a:r>
            <a:r>
              <a:rPr lang="zh-CN" altLang="en-US" sz="2400" b="0" dirty="0">
                <a:latin typeface="华文仿宋" panose="02010600040101010101" pitchFamily="2" charset="-122"/>
                <a:ea typeface="华文仿宋" panose="02010600040101010101" pitchFamily="2" charset="-122"/>
              </a:rPr>
              <a:t>在区间</a:t>
            </a:r>
            <a:r>
              <a:rPr lang="en-US" altLang="zh-CN" sz="2400" b="0" i="1" dirty="0"/>
              <a:t>I=</a:t>
            </a:r>
            <a:r>
              <a:rPr lang="en-US" altLang="zh-CN" sz="2400" b="0" dirty="0"/>
              <a:t>[a,</a:t>
            </a:r>
            <a:r>
              <a:rPr lang="zh-CN" altLang="en-US" sz="2400" b="0" dirty="0"/>
              <a:t> </a:t>
            </a:r>
            <a:r>
              <a:rPr lang="en-US" altLang="zh-CN" sz="2400" b="0" dirty="0"/>
              <a:t>b]</a:t>
            </a:r>
            <a:r>
              <a:rPr lang="zh-CN" altLang="en-US" sz="2400" b="0" dirty="0">
                <a:latin typeface="华文仿宋" panose="02010600040101010101" pitchFamily="2" charset="-122"/>
                <a:ea typeface="华文仿宋" panose="02010600040101010101" pitchFamily="2" charset="-122"/>
              </a:rPr>
              <a:t>上连续，并在</a:t>
            </a:r>
            <a:r>
              <a:rPr lang="en-US" altLang="zh-CN" sz="2400" b="0" dirty="0"/>
              <a:t>(a,</a:t>
            </a:r>
            <a:r>
              <a:rPr lang="zh-CN" altLang="en-US" sz="2400" b="0" dirty="0"/>
              <a:t> </a:t>
            </a:r>
            <a:r>
              <a:rPr lang="en-US" altLang="zh-CN" sz="2400" b="0" dirty="0"/>
              <a:t>b)</a:t>
            </a:r>
            <a:r>
              <a:rPr lang="zh-CN" altLang="en-US" sz="2400" b="0" dirty="0">
                <a:latin typeface="华文仿宋" panose="02010600040101010101" pitchFamily="2" charset="-122"/>
                <a:ea typeface="华文仿宋" panose="02010600040101010101" pitchFamily="2" charset="-122"/>
              </a:rPr>
              <a:t>上可微。</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i="1" dirty="0"/>
              <a:t>x</a:t>
            </a:r>
            <a:r>
              <a:rPr lang="en-US" altLang="zh-CN" sz="2400" b="0" dirty="0"/>
              <a:t>∈(a,</a:t>
            </a:r>
            <a:r>
              <a:rPr lang="zh-CN" altLang="en-US" sz="2400" b="0" dirty="0"/>
              <a:t> </a:t>
            </a:r>
            <a:r>
              <a:rPr lang="en-US" altLang="zh-CN" sz="2400" b="0" dirty="0"/>
              <a:t>b)</a:t>
            </a:r>
            <a:r>
              <a:rPr lang="zh-CN" altLang="en-US" sz="2400" b="0" dirty="0">
                <a:latin typeface="华文仿宋" panose="02010600040101010101" pitchFamily="2" charset="-122"/>
                <a:ea typeface="华文仿宋" panose="02010600040101010101" pitchFamily="2" charset="-122"/>
              </a:rPr>
              <a:t>有</a:t>
            </a:r>
            <a:r>
              <a:rPr lang="en-US" altLang="zh-CN" sz="2400" b="0" i="1" dirty="0">
                <a:solidFill>
                  <a:srgbClr val="C00000"/>
                </a:solidFill>
                <a:highlight>
                  <a:srgbClr val="FFFF00"/>
                </a:highlight>
              </a:rPr>
              <a:t>f</a:t>
            </a:r>
            <a:r>
              <a:rPr lang="en-US" altLang="zh-CN" sz="2400" b="0" dirty="0">
                <a:solidFill>
                  <a:srgbClr val="C00000"/>
                </a:solidFill>
                <a:highlight>
                  <a:srgbClr val="FFFF00"/>
                </a:highlight>
              </a:rPr>
              <a:t>’(x)&gt;0</a:t>
            </a:r>
            <a:r>
              <a:rPr lang="zh-CN" altLang="en-US" sz="2400" b="0" dirty="0">
                <a:latin typeface="华文仿宋" panose="02010600040101010101" pitchFamily="2" charset="-122"/>
                <a:ea typeface="华文仿宋" panose="02010600040101010101" pitchFamily="2" charset="-122"/>
              </a:rPr>
              <a:t>，则</a:t>
            </a:r>
            <a:r>
              <a:rPr lang="en-US" altLang="zh-CN" sz="2400" b="0" i="1" dirty="0"/>
              <a:t>f</a:t>
            </a:r>
            <a:r>
              <a:rPr lang="en-US" altLang="zh-CN" sz="2400" b="0" dirty="0"/>
              <a:t>(</a:t>
            </a:r>
            <a:r>
              <a:rPr lang="en-US" altLang="zh-CN" sz="2400" b="0" i="1" dirty="0"/>
              <a:t>x</a:t>
            </a:r>
            <a:r>
              <a:rPr lang="en-US" altLang="zh-CN" sz="2400" b="0" dirty="0"/>
              <a:t>)</a:t>
            </a:r>
            <a:r>
              <a:rPr lang="zh-CN" altLang="en-US" sz="2400" b="0" dirty="0">
                <a:latin typeface="华文仿宋" panose="02010600040101010101" pitchFamily="2" charset="-122"/>
                <a:ea typeface="华文仿宋" panose="02010600040101010101" pitchFamily="2" charset="-122"/>
              </a:rPr>
              <a:t>在</a:t>
            </a:r>
            <a:r>
              <a:rPr lang="en-US" altLang="zh-CN" sz="2400" b="0" i="1" dirty="0"/>
              <a:t>I</a:t>
            </a:r>
            <a:r>
              <a:rPr lang="zh-CN" altLang="en-US" sz="2400" b="0" dirty="0">
                <a:latin typeface="华文仿宋" panose="02010600040101010101" pitchFamily="2" charset="-122"/>
                <a:ea typeface="华文仿宋" panose="02010600040101010101" pitchFamily="2" charset="-122"/>
              </a:rPr>
              <a:t>上</a:t>
            </a:r>
            <a:r>
              <a:rPr lang="zh-CN" altLang="en-US" sz="2400" dirty="0">
                <a:solidFill>
                  <a:srgbClr val="0000FF"/>
                </a:solidFill>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i="1" dirty="0"/>
              <a:t>x</a:t>
            </a:r>
            <a:r>
              <a:rPr lang="en-US" altLang="zh-CN" sz="2400" b="0" dirty="0"/>
              <a:t>∈(a,</a:t>
            </a:r>
            <a:r>
              <a:rPr lang="zh-CN" altLang="en-US" sz="2400" b="0" dirty="0"/>
              <a:t> </a:t>
            </a:r>
            <a:r>
              <a:rPr lang="en-US" altLang="zh-CN" sz="2400" b="0" dirty="0"/>
              <a:t>b)</a:t>
            </a:r>
            <a:r>
              <a:rPr lang="zh-CN" altLang="en-US" sz="2400" b="0" dirty="0">
                <a:latin typeface="华文仿宋" panose="02010600040101010101" pitchFamily="2" charset="-122"/>
                <a:ea typeface="华文仿宋" panose="02010600040101010101" pitchFamily="2" charset="-122"/>
              </a:rPr>
              <a:t>有</a:t>
            </a:r>
            <a:r>
              <a:rPr lang="en-US" altLang="zh-CN" sz="2400" b="0" i="1" dirty="0">
                <a:solidFill>
                  <a:srgbClr val="C00000"/>
                </a:solidFill>
                <a:highlight>
                  <a:srgbClr val="FFFF00"/>
                </a:highlight>
              </a:rPr>
              <a:t>f</a:t>
            </a:r>
            <a:r>
              <a:rPr lang="en-US" altLang="zh-CN" sz="2400" b="0" dirty="0">
                <a:solidFill>
                  <a:srgbClr val="C00000"/>
                </a:solidFill>
                <a:highlight>
                  <a:srgbClr val="FFFF00"/>
                </a:highlight>
              </a:rPr>
              <a:t>’(x)&lt;0</a:t>
            </a:r>
            <a:r>
              <a:rPr lang="zh-CN" altLang="en-US" sz="2400" b="0" dirty="0"/>
              <a:t>，</a:t>
            </a:r>
            <a:r>
              <a:rPr lang="zh-CN" altLang="en-US" sz="2400" b="0" dirty="0">
                <a:latin typeface="华文仿宋" panose="02010600040101010101" pitchFamily="2" charset="-122"/>
                <a:ea typeface="华文仿宋" panose="02010600040101010101" pitchFamily="2" charset="-122"/>
              </a:rPr>
              <a:t>则</a:t>
            </a:r>
            <a:r>
              <a:rPr lang="en-US" altLang="zh-CN" sz="2400" b="0" i="1" dirty="0"/>
              <a:t>f</a:t>
            </a:r>
            <a:r>
              <a:rPr lang="en-US" altLang="zh-CN" sz="2400" b="0" dirty="0"/>
              <a:t>(</a:t>
            </a:r>
            <a:r>
              <a:rPr lang="en-US" altLang="zh-CN" sz="2400" b="0" i="1" dirty="0"/>
              <a:t>x</a:t>
            </a:r>
            <a:r>
              <a:rPr lang="en-US" altLang="zh-CN" sz="2400" b="0" dirty="0"/>
              <a:t>)</a:t>
            </a:r>
            <a:r>
              <a:rPr lang="zh-CN" altLang="en-US" sz="2400" b="0" dirty="0">
                <a:latin typeface="华文仿宋" panose="02010600040101010101" pitchFamily="2" charset="-122"/>
                <a:ea typeface="华文仿宋" panose="02010600040101010101" pitchFamily="2" charset="-122"/>
              </a:rPr>
              <a:t>在</a:t>
            </a:r>
            <a:r>
              <a:rPr lang="en-US" altLang="zh-CN" sz="2400" b="0" i="1" dirty="0"/>
              <a:t>I</a:t>
            </a:r>
            <a:r>
              <a:rPr lang="zh-CN" altLang="en-US" sz="2400" b="0" dirty="0">
                <a:latin typeface="华文仿宋" panose="02010600040101010101" pitchFamily="2" charset="-122"/>
                <a:ea typeface="华文仿宋" panose="02010600040101010101" pitchFamily="2" charset="-122"/>
              </a:rPr>
              <a:t>上</a:t>
            </a:r>
            <a:r>
              <a:rPr lang="zh-CN" altLang="en-US" sz="2400" dirty="0">
                <a:solidFill>
                  <a:srgbClr val="0000FF"/>
                </a:solidFill>
              </a:rPr>
              <a:t>递减</a:t>
            </a:r>
            <a:r>
              <a:rPr lang="zh-CN" altLang="en-US" sz="2400" b="0" dirty="0">
                <a:solidFill>
                  <a:srgbClr val="0000FF"/>
                </a:solidFill>
                <a:latin typeface="华文仿宋" panose="02010600040101010101" pitchFamily="2" charset="-122"/>
                <a:ea typeface="华文仿宋" panose="02010600040101010101" pitchFamily="2" charset="-122"/>
              </a:rPr>
              <a:t>。</a:t>
            </a:r>
          </a:p>
          <a:p>
            <a:pPr fontAlgn="auto">
              <a:spcAft>
                <a:spcPts val="0"/>
              </a:spcAft>
              <a:buFont typeface="Wingdings" panose="05000000000000000000" pitchFamily="2" charset="2"/>
              <a:buNone/>
            </a:pPr>
            <a:endParaRPr lang="en-US" altLang="zh-CN" sz="2400" b="0" dirty="0">
              <a:latin typeface="华文仿宋" panose="02010600040101010101" pitchFamily="2" charset="-122"/>
              <a:ea typeface="华文仿宋" panose="02010600040101010101" pitchFamily="2" charset="-122"/>
            </a:endParaRPr>
          </a:p>
        </p:txBody>
      </p:sp>
      <p:sp>
        <p:nvSpPr>
          <p:cNvPr id="3" name="文本框 2">
            <a:extLst>
              <a:ext uri="{FF2B5EF4-FFF2-40B4-BE49-F238E27FC236}">
                <a16:creationId xmlns:a16="http://schemas.microsoft.com/office/drawing/2014/main" id="{1808F140-8AFE-4365-7030-BFC4DED052B1}"/>
              </a:ext>
            </a:extLst>
          </p:cNvPr>
          <p:cNvSpPr txBox="1"/>
          <p:nvPr/>
        </p:nvSpPr>
        <p:spPr>
          <a:xfrm>
            <a:off x="213507" y="730385"/>
            <a:ext cx="5109091" cy="461665"/>
          </a:xfrm>
          <a:prstGeom prst="rect">
            <a:avLst/>
          </a:prstGeom>
          <a:noFill/>
        </p:spPr>
        <p:txBody>
          <a:bodyPr wrap="none" rtlCol="0">
            <a:spAutoFit/>
          </a:bodyPr>
          <a:lstStyle/>
          <a:p>
            <a:r>
              <a:rPr kumimoji="1" lang="zh-CN" altLang="en-US" sz="2400" b="0" dirty="0">
                <a:solidFill>
                  <a:srgbClr val="FF0000"/>
                </a:solidFill>
                <a:highlight>
                  <a:srgbClr val="FFFF00"/>
                </a:highlight>
                <a:latin typeface="KaiTi" panose="02010609060101010101" pitchFamily="49" charset="-122"/>
                <a:ea typeface="KaiTi" panose="02010609060101010101" pitchFamily="49" charset="-122"/>
              </a:rPr>
              <a:t>高等数学里面求极值的相关概念回顾</a:t>
            </a:r>
          </a:p>
        </p:txBody>
      </p:sp>
    </p:spTree>
    <p:extLst>
      <p:ext uri="{BB962C8B-B14F-4D97-AF65-F5344CB8AC3E}">
        <p14:creationId xmlns:p14="http://schemas.microsoft.com/office/powerpoint/2010/main" val="1821048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C2C669-BD6F-4F09-AB36-C81566FA3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50" y="678827"/>
            <a:ext cx="8964488" cy="1684721"/>
          </a:xfrm>
          <a:prstGeom prst="rect">
            <a:avLst/>
          </a:prstGeom>
        </p:spPr>
      </p:pic>
      <p:pic>
        <p:nvPicPr>
          <p:cNvPr id="5" name="图片 4">
            <a:extLst>
              <a:ext uri="{FF2B5EF4-FFF2-40B4-BE49-F238E27FC236}">
                <a16:creationId xmlns:a16="http://schemas.microsoft.com/office/drawing/2014/main" id="{4849E961-9297-40F6-9247-7044A8DFA87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11760" y="2708920"/>
            <a:ext cx="4176464" cy="326256"/>
          </a:xfrm>
          <a:prstGeom prst="rect">
            <a:avLst/>
          </a:prstGeom>
        </p:spPr>
      </p:pic>
      <p:pic>
        <p:nvPicPr>
          <p:cNvPr id="7" name="图片 6">
            <a:extLst>
              <a:ext uri="{FF2B5EF4-FFF2-40B4-BE49-F238E27FC236}">
                <a16:creationId xmlns:a16="http://schemas.microsoft.com/office/drawing/2014/main" id="{1C37275B-6D13-441A-905F-A9E98ACB1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550" y="3376641"/>
            <a:ext cx="7200900" cy="3143250"/>
          </a:xfrm>
          <a:prstGeom prst="rect">
            <a:avLst/>
          </a:prstGeom>
        </p:spPr>
      </p:pic>
      <p:sp>
        <p:nvSpPr>
          <p:cNvPr id="8" name="文本框 7">
            <a:extLst>
              <a:ext uri="{FF2B5EF4-FFF2-40B4-BE49-F238E27FC236}">
                <a16:creationId xmlns:a16="http://schemas.microsoft.com/office/drawing/2014/main" id="{21B9BBB3-E995-4A69-BDDF-AC279E5A5E03}"/>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1</a:t>
            </a:r>
            <a:endParaRPr lang="zh-CN" altLang="en-US" sz="2400" b="0" dirty="0">
              <a:solidFill>
                <a:srgbClr val="FF0000"/>
              </a:solidFill>
              <a:latin typeface="+mn-ea"/>
              <a:ea typeface="+mn-ea"/>
            </a:endParaRPr>
          </a:p>
        </p:txBody>
      </p:sp>
    </p:spTree>
    <p:extLst>
      <p:ext uri="{BB962C8B-B14F-4D97-AF65-F5344CB8AC3E}">
        <p14:creationId xmlns:p14="http://schemas.microsoft.com/office/powerpoint/2010/main" val="256636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71D26A-1B8F-482D-904C-51A31A18A067}"/>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2</a:t>
            </a:r>
            <a:endParaRPr lang="zh-CN" altLang="en-US" sz="2400" b="0" dirty="0">
              <a:solidFill>
                <a:srgbClr val="FF0000"/>
              </a:solidFill>
              <a:latin typeface="+mn-ea"/>
              <a:ea typeface="+mn-ea"/>
            </a:endParaRPr>
          </a:p>
        </p:txBody>
      </p:sp>
      <p:pic>
        <p:nvPicPr>
          <p:cNvPr id="4" name="图片 3">
            <a:extLst>
              <a:ext uri="{FF2B5EF4-FFF2-40B4-BE49-F238E27FC236}">
                <a16:creationId xmlns:a16="http://schemas.microsoft.com/office/drawing/2014/main" id="{9E1816E8-1A79-49B6-B982-3AC538F65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08720"/>
            <a:ext cx="8892480" cy="4846402"/>
          </a:xfrm>
          <a:prstGeom prst="rect">
            <a:avLst/>
          </a:prstGeom>
        </p:spPr>
      </p:pic>
    </p:spTree>
    <p:extLst>
      <p:ext uri="{BB962C8B-B14F-4D97-AF65-F5344CB8AC3E}">
        <p14:creationId xmlns:p14="http://schemas.microsoft.com/office/powerpoint/2010/main" val="28890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D5C3D6-51DD-418C-81F8-998C93A71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08" y="476672"/>
            <a:ext cx="8856984" cy="1103811"/>
          </a:xfrm>
          <a:prstGeom prst="rect">
            <a:avLst/>
          </a:prstGeom>
        </p:spPr>
      </p:pic>
      <p:pic>
        <p:nvPicPr>
          <p:cNvPr id="6" name="图片 5">
            <a:extLst>
              <a:ext uri="{FF2B5EF4-FFF2-40B4-BE49-F238E27FC236}">
                <a16:creationId xmlns:a16="http://schemas.microsoft.com/office/drawing/2014/main" id="{0EF83B73-5B43-4AF3-8919-62177BA30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291804"/>
            <a:ext cx="3200400" cy="3181350"/>
          </a:xfrm>
          <a:prstGeom prst="rect">
            <a:avLst/>
          </a:prstGeom>
        </p:spPr>
      </p:pic>
      <p:pic>
        <p:nvPicPr>
          <p:cNvPr id="8" name="图片 7">
            <a:extLst>
              <a:ext uri="{FF2B5EF4-FFF2-40B4-BE49-F238E27FC236}">
                <a16:creationId xmlns:a16="http://schemas.microsoft.com/office/drawing/2014/main" id="{772C4A46-21D4-41AA-99B6-D7CE684A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20888"/>
            <a:ext cx="4499827" cy="2923183"/>
          </a:xfrm>
          <a:prstGeom prst="rect">
            <a:avLst/>
          </a:prstGeom>
        </p:spPr>
      </p:pic>
    </p:spTree>
    <p:extLst>
      <p:ext uri="{BB962C8B-B14F-4D97-AF65-F5344CB8AC3E}">
        <p14:creationId xmlns:p14="http://schemas.microsoft.com/office/powerpoint/2010/main" val="3019353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7602DD4-7643-448F-A951-7D7A6BF7DCE1}"/>
              </a:ext>
            </a:extLst>
          </p:cNvPr>
          <p:cNvSpPr>
            <a:spLocks noGrp="1" noChangeArrowheads="1"/>
          </p:cNvSpPr>
          <p:nvPr>
            <p:ph type="title"/>
          </p:nvPr>
        </p:nvSpPr>
        <p:spPr>
          <a:xfrm>
            <a:off x="250825" y="155872"/>
            <a:ext cx="5485110" cy="358180"/>
          </a:xfrm>
        </p:spPr>
        <p:txBody>
          <a:bodyPr>
            <a:normAutofit fontScale="90000"/>
          </a:bodyPr>
          <a:lstStyle/>
          <a:p>
            <a:r>
              <a:rPr lang="en-US" altLang="zh-CN" sz="2800" dirty="0">
                <a:latin typeface="华文仿宋" panose="02010600040101010101" pitchFamily="2" charset="-122"/>
                <a:ea typeface="华文仿宋" panose="02010600040101010101" pitchFamily="2" charset="-122"/>
              </a:rPr>
              <a:t>7. </a:t>
            </a:r>
            <a:r>
              <a:rPr lang="zh-CN" altLang="en-US" sz="2800" dirty="0">
                <a:latin typeface="华文仿宋" panose="02010600040101010101" pitchFamily="2" charset="-122"/>
                <a:ea typeface="华文仿宋" panose="02010600040101010101" pitchFamily="2" charset="-122"/>
              </a:rPr>
              <a:t>每一步的逻辑判断</a:t>
            </a:r>
          </a:p>
        </p:txBody>
      </p:sp>
      <p:sp>
        <p:nvSpPr>
          <p:cNvPr id="67587" name="Rectangle 3">
            <a:extLst>
              <a:ext uri="{FF2B5EF4-FFF2-40B4-BE49-F238E27FC236}">
                <a16:creationId xmlns:a16="http://schemas.microsoft.com/office/drawing/2014/main" id="{46CF360D-4363-4E7D-9E9C-B3A8F7084643}"/>
              </a:ext>
            </a:extLst>
          </p:cNvPr>
          <p:cNvSpPr>
            <a:spLocks noGrp="1" noChangeArrowheads="1"/>
          </p:cNvSpPr>
          <p:nvPr>
            <p:ph type="body" sz="half" idx="1"/>
          </p:nvPr>
        </p:nvSpPr>
        <p:spPr>
          <a:xfrm>
            <a:off x="-18701" y="2488535"/>
            <a:ext cx="4278512" cy="2357438"/>
          </a:xfrm>
        </p:spPr>
        <p:txBody>
          <a:bodyPr/>
          <a:lstStyle/>
          <a:p>
            <a:pPr>
              <a:lnSpc>
                <a:spcPct val="90000"/>
              </a:lnSpc>
              <a:buFont typeface="Wingdings" panose="05000000000000000000" pitchFamily="2" charset="2"/>
              <a:buNone/>
            </a:pPr>
            <a:r>
              <a:rPr lang="en-US" altLang="zh-CN" sz="2400" dirty="0"/>
              <a:t>①</a:t>
            </a:r>
            <a:r>
              <a:rPr lang="zh-CN" altLang="en-US" sz="2400" dirty="0"/>
              <a:t>若</a:t>
            </a:r>
            <a:r>
              <a:rPr lang="en-US" altLang="zh-CN" sz="2400" i="1" dirty="0"/>
              <a:t>f</a:t>
            </a:r>
            <a:r>
              <a:rPr lang="en-US" altLang="zh-CN" sz="2400" dirty="0"/>
              <a:t>(</a:t>
            </a:r>
            <a:r>
              <a:rPr lang="en-US" altLang="zh-CN" sz="2400" b="1" i="1" dirty="0"/>
              <a:t>B</a:t>
            </a:r>
            <a:r>
              <a:rPr lang="en-US" altLang="zh-CN" sz="2400" dirty="0"/>
              <a:t>)&lt;</a:t>
            </a:r>
            <a:r>
              <a:rPr lang="en-US" altLang="zh-CN" sz="2400" i="1" dirty="0"/>
              <a:t>f</a:t>
            </a:r>
            <a:r>
              <a:rPr lang="en-US" altLang="zh-CN" sz="2400" dirty="0"/>
              <a:t>(</a:t>
            </a:r>
            <a:r>
              <a:rPr lang="en-US" altLang="zh-CN" sz="2400" b="1" i="1" dirty="0"/>
              <a:t>R</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E</a:t>
            </a:r>
            <a:r>
              <a:rPr lang="zh-CN" altLang="en-US" sz="2400" dirty="0"/>
              <a:t>和</a:t>
            </a:r>
            <a:r>
              <a:rPr lang="en-US" altLang="zh-CN" sz="2400" i="1" dirty="0"/>
              <a:t>f</a:t>
            </a:r>
            <a:r>
              <a:rPr lang="en-US" altLang="zh-CN" sz="2400" dirty="0"/>
              <a:t>(</a:t>
            </a:r>
            <a:r>
              <a:rPr lang="en-US" altLang="zh-CN" sz="2400" b="1" i="1" dirty="0"/>
              <a:t>E</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E</a:t>
            </a:r>
            <a:r>
              <a:rPr lang="en-US" altLang="zh-CN" sz="2400" dirty="0"/>
              <a:t>)&lt;</a:t>
            </a:r>
            <a:r>
              <a:rPr lang="en-US" altLang="zh-CN" sz="2400" i="1" dirty="0"/>
              <a:t>f</a:t>
            </a:r>
            <a:r>
              <a:rPr lang="en-US" altLang="zh-CN" sz="2400" dirty="0"/>
              <a:t>(</a:t>
            </a:r>
            <a:r>
              <a:rPr lang="en-US" altLang="zh-CN" sz="2400" b="1" i="1" dirty="0"/>
              <a:t>B</a:t>
            </a:r>
            <a:r>
              <a:rPr lang="en-US" altLang="zh-CN" sz="2400" dirty="0"/>
              <a:t>)</a:t>
            </a:r>
            <a:r>
              <a:rPr lang="zh-CN" altLang="en-US" sz="2400" dirty="0"/>
              <a:t>，则以</a:t>
            </a:r>
            <a:r>
              <a:rPr lang="en-US" altLang="zh-CN" sz="2400" b="1" i="1" dirty="0"/>
              <a:t>E</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否则以</a:t>
            </a:r>
            <a:r>
              <a:rPr lang="en-US" altLang="zh-CN" sz="2400" b="1" i="1" dirty="0"/>
              <a:t>R</a:t>
            </a:r>
            <a:r>
              <a:rPr lang="zh-CN" altLang="en-US" sz="2400" dirty="0"/>
              <a:t>代替</a:t>
            </a:r>
            <a:r>
              <a:rPr lang="en-US" altLang="zh-CN" sz="2400" b="1" i="1" dirty="0"/>
              <a:t>W</a:t>
            </a:r>
          </a:p>
        </p:txBody>
      </p:sp>
      <p:sp>
        <p:nvSpPr>
          <p:cNvPr id="67588" name="Rectangle 4">
            <a:extLst>
              <a:ext uri="{FF2B5EF4-FFF2-40B4-BE49-F238E27FC236}">
                <a16:creationId xmlns:a16="http://schemas.microsoft.com/office/drawing/2014/main" id="{5EEED540-C459-4324-8C85-236471332FBA}"/>
              </a:ext>
            </a:extLst>
          </p:cNvPr>
          <p:cNvSpPr>
            <a:spLocks noGrp="1" noChangeArrowheads="1"/>
          </p:cNvSpPr>
          <p:nvPr>
            <p:ph type="body" sz="half" idx="2"/>
          </p:nvPr>
        </p:nvSpPr>
        <p:spPr>
          <a:xfrm>
            <a:off x="5076056" y="2646212"/>
            <a:ext cx="4249043" cy="3481536"/>
          </a:xfrm>
        </p:spPr>
        <p:txBody>
          <a:bodyPr/>
          <a:lstStyle/>
          <a:p>
            <a:pPr>
              <a:lnSpc>
                <a:spcPct val="90000"/>
              </a:lnSpc>
              <a:buFont typeface="Wingdings" panose="05000000000000000000" pitchFamily="2" charset="2"/>
              <a:buNone/>
            </a:pPr>
            <a:r>
              <a:rPr lang="en-US" altLang="zh-CN" sz="2400" dirty="0"/>
              <a:t>②</a:t>
            </a:r>
            <a:r>
              <a:rPr lang="zh-CN" altLang="en-US" sz="2400" dirty="0"/>
              <a:t>若</a:t>
            </a:r>
            <a:r>
              <a:rPr lang="en-US" altLang="zh-CN" sz="2400" i="1" dirty="0"/>
              <a:t>f</a:t>
            </a:r>
            <a:r>
              <a:rPr lang="en-US" altLang="zh-CN" sz="2400" dirty="0"/>
              <a:t>(</a:t>
            </a:r>
            <a:r>
              <a:rPr lang="en-US" altLang="zh-CN" sz="2400" b="1" i="1" dirty="0"/>
              <a:t>R</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zh-CN" altLang="en-US" sz="2400" dirty="0"/>
              <a:t>否则计算</a:t>
            </a:r>
            <a:r>
              <a:rPr lang="en-US" altLang="zh-CN" sz="2400" b="1" i="1" dirty="0"/>
              <a:t>C</a:t>
            </a:r>
            <a:r>
              <a:rPr lang="en-US" altLang="zh-CN" sz="2400" baseline="-25000" dirty="0"/>
              <a:t>1</a:t>
            </a:r>
            <a:r>
              <a:rPr lang="en-US" altLang="zh-CN" sz="2400" dirty="0"/>
              <a:t>=(</a:t>
            </a:r>
            <a:r>
              <a:rPr lang="en-US" altLang="zh-CN" sz="2400" b="1" i="1" dirty="0"/>
              <a:t>M</a:t>
            </a:r>
            <a:r>
              <a:rPr lang="en-US" altLang="zh-CN" sz="2400" dirty="0"/>
              <a:t>+</a:t>
            </a:r>
            <a:r>
              <a:rPr lang="en-US" altLang="zh-CN" sz="2400" b="1" i="1" dirty="0"/>
              <a:t>R</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1</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计算</a:t>
            </a:r>
            <a:r>
              <a:rPr lang="en-US" altLang="zh-CN" sz="2400" b="1" i="1" dirty="0"/>
              <a:t>C</a:t>
            </a:r>
            <a:r>
              <a:rPr lang="en-US" altLang="zh-CN" sz="2400" baseline="-25000" dirty="0"/>
              <a:t>2</a:t>
            </a:r>
            <a:r>
              <a:rPr lang="en-US" altLang="zh-CN" sz="2400" dirty="0"/>
              <a:t>=(</a:t>
            </a:r>
            <a:r>
              <a:rPr lang="en-US" altLang="zh-CN" sz="2400" b="1" i="1" dirty="0"/>
              <a:t>W</a:t>
            </a:r>
            <a:r>
              <a:rPr lang="en-US" altLang="zh-CN" sz="2400" dirty="0"/>
              <a:t>+</a:t>
            </a:r>
            <a:r>
              <a:rPr lang="en-US" altLang="zh-CN" sz="2400" b="1" i="1" dirty="0"/>
              <a:t>M</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2</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取两者中函数值较小者为</a:t>
            </a:r>
            <a:r>
              <a:rPr lang="en-US" altLang="zh-CN" sz="2400" b="1" i="1" dirty="0"/>
              <a:t>C</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C</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C</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S</a:t>
            </a:r>
            <a:r>
              <a:rPr lang="en-US" altLang="zh-CN" sz="2400" dirty="0"/>
              <a:t>=(</a:t>
            </a:r>
            <a:r>
              <a:rPr lang="en-US" altLang="zh-CN" sz="2400" b="1" i="1" dirty="0"/>
              <a:t>W</a:t>
            </a:r>
            <a:r>
              <a:rPr lang="en-US" altLang="zh-CN" sz="2400" dirty="0"/>
              <a:t>+</a:t>
            </a:r>
            <a:r>
              <a:rPr lang="en-US" altLang="zh-CN" sz="2400" b="1" i="1" dirty="0"/>
              <a:t>B</a:t>
            </a:r>
            <a:r>
              <a:rPr lang="en-US" altLang="zh-CN" sz="2400" dirty="0"/>
              <a:t>)/2</a:t>
            </a:r>
            <a:r>
              <a:rPr lang="zh-CN" altLang="en-US" sz="2400" dirty="0"/>
              <a:t>和</a:t>
            </a:r>
            <a:r>
              <a:rPr lang="en-US" altLang="zh-CN" sz="2400" i="1" dirty="0"/>
              <a:t>f</a:t>
            </a:r>
            <a:r>
              <a:rPr lang="en-US" altLang="zh-CN" sz="2400" dirty="0"/>
              <a:t>(</a:t>
            </a:r>
            <a:r>
              <a:rPr lang="en-US" altLang="zh-CN" sz="2400" b="1" i="1" dirty="0"/>
              <a:t>S</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S</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M</a:t>
            </a:r>
            <a:r>
              <a:rPr lang="zh-CN" altLang="en-US" sz="2400" dirty="0"/>
              <a:t>代替</a:t>
            </a:r>
            <a:r>
              <a:rPr lang="en-US" altLang="zh-CN" sz="2400" b="1" i="1" dirty="0"/>
              <a:t>G</a:t>
            </a:r>
          </a:p>
        </p:txBody>
      </p:sp>
      <p:sp>
        <p:nvSpPr>
          <p:cNvPr id="67589" name="Rectangle 5">
            <a:extLst>
              <a:ext uri="{FF2B5EF4-FFF2-40B4-BE49-F238E27FC236}">
                <a16:creationId xmlns:a16="http://schemas.microsoft.com/office/drawing/2014/main" id="{D055A332-2CB6-49CB-AFD5-15E8866BCF49}"/>
              </a:ext>
            </a:extLst>
          </p:cNvPr>
          <p:cNvSpPr>
            <a:spLocks noChangeArrowheads="1"/>
          </p:cNvSpPr>
          <p:nvPr/>
        </p:nvSpPr>
        <p:spPr bwMode="auto">
          <a:xfrm>
            <a:off x="172158" y="1430736"/>
            <a:ext cx="8135938"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dirty="0">
                <a:latin typeface="华文仿宋" panose="02010600040101010101" pitchFamily="2" charset="-122"/>
                <a:ea typeface="华文仿宋" panose="02010600040101010101" pitchFamily="2" charset="-122"/>
              </a:rPr>
              <a:t>若</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R</a:t>
            </a:r>
            <a:r>
              <a:rPr lang="en-US" altLang="zh-CN" sz="2800" dirty="0">
                <a:latin typeface="华文仿宋" panose="02010600040101010101" pitchFamily="2" charset="-122"/>
                <a:ea typeface="华文仿宋" panose="02010600040101010101" pitchFamily="2" charset="-122"/>
              </a:rPr>
              <a:t>)&lt;</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G</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，则转①（反射点或开拓点）</a:t>
            </a:r>
          </a:p>
          <a:p>
            <a:pPr algn="l">
              <a:spcBef>
                <a:spcPct val="20000"/>
              </a:spcBef>
              <a:buFont typeface="Wingdings" panose="05000000000000000000" pitchFamily="2" charset="2"/>
              <a:buNone/>
            </a:pPr>
            <a:r>
              <a:rPr lang="zh-CN" altLang="en-US" sz="2800" dirty="0">
                <a:latin typeface="华文仿宋" panose="02010600040101010101" pitchFamily="2" charset="-122"/>
                <a:ea typeface="华文仿宋" panose="02010600040101010101" pitchFamily="2" charset="-122"/>
              </a:rPr>
              <a:t>                        否则转②（压缩点或收缩点）</a:t>
            </a:r>
          </a:p>
        </p:txBody>
      </p:sp>
      <p:sp>
        <p:nvSpPr>
          <p:cNvPr id="2" name="文本框 1">
            <a:extLst>
              <a:ext uri="{FF2B5EF4-FFF2-40B4-BE49-F238E27FC236}">
                <a16:creationId xmlns:a16="http://schemas.microsoft.com/office/drawing/2014/main" id="{4E098FDE-9BC8-492D-A15E-4412E7C4E50B}"/>
              </a:ext>
            </a:extLst>
          </p:cNvPr>
          <p:cNvSpPr txBox="1"/>
          <p:nvPr/>
        </p:nvSpPr>
        <p:spPr>
          <a:xfrm>
            <a:off x="143222" y="555533"/>
            <a:ext cx="8857555" cy="830997"/>
          </a:xfrm>
          <a:prstGeom prst="rect">
            <a:avLst/>
          </a:prstGeom>
          <a:noFill/>
        </p:spPr>
        <p:txBody>
          <a:bodyPr wrap="square" rtlCol="0">
            <a:spAutoFit/>
          </a:bodyPr>
          <a:lstStyle/>
          <a:p>
            <a:pPr algn="l"/>
            <a:r>
              <a:rPr lang="zh-CN" altLang="en-US" sz="2400" b="0" dirty="0">
                <a:solidFill>
                  <a:srgbClr val="FF0000"/>
                </a:solidFill>
                <a:latin typeface="+mn-ea"/>
                <a:ea typeface="+mn-ea"/>
              </a:rPr>
              <a:t>高效的算法应当只在必要的时候进行函数求值。在每一步中找到一个新的点替代</a:t>
            </a:r>
            <a:r>
              <a:rPr lang="en-US" altLang="zh-CN" sz="2400" b="0" dirty="0">
                <a:solidFill>
                  <a:srgbClr val="FF0000"/>
                </a:solidFill>
                <a:latin typeface="+mn-ea"/>
                <a:ea typeface="+mn-ea"/>
              </a:rPr>
              <a:t>W. </a:t>
            </a:r>
            <a:r>
              <a:rPr lang="zh-CN" altLang="en-US" sz="2400" b="0" dirty="0">
                <a:solidFill>
                  <a:srgbClr val="FF0000"/>
                </a:solidFill>
                <a:latin typeface="+mn-ea"/>
                <a:ea typeface="+mn-ea"/>
              </a:rPr>
              <a:t>一旦找到这个点，这一步的迭代就完成了。</a:t>
            </a:r>
          </a:p>
        </p:txBody>
      </p:sp>
      <p:pic>
        <p:nvPicPr>
          <p:cNvPr id="8" name="图片 7">
            <a:extLst>
              <a:ext uri="{FF2B5EF4-FFF2-40B4-BE49-F238E27FC236}">
                <a16:creationId xmlns:a16="http://schemas.microsoft.com/office/drawing/2014/main" id="{87956020-3A3F-4941-A6FE-71340C566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0" y="4487885"/>
            <a:ext cx="5228725" cy="2282380"/>
          </a:xfrm>
          <a:prstGeom prst="rect">
            <a:avLst/>
          </a:prstGeom>
        </p:spPr>
      </p:pic>
    </p:spTree>
    <p:extLst>
      <p:ext uri="{BB962C8B-B14F-4D97-AF65-F5344CB8AC3E}">
        <p14:creationId xmlns:p14="http://schemas.microsoft.com/office/powerpoint/2010/main" val="432869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DEF660-97B0-43B3-8142-10692FECCAC9}"/>
              </a:ext>
            </a:extLst>
          </p:cNvPr>
          <p:cNvSpPr>
            <a:spLocks noGrp="1" noChangeArrowheads="1"/>
          </p:cNvSpPr>
          <p:nvPr>
            <p:ph type="title"/>
          </p:nvPr>
        </p:nvSpPr>
        <p:spPr>
          <a:xfrm>
            <a:off x="251520" y="260648"/>
            <a:ext cx="7128792" cy="576063"/>
          </a:xfrm>
        </p:spPr>
        <p:txBody>
          <a:bodyPr>
            <a:normAutofit/>
          </a:bodyPr>
          <a:lstStyle/>
          <a:p>
            <a:r>
              <a:rPr lang="zh-CN" altLang="en-US" sz="2800" dirty="0"/>
              <a:t>内德－米德方法（单纯形方法）的基本思想</a:t>
            </a:r>
          </a:p>
        </p:txBody>
      </p:sp>
      <p:sp>
        <p:nvSpPr>
          <p:cNvPr id="50179" name="Rectangle 3">
            <a:extLst>
              <a:ext uri="{FF2B5EF4-FFF2-40B4-BE49-F238E27FC236}">
                <a16:creationId xmlns:a16="http://schemas.microsoft.com/office/drawing/2014/main" id="{FA29A8C7-E18E-4B70-A979-F1ED3E7FEE6D}"/>
              </a:ext>
            </a:extLst>
          </p:cNvPr>
          <p:cNvSpPr>
            <a:spLocks noGrp="1" noChangeArrowheads="1"/>
          </p:cNvSpPr>
          <p:nvPr>
            <p:ph type="body" idx="1"/>
          </p:nvPr>
        </p:nvSpPr>
        <p:spPr>
          <a:xfrm>
            <a:off x="395536" y="1412776"/>
            <a:ext cx="7886700" cy="4351338"/>
          </a:xfrm>
        </p:spPr>
        <p:txBody>
          <a:bodyPr>
            <a:normAutofit fontScale="92500" lnSpcReduction="10000"/>
          </a:bodyPr>
          <a:lstStyle/>
          <a:p>
            <a:pPr>
              <a:lnSpc>
                <a:spcPct val="120000"/>
              </a:lnSpc>
            </a:pPr>
            <a:r>
              <a:rPr lang="zh-CN" altLang="en-US" sz="2800" dirty="0"/>
              <a:t>内德和米德提出了单纯形法，可用于求解多变量函数的局部极小值</a:t>
            </a:r>
          </a:p>
          <a:p>
            <a:pPr>
              <a:lnSpc>
                <a:spcPct val="120000"/>
              </a:lnSpc>
            </a:pPr>
            <a:r>
              <a:rPr lang="zh-CN" altLang="en-US" sz="2800" dirty="0">
                <a:solidFill>
                  <a:srgbClr val="0000FF"/>
                </a:solidFill>
              </a:rPr>
              <a:t>从可行域中的一个基本可行解出发，判断它是否已是最优解，若不是，寻找下一个基本可行解，并使目标函数得到改进，如此迭代下去，直到找出最优解或判定问题无解为止。</a:t>
            </a:r>
          </a:p>
          <a:p>
            <a:pPr>
              <a:lnSpc>
                <a:spcPct val="120000"/>
              </a:lnSpc>
            </a:pPr>
            <a:r>
              <a:rPr lang="zh-CN" altLang="en-US" sz="2800" dirty="0"/>
              <a:t>从另一个角度说，就是从可行域的某一个极点出发，迭代到另一个极点，并使目标函数的值有所改善，直到找出有无最优解时为止。</a:t>
            </a:r>
          </a:p>
        </p:txBody>
      </p:sp>
    </p:spTree>
    <p:extLst>
      <p:ext uri="{BB962C8B-B14F-4D97-AF65-F5344CB8AC3E}">
        <p14:creationId xmlns:p14="http://schemas.microsoft.com/office/powerpoint/2010/main" val="2734628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73108E-C87B-44FA-A63A-1A15227E5EF9}"/>
              </a:ext>
            </a:extLst>
          </p:cNvPr>
          <p:cNvSpPr txBox="1"/>
          <p:nvPr/>
        </p:nvSpPr>
        <p:spPr>
          <a:xfrm>
            <a:off x="0" y="28709"/>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8.9</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8EB42449-4DB2-4C79-8F01-34AFEE30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 y="490374"/>
            <a:ext cx="8753475" cy="381000"/>
          </a:xfrm>
          <a:prstGeom prst="rect">
            <a:avLst/>
          </a:prstGeom>
        </p:spPr>
      </p:pic>
      <p:pic>
        <p:nvPicPr>
          <p:cNvPr id="6" name="图片 5">
            <a:extLst>
              <a:ext uri="{FF2B5EF4-FFF2-40B4-BE49-F238E27FC236}">
                <a16:creationId xmlns:a16="http://schemas.microsoft.com/office/drawing/2014/main" id="{3935324C-C0C1-4AAC-B99B-6BEB29363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 y="871374"/>
            <a:ext cx="8953500" cy="4181475"/>
          </a:xfrm>
          <a:prstGeom prst="rect">
            <a:avLst/>
          </a:prstGeom>
        </p:spPr>
      </p:pic>
      <p:pic>
        <p:nvPicPr>
          <p:cNvPr id="8" name="图片 7">
            <a:extLst>
              <a:ext uri="{FF2B5EF4-FFF2-40B4-BE49-F238E27FC236}">
                <a16:creationId xmlns:a16="http://schemas.microsoft.com/office/drawing/2014/main" id="{1C2002E0-FB4C-471F-91D9-C4F2741C6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62" y="5133940"/>
            <a:ext cx="7810500" cy="1238250"/>
          </a:xfrm>
          <a:prstGeom prst="rect">
            <a:avLst/>
          </a:prstGeom>
        </p:spPr>
      </p:pic>
    </p:spTree>
    <p:extLst>
      <p:ext uri="{BB962C8B-B14F-4D97-AF65-F5344CB8AC3E}">
        <p14:creationId xmlns:p14="http://schemas.microsoft.com/office/powerpoint/2010/main" val="3850271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102DF4-F986-40FF-9668-8AD0580D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48680"/>
            <a:ext cx="9048750" cy="5543550"/>
          </a:xfrm>
          <a:prstGeom prst="rect">
            <a:avLst/>
          </a:prstGeom>
        </p:spPr>
      </p:pic>
    </p:spTree>
    <p:extLst>
      <p:ext uri="{BB962C8B-B14F-4D97-AF65-F5344CB8AC3E}">
        <p14:creationId xmlns:p14="http://schemas.microsoft.com/office/powerpoint/2010/main" val="1229766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F134FB-9C35-478B-ACAF-5542CB0E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76672"/>
            <a:ext cx="7391400" cy="5419725"/>
          </a:xfrm>
          <a:prstGeom prst="rect">
            <a:avLst/>
          </a:prstGeom>
        </p:spPr>
      </p:pic>
    </p:spTree>
    <p:extLst>
      <p:ext uri="{BB962C8B-B14F-4D97-AF65-F5344CB8AC3E}">
        <p14:creationId xmlns:p14="http://schemas.microsoft.com/office/powerpoint/2010/main" val="4018052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B72577-7BF0-4B07-98A6-8B9893971A79}"/>
              </a:ext>
            </a:extLst>
          </p:cNvPr>
          <p:cNvSpPr txBox="1"/>
          <p:nvPr/>
        </p:nvSpPr>
        <p:spPr>
          <a:xfrm>
            <a:off x="344107" y="0"/>
            <a:ext cx="50405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实现程序： </a:t>
            </a:r>
            <a:r>
              <a:rPr lang="en-US" altLang="zh-CN" sz="2400" b="0" dirty="0" err="1">
                <a:solidFill>
                  <a:schemeClr val="tx1">
                    <a:lumMod val="95000"/>
                    <a:lumOff val="5000"/>
                  </a:schemeClr>
                </a:solidFill>
                <a:latin typeface="+mn-ea"/>
                <a:ea typeface="+mn-ea"/>
              </a:rPr>
              <a:t>nelder.m</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FCC59F7D-477B-428A-B95B-799AFBEC5EF2}"/>
              </a:ext>
            </a:extLst>
          </p:cNvPr>
          <p:cNvSpPr txBox="1"/>
          <p:nvPr/>
        </p:nvSpPr>
        <p:spPr>
          <a:xfrm>
            <a:off x="128083" y="438845"/>
            <a:ext cx="5256584" cy="6555641"/>
          </a:xfrm>
          <a:prstGeom prst="rect">
            <a:avLst/>
          </a:prstGeom>
          <a:noFill/>
        </p:spPr>
        <p:txBody>
          <a:bodyPr wrap="square" rtlCol="0">
            <a:spAutoFit/>
          </a:bodyPr>
          <a:lstStyle/>
          <a:p>
            <a:pPr algn="l"/>
            <a:r>
              <a:rPr lang="en-US" altLang="zh-CN" sz="1200" b="0" dirty="0">
                <a:solidFill>
                  <a:srgbClr val="0000FF"/>
                </a:solidFill>
              </a:rPr>
              <a:t>function [V0,y0,dV,dy]=</a:t>
            </a:r>
            <a:r>
              <a:rPr lang="en-US" altLang="zh-CN" sz="1200" b="0" dirty="0" err="1">
                <a:solidFill>
                  <a:srgbClr val="0000FF"/>
                </a:solidFill>
              </a:rPr>
              <a:t>nelder</a:t>
            </a:r>
            <a:r>
              <a:rPr lang="en-US" altLang="zh-CN" sz="1200" b="0" dirty="0">
                <a:solidFill>
                  <a:srgbClr val="0000FF"/>
                </a:solidFill>
              </a:rPr>
              <a:t>(F,V,min1,max1,epsilon,show)</a:t>
            </a:r>
          </a:p>
          <a:p>
            <a:pPr algn="l"/>
            <a:r>
              <a:rPr lang="zh-CN" altLang="en-US" sz="1200" b="0" dirty="0">
                <a:solidFill>
                  <a:srgbClr val="0000FF"/>
                </a:solidFill>
              </a:rPr>
              <a:t> </a:t>
            </a:r>
          </a:p>
          <a:p>
            <a:pPr algn="l"/>
            <a:r>
              <a:rPr lang="en-US" altLang="zh-CN" sz="1200" b="0" dirty="0">
                <a:solidFill>
                  <a:srgbClr val="0000FF"/>
                </a:solidFill>
              </a:rPr>
              <a:t>%Input     - F is input as an M-file function</a:t>
            </a:r>
          </a:p>
          <a:p>
            <a:pPr algn="l"/>
            <a:r>
              <a:rPr lang="en-US" altLang="zh-CN" sz="1200" b="0" dirty="0">
                <a:solidFill>
                  <a:srgbClr val="0000FF"/>
                </a:solidFill>
              </a:rPr>
              <a:t>%             - V is a 3xn matrix containing starting simplex</a:t>
            </a:r>
          </a:p>
          <a:p>
            <a:pPr algn="l"/>
            <a:r>
              <a:rPr lang="en-US" altLang="zh-CN" sz="1200" b="0" dirty="0">
                <a:solidFill>
                  <a:srgbClr val="0000FF"/>
                </a:solidFill>
              </a:rPr>
              <a:t>%             - min1 &amp; max1 are minimum and maximum number of iterations</a:t>
            </a:r>
          </a:p>
          <a:p>
            <a:pPr algn="l"/>
            <a:r>
              <a:rPr lang="en-US" altLang="zh-CN" sz="1200" b="0" dirty="0">
                <a:solidFill>
                  <a:srgbClr val="0000FF"/>
                </a:solidFill>
              </a:rPr>
              <a:t>%             - epsilon is the tolerance</a:t>
            </a:r>
          </a:p>
          <a:p>
            <a:pPr algn="l"/>
            <a:r>
              <a:rPr lang="en-US" altLang="zh-CN" sz="1200" b="0" dirty="0">
                <a:solidFill>
                  <a:srgbClr val="0000FF"/>
                </a:solidFill>
              </a:rPr>
              <a:t>%             - show == 1 displays iterations (P and Q)</a:t>
            </a:r>
          </a:p>
          <a:p>
            <a:pPr algn="l"/>
            <a:r>
              <a:rPr lang="en-US" altLang="zh-CN" sz="1200" b="0" dirty="0">
                <a:solidFill>
                  <a:srgbClr val="0000FF"/>
                </a:solidFill>
              </a:rPr>
              <a:t>%Output  - V0 is the vertex </a:t>
            </a:r>
            <a:r>
              <a:rPr lang="en-US" altLang="zh-CN" sz="1200" b="0" dirty="0" err="1">
                <a:solidFill>
                  <a:srgbClr val="0000FF"/>
                </a:solidFill>
              </a:rPr>
              <a:t>forthe</a:t>
            </a:r>
            <a:r>
              <a:rPr lang="en-US" altLang="zh-CN" sz="1200" b="0" dirty="0">
                <a:solidFill>
                  <a:srgbClr val="0000FF"/>
                </a:solidFill>
              </a:rPr>
              <a:t> minimum</a:t>
            </a:r>
          </a:p>
          <a:p>
            <a:pPr algn="l"/>
            <a:r>
              <a:rPr lang="en-US" altLang="zh-CN" sz="1200" b="0" dirty="0">
                <a:solidFill>
                  <a:srgbClr val="0000FF"/>
                </a:solidFill>
              </a:rPr>
              <a:t>%             - y0 is the function value F(V0)</a:t>
            </a:r>
          </a:p>
          <a:p>
            <a:pPr algn="l"/>
            <a:r>
              <a:rPr lang="en-US" altLang="zh-CN" sz="1200" b="0" dirty="0">
                <a:solidFill>
                  <a:srgbClr val="0000FF"/>
                </a:solidFill>
              </a:rPr>
              <a:t>%             - </a:t>
            </a:r>
            <a:r>
              <a:rPr lang="en-US" altLang="zh-CN" sz="1200" b="0" dirty="0" err="1">
                <a:solidFill>
                  <a:srgbClr val="0000FF"/>
                </a:solidFill>
              </a:rPr>
              <a:t>dV</a:t>
            </a:r>
            <a:r>
              <a:rPr lang="en-US" altLang="zh-CN" sz="1200" b="0" dirty="0">
                <a:solidFill>
                  <a:srgbClr val="0000FF"/>
                </a:solidFill>
              </a:rPr>
              <a:t> is the size of the final simplex</a:t>
            </a:r>
          </a:p>
          <a:p>
            <a:pPr algn="l"/>
            <a:r>
              <a:rPr lang="en-US" altLang="zh-CN" sz="1200" b="0" dirty="0">
                <a:solidFill>
                  <a:srgbClr val="0000FF"/>
                </a:solidFill>
              </a:rPr>
              <a:t>%             - </a:t>
            </a:r>
            <a:r>
              <a:rPr lang="en-US" altLang="zh-CN" sz="1200" b="0" dirty="0" err="1">
                <a:solidFill>
                  <a:srgbClr val="0000FF"/>
                </a:solidFill>
              </a:rPr>
              <a:t>dy</a:t>
            </a:r>
            <a:r>
              <a:rPr lang="en-US" altLang="zh-CN" sz="1200" b="0" dirty="0">
                <a:solidFill>
                  <a:srgbClr val="0000FF"/>
                </a:solidFill>
              </a:rPr>
              <a:t> is the error bound for the minimum</a:t>
            </a:r>
          </a:p>
          <a:p>
            <a:pPr algn="l"/>
            <a:r>
              <a:rPr lang="en-US" altLang="zh-CN" sz="1200" b="0" dirty="0">
                <a:solidFill>
                  <a:srgbClr val="0000FF"/>
                </a:solidFill>
              </a:rPr>
              <a:t>%             - P is a matrix containing the vertex iterations</a:t>
            </a:r>
          </a:p>
          <a:p>
            <a:pPr algn="l"/>
            <a:r>
              <a:rPr lang="en-US" altLang="zh-CN" sz="1200" b="0" dirty="0">
                <a:solidFill>
                  <a:srgbClr val="0000FF"/>
                </a:solidFill>
              </a:rPr>
              <a:t>%             - Q is an array containing the iterations for F(P)</a:t>
            </a:r>
          </a:p>
          <a:p>
            <a:pPr algn="l"/>
            <a:endParaRPr lang="en-US" altLang="zh-CN" sz="1200" b="0" dirty="0">
              <a:solidFill>
                <a:srgbClr val="0000FF"/>
              </a:solidFill>
            </a:endParaRPr>
          </a:p>
          <a:p>
            <a:pPr algn="l"/>
            <a:r>
              <a:rPr lang="en-US" altLang="zh-CN" sz="1200" b="0" dirty="0">
                <a:solidFill>
                  <a:srgbClr val="0000FF"/>
                </a:solidFill>
              </a:rPr>
              <a:t>if </a:t>
            </a:r>
            <a:r>
              <a:rPr lang="en-US" altLang="zh-CN" sz="1200" b="0" dirty="0" err="1">
                <a:solidFill>
                  <a:srgbClr val="0000FF"/>
                </a:solidFill>
              </a:rPr>
              <a:t>nargin</a:t>
            </a:r>
            <a:r>
              <a:rPr lang="en-US" altLang="zh-CN" sz="1200" b="0" dirty="0">
                <a:solidFill>
                  <a:srgbClr val="0000FF"/>
                </a:solidFill>
              </a:rPr>
              <a:t>==5,</a:t>
            </a:r>
          </a:p>
          <a:p>
            <a:pPr algn="l"/>
            <a:r>
              <a:rPr lang="en-US" altLang="zh-CN" sz="1200" b="0" dirty="0">
                <a:solidFill>
                  <a:srgbClr val="0000FF"/>
                </a:solidFill>
              </a:rPr>
              <a:t>   show=0;</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[mm n]=size(V);</a:t>
            </a:r>
          </a:p>
          <a:p>
            <a:pPr algn="l"/>
            <a:r>
              <a:rPr lang="zh-CN" altLang="en-US" sz="1200" b="0" dirty="0">
                <a:solidFill>
                  <a:srgbClr val="0000FF"/>
                </a:solidFill>
              </a:rPr>
              <a:t> </a:t>
            </a:r>
          </a:p>
          <a:p>
            <a:pPr algn="l"/>
            <a:r>
              <a:rPr lang="en-US" altLang="zh-CN" sz="1200" b="0" dirty="0">
                <a:solidFill>
                  <a:srgbClr val="0000FF"/>
                </a:solidFill>
              </a:rPr>
              <a:t>% Order the vertices</a:t>
            </a:r>
          </a:p>
          <a:p>
            <a:pPr algn="l"/>
            <a:r>
              <a:rPr lang="pt-BR" altLang="zh-CN" sz="1200" b="0" dirty="0">
                <a:solidFill>
                  <a:srgbClr val="0000FF"/>
                </a:solidFill>
              </a:rPr>
              <a:t>for j=1:n+1</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[mm lo]=min(Y);</a:t>
            </a:r>
          </a:p>
          <a:p>
            <a:pPr algn="l"/>
            <a:r>
              <a:rPr lang="en-US" altLang="zh-CN" sz="1200" b="0" dirty="0">
                <a:solidFill>
                  <a:srgbClr val="0000FF"/>
                </a:solidFill>
              </a:rPr>
              <a:t>[mm hi]=max(Y);</a:t>
            </a:r>
          </a:p>
          <a:p>
            <a:pPr algn="l"/>
            <a:r>
              <a:rPr lang="en-US" altLang="zh-CN" sz="1200" b="0" dirty="0">
                <a:solidFill>
                  <a:srgbClr val="0000FF"/>
                </a:solidFill>
              </a:rPr>
              <a:t>li=hi;</a:t>
            </a:r>
          </a:p>
          <a:p>
            <a:pPr algn="l"/>
            <a:r>
              <a:rPr lang="en-US" altLang="zh-CN" sz="1200" b="0" dirty="0">
                <a:solidFill>
                  <a:srgbClr val="0000FF"/>
                </a:solidFill>
              </a:rPr>
              <a:t>ho=lo;</a:t>
            </a:r>
          </a:p>
          <a:p>
            <a:pPr algn="l"/>
            <a:r>
              <a:rPr lang="zh-CN" altLang="en-US" sz="1200" b="0" dirty="0">
                <a:solidFill>
                  <a:srgbClr val="0000FF"/>
                </a:solidFill>
              </a:rPr>
              <a:t> </a:t>
            </a:r>
          </a:p>
          <a:p>
            <a:pPr algn="l"/>
            <a:r>
              <a:rPr lang="pt-BR" altLang="zh-CN" sz="1200" b="0" dirty="0">
                <a:solidFill>
                  <a:srgbClr val="0000FF"/>
                </a:solidFill>
              </a:rPr>
              <a:t>for j=1:n+1</a:t>
            </a:r>
          </a:p>
          <a:p>
            <a:pPr algn="l"/>
            <a:r>
              <a:rPr lang="es-ES" altLang="zh-CN" sz="1200" b="0" dirty="0">
                <a:solidFill>
                  <a:srgbClr val="0000FF"/>
                </a:solidFill>
              </a:rPr>
              <a:t>   if(j~=lo&amp;j~=hi&amp;Y(j)&lt;=Y(li))</a:t>
            </a:r>
          </a:p>
          <a:p>
            <a:pPr algn="l"/>
            <a:r>
              <a:rPr lang="en-US" altLang="zh-CN" sz="1200" b="0" dirty="0">
                <a:solidFill>
                  <a:srgbClr val="0000FF"/>
                </a:solidFill>
              </a:rPr>
              <a:t>      li=j;</a:t>
            </a:r>
          </a:p>
          <a:p>
            <a:pPr algn="l"/>
            <a:r>
              <a:rPr lang="en-US" altLang="zh-CN" sz="1200" b="0" dirty="0">
                <a:solidFill>
                  <a:srgbClr val="0000FF"/>
                </a:solidFill>
              </a:rPr>
              <a:t>   end</a:t>
            </a:r>
          </a:p>
        </p:txBody>
      </p:sp>
      <p:sp>
        <p:nvSpPr>
          <p:cNvPr id="4" name="文本框 3">
            <a:extLst>
              <a:ext uri="{FF2B5EF4-FFF2-40B4-BE49-F238E27FC236}">
                <a16:creationId xmlns:a16="http://schemas.microsoft.com/office/drawing/2014/main" id="{F755AF67-DCCF-4960-B74A-E95D17272189}"/>
              </a:ext>
            </a:extLst>
          </p:cNvPr>
          <p:cNvSpPr txBox="1"/>
          <p:nvPr/>
        </p:nvSpPr>
        <p:spPr>
          <a:xfrm>
            <a:off x="5384667" y="69513"/>
            <a:ext cx="3851920" cy="6924973"/>
          </a:xfrm>
          <a:prstGeom prst="rect">
            <a:avLst/>
          </a:prstGeom>
          <a:noFill/>
        </p:spPr>
        <p:txBody>
          <a:bodyPr wrap="square" rtlCol="0">
            <a:spAutoFit/>
          </a:bodyPr>
          <a:lstStyle/>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err="1">
                <a:solidFill>
                  <a:srgbClr val="0000FF"/>
                </a:solidFill>
              </a:rPr>
              <a:t>cnt</a:t>
            </a:r>
            <a:r>
              <a:rPr lang="en-US" altLang="zh-CN" sz="1200" b="0" dirty="0">
                <a:solidFill>
                  <a:srgbClr val="0000FF"/>
                </a:solidFill>
              </a:rPr>
              <a:t>=0;</a:t>
            </a:r>
          </a:p>
          <a:p>
            <a:pPr algn="l"/>
            <a:r>
              <a:rPr lang="zh-CN" altLang="en-US" sz="1200" b="0" dirty="0">
                <a:solidFill>
                  <a:srgbClr val="0000FF"/>
                </a:solidFill>
              </a:rPr>
              <a:t> </a:t>
            </a:r>
          </a:p>
          <a:p>
            <a:pPr algn="l"/>
            <a:r>
              <a:rPr lang="en-US" altLang="zh-CN" sz="1200" b="0" dirty="0">
                <a:solidFill>
                  <a:srgbClr val="0000FF"/>
                </a:solidFill>
              </a:rPr>
              <a:t>%  Start of </a:t>
            </a:r>
            <a:r>
              <a:rPr lang="en-US" altLang="zh-CN" sz="1200" b="0" dirty="0" err="1">
                <a:solidFill>
                  <a:srgbClr val="0000FF"/>
                </a:solidFill>
              </a:rPr>
              <a:t>Nelder</a:t>
            </a:r>
            <a:r>
              <a:rPr lang="en-US" altLang="zh-CN" sz="1200" b="0" dirty="0">
                <a:solidFill>
                  <a:srgbClr val="0000FF"/>
                </a:solidFill>
              </a:rPr>
              <a:t>-Mead algorithm</a:t>
            </a:r>
          </a:p>
          <a:p>
            <a:pPr algn="l"/>
            <a:r>
              <a:rPr lang="es-ES" altLang="zh-CN" sz="1200" b="0" dirty="0">
                <a:solidFill>
                  <a:srgbClr val="0000FF"/>
                </a:solidFill>
              </a:rPr>
              <a:t>while (Y(hi)&gt;Y(lo)+epsilon&amp;cnt&lt;max1)|cnt&lt;min1</a:t>
            </a:r>
          </a:p>
          <a:p>
            <a:pPr algn="l"/>
            <a:r>
              <a:rPr lang="en-US" altLang="zh-CN" sz="1200" b="0" dirty="0">
                <a:solidFill>
                  <a:srgbClr val="0000FF"/>
                </a:solidFill>
              </a:rPr>
              <a:t>   S=zeros(1:n);</a:t>
            </a:r>
          </a:p>
          <a:p>
            <a:pPr algn="l"/>
            <a:r>
              <a:rPr lang="pt-BR" altLang="zh-CN" sz="1200" b="0" dirty="0">
                <a:solidFill>
                  <a:srgbClr val="0000FF"/>
                </a:solidFill>
              </a:rPr>
              <a:t>   for j=1:n+1</a:t>
            </a:r>
          </a:p>
          <a:p>
            <a:pPr algn="l"/>
            <a:r>
              <a:rPr lang="pt-BR" altLang="zh-CN" sz="1200" b="0" dirty="0">
                <a:solidFill>
                  <a:srgbClr val="0000FF"/>
                </a:solidFill>
              </a:rPr>
              <a:t>      S=S+V(j,1:n);</a:t>
            </a:r>
          </a:p>
          <a:p>
            <a:pPr algn="l"/>
            <a:r>
              <a:rPr lang="en-US" altLang="zh-CN" sz="1200" b="0" dirty="0">
                <a:solidFill>
                  <a:srgbClr val="0000FF"/>
                </a:solidFill>
              </a:rPr>
              <a:t>   end</a:t>
            </a:r>
          </a:p>
          <a:p>
            <a:pPr algn="l"/>
            <a:r>
              <a:rPr lang="pt-BR" altLang="zh-CN" sz="1200" b="0" dirty="0">
                <a:solidFill>
                  <a:srgbClr val="0000FF"/>
                </a:solidFill>
              </a:rPr>
              <a:t>   M=(S-V(hi,1:n))/n;</a:t>
            </a:r>
          </a:p>
          <a:p>
            <a:pPr algn="l"/>
            <a:r>
              <a:rPr lang="pt-BR" altLang="zh-CN" sz="1200" b="0" dirty="0">
                <a:solidFill>
                  <a:srgbClr val="0000FF"/>
                </a:solidFill>
              </a:rPr>
              <a:t>   R=2*M-V(hi,1:n);</a:t>
            </a:r>
          </a:p>
          <a:p>
            <a:pPr algn="l"/>
            <a:r>
              <a:rPr lang="en-US" altLang="zh-CN" sz="1200" b="0" dirty="0">
                <a:solidFill>
                  <a:srgbClr val="0000FF"/>
                </a:solidFill>
              </a:rPr>
              <a:t>   </a:t>
            </a:r>
            <a:r>
              <a:rPr lang="en-US" altLang="zh-CN" sz="1200" b="0" dirty="0" err="1">
                <a:solidFill>
                  <a:srgbClr val="0000FF"/>
                </a:solidFill>
              </a:rPr>
              <a:t>yR</a:t>
            </a:r>
            <a:r>
              <a:rPr lang="en-US" altLang="zh-CN" sz="1200" b="0" dirty="0">
                <a:solidFill>
                  <a:srgbClr val="0000FF"/>
                </a:solidFill>
              </a:rPr>
              <a:t>=F(R);</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&lt;Y(ho))</a:t>
            </a:r>
          </a:p>
          <a:p>
            <a:pPr algn="l"/>
            <a:r>
              <a:rPr lang="en-US" altLang="zh-CN" sz="1200" b="0" dirty="0">
                <a:solidFill>
                  <a:srgbClr val="0000FF"/>
                </a:solidFill>
              </a:rPr>
              <a:t>      if (Y(li)&lt;</a:t>
            </a:r>
            <a:r>
              <a:rPr lang="en-US" altLang="zh-CN" sz="1200" b="0" dirty="0" err="1">
                <a:solidFill>
                  <a:srgbClr val="0000FF"/>
                </a:solidFill>
              </a:rPr>
              <a:t>yR</a:t>
            </a:r>
            <a:r>
              <a:rPr lang="en-US" altLang="zh-CN" sz="1200" b="0" dirty="0">
                <a:solidFill>
                  <a:srgbClr val="0000FF"/>
                </a:solidFill>
              </a:rPr>
              <a:t>)</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else</a:t>
            </a:r>
          </a:p>
          <a:p>
            <a:pPr algn="l"/>
            <a:r>
              <a:rPr lang="en-US" altLang="zh-CN" sz="1200" b="0" dirty="0">
                <a:solidFill>
                  <a:srgbClr val="0000FF"/>
                </a:solidFill>
              </a:rPr>
              <a:t>         E=2*R-M;</a:t>
            </a:r>
          </a:p>
          <a:p>
            <a:pPr algn="l"/>
            <a:r>
              <a:rPr lang="en-US" altLang="zh-CN" sz="1200" b="0" dirty="0">
                <a:solidFill>
                  <a:srgbClr val="0000FF"/>
                </a:solidFill>
              </a:rPr>
              <a:t>         </a:t>
            </a:r>
            <a:r>
              <a:rPr lang="en-US" altLang="zh-CN" sz="1200" b="0" dirty="0" err="1">
                <a:solidFill>
                  <a:srgbClr val="0000FF"/>
                </a:solidFill>
              </a:rPr>
              <a:t>yE</a:t>
            </a:r>
            <a:r>
              <a:rPr lang="en-US" altLang="zh-CN" sz="1200" b="0" dirty="0">
                <a:solidFill>
                  <a:srgbClr val="0000FF"/>
                </a:solidFill>
              </a:rPr>
              <a:t>=F(E);</a:t>
            </a:r>
          </a:p>
          <a:p>
            <a:pPr algn="l"/>
            <a:r>
              <a:rPr lang="en-US" altLang="zh-CN" sz="1200" b="0" dirty="0">
                <a:solidFill>
                  <a:srgbClr val="0000FF"/>
                </a:solidFill>
              </a:rPr>
              <a:t>         if (</a:t>
            </a:r>
            <a:r>
              <a:rPr lang="en-US" altLang="zh-CN" sz="1200" b="0" dirty="0" err="1">
                <a:solidFill>
                  <a:srgbClr val="0000FF"/>
                </a:solidFill>
              </a:rPr>
              <a:t>yE</a:t>
            </a:r>
            <a:r>
              <a:rPr lang="en-US" altLang="zh-CN" sz="1200" b="0" dirty="0">
                <a:solidFill>
                  <a:srgbClr val="0000FF"/>
                </a:solidFill>
              </a:rPr>
              <a:t>&lt;Y(li))</a:t>
            </a:r>
          </a:p>
          <a:p>
            <a:pPr algn="l"/>
            <a:r>
              <a:rPr lang="pt-BR" altLang="zh-CN" sz="1200" b="0" dirty="0">
                <a:solidFill>
                  <a:srgbClr val="0000FF"/>
                </a:solidFill>
              </a:rPr>
              <a:t>            V(hi,1:n)=E;</a:t>
            </a:r>
          </a:p>
          <a:p>
            <a:pPr algn="l"/>
            <a:r>
              <a:rPr lang="en-US" altLang="zh-CN" sz="1200" b="0" dirty="0">
                <a:solidFill>
                  <a:srgbClr val="0000FF"/>
                </a:solidFill>
              </a:rPr>
              <a:t>            Y(hi)=</a:t>
            </a:r>
            <a:r>
              <a:rPr lang="en-US" altLang="zh-CN" sz="1200" b="0" dirty="0" err="1">
                <a:solidFill>
                  <a:srgbClr val="0000FF"/>
                </a:solidFill>
              </a:rPr>
              <a:t>yE</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else</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&lt;Y(hi))</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pt-BR" altLang="zh-CN" sz="1200" b="0" dirty="0">
                <a:solidFill>
                  <a:srgbClr val="0000FF"/>
                </a:solidFill>
              </a:rPr>
              <a:t>      </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558366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8CCC2A-084B-426B-BD7B-74A02CFDE19F}"/>
              </a:ext>
            </a:extLst>
          </p:cNvPr>
          <p:cNvSpPr txBox="1"/>
          <p:nvPr/>
        </p:nvSpPr>
        <p:spPr>
          <a:xfrm>
            <a:off x="467544" y="332656"/>
            <a:ext cx="3600400" cy="6001643"/>
          </a:xfrm>
          <a:prstGeom prst="rect">
            <a:avLst/>
          </a:prstGeom>
          <a:noFill/>
        </p:spPr>
        <p:txBody>
          <a:bodyPr wrap="square" rtlCol="0">
            <a:spAutoFit/>
          </a:bodyPr>
          <a:lstStyle/>
          <a:p>
            <a:pPr algn="l"/>
            <a:r>
              <a:rPr lang="pt-BR" altLang="zh-CN" sz="1200" b="0" dirty="0">
                <a:solidFill>
                  <a:srgbClr val="0000FF"/>
                </a:solidFill>
              </a:rPr>
              <a:t>C=(V(hi,1:n)+M)/2;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=F(C);</a:t>
            </a:r>
          </a:p>
          <a:p>
            <a:pPr algn="l"/>
            <a:r>
              <a:rPr lang="en-US" altLang="zh-CN" sz="1200" b="0" dirty="0">
                <a:solidFill>
                  <a:srgbClr val="0000FF"/>
                </a:solidFill>
              </a:rPr>
              <a:t>      C2=(M+R)/2;</a:t>
            </a:r>
          </a:p>
          <a:p>
            <a:pPr algn="l"/>
            <a:r>
              <a:rPr lang="en-US" altLang="zh-CN" sz="1200" b="0" dirty="0">
                <a:solidFill>
                  <a:srgbClr val="0000FF"/>
                </a:solidFill>
              </a:rPr>
              <a:t>      yC2=F(C2);</a:t>
            </a:r>
          </a:p>
          <a:p>
            <a:pPr algn="l"/>
            <a:r>
              <a:rPr lang="en-US" altLang="zh-CN" sz="1200" b="0" dirty="0">
                <a:solidFill>
                  <a:srgbClr val="0000FF"/>
                </a:solidFill>
              </a:rPr>
              <a:t>      if (yC2&lt;</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C=C2;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=yC2;</a:t>
            </a:r>
          </a:p>
          <a:p>
            <a:pPr algn="l"/>
            <a:r>
              <a:rPr lang="en-US" altLang="zh-CN" sz="1200" b="0" dirty="0">
                <a:solidFill>
                  <a:srgbClr val="0000FF"/>
                </a:solidFill>
              </a:rPr>
              <a:t>      end</a:t>
            </a:r>
          </a:p>
          <a:p>
            <a:pPr algn="l"/>
            <a:r>
              <a:rPr lang="en-US" altLang="zh-CN" sz="1200" b="0" dirty="0">
                <a:solidFill>
                  <a:srgbClr val="0000FF"/>
                </a:solidFill>
              </a:rPr>
              <a:t>      if (</a:t>
            </a:r>
            <a:r>
              <a:rPr lang="en-US" altLang="zh-CN" sz="1200" b="0" dirty="0" err="1">
                <a:solidFill>
                  <a:srgbClr val="0000FF"/>
                </a:solidFill>
              </a:rPr>
              <a:t>yC</a:t>
            </a:r>
            <a:r>
              <a:rPr lang="en-US" altLang="zh-CN" sz="1200" b="0" dirty="0">
                <a:solidFill>
                  <a:srgbClr val="0000FF"/>
                </a:solidFill>
              </a:rPr>
              <a:t>&lt;Y(hi))</a:t>
            </a:r>
          </a:p>
          <a:p>
            <a:pPr algn="l"/>
            <a:r>
              <a:rPr lang="pt-BR" altLang="zh-CN" sz="1200" b="0" dirty="0">
                <a:solidFill>
                  <a:srgbClr val="0000FF"/>
                </a:solidFill>
              </a:rPr>
              <a:t>         V(hi,1:n)=C;    </a:t>
            </a:r>
            <a:r>
              <a:rPr lang="en-US" altLang="zh-CN" sz="1200" b="0" dirty="0">
                <a:solidFill>
                  <a:srgbClr val="0000FF"/>
                </a:solidFill>
              </a:rPr>
              <a:t>Y(hi)=</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for j=1:n+1</a:t>
            </a:r>
          </a:p>
          <a:p>
            <a:pPr algn="l"/>
            <a:r>
              <a:rPr lang="en-US" altLang="zh-CN" sz="1200" b="0" dirty="0">
                <a:solidFill>
                  <a:srgbClr val="0000FF"/>
                </a:solidFill>
              </a:rPr>
              <a:t>            if (j~=lo)</a:t>
            </a:r>
          </a:p>
          <a:p>
            <a:pPr algn="l"/>
            <a:r>
              <a:rPr lang="pt-BR" altLang="zh-CN" sz="1200" b="0" dirty="0">
                <a:solidFill>
                  <a:srgbClr val="0000FF"/>
                </a:solidFill>
              </a:rPr>
              <a:t>               V(j,1:n)=(V(j,1:n)+V(lo,1:n))/2;</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[mm lo]=min(Y);</a:t>
            </a:r>
          </a:p>
          <a:p>
            <a:pPr algn="l"/>
            <a:r>
              <a:rPr lang="en-US" altLang="zh-CN" sz="1200" b="0" dirty="0">
                <a:solidFill>
                  <a:srgbClr val="0000FF"/>
                </a:solidFill>
              </a:rPr>
              <a:t>   [mm hi]=max(Y);</a:t>
            </a:r>
          </a:p>
          <a:p>
            <a:pPr algn="l"/>
            <a:r>
              <a:rPr lang="en-US" altLang="zh-CN" sz="1200" b="0" dirty="0">
                <a:solidFill>
                  <a:srgbClr val="0000FF"/>
                </a:solidFill>
              </a:rPr>
              <a:t>   li=hi;</a:t>
            </a:r>
          </a:p>
          <a:p>
            <a:pPr algn="l"/>
            <a:r>
              <a:rPr lang="en-US" altLang="zh-CN" sz="1200" b="0" dirty="0">
                <a:solidFill>
                  <a:srgbClr val="0000FF"/>
                </a:solidFill>
              </a:rPr>
              <a:t>   ho=lo;</a:t>
            </a:r>
          </a:p>
          <a:p>
            <a:pPr algn="l"/>
            <a:r>
              <a:rPr lang="pt-BR" altLang="zh-CN" sz="1200" b="0" dirty="0">
                <a:solidFill>
                  <a:srgbClr val="0000FF"/>
                </a:solidFill>
              </a:rPr>
              <a:t>   for j=1:n+1</a:t>
            </a:r>
          </a:p>
          <a:p>
            <a:pPr algn="l"/>
            <a:r>
              <a:rPr lang="es-ES" altLang="zh-CN" sz="1200" b="0" dirty="0">
                <a:solidFill>
                  <a:srgbClr val="0000FF"/>
                </a:solidFill>
              </a:rPr>
              <a:t>      if (j~=lo&amp;j~=hi&amp;Y(j)&lt;=Y(li))</a:t>
            </a:r>
          </a:p>
          <a:p>
            <a:pPr algn="l"/>
            <a:r>
              <a:rPr lang="en-US" altLang="zh-CN" sz="1200" b="0" dirty="0">
                <a:solidFill>
                  <a:srgbClr val="0000FF"/>
                </a:solidFill>
              </a:rPr>
              <a:t>         li=j;</a:t>
            </a:r>
          </a:p>
          <a:p>
            <a:pPr algn="l"/>
            <a:r>
              <a:rPr lang="en-US" altLang="zh-CN" sz="1200" b="0" dirty="0">
                <a:solidFill>
                  <a:srgbClr val="0000FF"/>
                </a:solidFill>
              </a:rPr>
              <a:t>      end</a:t>
            </a:r>
          </a:p>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   end</a:t>
            </a:r>
          </a:p>
        </p:txBody>
      </p:sp>
      <p:sp>
        <p:nvSpPr>
          <p:cNvPr id="3" name="文本框 2">
            <a:extLst>
              <a:ext uri="{FF2B5EF4-FFF2-40B4-BE49-F238E27FC236}">
                <a16:creationId xmlns:a16="http://schemas.microsoft.com/office/drawing/2014/main" id="{C96656F5-EC2F-4CED-A169-A800AE9F4D64}"/>
              </a:ext>
            </a:extLst>
          </p:cNvPr>
          <p:cNvSpPr txBox="1"/>
          <p:nvPr/>
        </p:nvSpPr>
        <p:spPr>
          <a:xfrm>
            <a:off x="4752746" y="1268760"/>
            <a:ext cx="4248472" cy="4524315"/>
          </a:xfrm>
          <a:prstGeom prst="rect">
            <a:avLst/>
          </a:prstGeom>
          <a:noFill/>
        </p:spPr>
        <p:txBody>
          <a:bodyPr wrap="square" rtlCol="0">
            <a:spAutoFit/>
          </a:bodyPr>
          <a:lstStyle/>
          <a:p>
            <a:pPr algn="l"/>
            <a:r>
              <a:rPr lang="en-US" altLang="zh-CN" sz="1200" b="0" dirty="0">
                <a:solidFill>
                  <a:srgbClr val="0000FF"/>
                </a:solidFill>
              </a:rPr>
              <a:t> </a:t>
            </a:r>
            <a:r>
              <a:rPr lang="en-US" altLang="zh-CN" sz="1200" b="0" dirty="0" err="1">
                <a:solidFill>
                  <a:srgbClr val="0000FF"/>
                </a:solidFill>
              </a:rPr>
              <a:t>cnt</a:t>
            </a:r>
            <a:r>
              <a:rPr lang="en-US" altLang="zh-CN" sz="1200" b="0" dirty="0">
                <a:solidFill>
                  <a:srgbClr val="0000FF"/>
                </a:solidFill>
              </a:rPr>
              <a:t>=cnt+1;</a:t>
            </a:r>
          </a:p>
          <a:p>
            <a:pPr algn="l"/>
            <a:r>
              <a:rPr lang="en-US" altLang="zh-CN" sz="1200" b="0" dirty="0">
                <a:solidFill>
                  <a:srgbClr val="0000FF"/>
                </a:solidFill>
              </a:rPr>
              <a:t>   P(</a:t>
            </a:r>
            <a:r>
              <a:rPr lang="en-US" altLang="zh-CN" sz="1200" b="0" dirty="0" err="1">
                <a:solidFill>
                  <a:srgbClr val="0000FF"/>
                </a:solidFill>
              </a:rPr>
              <a:t>cnt</a:t>
            </a:r>
            <a:r>
              <a:rPr lang="en-US" altLang="zh-CN" sz="1200" b="0" dirty="0">
                <a:solidFill>
                  <a:srgbClr val="0000FF"/>
                </a:solidFill>
              </a:rPr>
              <a:t>,:)=V(lo,:);</a:t>
            </a:r>
          </a:p>
          <a:p>
            <a:pPr algn="l"/>
            <a:r>
              <a:rPr lang="en-US" altLang="zh-CN" sz="1200" b="0" dirty="0">
                <a:solidFill>
                  <a:srgbClr val="0000FF"/>
                </a:solidFill>
              </a:rPr>
              <a:t>   Q(</a:t>
            </a:r>
            <a:r>
              <a:rPr lang="en-US" altLang="zh-CN" sz="1200" b="0" dirty="0" err="1">
                <a:solidFill>
                  <a:srgbClr val="0000FF"/>
                </a:solidFill>
              </a:rPr>
              <a:t>cnt</a:t>
            </a:r>
            <a:r>
              <a:rPr lang="en-US" altLang="zh-CN" sz="1200" b="0" dirty="0">
                <a:solidFill>
                  <a:srgbClr val="0000FF"/>
                </a:solidFill>
              </a:rPr>
              <a:t>)=Y(lo);</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 End of </a:t>
            </a:r>
            <a:r>
              <a:rPr lang="en-US" altLang="zh-CN" sz="1200" b="0" dirty="0" err="1">
                <a:solidFill>
                  <a:srgbClr val="0000FF"/>
                </a:solidFill>
              </a:rPr>
              <a:t>Nelder</a:t>
            </a:r>
            <a:r>
              <a:rPr lang="en-US" altLang="zh-CN" sz="1200" b="0" dirty="0">
                <a:solidFill>
                  <a:srgbClr val="0000FF"/>
                </a:solidFill>
              </a:rPr>
              <a:t>-Mead algorithm</a:t>
            </a:r>
          </a:p>
          <a:p>
            <a:pPr algn="l"/>
            <a:r>
              <a:rPr lang="zh-CN" altLang="en-US" sz="1200" b="0" dirty="0">
                <a:solidFill>
                  <a:srgbClr val="0000FF"/>
                </a:solidFill>
              </a:rPr>
              <a:t> </a:t>
            </a:r>
          </a:p>
          <a:p>
            <a:pPr algn="l"/>
            <a:r>
              <a:rPr lang="en-US" altLang="zh-CN" sz="1200" b="0" dirty="0">
                <a:solidFill>
                  <a:srgbClr val="0000FF"/>
                </a:solidFill>
              </a:rPr>
              <a:t>%Determine size of simplex</a:t>
            </a:r>
          </a:p>
          <a:p>
            <a:pPr algn="l"/>
            <a:r>
              <a:rPr lang="en-US" altLang="zh-CN" sz="1200" b="0" dirty="0" err="1">
                <a:solidFill>
                  <a:srgbClr val="0000FF"/>
                </a:solidFill>
              </a:rPr>
              <a:t>snorm</a:t>
            </a:r>
            <a:r>
              <a:rPr lang="en-US" altLang="zh-CN" sz="1200" b="0" dirty="0">
                <a:solidFill>
                  <a:srgbClr val="0000FF"/>
                </a:solidFill>
              </a:rPr>
              <a:t>=0;</a:t>
            </a:r>
          </a:p>
          <a:p>
            <a:pPr algn="l"/>
            <a:r>
              <a:rPr lang="pt-BR" altLang="zh-CN" sz="1200" b="0" dirty="0">
                <a:solidFill>
                  <a:srgbClr val="0000FF"/>
                </a:solidFill>
              </a:rPr>
              <a:t>for j=1:n+1</a:t>
            </a:r>
          </a:p>
          <a:p>
            <a:pPr algn="l"/>
            <a:r>
              <a:rPr lang="nl-NL" altLang="zh-CN" sz="1200" b="0" dirty="0">
                <a:solidFill>
                  <a:srgbClr val="0000FF"/>
                </a:solidFill>
              </a:rPr>
              <a:t>   s=norm(V(j)-V(lo));</a:t>
            </a:r>
          </a:p>
          <a:p>
            <a:pPr algn="l"/>
            <a:r>
              <a:rPr lang="en-US" altLang="zh-CN" sz="1200" b="0" dirty="0">
                <a:solidFill>
                  <a:srgbClr val="0000FF"/>
                </a:solidFill>
              </a:rPr>
              <a:t>   if(s&gt;=</a:t>
            </a:r>
            <a:r>
              <a:rPr lang="en-US" altLang="zh-CN" sz="1200" b="0" dirty="0" err="1">
                <a:solidFill>
                  <a:srgbClr val="0000FF"/>
                </a:solidFill>
              </a:rPr>
              <a:t>snorm</a:t>
            </a:r>
            <a:r>
              <a:rPr lang="en-US" altLang="zh-CN" sz="1200" b="0" dirty="0">
                <a:solidFill>
                  <a:srgbClr val="0000FF"/>
                </a:solidFill>
              </a:rPr>
              <a:t>)</a:t>
            </a:r>
          </a:p>
          <a:p>
            <a:pPr algn="l"/>
            <a:r>
              <a:rPr lang="en-US" altLang="zh-CN" sz="1200" b="0" dirty="0">
                <a:solidFill>
                  <a:srgbClr val="0000FF"/>
                </a:solidFill>
              </a:rPr>
              <a:t>      </a:t>
            </a:r>
            <a:r>
              <a:rPr lang="en-US" altLang="zh-CN" sz="1200" b="0" dirty="0" err="1">
                <a:solidFill>
                  <a:srgbClr val="0000FF"/>
                </a:solidFill>
              </a:rPr>
              <a:t>snorm</a:t>
            </a:r>
            <a:r>
              <a:rPr lang="en-US" altLang="zh-CN" sz="1200" b="0" dirty="0">
                <a:solidFill>
                  <a:srgbClr val="0000FF"/>
                </a:solidFill>
              </a:rPr>
              <a:t>=s;</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Q=Q';</a:t>
            </a:r>
          </a:p>
          <a:p>
            <a:pPr algn="l"/>
            <a:r>
              <a:rPr lang="pt-BR" altLang="zh-CN" sz="1200" b="0" dirty="0">
                <a:solidFill>
                  <a:srgbClr val="0000FF"/>
                </a:solidFill>
              </a:rPr>
              <a:t>V0=V(lo,1:n);</a:t>
            </a:r>
          </a:p>
          <a:p>
            <a:pPr algn="l"/>
            <a:r>
              <a:rPr lang="en-US" altLang="zh-CN" sz="1200" b="0" dirty="0">
                <a:solidFill>
                  <a:srgbClr val="0000FF"/>
                </a:solidFill>
              </a:rPr>
              <a:t>y0=Y(lo);</a:t>
            </a:r>
          </a:p>
          <a:p>
            <a:pPr algn="l"/>
            <a:r>
              <a:rPr lang="en-US" altLang="zh-CN" sz="1200" b="0" dirty="0" err="1">
                <a:solidFill>
                  <a:srgbClr val="0000FF"/>
                </a:solidFill>
              </a:rPr>
              <a:t>dV</a:t>
            </a:r>
            <a:r>
              <a:rPr lang="en-US" altLang="zh-CN" sz="1200" b="0" dirty="0">
                <a:solidFill>
                  <a:srgbClr val="0000FF"/>
                </a:solidFill>
              </a:rPr>
              <a:t>=</a:t>
            </a:r>
            <a:r>
              <a:rPr lang="en-US" altLang="zh-CN" sz="1200" b="0" dirty="0" err="1">
                <a:solidFill>
                  <a:srgbClr val="0000FF"/>
                </a:solidFill>
              </a:rPr>
              <a:t>snorm</a:t>
            </a:r>
            <a:r>
              <a:rPr lang="en-US" altLang="zh-CN" sz="1200" b="0" dirty="0">
                <a:solidFill>
                  <a:srgbClr val="0000FF"/>
                </a:solidFill>
              </a:rPr>
              <a:t>;</a:t>
            </a:r>
          </a:p>
          <a:p>
            <a:pPr algn="l"/>
            <a:r>
              <a:rPr lang="es-ES" altLang="zh-CN" sz="1200" b="0" dirty="0">
                <a:solidFill>
                  <a:srgbClr val="0000FF"/>
                </a:solidFill>
              </a:rPr>
              <a:t>dy=abs(Y(hi)-Y(lo));</a:t>
            </a:r>
          </a:p>
          <a:p>
            <a:pPr algn="l"/>
            <a:r>
              <a:rPr lang="zh-CN" altLang="en-US" sz="1200" b="0" dirty="0">
                <a:solidFill>
                  <a:srgbClr val="0000FF"/>
                </a:solidFill>
              </a:rPr>
              <a:t> </a:t>
            </a:r>
          </a:p>
          <a:p>
            <a:pPr algn="l"/>
            <a:r>
              <a:rPr lang="en-US" altLang="zh-CN" sz="1200" b="0" dirty="0">
                <a:solidFill>
                  <a:srgbClr val="0000FF"/>
                </a:solidFill>
              </a:rPr>
              <a:t>if (show==1)</a:t>
            </a:r>
          </a:p>
          <a:p>
            <a:pPr algn="l"/>
            <a:r>
              <a:rPr lang="en-US" altLang="zh-CN" sz="1200" b="0" dirty="0">
                <a:solidFill>
                  <a:srgbClr val="0000FF"/>
                </a:solidFill>
              </a:rPr>
              <a:t>    </a:t>
            </a:r>
            <a:r>
              <a:rPr lang="en-US" altLang="zh-CN" sz="1200" b="0" dirty="0" err="1">
                <a:solidFill>
                  <a:srgbClr val="0000FF"/>
                </a:solidFill>
              </a:rPr>
              <a:t>disp</a:t>
            </a:r>
            <a:r>
              <a:rPr lang="en-US" altLang="zh-CN" sz="1200" b="0" dirty="0">
                <a:solidFill>
                  <a:srgbClr val="0000FF"/>
                </a:solidFill>
              </a:rPr>
              <a:t>([P Q])</a:t>
            </a:r>
          </a:p>
          <a:p>
            <a:pPr algn="l"/>
            <a:r>
              <a:rPr lang="en-US" altLang="zh-CN" sz="1200" b="0" dirty="0">
                <a:solidFill>
                  <a:srgbClr val="0000FF"/>
                </a:solidFill>
              </a:rPr>
              <a:t>end</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72611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0460C8A-D7AA-4F7B-A42F-31E383BC84D5}"/>
              </a:ext>
            </a:extLst>
          </p:cNvPr>
          <p:cNvSpPr>
            <a:spLocks noGrp="1" noChangeArrowheads="1"/>
          </p:cNvSpPr>
          <p:nvPr>
            <p:ph type="body" idx="1"/>
          </p:nvPr>
        </p:nvSpPr>
        <p:spPr>
          <a:xfrm>
            <a:off x="170638" y="836712"/>
            <a:ext cx="8802724" cy="5018538"/>
          </a:xfrm>
        </p:spPr>
        <p:txBody>
          <a:bodyPr>
            <a:noAutofit/>
          </a:bodyPr>
          <a:lstStyle/>
          <a:p>
            <a:pPr marL="0" indent="0">
              <a:buNone/>
            </a:pPr>
            <a:r>
              <a:rPr lang="zh-CN" altLang="en-US" sz="2800" dirty="0">
                <a:solidFill>
                  <a:srgbClr val="0000FF"/>
                </a:solidFill>
              </a:rPr>
              <a:t>定理</a:t>
            </a:r>
            <a:r>
              <a:rPr lang="en-US" altLang="zh-CN" sz="2800" dirty="0">
                <a:solidFill>
                  <a:srgbClr val="0000FF"/>
                </a:solidFill>
              </a:rPr>
              <a:t>8.2 </a:t>
            </a:r>
            <a:r>
              <a:rPr lang="zh-CN" altLang="en-US" sz="2600" dirty="0"/>
              <a:t>设</a:t>
            </a:r>
            <a:r>
              <a:rPr lang="en-US" altLang="zh-CN" sz="2600" i="1" dirty="0"/>
              <a:t>f</a:t>
            </a:r>
            <a:r>
              <a:rPr lang="en-US" altLang="zh-CN" sz="2600" dirty="0"/>
              <a:t>(</a:t>
            </a:r>
            <a:r>
              <a:rPr lang="en-US" altLang="zh-CN" sz="2600" i="1" dirty="0"/>
              <a:t>x</a:t>
            </a:r>
            <a:r>
              <a:rPr lang="en-US" altLang="zh-CN" sz="2600" dirty="0"/>
              <a:t>)</a:t>
            </a:r>
            <a:r>
              <a:rPr lang="zh-CN" altLang="en-US" sz="2600" dirty="0"/>
              <a:t>定义在区间</a:t>
            </a:r>
            <a:r>
              <a:rPr lang="en-US" altLang="zh-CN" sz="2600" i="1" dirty="0"/>
              <a:t>I</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上，并在内点</a:t>
            </a:r>
            <a:r>
              <a:rPr lang="en-US" altLang="zh-CN" sz="2600" i="1" dirty="0"/>
              <a:t>p</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处有局部极值。若</a:t>
            </a:r>
            <a:r>
              <a:rPr lang="en-US" altLang="zh-CN" sz="2600" i="1" dirty="0"/>
              <a:t>f</a:t>
            </a:r>
            <a:r>
              <a:rPr lang="en-US" altLang="zh-CN" sz="2600" dirty="0"/>
              <a:t>(</a:t>
            </a:r>
            <a:r>
              <a:rPr lang="en-US" altLang="zh-CN" sz="2600" i="1" dirty="0"/>
              <a:t>x</a:t>
            </a:r>
            <a:r>
              <a:rPr lang="en-US" altLang="zh-CN" sz="2600" dirty="0"/>
              <a:t>)</a:t>
            </a:r>
            <a:r>
              <a:rPr lang="zh-CN" altLang="en-US" sz="2600" dirty="0"/>
              <a:t>在</a:t>
            </a:r>
            <a:r>
              <a:rPr lang="en-US" altLang="zh-CN" sz="2600" i="1" dirty="0"/>
              <a:t>x</a:t>
            </a:r>
            <a:r>
              <a:rPr lang="en-US" altLang="zh-CN" sz="2600" dirty="0"/>
              <a:t>=</a:t>
            </a:r>
            <a:r>
              <a:rPr lang="en-US" altLang="zh-CN" sz="2600" i="1" dirty="0"/>
              <a:t>p</a:t>
            </a:r>
            <a:r>
              <a:rPr lang="zh-CN" altLang="en-US" sz="2600" dirty="0"/>
              <a:t>处可微，则</a:t>
            </a:r>
            <a:r>
              <a:rPr lang="en-US" altLang="zh-CN" sz="2600" i="1" dirty="0"/>
              <a:t>f</a:t>
            </a:r>
            <a:r>
              <a:rPr lang="en-US" altLang="zh-CN" sz="2600" dirty="0"/>
              <a:t>’(</a:t>
            </a:r>
            <a:r>
              <a:rPr lang="en-US" altLang="zh-CN" sz="2600" i="1" dirty="0"/>
              <a:t>p</a:t>
            </a:r>
            <a:r>
              <a:rPr lang="en-US" altLang="zh-CN" sz="2600" dirty="0"/>
              <a:t>)=0</a:t>
            </a:r>
            <a:r>
              <a:rPr lang="zh-CN" altLang="en-US" sz="2600" dirty="0"/>
              <a:t>。</a:t>
            </a:r>
            <a:endParaRPr lang="en-US" altLang="zh-CN" sz="2600" dirty="0"/>
          </a:p>
          <a:p>
            <a:pPr marL="0" indent="0">
              <a:buNone/>
            </a:pPr>
            <a:endParaRPr lang="zh-CN" altLang="en-US" sz="1200" dirty="0"/>
          </a:p>
          <a:p>
            <a:pPr marL="0" indent="0">
              <a:buNone/>
            </a:pPr>
            <a:r>
              <a:rPr lang="zh-CN" altLang="en-US" sz="2800" dirty="0">
                <a:solidFill>
                  <a:srgbClr val="0000FF"/>
                </a:solidFill>
              </a:rPr>
              <a:t>定理</a:t>
            </a:r>
            <a:r>
              <a:rPr lang="en-US" altLang="zh-CN" sz="2800" dirty="0">
                <a:solidFill>
                  <a:srgbClr val="0000FF"/>
                </a:solidFill>
              </a:rPr>
              <a:t>8.3 </a:t>
            </a:r>
            <a:r>
              <a:rPr lang="zh-CN" altLang="en-US" sz="2500" dirty="0"/>
              <a:t>设</a:t>
            </a:r>
            <a:r>
              <a:rPr lang="en-US" altLang="zh-CN" sz="2500" i="1" dirty="0"/>
              <a:t>f</a:t>
            </a:r>
            <a:r>
              <a:rPr lang="en-US" altLang="zh-CN" sz="2500" dirty="0"/>
              <a:t>(</a:t>
            </a:r>
            <a:r>
              <a:rPr lang="en-US" altLang="zh-CN" sz="2500" i="1" dirty="0"/>
              <a:t>x</a:t>
            </a:r>
            <a:r>
              <a:rPr lang="en-US" altLang="zh-CN" sz="2500" dirty="0"/>
              <a:t>)</a:t>
            </a:r>
            <a:r>
              <a:rPr lang="zh-CN" altLang="en-US" sz="2500" dirty="0"/>
              <a:t>在</a:t>
            </a:r>
            <a:r>
              <a:rPr lang="en-US" altLang="zh-CN" sz="2500" i="1" dirty="0"/>
              <a:t>I</a:t>
            </a:r>
            <a:r>
              <a:rPr lang="en-US" altLang="zh-CN" sz="2500" dirty="0"/>
              <a:t>=[</a:t>
            </a:r>
            <a:r>
              <a:rPr lang="en-US" altLang="zh-CN" sz="2500" i="1" dirty="0"/>
              <a:t>a</a:t>
            </a:r>
            <a:r>
              <a:rPr lang="en-US" altLang="zh-CN" sz="2500" dirty="0"/>
              <a:t>, </a:t>
            </a:r>
            <a:r>
              <a:rPr lang="en-US" altLang="zh-CN" sz="2500" i="1" dirty="0"/>
              <a:t>b</a:t>
            </a:r>
            <a:r>
              <a:rPr lang="en-US" altLang="zh-CN" sz="2500" dirty="0"/>
              <a:t>]</a:t>
            </a:r>
            <a:r>
              <a:rPr lang="zh-CN" altLang="en-US" sz="2500" dirty="0"/>
              <a:t>上连续，并设除</a:t>
            </a:r>
            <a:r>
              <a:rPr lang="en-US" altLang="zh-CN" sz="2500" i="1" dirty="0"/>
              <a:t>x</a:t>
            </a:r>
            <a:r>
              <a:rPr lang="en-US" altLang="zh-CN" sz="2500" dirty="0"/>
              <a:t>=</a:t>
            </a:r>
            <a:r>
              <a:rPr lang="en-US" altLang="zh-CN" sz="2500" i="1" dirty="0"/>
              <a:t>p</a:t>
            </a:r>
            <a:r>
              <a:rPr lang="zh-CN" altLang="en-US" sz="2500" dirty="0"/>
              <a:t>处外，</a:t>
            </a:r>
            <a:r>
              <a:rPr lang="en-US" altLang="zh-CN" sz="2500" i="1" dirty="0"/>
              <a:t>f</a:t>
            </a:r>
            <a:r>
              <a:rPr lang="en-US" altLang="zh-CN" sz="2500" dirty="0"/>
              <a:t>’(</a:t>
            </a:r>
            <a:r>
              <a:rPr lang="en-US" altLang="zh-CN" sz="2500" i="1" dirty="0"/>
              <a:t>x</a:t>
            </a:r>
            <a:r>
              <a:rPr lang="en-US" altLang="zh-CN" sz="2500" dirty="0"/>
              <a:t>)</a:t>
            </a:r>
            <a:r>
              <a:rPr lang="zh-CN" altLang="en-US" sz="2500" dirty="0"/>
              <a:t>对所有</a:t>
            </a:r>
            <a:r>
              <a:rPr lang="en-US" altLang="zh-CN" sz="2500" i="1" dirty="0"/>
              <a:t>x</a:t>
            </a:r>
            <a:r>
              <a:rPr lang="en-US" altLang="zh-CN" sz="2500" dirty="0"/>
              <a:t>∈(</a:t>
            </a:r>
            <a:r>
              <a:rPr lang="en-US" altLang="zh-CN" sz="2500" i="1" dirty="0"/>
              <a:t>a</a:t>
            </a:r>
            <a:r>
              <a:rPr lang="en-US" altLang="zh-CN" sz="2500" dirty="0"/>
              <a:t>, </a:t>
            </a:r>
            <a:r>
              <a:rPr lang="en-US" altLang="zh-CN" sz="2500" i="1" dirty="0"/>
              <a:t>b</a:t>
            </a:r>
            <a:r>
              <a:rPr lang="en-US" altLang="zh-CN" sz="2500" dirty="0"/>
              <a:t>)</a:t>
            </a:r>
            <a:r>
              <a:rPr lang="zh-CN" altLang="en-US" sz="2500" dirty="0"/>
              <a:t>都有定义。</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a:t>
            </a:r>
            <a:r>
              <a:rPr lang="en-US" altLang="zh-CN" sz="2400" dirty="0"/>
              <a:t>’(</a:t>
            </a:r>
            <a:r>
              <a:rPr lang="en-US" altLang="zh-CN" sz="2400" i="1" dirty="0"/>
              <a:t>x</a:t>
            </a:r>
            <a:r>
              <a:rPr lang="en-US" altLang="zh-CN" sz="2400" dirty="0"/>
              <a:t>)&lt;0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a:t>
            </a:r>
            <a:r>
              <a:rPr lang="en-US" altLang="zh-CN" sz="2400" dirty="0"/>
              <a:t>’(</a:t>
            </a:r>
            <a:r>
              <a:rPr lang="en-US" altLang="zh-CN" sz="2400" i="1" dirty="0"/>
              <a:t>x</a:t>
            </a:r>
            <a:r>
              <a:rPr lang="en-US" altLang="zh-CN" sz="2400" dirty="0"/>
              <a:t>)&gt;0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是局部极小值。</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a:t>
            </a:r>
            <a:r>
              <a:rPr lang="en-US" altLang="zh-CN" sz="2400" dirty="0"/>
              <a:t>’(</a:t>
            </a:r>
            <a:r>
              <a:rPr lang="en-US" altLang="zh-CN" sz="2400" i="1" dirty="0"/>
              <a:t>x</a:t>
            </a:r>
            <a:r>
              <a:rPr lang="en-US" altLang="zh-CN" sz="2400" dirty="0"/>
              <a:t>)&gt;0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a:t>
            </a:r>
            <a:r>
              <a:rPr lang="en-US" altLang="zh-CN" sz="2400" dirty="0"/>
              <a:t>’(</a:t>
            </a:r>
            <a:r>
              <a:rPr lang="en-US" altLang="zh-CN" sz="2400" i="1" dirty="0"/>
              <a:t>x</a:t>
            </a:r>
            <a:r>
              <a:rPr lang="en-US" altLang="zh-CN" sz="2400" dirty="0"/>
              <a:t>)&lt;0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是局部极大值。</a:t>
            </a:r>
            <a:endParaRPr lang="en-US" altLang="zh-CN" sz="2400" dirty="0"/>
          </a:p>
          <a:p>
            <a:pPr marL="342900" lvl="1" indent="0">
              <a:buNone/>
            </a:pPr>
            <a:endParaRPr lang="en-US" altLang="zh-CN" sz="1200" dirty="0"/>
          </a:p>
          <a:p>
            <a:pPr marL="0" indent="0" fontAlgn="auto">
              <a:spcAft>
                <a:spcPts val="0"/>
              </a:spcAft>
              <a:buNone/>
            </a:pPr>
            <a:r>
              <a:rPr lang="zh-CN" altLang="en-US" sz="2800" dirty="0">
                <a:solidFill>
                  <a:srgbClr val="0000FF"/>
                </a:solidFill>
              </a:rPr>
              <a:t>定理</a:t>
            </a:r>
            <a:r>
              <a:rPr lang="en-US" altLang="zh-CN" sz="2800" dirty="0">
                <a:solidFill>
                  <a:srgbClr val="0000FF"/>
                </a:solidFill>
              </a:rPr>
              <a:t>8.4</a:t>
            </a:r>
            <a:r>
              <a:rPr lang="en-US" altLang="zh-CN" sz="2500" dirty="0">
                <a:solidFill>
                  <a:srgbClr val="0000FF"/>
                </a:solidFill>
              </a:rPr>
              <a:t> </a:t>
            </a:r>
            <a:r>
              <a:rPr lang="zh-CN" altLang="en-US" sz="2500" dirty="0"/>
              <a:t>设</a:t>
            </a:r>
            <a:r>
              <a:rPr lang="en-US" altLang="zh-CN" sz="2500" i="1" dirty="0"/>
              <a:t>f</a:t>
            </a:r>
            <a:r>
              <a:rPr lang="zh-CN" altLang="en-US" sz="2500" dirty="0"/>
              <a:t>在区间</a:t>
            </a:r>
            <a:r>
              <a:rPr lang="en-US" altLang="zh-CN" sz="2500" dirty="0"/>
              <a:t>[</a:t>
            </a:r>
            <a:r>
              <a:rPr lang="en-US" altLang="zh-CN" sz="2500" i="1" dirty="0"/>
              <a:t>a</a:t>
            </a:r>
            <a:r>
              <a:rPr lang="en-US" altLang="zh-CN" sz="2500" dirty="0"/>
              <a:t>, </a:t>
            </a:r>
            <a:r>
              <a:rPr lang="en-US" altLang="zh-CN" sz="2500" i="1" dirty="0"/>
              <a:t>b</a:t>
            </a:r>
            <a:r>
              <a:rPr lang="en-US" altLang="zh-CN" sz="2500" dirty="0"/>
              <a:t>]</a:t>
            </a:r>
            <a:r>
              <a:rPr lang="zh-CN" altLang="en-US" sz="2500" dirty="0"/>
              <a:t>上连续，并且</a:t>
            </a:r>
            <a:r>
              <a:rPr lang="en-US" altLang="zh-CN" sz="2500" i="1" dirty="0"/>
              <a:t>f</a:t>
            </a:r>
            <a:r>
              <a:rPr lang="en-US" altLang="zh-CN" sz="2500" dirty="0"/>
              <a:t>’</a:t>
            </a:r>
            <a:r>
              <a:rPr lang="zh-CN" altLang="en-US" sz="2500" dirty="0"/>
              <a:t>和</a:t>
            </a:r>
            <a:r>
              <a:rPr lang="en-US" altLang="zh-CN" sz="2500" i="1" dirty="0"/>
              <a:t>f</a:t>
            </a:r>
            <a:r>
              <a:rPr lang="en-US" altLang="zh-CN" sz="2500" dirty="0"/>
              <a:t>’’</a:t>
            </a:r>
            <a:r>
              <a:rPr lang="zh-CN" altLang="en-US" sz="2500" dirty="0"/>
              <a:t>在区间</a:t>
            </a:r>
            <a:r>
              <a:rPr lang="en-US" altLang="zh-CN" sz="2500" dirty="0"/>
              <a:t>(</a:t>
            </a:r>
            <a:r>
              <a:rPr lang="en-US" altLang="zh-CN" sz="2500" i="1" dirty="0"/>
              <a:t>a</a:t>
            </a:r>
            <a:r>
              <a:rPr lang="en-US" altLang="zh-CN" sz="2500" dirty="0"/>
              <a:t>, </a:t>
            </a:r>
            <a:r>
              <a:rPr lang="en-US" altLang="zh-CN" sz="2500" i="1" dirty="0"/>
              <a:t>b</a:t>
            </a:r>
            <a:r>
              <a:rPr lang="en-US" altLang="zh-CN" sz="2500" dirty="0"/>
              <a:t>)</a:t>
            </a:r>
            <a:r>
              <a:rPr lang="zh-CN" altLang="en-US" sz="2500" dirty="0"/>
              <a:t>上有定义。又设</a:t>
            </a:r>
            <a:r>
              <a:rPr lang="en-US" altLang="zh-CN" sz="2500" i="1" dirty="0"/>
              <a:t>p</a:t>
            </a:r>
            <a:r>
              <a:rPr lang="en-US" altLang="zh-CN" sz="2500" dirty="0"/>
              <a:t>∈(</a:t>
            </a:r>
            <a:r>
              <a:rPr lang="en-US" altLang="zh-CN" sz="2500" i="1" dirty="0"/>
              <a:t>a</a:t>
            </a:r>
            <a:r>
              <a:rPr lang="en-US" altLang="zh-CN" sz="2500" dirty="0"/>
              <a:t>, </a:t>
            </a:r>
            <a:r>
              <a:rPr lang="en-US" altLang="zh-CN" sz="2500" i="1" dirty="0"/>
              <a:t>b</a:t>
            </a:r>
            <a:r>
              <a:rPr lang="en-US" altLang="zh-CN" sz="2500" dirty="0"/>
              <a:t>)</a:t>
            </a:r>
            <a:r>
              <a:rPr lang="zh-CN" altLang="en-US" sz="2500" dirty="0"/>
              <a:t>是关键点，即</a:t>
            </a:r>
            <a:r>
              <a:rPr lang="en-US" altLang="zh-CN" sz="2500" i="1" dirty="0">
                <a:solidFill>
                  <a:srgbClr val="C00000"/>
                </a:solidFill>
                <a:highlight>
                  <a:srgbClr val="FFFF00"/>
                </a:highlight>
              </a:rPr>
              <a:t>f</a:t>
            </a:r>
            <a:r>
              <a:rPr lang="en-US" altLang="zh-CN" sz="2500" dirty="0">
                <a:solidFill>
                  <a:srgbClr val="C00000"/>
                </a:solidFill>
                <a:highlight>
                  <a:srgbClr val="FFFF00"/>
                </a:highlight>
              </a:rPr>
              <a:t>’(</a:t>
            </a:r>
            <a:r>
              <a:rPr lang="en-US" altLang="zh-CN" sz="2500" i="1" dirty="0">
                <a:solidFill>
                  <a:srgbClr val="C00000"/>
                </a:solidFill>
                <a:highlight>
                  <a:srgbClr val="FFFF00"/>
                </a:highlight>
              </a:rPr>
              <a:t>p</a:t>
            </a:r>
            <a:r>
              <a:rPr lang="en-US" altLang="zh-CN" sz="2500" dirty="0">
                <a:solidFill>
                  <a:srgbClr val="C00000"/>
                </a:solidFill>
                <a:highlight>
                  <a:srgbClr val="FFFF00"/>
                </a:highlight>
              </a:rPr>
              <a:t>)=0</a:t>
            </a:r>
            <a:r>
              <a:rPr lang="zh-CN" altLang="en-US" sz="2500" dirty="0"/>
              <a:t>。</a:t>
            </a:r>
          </a:p>
          <a:p>
            <a:pPr lvl="1" fontAlgn="auto">
              <a:spcAft>
                <a:spcPts val="0"/>
              </a:spcAft>
            </a:pPr>
            <a:r>
              <a:rPr lang="zh-CN" altLang="en-US" sz="2400" dirty="0"/>
              <a:t>若</a:t>
            </a:r>
            <a:r>
              <a:rPr lang="en-US" altLang="zh-CN" sz="2400" i="1" dirty="0">
                <a:solidFill>
                  <a:srgbClr val="C00000"/>
                </a:solidFill>
                <a:highlight>
                  <a:srgbClr val="FFFF00"/>
                </a:highlight>
              </a:rPr>
              <a:t>f</a:t>
            </a:r>
            <a:r>
              <a:rPr lang="en-US" altLang="zh-CN" sz="2400" dirty="0">
                <a:solidFill>
                  <a:srgbClr val="C00000"/>
                </a:solidFill>
                <a:highlight>
                  <a:srgbClr val="FFFF00"/>
                </a:highlight>
              </a:rPr>
              <a:t>’’(</a:t>
            </a:r>
            <a:r>
              <a:rPr lang="en-US" altLang="zh-CN" sz="2400" i="1" dirty="0">
                <a:solidFill>
                  <a:srgbClr val="C00000"/>
                </a:solidFill>
                <a:highlight>
                  <a:srgbClr val="FFFF00"/>
                </a:highlight>
              </a:rPr>
              <a:t>p</a:t>
            </a:r>
            <a:r>
              <a:rPr lang="en-US" altLang="zh-CN" sz="2400" dirty="0">
                <a:solidFill>
                  <a:srgbClr val="C00000"/>
                </a:solidFill>
                <a:highlight>
                  <a:srgbClr val="FFFF00"/>
                </a:highlight>
              </a:rPr>
              <a:t>)&gt;0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a:t>
            </a:r>
            <a:r>
              <a:rPr lang="en-US" altLang="zh-CN" sz="2400" i="1" dirty="0"/>
              <a:t>f</a:t>
            </a:r>
            <a:r>
              <a:rPr lang="zh-CN" altLang="en-US" sz="2400" dirty="0"/>
              <a:t>的一个</a:t>
            </a:r>
            <a:r>
              <a:rPr lang="zh-CN" altLang="en-US" sz="2400" dirty="0">
                <a:solidFill>
                  <a:srgbClr val="C00000"/>
                </a:solidFill>
              </a:rPr>
              <a:t>局部极小值</a:t>
            </a:r>
            <a:r>
              <a:rPr lang="zh-CN" altLang="en-US" sz="2400" dirty="0"/>
              <a:t>。</a:t>
            </a:r>
          </a:p>
          <a:p>
            <a:pPr lvl="1" fontAlgn="auto">
              <a:spcAft>
                <a:spcPts val="0"/>
              </a:spcAft>
            </a:pPr>
            <a:r>
              <a:rPr lang="zh-CN" altLang="en-US" sz="2400" dirty="0"/>
              <a:t>若</a:t>
            </a:r>
            <a:r>
              <a:rPr lang="en-US" altLang="zh-CN" sz="2400" i="1" dirty="0">
                <a:solidFill>
                  <a:srgbClr val="C00000"/>
                </a:solidFill>
                <a:highlight>
                  <a:srgbClr val="FFFF00"/>
                </a:highlight>
              </a:rPr>
              <a:t>f</a:t>
            </a:r>
            <a:r>
              <a:rPr lang="en-US" altLang="zh-CN" sz="2400" dirty="0">
                <a:solidFill>
                  <a:srgbClr val="C00000"/>
                </a:solidFill>
                <a:highlight>
                  <a:srgbClr val="FFFF00"/>
                </a:highlight>
              </a:rPr>
              <a:t>’’(</a:t>
            </a:r>
            <a:r>
              <a:rPr lang="en-US" altLang="zh-CN" sz="2400" i="1" dirty="0">
                <a:solidFill>
                  <a:srgbClr val="C00000"/>
                </a:solidFill>
                <a:highlight>
                  <a:srgbClr val="FFFF00"/>
                </a:highlight>
              </a:rPr>
              <a:t>p</a:t>
            </a:r>
            <a:r>
              <a:rPr lang="en-US" altLang="zh-CN" sz="2400" dirty="0">
                <a:solidFill>
                  <a:srgbClr val="C00000"/>
                </a:solidFill>
                <a:highlight>
                  <a:srgbClr val="FFFF00"/>
                </a:highlight>
              </a:rPr>
              <a:t>)&lt;0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a:t>
            </a:r>
            <a:r>
              <a:rPr lang="en-US" altLang="zh-CN" sz="2400" i="1" dirty="0"/>
              <a:t>f</a:t>
            </a:r>
            <a:r>
              <a:rPr lang="zh-CN" altLang="en-US" sz="2400" dirty="0"/>
              <a:t>的一个</a:t>
            </a:r>
            <a:r>
              <a:rPr lang="zh-CN" altLang="en-US" sz="2400" dirty="0">
                <a:solidFill>
                  <a:srgbClr val="C00000"/>
                </a:solidFill>
              </a:rPr>
              <a:t>局部极大值</a:t>
            </a:r>
            <a:r>
              <a:rPr lang="zh-CN" altLang="en-US" sz="2400" dirty="0"/>
              <a:t>。</a:t>
            </a:r>
          </a:p>
          <a:p>
            <a:pPr lvl="1" fontAlgn="auto">
              <a:spcAft>
                <a:spcPts val="0"/>
              </a:spcAft>
            </a:pPr>
            <a:r>
              <a:rPr lang="zh-CN" altLang="en-US" sz="2400" dirty="0"/>
              <a:t>若</a:t>
            </a:r>
            <a:r>
              <a:rPr lang="en-US" altLang="zh-CN" sz="2400" i="1" dirty="0">
                <a:solidFill>
                  <a:srgbClr val="C00000"/>
                </a:solidFill>
                <a:highlight>
                  <a:srgbClr val="FFFF00"/>
                </a:highlight>
              </a:rPr>
              <a:t>f</a:t>
            </a:r>
            <a:r>
              <a:rPr lang="en-US" altLang="zh-CN" sz="2400" dirty="0">
                <a:solidFill>
                  <a:srgbClr val="C00000"/>
                </a:solidFill>
                <a:highlight>
                  <a:srgbClr val="FFFF00"/>
                </a:highlight>
              </a:rPr>
              <a:t>’’(</a:t>
            </a:r>
            <a:r>
              <a:rPr lang="en-US" altLang="zh-CN" sz="2400" i="1" dirty="0">
                <a:solidFill>
                  <a:srgbClr val="C00000"/>
                </a:solidFill>
                <a:highlight>
                  <a:srgbClr val="FFFF00"/>
                </a:highlight>
              </a:rPr>
              <a:t>p</a:t>
            </a:r>
            <a:r>
              <a:rPr lang="en-US" altLang="zh-CN" sz="2400" dirty="0">
                <a:solidFill>
                  <a:srgbClr val="C00000"/>
                </a:solidFill>
                <a:highlight>
                  <a:srgbClr val="FFFF00"/>
                </a:highlight>
              </a:rPr>
              <a:t>)=0</a:t>
            </a:r>
            <a:r>
              <a:rPr lang="zh-CN" altLang="en-US" sz="2400" dirty="0"/>
              <a:t>，则结果不确定。</a:t>
            </a:r>
          </a:p>
        </p:txBody>
      </p:sp>
      <p:sp>
        <p:nvSpPr>
          <p:cNvPr id="7" name="Rectangle 3">
            <a:extLst>
              <a:ext uri="{FF2B5EF4-FFF2-40B4-BE49-F238E27FC236}">
                <a16:creationId xmlns:a16="http://schemas.microsoft.com/office/drawing/2014/main" id="{8420945F-0D06-4424-8038-CFEFF5B83538}"/>
              </a:ext>
            </a:extLst>
          </p:cNvPr>
          <p:cNvSpPr txBox="1">
            <a:spLocks noChangeArrowheads="1"/>
          </p:cNvSpPr>
          <p:nvPr/>
        </p:nvSpPr>
        <p:spPr>
          <a:xfrm>
            <a:off x="354360" y="3565947"/>
            <a:ext cx="8435280" cy="166382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zh-CN" altLang="en-US" b="0" dirty="0"/>
          </a:p>
        </p:txBody>
      </p:sp>
      <p:sp>
        <p:nvSpPr>
          <p:cNvPr id="2" name="Rectangle 2">
            <a:extLst>
              <a:ext uri="{FF2B5EF4-FFF2-40B4-BE49-F238E27FC236}">
                <a16:creationId xmlns:a16="http://schemas.microsoft.com/office/drawing/2014/main" id="{17FBDABE-D46D-14C9-1AA5-3D492F1D8C0C}"/>
              </a:ext>
            </a:extLst>
          </p:cNvPr>
          <p:cNvSpPr>
            <a:spLocks noGrp="1" noChangeArrowheads="1"/>
          </p:cNvSpPr>
          <p:nvPr>
            <p:ph type="title"/>
          </p:nvPr>
        </p:nvSpPr>
        <p:spPr>
          <a:xfrm>
            <a:off x="1808237" y="260648"/>
            <a:ext cx="5527526" cy="469342"/>
          </a:xfrm>
        </p:spPr>
        <p:txBody>
          <a:bodyPr>
            <a:noAutofit/>
          </a:bodyPr>
          <a:lstStyle/>
          <a:p>
            <a:pPr algn="ctr"/>
            <a:r>
              <a:rPr lang="en-US" altLang="zh-CN" sz="3200" dirty="0">
                <a:latin typeface="华文仿宋" panose="02010600040101010101" pitchFamily="2" charset="-122"/>
                <a:ea typeface="华文仿宋" panose="02010600040101010101" pitchFamily="2" charset="-122"/>
              </a:rPr>
              <a:t>8.2 </a:t>
            </a:r>
            <a:r>
              <a:rPr lang="zh-CN" altLang="en-US" sz="3200" dirty="0">
                <a:solidFill>
                  <a:srgbClr val="FF0000"/>
                </a:solidFill>
                <a:latin typeface="华文仿宋" panose="02010600040101010101" pitchFamily="2" charset="-122"/>
                <a:ea typeface="华文仿宋" panose="02010600040101010101" pitchFamily="2" charset="-122"/>
              </a:rPr>
              <a:t>单变量函数</a:t>
            </a:r>
            <a:r>
              <a:rPr lang="zh-CN" altLang="en-US" sz="3200" dirty="0">
                <a:latin typeface="华文仿宋" panose="02010600040101010101" pitchFamily="2" charset="-122"/>
                <a:ea typeface="华文仿宋" panose="02010600040101010101" pitchFamily="2" charset="-122"/>
              </a:rPr>
              <a:t>的极小值 </a:t>
            </a:r>
          </a:p>
        </p:txBody>
      </p:sp>
    </p:spTree>
    <p:extLst>
      <p:ext uri="{BB962C8B-B14F-4D97-AF65-F5344CB8AC3E}">
        <p14:creationId xmlns:p14="http://schemas.microsoft.com/office/powerpoint/2010/main" val="3838974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5F90E9B-1443-4A93-85B4-22BAFBCB77CC}"/>
              </a:ext>
            </a:extLst>
          </p:cNvPr>
          <p:cNvSpPr>
            <a:spLocks noGrp="1" noChangeArrowheads="1"/>
          </p:cNvSpPr>
          <p:nvPr>
            <p:ph type="title"/>
          </p:nvPr>
        </p:nvSpPr>
        <p:spPr>
          <a:xfrm>
            <a:off x="3203848" y="453397"/>
            <a:ext cx="4087366" cy="471586"/>
          </a:xfrm>
        </p:spPr>
        <p:txBody>
          <a:bodyPr>
            <a:normAutofit fontScale="90000"/>
          </a:bodyPr>
          <a:lstStyle/>
          <a:p>
            <a:r>
              <a:rPr lang="zh-CN" altLang="en-US" dirty="0"/>
              <a:t>鲍威尔方法</a:t>
            </a:r>
          </a:p>
        </p:txBody>
      </p:sp>
      <p:sp>
        <p:nvSpPr>
          <p:cNvPr id="2" name="文本框 1">
            <a:extLst>
              <a:ext uri="{FF2B5EF4-FFF2-40B4-BE49-F238E27FC236}">
                <a16:creationId xmlns:a16="http://schemas.microsoft.com/office/drawing/2014/main" id="{972A8843-9479-4C82-96D1-17E0D846FECD}"/>
              </a:ext>
            </a:extLst>
          </p:cNvPr>
          <p:cNvSpPr txBox="1"/>
          <p:nvPr/>
        </p:nvSpPr>
        <p:spPr>
          <a:xfrm>
            <a:off x="182588" y="1021481"/>
            <a:ext cx="8928992" cy="2616101"/>
          </a:xfrm>
          <a:prstGeom prst="rect">
            <a:avLst/>
          </a:prstGeom>
          <a:noFill/>
        </p:spPr>
        <p:txBody>
          <a:bodyPr wrap="square" rtlCol="0">
            <a:spAutoFit/>
          </a:bodyPr>
          <a:lstStyle/>
          <a:p>
            <a:pPr algn="l">
              <a:lnSpc>
                <a:spcPct val="150000"/>
              </a:lnSpc>
            </a:pPr>
            <a:r>
              <a:rPr lang="zh-CN" altLang="en-US" sz="2800" b="0" dirty="0">
                <a:solidFill>
                  <a:schemeClr val="tx1"/>
                </a:solidFill>
                <a:latin typeface="+mn-ea"/>
              </a:rPr>
              <a:t>设</a:t>
            </a:r>
            <a:r>
              <a:rPr lang="en-US" altLang="zh-CN" sz="2800" b="0" i="1" dirty="0">
                <a:solidFill>
                  <a:schemeClr val="tx1"/>
                </a:solidFill>
                <a:latin typeface="+mn-ea"/>
              </a:rPr>
              <a:t>X</a:t>
            </a:r>
            <a:r>
              <a:rPr lang="en-US" altLang="zh-CN" sz="2800" b="0" baseline="-25000" dirty="0">
                <a:solidFill>
                  <a:schemeClr val="tx1"/>
                </a:solidFill>
                <a:latin typeface="+mn-ea"/>
              </a:rPr>
              <a:t>0</a:t>
            </a:r>
            <a:r>
              <a:rPr lang="zh-CN" altLang="en-US" sz="2800" b="0" dirty="0">
                <a:solidFill>
                  <a:schemeClr val="tx1"/>
                </a:solidFill>
                <a:latin typeface="+mn-ea"/>
              </a:rPr>
              <a:t>是函数</a:t>
            </a:r>
            <a:r>
              <a:rPr lang="en-US" altLang="zh-CN" sz="2800" b="0" i="1" dirty="0">
                <a:solidFill>
                  <a:schemeClr val="tx1"/>
                </a:solidFill>
                <a:latin typeface="+mn-ea"/>
              </a:rPr>
              <a:t>z</a:t>
            </a:r>
            <a:r>
              <a:rPr lang="en-US" altLang="zh-CN" sz="2800" b="0" dirty="0">
                <a:solidFill>
                  <a:schemeClr val="tx1"/>
                </a:solidFill>
                <a:latin typeface="+mn-ea"/>
              </a:rPr>
              <a:t>=</a:t>
            </a:r>
            <a:r>
              <a:rPr lang="en-US" altLang="zh-CN" sz="2800" b="0" i="1" dirty="0">
                <a:solidFill>
                  <a:schemeClr val="tx1"/>
                </a:solidFill>
                <a:latin typeface="+mn-ea"/>
              </a:rPr>
              <a:t>f </a:t>
            </a:r>
            <a:r>
              <a:rPr lang="en-US" altLang="zh-CN" sz="2800" b="0" dirty="0">
                <a:solidFill>
                  <a:schemeClr val="tx1"/>
                </a:solidFill>
                <a:latin typeface="+mn-ea"/>
              </a:rPr>
              <a:t>(</a:t>
            </a:r>
            <a:r>
              <a:rPr lang="en-US" altLang="zh-CN" sz="2800" b="0" i="1" dirty="0">
                <a:solidFill>
                  <a:schemeClr val="tx1"/>
                </a:solidFill>
                <a:latin typeface="+mn-ea"/>
              </a:rPr>
              <a:t>x</a:t>
            </a:r>
            <a:r>
              <a:rPr lang="en-US" altLang="zh-CN" sz="2800" b="0" baseline="-25000" dirty="0">
                <a:solidFill>
                  <a:schemeClr val="tx1"/>
                </a:solidFill>
                <a:latin typeface="+mn-ea"/>
              </a:rPr>
              <a:t>1</a:t>
            </a:r>
            <a:r>
              <a:rPr lang="en-US" altLang="zh-CN" sz="2800" b="0" dirty="0">
                <a:solidFill>
                  <a:schemeClr val="tx1"/>
                </a:solidFill>
                <a:latin typeface="+mn-ea"/>
              </a:rPr>
              <a:t>,</a:t>
            </a:r>
            <a:r>
              <a:rPr lang="en-US" altLang="zh-CN" sz="2800" b="0" i="1" dirty="0">
                <a:solidFill>
                  <a:schemeClr val="tx1"/>
                </a:solidFill>
                <a:latin typeface="+mn-ea"/>
              </a:rPr>
              <a:t>x</a:t>
            </a:r>
            <a:r>
              <a:rPr lang="en-US" altLang="zh-CN" sz="2800" b="0" baseline="-25000" dirty="0">
                <a:solidFill>
                  <a:schemeClr val="tx1"/>
                </a:solidFill>
                <a:latin typeface="+mn-ea"/>
              </a:rPr>
              <a:t>2</a:t>
            </a:r>
            <a:r>
              <a:rPr lang="en-US" altLang="zh-CN" sz="2800" b="0" dirty="0">
                <a:solidFill>
                  <a:schemeClr val="tx1"/>
                </a:solidFill>
                <a:latin typeface="+mn-ea"/>
              </a:rPr>
              <a:t>,…,</a:t>
            </a:r>
            <a:r>
              <a:rPr lang="en-US" altLang="zh-CN" sz="2800" b="0" i="1" dirty="0" err="1">
                <a:solidFill>
                  <a:schemeClr val="tx1"/>
                </a:solidFill>
                <a:latin typeface="+mn-ea"/>
              </a:rPr>
              <a:t>x</a:t>
            </a:r>
            <a:r>
              <a:rPr lang="en-US" altLang="zh-CN" sz="2800" b="0" i="1" baseline="-25000" dirty="0" err="1">
                <a:solidFill>
                  <a:schemeClr val="tx1"/>
                </a:solidFill>
                <a:latin typeface="+mn-ea"/>
              </a:rPr>
              <a:t>N</a:t>
            </a:r>
            <a:r>
              <a:rPr lang="en-US" altLang="zh-CN" sz="2800" b="0" dirty="0">
                <a:solidFill>
                  <a:schemeClr val="tx1"/>
                </a:solidFill>
                <a:latin typeface="+mn-ea"/>
              </a:rPr>
              <a:t>)</a:t>
            </a:r>
            <a:r>
              <a:rPr lang="zh-CN" altLang="en-US" sz="2800" b="0" dirty="0">
                <a:solidFill>
                  <a:schemeClr val="tx1"/>
                </a:solidFill>
                <a:latin typeface="+mn-ea"/>
              </a:rPr>
              <a:t>的极小值点位置的初始估计，假设函数的偏导数不可得。 一种直观上的很有吸引力的方法是</a:t>
            </a:r>
            <a:r>
              <a:rPr lang="en-US" altLang="zh-CN" sz="2800" b="0" dirty="0">
                <a:solidFill>
                  <a:schemeClr val="tx1"/>
                </a:solidFill>
                <a:latin typeface="+mn-ea"/>
              </a:rPr>
              <a:t>, </a:t>
            </a:r>
            <a:r>
              <a:rPr lang="zh-CN" altLang="en-US" sz="2800" b="0" dirty="0">
                <a:solidFill>
                  <a:srgbClr val="0000FF"/>
                </a:solidFill>
                <a:latin typeface="+mn-ea"/>
                <a:ea typeface="+mn-ea"/>
              </a:rPr>
              <a:t>通过连续地沿着每个标准基向量方向找极小值，来求下一个近似</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
        <p:nvSpPr>
          <p:cNvPr id="6" name="文本框 5">
            <a:extLst>
              <a:ext uri="{FF2B5EF4-FFF2-40B4-BE49-F238E27FC236}">
                <a16:creationId xmlns:a16="http://schemas.microsoft.com/office/drawing/2014/main" id="{71F3DBE0-3D0F-41DC-8ED2-7F626294F209}"/>
              </a:ext>
            </a:extLst>
          </p:cNvPr>
          <p:cNvSpPr txBox="1"/>
          <p:nvPr/>
        </p:nvSpPr>
        <p:spPr>
          <a:xfrm>
            <a:off x="200197" y="3837494"/>
            <a:ext cx="8640960" cy="523220"/>
          </a:xfrm>
          <a:prstGeom prst="rect">
            <a:avLst/>
          </a:prstGeom>
          <a:noFill/>
        </p:spPr>
        <p:txBody>
          <a:bodyPr wrap="square" rtlCol="0">
            <a:spAutoFit/>
          </a:bodyPr>
          <a:lstStyle/>
          <a:p>
            <a:pPr algn="l"/>
            <a:r>
              <a:rPr lang="en-US" altLang="zh-CN" sz="2800" dirty="0">
                <a:solidFill>
                  <a:schemeClr val="tx1"/>
                </a:solidFill>
                <a:latin typeface="+mn-ea"/>
              </a:rPr>
              <a:t>{</a:t>
            </a:r>
            <a:r>
              <a:rPr lang="en-US" altLang="zh-CN" sz="2800" i="1" dirty="0" err="1">
                <a:solidFill>
                  <a:schemeClr val="tx1"/>
                </a:solidFill>
                <a:latin typeface="+mn-ea"/>
              </a:rPr>
              <a:t>E</a:t>
            </a:r>
            <a:r>
              <a:rPr lang="en-US" altLang="zh-CN" sz="2800" i="1" baseline="-25000" dirty="0" err="1">
                <a:solidFill>
                  <a:schemeClr val="tx1"/>
                </a:solidFill>
                <a:latin typeface="+mn-ea"/>
              </a:rPr>
              <a:t>k</a:t>
            </a:r>
            <a:r>
              <a:rPr lang="en-US" altLang="zh-CN" sz="2800" dirty="0">
                <a:solidFill>
                  <a:schemeClr val="tx1"/>
                </a:solidFill>
                <a:latin typeface="+mn-ea"/>
              </a:rPr>
              <a:t>=[0 0 ... 0 1</a:t>
            </a:r>
            <a:r>
              <a:rPr lang="en-US" altLang="zh-CN" sz="2800" i="1" baseline="-25000" dirty="0">
                <a:solidFill>
                  <a:schemeClr val="tx1"/>
                </a:solidFill>
                <a:latin typeface="+mn-ea"/>
              </a:rPr>
              <a:t>k</a:t>
            </a:r>
            <a:r>
              <a:rPr lang="en-US" altLang="zh-CN" sz="2800" dirty="0">
                <a:solidFill>
                  <a:schemeClr val="tx1"/>
                </a:solidFill>
                <a:latin typeface="+mn-ea"/>
              </a:rPr>
              <a:t> 0 ... 0]: </a:t>
            </a:r>
            <a:r>
              <a:rPr lang="en-US" altLang="zh-CN" sz="2800" i="1" dirty="0">
                <a:solidFill>
                  <a:schemeClr val="tx1"/>
                </a:solidFill>
                <a:latin typeface="+mn-ea"/>
              </a:rPr>
              <a:t>k</a:t>
            </a:r>
            <a:r>
              <a:rPr lang="en-US" altLang="zh-CN" sz="2800" dirty="0">
                <a:solidFill>
                  <a:schemeClr val="tx1"/>
                </a:solidFill>
                <a:latin typeface="+mn-ea"/>
              </a:rPr>
              <a:t>=1, 2, … ,</a:t>
            </a:r>
            <a:r>
              <a:rPr lang="en-US" altLang="zh-CN" sz="2800" i="1" dirty="0">
                <a:solidFill>
                  <a:schemeClr val="tx1"/>
                </a:solidFill>
                <a:latin typeface="+mn-ea"/>
              </a:rPr>
              <a:t>N</a:t>
            </a:r>
            <a:r>
              <a:rPr lang="en-US" altLang="zh-CN" sz="2800" dirty="0">
                <a:solidFill>
                  <a:schemeClr val="tx1"/>
                </a:solidFill>
                <a:latin typeface="+mn-ea"/>
              </a:rPr>
              <a:t>}</a:t>
            </a:r>
            <a:r>
              <a:rPr lang="zh-CN" altLang="en-US" sz="2800" dirty="0">
                <a:solidFill>
                  <a:schemeClr val="tx1"/>
                </a:solidFill>
                <a:latin typeface="+mn-ea"/>
              </a:rPr>
              <a:t>为标准基向量，</a:t>
            </a:r>
            <a:endParaRPr lang="zh-CN" altLang="en-US" sz="2800" b="0" dirty="0">
              <a:solidFill>
                <a:schemeClr val="tx1"/>
              </a:solidFill>
              <a:latin typeface="+mn-ea"/>
              <a:ea typeface="+mn-ea"/>
            </a:endParaRPr>
          </a:p>
        </p:txBody>
      </p:sp>
      <p:graphicFrame>
        <p:nvGraphicFramePr>
          <p:cNvPr id="9" name="Object 4">
            <a:extLst>
              <a:ext uri="{FF2B5EF4-FFF2-40B4-BE49-F238E27FC236}">
                <a16:creationId xmlns:a16="http://schemas.microsoft.com/office/drawing/2014/main" id="{8727A96C-8702-4DD2-8D03-69FDABF1CA29}"/>
              </a:ext>
            </a:extLst>
          </p:cNvPr>
          <p:cNvGraphicFramePr>
            <a:graphicFrameLocks noChangeAspect="1"/>
          </p:cNvGraphicFramePr>
          <p:nvPr/>
        </p:nvGraphicFramePr>
        <p:xfrm>
          <a:off x="2570935" y="4581128"/>
          <a:ext cx="4038600" cy="427037"/>
        </p:xfrm>
        <a:graphic>
          <a:graphicData uri="http://schemas.openxmlformats.org/presentationml/2006/ole">
            <mc:AlternateContent xmlns:mc="http://schemas.openxmlformats.org/markup-compatibility/2006">
              <mc:Choice xmlns:v="urn:schemas-microsoft-com:vml" Requires="v">
                <p:oleObj name="Equation" r:id="rId2" imgW="2286000" imgH="241200" progId="Equation.DSMT4">
                  <p:embed/>
                </p:oleObj>
              </mc:Choice>
              <mc:Fallback>
                <p:oleObj name="Equation" r:id="rId2" imgW="2286000" imgH="241200" progId="Equation.DSMT4">
                  <p:embed/>
                  <p:pic>
                    <p:nvPicPr>
                      <p:cNvPr id="9" name="Object 4">
                        <a:extLst>
                          <a:ext uri="{FF2B5EF4-FFF2-40B4-BE49-F238E27FC236}">
                            <a16:creationId xmlns:a16="http://schemas.microsoft.com/office/drawing/2014/main" id="{8727A96C-8702-4DD2-8D03-69FDABF1C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935" y="4581128"/>
                        <a:ext cx="40386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6AF6958B-FD7A-4679-8F39-B8A8574006E6}"/>
              </a:ext>
            </a:extLst>
          </p:cNvPr>
          <p:cNvSpPr txBox="1"/>
          <p:nvPr/>
        </p:nvSpPr>
        <p:spPr>
          <a:xfrm>
            <a:off x="272205" y="5143101"/>
            <a:ext cx="2118202" cy="523220"/>
          </a:xfrm>
          <a:prstGeom prst="rect">
            <a:avLst/>
          </a:prstGeom>
          <a:noFill/>
        </p:spPr>
        <p:txBody>
          <a:bodyPr wrap="square" rtlCol="0">
            <a:spAutoFit/>
          </a:bodyPr>
          <a:lstStyle/>
          <a:p>
            <a:pPr algn="l"/>
            <a:r>
              <a:rPr lang="zh-CN" altLang="en-US" sz="2800" dirty="0">
                <a:solidFill>
                  <a:schemeClr val="tx1"/>
                </a:solidFill>
                <a:latin typeface="+mn-ea"/>
              </a:rPr>
              <a:t>且</a:t>
            </a:r>
            <a:r>
              <a:rPr lang="en-US" altLang="zh-CN" sz="2800" dirty="0" err="1">
                <a:solidFill>
                  <a:schemeClr val="tx1"/>
                </a:solidFill>
                <a:latin typeface="+mn-ea"/>
              </a:rPr>
              <a:t>i</a:t>
            </a:r>
            <a:r>
              <a:rPr lang="en-US" altLang="zh-CN" sz="2800" dirty="0">
                <a:solidFill>
                  <a:schemeClr val="tx1"/>
                </a:solidFill>
                <a:latin typeface="+mn-ea"/>
              </a:rPr>
              <a:t>=0</a:t>
            </a:r>
            <a:endParaRPr lang="zh-CN" altLang="en-US" sz="28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154191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A40A8E9C-7FB4-42B3-93B3-709C76FC8F1D}"/>
              </a:ext>
            </a:extLst>
          </p:cNvPr>
          <p:cNvSpPr txBox="1">
            <a:spLocks noChangeArrowheads="1"/>
          </p:cNvSpPr>
          <p:nvPr/>
        </p:nvSpPr>
        <p:spPr bwMode="auto">
          <a:xfrm>
            <a:off x="323528" y="836712"/>
            <a:ext cx="8408413" cy="35988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50000"/>
              </a:lnSpc>
              <a:buSzTx/>
              <a:buFontTx/>
              <a:buAutoNum type="romanUcPeriod"/>
            </a:pPr>
            <a:r>
              <a:rPr lang="zh-CN" altLang="en-US" sz="2200" dirty="0">
                <a:latin typeface="+mn-ea"/>
                <a:ea typeface="+mn-ea"/>
              </a:rPr>
              <a:t>令</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n-US" altLang="zh-CN" sz="2200" i="1" dirty="0">
                <a:latin typeface="+mn-ea"/>
                <a:ea typeface="+mn-ea"/>
              </a:rPr>
              <a:t>x</a:t>
            </a:r>
            <a:r>
              <a:rPr lang="en-US" altLang="zh-CN" sz="2200" i="1" baseline="-25000" dirty="0">
                <a:latin typeface="+mn-ea"/>
                <a:ea typeface="+mn-ea"/>
              </a:rPr>
              <a:t>i</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k</a:t>
            </a:r>
            <a:r>
              <a:rPr lang="en-US" altLang="zh-CN" sz="2200" dirty="0">
                <a:latin typeface="+mn-ea"/>
                <a:ea typeface="+mn-ea"/>
              </a:rPr>
              <a:t>=1,2,…,</a:t>
            </a:r>
            <a:r>
              <a:rPr lang="en-US" altLang="zh-CN" sz="2200" i="1" dirty="0">
                <a:latin typeface="+mn-ea"/>
                <a:ea typeface="+mn-ea"/>
              </a:rPr>
              <a:t>N</a:t>
            </a:r>
            <a:r>
              <a:rPr lang="zh-CN" altLang="en-US" sz="2200" dirty="0">
                <a:latin typeface="+mn-ea"/>
                <a:ea typeface="+mn-ea"/>
              </a:rPr>
              <a:t>，求值</a:t>
            </a:r>
            <a:r>
              <a:rPr lang="en-US" altLang="zh-CN" sz="2200" i="1" dirty="0" err="1">
                <a:latin typeface="+mn-ea"/>
                <a:ea typeface="+mn-ea"/>
              </a:rPr>
              <a:t>γ</a:t>
            </a:r>
            <a:r>
              <a:rPr lang="en-US" altLang="zh-CN" sz="2200" i="1" baseline="-25000" dirty="0" err="1">
                <a:latin typeface="+mn-ea"/>
                <a:ea typeface="+mn-ea"/>
              </a:rPr>
              <a:t>k</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r>
              <a:rPr lang="en-US" altLang="zh-CN" sz="2200" dirty="0">
                <a:latin typeface="+mn-ea"/>
                <a:ea typeface="+mn-ea"/>
              </a:rPr>
              <a:t>)</a:t>
            </a:r>
            <a:r>
              <a:rPr lang="zh-CN" altLang="en-US" sz="2200" dirty="0">
                <a:latin typeface="+mn-ea"/>
                <a:ea typeface="+mn-ea"/>
              </a:rPr>
              <a:t>极小，并令</a:t>
            </a:r>
            <a:r>
              <a:rPr lang="en-US" altLang="zh-CN" sz="2200" b="1" i="1" dirty="0" err="1">
                <a:latin typeface="+mn-ea"/>
                <a:ea typeface="+mn-ea"/>
              </a:rPr>
              <a:t>P</a:t>
            </a:r>
            <a:r>
              <a:rPr lang="en-US" altLang="zh-CN" sz="2200" i="1" baseline="-25000" dirty="0" err="1">
                <a:latin typeface="+mn-ea"/>
                <a:ea typeface="+mn-ea"/>
              </a:rPr>
              <a:t>k</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endParaRPr lang="en-US" altLang="zh-CN" sz="2200" i="1" baseline="-25000" dirty="0">
              <a:latin typeface="+mn-ea"/>
              <a:ea typeface="+mn-ea"/>
            </a:endParaRPr>
          </a:p>
          <a:p>
            <a:pPr algn="l">
              <a:lnSpc>
                <a:spcPct val="150000"/>
              </a:lnSpc>
              <a:buSzTx/>
              <a:buFontTx/>
              <a:buAutoNum type="romanUcPeriod"/>
            </a:pPr>
            <a:r>
              <a:rPr lang="zh-CN" altLang="en-US" sz="2200" dirty="0">
                <a:latin typeface="+mn-ea"/>
                <a:ea typeface="+mn-ea"/>
              </a:rPr>
              <a:t>令</a:t>
            </a:r>
            <a:r>
              <a:rPr lang="en-US" altLang="zh-CN" sz="2200" i="1" dirty="0" err="1">
                <a:latin typeface="+mn-ea"/>
                <a:ea typeface="+mn-ea"/>
              </a:rPr>
              <a:t>i</a:t>
            </a:r>
            <a:r>
              <a:rPr lang="en-US" altLang="zh-CN" sz="2200" dirty="0">
                <a:latin typeface="+mn-ea"/>
                <a:ea typeface="+mn-ea"/>
              </a:rPr>
              <a:t>=</a:t>
            </a:r>
            <a:r>
              <a:rPr lang="en-US" altLang="zh-CN" sz="2200" i="1" dirty="0">
                <a:latin typeface="+mn-ea"/>
                <a:ea typeface="+mn-ea"/>
              </a:rPr>
              <a:t>i</a:t>
            </a:r>
            <a:r>
              <a:rPr lang="en-US" altLang="zh-CN" sz="2200" dirty="0">
                <a:latin typeface="+mn-ea"/>
                <a:ea typeface="+mn-ea"/>
              </a:rPr>
              <a:t>+1</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j</a:t>
            </a:r>
            <a:r>
              <a:rPr lang="en-US" altLang="zh-CN" sz="2200" dirty="0">
                <a:latin typeface="+mn-ea"/>
                <a:ea typeface="+mn-ea"/>
              </a:rPr>
              <a:t>=1,2,…,</a:t>
            </a:r>
            <a:r>
              <a:rPr lang="en-US" altLang="zh-CN" sz="2200" i="1" dirty="0">
                <a:latin typeface="+mn-ea"/>
                <a:ea typeface="+mn-ea"/>
              </a:rPr>
              <a:t>N</a:t>
            </a:r>
            <a:r>
              <a:rPr lang="en-US" altLang="zh-CN" sz="2200" dirty="0">
                <a:latin typeface="+mn-ea"/>
                <a:ea typeface="+mn-ea"/>
              </a:rPr>
              <a:t>-1</a:t>
            </a:r>
            <a:r>
              <a:rPr lang="zh-CN" altLang="en-US" sz="2200" dirty="0">
                <a:latin typeface="+mn-ea"/>
                <a:ea typeface="+mn-ea"/>
              </a:rPr>
              <a:t>，令</a:t>
            </a:r>
            <a:r>
              <a:rPr lang="en-US" altLang="zh-CN" sz="2200" b="1" i="1" dirty="0" err="1">
                <a:latin typeface="+mn-ea"/>
                <a:ea typeface="+mn-ea"/>
              </a:rPr>
              <a:t>U</a:t>
            </a:r>
            <a:r>
              <a:rPr lang="en-US" altLang="zh-CN" sz="2200" i="1" baseline="-25000" dirty="0" err="1">
                <a:latin typeface="+mn-ea"/>
                <a:ea typeface="+mn-ea"/>
              </a:rPr>
              <a:t>j</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j</a:t>
            </a:r>
            <a:r>
              <a:rPr lang="en-US" altLang="zh-CN" sz="2200" baseline="-25000" dirty="0">
                <a:latin typeface="+mn-ea"/>
                <a:ea typeface="+mn-ea"/>
              </a:rPr>
              <a:t>+1</a:t>
            </a:r>
            <a:r>
              <a:rPr lang="zh-CN" altLang="en-US" sz="2200" dirty="0">
                <a:latin typeface="+mn-ea"/>
                <a:ea typeface="+mn-ea"/>
              </a:rPr>
              <a:t>。令</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N </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zh-CN" altLang="en-US" sz="2200" dirty="0">
                <a:latin typeface="+mn-ea"/>
                <a:ea typeface="+mn-ea"/>
              </a:rPr>
              <a:t>，若</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l-GR" altLang="zh-CN" sz="2200" dirty="0">
                <a:latin typeface="+mn-ea"/>
                <a:ea typeface="+mn-ea"/>
                <a:cs typeface="Times New Roman" panose="02020603050405020304" pitchFamily="18" charset="0"/>
              </a:rPr>
              <a:t>ε</a:t>
            </a:r>
            <a:r>
              <a:rPr lang="zh-CN" altLang="en-US" sz="2200" dirty="0">
                <a:latin typeface="+mn-ea"/>
                <a:ea typeface="+mn-ea"/>
                <a:cs typeface="Times New Roman" panose="02020603050405020304" pitchFamily="18" charset="0"/>
              </a:rPr>
              <a:t>，则得到解</a:t>
            </a:r>
            <a:r>
              <a:rPr lang="en-US" altLang="zh-CN" sz="2200" b="1" i="1" dirty="0">
                <a:latin typeface="+mn-ea"/>
                <a:ea typeface="+mn-ea"/>
              </a:rPr>
              <a:t>P</a:t>
            </a:r>
            <a:r>
              <a:rPr lang="en-US" altLang="zh-CN" sz="2200" i="1" baseline="-25000" dirty="0">
                <a:latin typeface="+mn-ea"/>
                <a:ea typeface="+mn-ea"/>
              </a:rPr>
              <a:t>N</a:t>
            </a:r>
            <a:r>
              <a:rPr lang="zh-CN" altLang="en-US" sz="2200" dirty="0">
                <a:latin typeface="+mn-ea"/>
                <a:ea typeface="+mn-ea"/>
                <a:cs typeface="Times New Roman" panose="02020603050405020304" pitchFamily="18" charset="0"/>
              </a:rPr>
              <a:t>，迭代停止</a:t>
            </a:r>
            <a:endParaRPr lang="zh-CN" altLang="el-GR" sz="2200" dirty="0">
              <a:latin typeface="+mn-ea"/>
              <a:ea typeface="+mn-ea"/>
              <a:cs typeface="Times New Roman" panose="02020603050405020304" pitchFamily="18" charset="0"/>
            </a:endParaRPr>
          </a:p>
          <a:p>
            <a:pPr algn="l">
              <a:lnSpc>
                <a:spcPct val="150000"/>
              </a:lnSpc>
              <a:buSzTx/>
              <a:buFontTx/>
              <a:buAutoNum type="romanUcPeriod"/>
            </a:pPr>
            <a:r>
              <a:rPr lang="zh-CN" altLang="en-US" sz="2200" dirty="0">
                <a:latin typeface="+mn-ea"/>
                <a:ea typeface="+mn-ea"/>
              </a:rPr>
              <a:t>求值</a:t>
            </a:r>
            <a:r>
              <a:rPr lang="el-GR" altLang="zh-CN" sz="2200" i="1" dirty="0">
                <a:latin typeface="+mn-ea"/>
                <a:ea typeface="+mn-ea"/>
              </a:rPr>
              <a:t>γ</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zh-CN" altLang="en-US" sz="2200" dirty="0">
                <a:latin typeface="+mn-ea"/>
                <a:ea typeface="+mn-ea"/>
              </a:rPr>
              <a:t>极小。令</a:t>
            </a:r>
            <a:r>
              <a:rPr lang="en-US" altLang="zh-CN" sz="2200" b="1" i="1" dirty="0">
                <a:latin typeface="+mn-ea"/>
                <a:ea typeface="+mn-ea"/>
              </a:rPr>
              <a:t>X</a:t>
            </a:r>
            <a:r>
              <a:rPr lang="en-US" altLang="zh-CN" sz="2200" i="1" baseline="-25000" dirty="0">
                <a:latin typeface="+mn-ea"/>
                <a:ea typeface="+mn-ea"/>
              </a:rPr>
              <a:t>i</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p>
          <a:p>
            <a:pPr algn="l">
              <a:lnSpc>
                <a:spcPct val="150000"/>
              </a:lnSpc>
              <a:buSzTx/>
              <a:buFontTx/>
              <a:buAutoNum type="romanUcPeriod"/>
            </a:pPr>
            <a:r>
              <a:rPr lang="zh-CN" altLang="en-US" sz="2200" dirty="0">
                <a:latin typeface="+mn-ea"/>
                <a:ea typeface="+mn-ea"/>
              </a:rPr>
              <a:t>重复第</a:t>
            </a:r>
            <a:r>
              <a:rPr lang="en-US" altLang="zh-CN" sz="2200" dirty="0">
                <a:latin typeface="+mn-ea"/>
                <a:ea typeface="+mn-ea"/>
              </a:rPr>
              <a:t>(I)</a:t>
            </a:r>
            <a:r>
              <a:rPr lang="zh-CN" altLang="en-US" sz="2200" dirty="0">
                <a:latin typeface="+mn-ea"/>
                <a:ea typeface="+mn-ea"/>
              </a:rPr>
              <a:t>步到第</a:t>
            </a:r>
            <a:r>
              <a:rPr lang="en-US" altLang="zh-CN" sz="2200" dirty="0">
                <a:latin typeface="+mn-ea"/>
                <a:ea typeface="+mn-ea"/>
              </a:rPr>
              <a:t>(V)</a:t>
            </a:r>
            <a:r>
              <a:rPr lang="zh-CN" altLang="en-US" sz="2200" dirty="0">
                <a:latin typeface="+mn-ea"/>
                <a:ea typeface="+mn-ea"/>
              </a:rPr>
              <a:t>步</a:t>
            </a:r>
          </a:p>
        </p:txBody>
      </p:sp>
      <p:sp>
        <p:nvSpPr>
          <p:cNvPr id="3" name="文本框 2">
            <a:extLst>
              <a:ext uri="{FF2B5EF4-FFF2-40B4-BE49-F238E27FC236}">
                <a16:creationId xmlns:a16="http://schemas.microsoft.com/office/drawing/2014/main" id="{71A72C0E-5196-4E72-961F-6B406397E3E9}"/>
              </a:ext>
            </a:extLst>
          </p:cNvPr>
          <p:cNvSpPr txBox="1"/>
          <p:nvPr/>
        </p:nvSpPr>
        <p:spPr>
          <a:xfrm>
            <a:off x="323528" y="4869160"/>
            <a:ext cx="7972636" cy="1323439"/>
          </a:xfrm>
          <a:prstGeom prst="rect">
            <a:avLst/>
          </a:prstGeom>
          <a:noFill/>
        </p:spPr>
        <p:txBody>
          <a:bodyPr wrap="square" rtlCol="0">
            <a:spAutoFit/>
          </a:bodyPr>
          <a:lstStyle/>
          <a:p>
            <a:pPr algn="l">
              <a:lnSpc>
                <a:spcPct val="150000"/>
              </a:lnSpc>
            </a:pPr>
            <a:r>
              <a:rPr lang="zh-CN" altLang="en-US" sz="2800" b="0" dirty="0">
                <a:solidFill>
                  <a:srgbClr val="FF0000"/>
                </a:solidFill>
                <a:latin typeface="+mn-ea"/>
                <a:ea typeface="+mn-ea"/>
              </a:rPr>
              <a:t>沿着函数</a:t>
            </a:r>
            <a:r>
              <a:rPr lang="en-US" altLang="zh-CN" sz="2800" b="0" dirty="0">
                <a:solidFill>
                  <a:srgbClr val="FF0000"/>
                </a:solidFill>
                <a:latin typeface="+mn-ea"/>
                <a:ea typeface="+mn-ea"/>
              </a:rPr>
              <a:t>f</a:t>
            </a:r>
            <a:r>
              <a:rPr lang="zh-CN" altLang="en-US" sz="2800" b="0" dirty="0">
                <a:solidFill>
                  <a:srgbClr val="FF0000"/>
                </a:solidFill>
                <a:latin typeface="+mn-ea"/>
                <a:ea typeface="+mn-ea"/>
              </a:rPr>
              <a:t>的每个标准基向量是一个单变量函数，这样可用黄金分割搜索法或斐波那契所搜法求解</a:t>
            </a:r>
          </a:p>
        </p:txBody>
      </p:sp>
    </p:spTree>
    <p:extLst>
      <p:ext uri="{BB962C8B-B14F-4D97-AF65-F5344CB8AC3E}">
        <p14:creationId xmlns:p14="http://schemas.microsoft.com/office/powerpoint/2010/main" val="391147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Line 4">
            <a:extLst>
              <a:ext uri="{FF2B5EF4-FFF2-40B4-BE49-F238E27FC236}">
                <a16:creationId xmlns:a16="http://schemas.microsoft.com/office/drawing/2014/main" id="{BAED8CE8-EA5E-4245-826D-8CBCF13767B3}"/>
              </a:ext>
            </a:extLst>
          </p:cNvPr>
          <p:cNvSpPr>
            <a:spLocks noChangeShapeType="1"/>
          </p:cNvSpPr>
          <p:nvPr/>
        </p:nvSpPr>
        <p:spPr bwMode="auto">
          <a:xfrm>
            <a:off x="1187699" y="5732884"/>
            <a:ext cx="622776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5" name="Line 5">
            <a:extLst>
              <a:ext uri="{FF2B5EF4-FFF2-40B4-BE49-F238E27FC236}">
                <a16:creationId xmlns:a16="http://schemas.microsoft.com/office/drawing/2014/main" id="{66CA66EB-2772-4B03-A0C9-DEC917FD83E9}"/>
              </a:ext>
            </a:extLst>
          </p:cNvPr>
          <p:cNvSpPr>
            <a:spLocks noChangeShapeType="1"/>
          </p:cNvSpPr>
          <p:nvPr/>
        </p:nvSpPr>
        <p:spPr bwMode="auto">
          <a:xfrm flipV="1">
            <a:off x="1548061" y="1413297"/>
            <a:ext cx="0" cy="46085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6" name="Freeform 6">
            <a:extLst>
              <a:ext uri="{FF2B5EF4-FFF2-40B4-BE49-F238E27FC236}">
                <a16:creationId xmlns:a16="http://schemas.microsoft.com/office/drawing/2014/main" id="{2A66BA0B-71DE-4A85-9EB7-FB97AE6D5E46}"/>
              </a:ext>
            </a:extLst>
          </p:cNvPr>
          <p:cNvSpPr>
            <a:spLocks/>
          </p:cNvSpPr>
          <p:nvPr/>
        </p:nvSpPr>
        <p:spPr bwMode="auto">
          <a:xfrm>
            <a:off x="2267199" y="5445547"/>
            <a:ext cx="1450975" cy="7937"/>
          </a:xfrm>
          <a:custGeom>
            <a:avLst/>
            <a:gdLst>
              <a:gd name="T0" fmla="*/ 0 w 914"/>
              <a:gd name="T1" fmla="*/ 5 h 5"/>
              <a:gd name="T2" fmla="*/ 914 w 914"/>
              <a:gd name="T3" fmla="*/ 0 h 5"/>
            </a:gdLst>
            <a:ahLst/>
            <a:cxnLst>
              <a:cxn ang="0">
                <a:pos x="T0" y="T1"/>
              </a:cxn>
              <a:cxn ang="0">
                <a:pos x="T2" y="T3"/>
              </a:cxn>
            </a:cxnLst>
            <a:rect l="0" t="0" r="r" b="b"/>
            <a:pathLst>
              <a:path w="914" h="5">
                <a:moveTo>
                  <a:pt x="0" y="5"/>
                </a:moveTo>
                <a:lnTo>
                  <a:pt x="914"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7" name="Freeform 7">
            <a:extLst>
              <a:ext uri="{FF2B5EF4-FFF2-40B4-BE49-F238E27FC236}">
                <a16:creationId xmlns:a16="http://schemas.microsoft.com/office/drawing/2014/main" id="{19A99F9E-E194-4FE3-B120-72326BDB4093}"/>
              </a:ext>
            </a:extLst>
          </p:cNvPr>
          <p:cNvSpPr>
            <a:spLocks/>
          </p:cNvSpPr>
          <p:nvPr/>
        </p:nvSpPr>
        <p:spPr bwMode="auto">
          <a:xfrm>
            <a:off x="3703886" y="4400972"/>
            <a:ext cx="4763" cy="1044575"/>
          </a:xfrm>
          <a:custGeom>
            <a:avLst/>
            <a:gdLst>
              <a:gd name="T0" fmla="*/ 2 w 3"/>
              <a:gd name="T1" fmla="*/ 658 h 658"/>
              <a:gd name="T2" fmla="*/ 0 w 3"/>
              <a:gd name="T3" fmla="*/ 8 h 658"/>
              <a:gd name="T4" fmla="*/ 3 w 3"/>
              <a:gd name="T5" fmla="*/ 0 h 658"/>
            </a:gdLst>
            <a:ahLst/>
            <a:cxnLst>
              <a:cxn ang="0">
                <a:pos x="T0" y="T1"/>
              </a:cxn>
              <a:cxn ang="0">
                <a:pos x="T2" y="T3"/>
              </a:cxn>
              <a:cxn ang="0">
                <a:pos x="T4" y="T5"/>
              </a:cxn>
            </a:cxnLst>
            <a:rect l="0" t="0" r="r" b="b"/>
            <a:pathLst>
              <a:path w="3" h="658">
                <a:moveTo>
                  <a:pt x="2" y="658"/>
                </a:moveTo>
                <a:lnTo>
                  <a:pt x="0" y="8"/>
                </a:lnTo>
                <a:lnTo>
                  <a:pt x="3"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cxnSp>
        <p:nvCxnSpPr>
          <p:cNvPr id="71688" name="AutoShape 8">
            <a:extLst>
              <a:ext uri="{FF2B5EF4-FFF2-40B4-BE49-F238E27FC236}">
                <a16:creationId xmlns:a16="http://schemas.microsoft.com/office/drawing/2014/main" id="{7F309175-7E2B-4356-8BDF-6704DAB47D6B}"/>
              </a:ext>
            </a:extLst>
          </p:cNvPr>
          <p:cNvCxnSpPr>
            <a:cxnSpLocks noChangeShapeType="1"/>
            <a:stCxn id="71686" idx="0"/>
          </p:cNvCxnSpPr>
          <p:nvPr/>
        </p:nvCxnSpPr>
        <p:spPr bwMode="auto">
          <a:xfrm flipV="1">
            <a:off x="2267199" y="4113634"/>
            <a:ext cx="1800225" cy="133985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9" name="Line 9">
            <a:extLst>
              <a:ext uri="{FF2B5EF4-FFF2-40B4-BE49-F238E27FC236}">
                <a16:creationId xmlns:a16="http://schemas.microsoft.com/office/drawing/2014/main" id="{337A7699-5E9E-40DF-84B6-1E8FBD64597F}"/>
              </a:ext>
            </a:extLst>
          </p:cNvPr>
          <p:cNvSpPr>
            <a:spLocks noChangeShapeType="1"/>
          </p:cNvSpPr>
          <p:nvPr/>
        </p:nvSpPr>
        <p:spPr bwMode="auto">
          <a:xfrm flipV="1">
            <a:off x="4067424" y="3105572"/>
            <a:ext cx="0" cy="1006475"/>
          </a:xfrm>
          <a:prstGeom prst="line">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96" name="Text Box 16">
            <a:extLst>
              <a:ext uri="{FF2B5EF4-FFF2-40B4-BE49-F238E27FC236}">
                <a16:creationId xmlns:a16="http://schemas.microsoft.com/office/drawing/2014/main" id="{FB3E44F5-9383-422C-8675-B05FEC8D8342}"/>
              </a:ext>
            </a:extLst>
          </p:cNvPr>
          <p:cNvSpPr txBox="1">
            <a:spLocks noChangeArrowheads="1"/>
          </p:cNvSpPr>
          <p:nvPr/>
        </p:nvSpPr>
        <p:spPr bwMode="auto">
          <a:xfrm>
            <a:off x="7164636" y="573288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697" name="Text Box 17">
            <a:extLst>
              <a:ext uri="{FF2B5EF4-FFF2-40B4-BE49-F238E27FC236}">
                <a16:creationId xmlns:a16="http://schemas.microsoft.com/office/drawing/2014/main" id="{F5EFEA04-59B0-49F5-A6CB-2B4AA793CE75}"/>
              </a:ext>
            </a:extLst>
          </p:cNvPr>
          <p:cNvSpPr txBox="1">
            <a:spLocks noChangeArrowheads="1"/>
          </p:cNvSpPr>
          <p:nvPr/>
        </p:nvSpPr>
        <p:spPr bwMode="auto">
          <a:xfrm>
            <a:off x="1043236" y="148473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698" name="Text Box 18">
            <a:extLst>
              <a:ext uri="{FF2B5EF4-FFF2-40B4-BE49-F238E27FC236}">
                <a16:creationId xmlns:a16="http://schemas.microsoft.com/office/drawing/2014/main" id="{FE4AA878-C440-41AE-9CEA-A88FB1160ED3}"/>
              </a:ext>
            </a:extLst>
          </p:cNvPr>
          <p:cNvSpPr txBox="1">
            <a:spLocks noChangeArrowheads="1"/>
          </p:cNvSpPr>
          <p:nvPr/>
        </p:nvSpPr>
        <p:spPr bwMode="auto">
          <a:xfrm>
            <a:off x="1979861" y="5301084"/>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0</a:t>
            </a:r>
          </a:p>
        </p:txBody>
      </p:sp>
      <p:sp>
        <p:nvSpPr>
          <p:cNvPr id="71699" name="Text Box 19">
            <a:extLst>
              <a:ext uri="{FF2B5EF4-FFF2-40B4-BE49-F238E27FC236}">
                <a16:creationId xmlns:a16="http://schemas.microsoft.com/office/drawing/2014/main" id="{AB2BA342-29A1-4394-896C-05269D514BDB}"/>
              </a:ext>
            </a:extLst>
          </p:cNvPr>
          <p:cNvSpPr txBox="1">
            <a:spLocks noChangeArrowheads="1"/>
          </p:cNvSpPr>
          <p:nvPr/>
        </p:nvSpPr>
        <p:spPr bwMode="auto">
          <a:xfrm>
            <a:off x="3672136" y="5337597"/>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1</a:t>
            </a:r>
          </a:p>
        </p:txBody>
      </p:sp>
      <p:sp>
        <p:nvSpPr>
          <p:cNvPr id="71700" name="Text Box 20">
            <a:extLst>
              <a:ext uri="{FF2B5EF4-FFF2-40B4-BE49-F238E27FC236}">
                <a16:creationId xmlns:a16="http://schemas.microsoft.com/office/drawing/2014/main" id="{0700B26A-BD71-4D17-8AFD-6B21F9D0D08C}"/>
              </a:ext>
            </a:extLst>
          </p:cNvPr>
          <p:cNvSpPr txBox="1">
            <a:spLocks noChangeArrowheads="1"/>
          </p:cNvSpPr>
          <p:nvPr/>
        </p:nvSpPr>
        <p:spPr bwMode="auto">
          <a:xfrm>
            <a:off x="4032499" y="4040609"/>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701" name="Text Box 21">
            <a:extLst>
              <a:ext uri="{FF2B5EF4-FFF2-40B4-BE49-F238E27FC236}">
                <a16:creationId xmlns:a16="http://schemas.microsoft.com/office/drawing/2014/main" id="{445A2040-CD6D-4E37-8164-49F7FA3E1335}"/>
              </a:ext>
            </a:extLst>
          </p:cNvPr>
          <p:cNvSpPr txBox="1">
            <a:spLocks noChangeArrowheads="1"/>
          </p:cNvSpPr>
          <p:nvPr/>
        </p:nvSpPr>
        <p:spPr bwMode="auto">
          <a:xfrm>
            <a:off x="4823074" y="270869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702" name="Text Box 22">
            <a:extLst>
              <a:ext uri="{FF2B5EF4-FFF2-40B4-BE49-F238E27FC236}">
                <a16:creationId xmlns:a16="http://schemas.microsoft.com/office/drawing/2014/main" id="{1E1C8F51-9E00-4B0A-A4D4-661632CD9BBE}"/>
              </a:ext>
            </a:extLst>
          </p:cNvPr>
          <p:cNvSpPr txBox="1">
            <a:spLocks noChangeArrowheads="1"/>
          </p:cNvSpPr>
          <p:nvPr/>
        </p:nvSpPr>
        <p:spPr bwMode="auto">
          <a:xfrm>
            <a:off x="6048624" y="152124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3</a:t>
            </a:r>
          </a:p>
        </p:txBody>
      </p:sp>
      <p:sp>
        <p:nvSpPr>
          <p:cNvPr id="71703" name="Text Box 23">
            <a:extLst>
              <a:ext uri="{FF2B5EF4-FFF2-40B4-BE49-F238E27FC236}">
                <a16:creationId xmlns:a16="http://schemas.microsoft.com/office/drawing/2014/main" id="{65ABE4E5-F117-41D1-96D6-E183F31A8DFE}"/>
              </a:ext>
            </a:extLst>
          </p:cNvPr>
          <p:cNvSpPr txBox="1">
            <a:spLocks noChangeArrowheads="1"/>
          </p:cNvSpPr>
          <p:nvPr/>
        </p:nvSpPr>
        <p:spPr bwMode="auto">
          <a:xfrm>
            <a:off x="2429917" y="286361"/>
            <a:ext cx="4068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latin typeface="Times New Roman" panose="02020603050405020304" pitchFamily="18" charset="0"/>
              </a:rPr>
              <a:t>鲍威尔基本方法示意图</a:t>
            </a:r>
          </a:p>
        </p:txBody>
      </p:sp>
      <p:sp>
        <p:nvSpPr>
          <p:cNvPr id="71704" name="Rectangle 24">
            <a:extLst>
              <a:ext uri="{FF2B5EF4-FFF2-40B4-BE49-F238E27FC236}">
                <a16:creationId xmlns:a16="http://schemas.microsoft.com/office/drawing/2014/main" id="{A44C67CA-0E46-4EF5-9053-233100B9A917}"/>
              </a:ext>
            </a:extLst>
          </p:cNvPr>
          <p:cNvSpPr>
            <a:spLocks noChangeArrowheads="1"/>
          </p:cNvSpPr>
          <p:nvPr/>
        </p:nvSpPr>
        <p:spPr bwMode="auto">
          <a:xfrm>
            <a:off x="3707061" y="4329534"/>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2</a:t>
            </a:r>
          </a:p>
        </p:txBody>
      </p:sp>
      <p:cxnSp>
        <p:nvCxnSpPr>
          <p:cNvPr id="71705" name="AutoShape 25">
            <a:extLst>
              <a:ext uri="{FF2B5EF4-FFF2-40B4-BE49-F238E27FC236}">
                <a16:creationId xmlns:a16="http://schemas.microsoft.com/office/drawing/2014/main" id="{B718496E-B431-4471-B191-50B1AC8C98EB}"/>
              </a:ext>
            </a:extLst>
          </p:cNvPr>
          <p:cNvCxnSpPr>
            <a:cxnSpLocks noChangeShapeType="1"/>
          </p:cNvCxnSpPr>
          <p:nvPr/>
        </p:nvCxnSpPr>
        <p:spPr bwMode="auto">
          <a:xfrm>
            <a:off x="4032499" y="3105572"/>
            <a:ext cx="647700" cy="0"/>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7" name="AutoShape 27">
            <a:extLst>
              <a:ext uri="{FF2B5EF4-FFF2-40B4-BE49-F238E27FC236}">
                <a16:creationId xmlns:a16="http://schemas.microsoft.com/office/drawing/2014/main" id="{88F29490-E8E7-409D-A83E-1F89C8C89624}"/>
              </a:ext>
            </a:extLst>
          </p:cNvPr>
          <p:cNvCxnSpPr>
            <a:cxnSpLocks noChangeShapeType="1"/>
            <a:stCxn id="71689" idx="0"/>
          </p:cNvCxnSpPr>
          <p:nvPr/>
        </p:nvCxnSpPr>
        <p:spPr bwMode="auto">
          <a:xfrm flipV="1">
            <a:off x="4067424" y="2672185"/>
            <a:ext cx="865187" cy="1439862"/>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28">
            <a:extLst>
              <a:ext uri="{FF2B5EF4-FFF2-40B4-BE49-F238E27FC236}">
                <a16:creationId xmlns:a16="http://schemas.microsoft.com/office/drawing/2014/main" id="{5DFDD4D3-43B7-4948-A47B-02B703CAFB4D}"/>
              </a:ext>
            </a:extLst>
          </p:cNvPr>
          <p:cNvCxnSpPr>
            <a:cxnSpLocks noChangeShapeType="1"/>
          </p:cNvCxnSpPr>
          <p:nvPr/>
        </p:nvCxnSpPr>
        <p:spPr bwMode="auto">
          <a:xfrm>
            <a:off x="4932611" y="2680125"/>
            <a:ext cx="863600" cy="3170"/>
          </a:xfrm>
          <a:prstGeom prst="straightConnector1">
            <a:avLst/>
          </a:prstGeom>
          <a:noFill/>
          <a:ln w="9525">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29">
            <a:extLst>
              <a:ext uri="{FF2B5EF4-FFF2-40B4-BE49-F238E27FC236}">
                <a16:creationId xmlns:a16="http://schemas.microsoft.com/office/drawing/2014/main" id="{4771A09A-523A-477E-BAFB-B2C2CADD87FE}"/>
              </a:ext>
            </a:extLst>
          </p:cNvPr>
          <p:cNvCxnSpPr>
            <a:cxnSpLocks noChangeShapeType="1"/>
          </p:cNvCxnSpPr>
          <p:nvPr/>
        </p:nvCxnSpPr>
        <p:spPr bwMode="auto">
          <a:xfrm flipV="1">
            <a:off x="5796211" y="1772072"/>
            <a:ext cx="0" cy="936625"/>
          </a:xfrm>
          <a:prstGeom prst="straightConnector1">
            <a:avLst/>
          </a:prstGeom>
          <a:noFill/>
          <a:ln w="9525">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10" name="AutoShape 30">
            <a:extLst>
              <a:ext uri="{FF2B5EF4-FFF2-40B4-BE49-F238E27FC236}">
                <a16:creationId xmlns:a16="http://schemas.microsoft.com/office/drawing/2014/main" id="{F05A9631-DCF7-4445-9B44-89E6695E7460}"/>
              </a:ext>
            </a:extLst>
          </p:cNvPr>
          <p:cNvCxnSpPr>
            <a:cxnSpLocks noChangeShapeType="1"/>
          </p:cNvCxnSpPr>
          <p:nvPr/>
        </p:nvCxnSpPr>
        <p:spPr bwMode="auto">
          <a:xfrm flipV="1">
            <a:off x="4932611" y="1521247"/>
            <a:ext cx="1079500" cy="1150937"/>
          </a:xfrm>
          <a:prstGeom prst="straightConnector1">
            <a:avLst/>
          </a:prstGeom>
          <a:noFill/>
          <a:ln w="9525">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11" name="Text Box 31">
            <a:extLst>
              <a:ext uri="{FF2B5EF4-FFF2-40B4-BE49-F238E27FC236}">
                <a16:creationId xmlns:a16="http://schemas.microsoft.com/office/drawing/2014/main" id="{81A96B0B-BBE9-41B9-BCE5-323E6D8FE57B}"/>
              </a:ext>
            </a:extLst>
          </p:cNvPr>
          <p:cNvSpPr txBox="1">
            <a:spLocks noChangeArrowheads="1"/>
          </p:cNvSpPr>
          <p:nvPr/>
        </p:nvSpPr>
        <p:spPr bwMode="auto">
          <a:xfrm>
            <a:off x="1619499" y="1089447"/>
            <a:ext cx="3024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b="1">
                <a:latin typeface="Times New Roman" panose="02020603050405020304" pitchFamily="18" charset="0"/>
              </a:rPr>
              <a:t>（二维情形）</a:t>
            </a:r>
          </a:p>
        </p:txBody>
      </p:sp>
    </p:spTree>
    <p:extLst>
      <p:ext uri="{BB962C8B-B14F-4D97-AF65-F5344CB8AC3E}">
        <p14:creationId xmlns:p14="http://schemas.microsoft.com/office/powerpoint/2010/main" val="744286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down)">
                                      <p:cBhvr>
                                        <p:cTn id="12" dur="500"/>
                                        <p:tgtEl>
                                          <p:spTgt spid="71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96"/>
                                        </p:tgtEl>
                                        <p:attrNameLst>
                                          <p:attrName>style.visibility</p:attrName>
                                        </p:attrNameLst>
                                      </p:cBhvr>
                                      <p:to>
                                        <p:strVal val="visible"/>
                                      </p:to>
                                    </p:set>
                                    <p:animEffect transition="in" filter="dissolve">
                                      <p:cBhvr>
                                        <p:cTn id="17" dur="500"/>
                                        <p:tgtEl>
                                          <p:spTgt spid="7169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1697"/>
                                        </p:tgtEl>
                                        <p:attrNameLst>
                                          <p:attrName>style.visibility</p:attrName>
                                        </p:attrNameLst>
                                      </p:cBhvr>
                                      <p:to>
                                        <p:strVal val="visible"/>
                                      </p:to>
                                    </p:set>
                                    <p:animEffect transition="in" filter="dissolve">
                                      <p:cBhvr>
                                        <p:cTn id="20" dur="500"/>
                                        <p:tgtEl>
                                          <p:spTgt spid="716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698"/>
                                        </p:tgtEl>
                                        <p:attrNameLst>
                                          <p:attrName>style.visibility</p:attrName>
                                        </p:attrNameLst>
                                      </p:cBhvr>
                                      <p:to>
                                        <p:strVal val="visible"/>
                                      </p:to>
                                    </p:set>
                                    <p:animEffect transition="in" filter="dissolve">
                                      <p:cBhvr>
                                        <p:cTn id="25" dur="500"/>
                                        <p:tgtEl>
                                          <p:spTgt spid="716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1686"/>
                                        </p:tgtEl>
                                        <p:attrNameLst>
                                          <p:attrName>style.visibility</p:attrName>
                                        </p:attrNameLst>
                                      </p:cBhvr>
                                      <p:to>
                                        <p:strVal val="visible"/>
                                      </p:to>
                                    </p:set>
                                    <p:animEffect transition="in" filter="wipe(left)">
                                      <p:cBhvr>
                                        <p:cTn id="30" dur="500"/>
                                        <p:tgtEl>
                                          <p:spTgt spid="716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699"/>
                                        </p:tgtEl>
                                        <p:attrNameLst>
                                          <p:attrName>style.visibility</p:attrName>
                                        </p:attrNameLst>
                                      </p:cBhvr>
                                      <p:to>
                                        <p:strVal val="visible"/>
                                      </p:to>
                                    </p:set>
                                    <p:animEffect transition="in" filter="dissolve">
                                      <p:cBhvr>
                                        <p:cTn id="35" dur="500"/>
                                        <p:tgtEl>
                                          <p:spTgt spid="716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71687"/>
                                        </p:tgtEl>
                                        <p:attrNameLst>
                                          <p:attrName>style.visibility</p:attrName>
                                        </p:attrNameLst>
                                      </p:cBhvr>
                                      <p:to>
                                        <p:strVal val="visible"/>
                                      </p:to>
                                    </p:set>
                                    <p:animEffect transition="in" filter="wipe(down)">
                                      <p:cBhvr>
                                        <p:cTn id="40" dur="500"/>
                                        <p:tgtEl>
                                          <p:spTgt spid="716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1704"/>
                                        </p:tgtEl>
                                        <p:attrNameLst>
                                          <p:attrName>style.visibility</p:attrName>
                                        </p:attrNameLst>
                                      </p:cBhvr>
                                      <p:to>
                                        <p:strVal val="visible"/>
                                      </p:to>
                                    </p:set>
                                    <p:animEffect transition="in" filter="dissolve">
                                      <p:cBhvr>
                                        <p:cTn id="45" dur="500"/>
                                        <p:tgtEl>
                                          <p:spTgt spid="717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1688"/>
                                        </p:tgtEl>
                                        <p:attrNameLst>
                                          <p:attrName>style.visibility</p:attrName>
                                        </p:attrNameLst>
                                      </p:cBhvr>
                                      <p:to>
                                        <p:strVal val="visible"/>
                                      </p:to>
                                    </p:set>
                                    <p:animEffect transition="in" filter="wipe(down)">
                                      <p:cBhvr>
                                        <p:cTn id="50" dur="500"/>
                                        <p:tgtEl>
                                          <p:spTgt spid="716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1700"/>
                                        </p:tgtEl>
                                        <p:attrNameLst>
                                          <p:attrName>style.visibility</p:attrName>
                                        </p:attrNameLst>
                                      </p:cBhvr>
                                      <p:to>
                                        <p:strVal val="visible"/>
                                      </p:to>
                                    </p:set>
                                    <p:animEffect transition="in" filter="dissolve">
                                      <p:cBhvr>
                                        <p:cTn id="55" dur="500"/>
                                        <p:tgtEl>
                                          <p:spTgt spid="717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689"/>
                                        </p:tgtEl>
                                        <p:attrNameLst>
                                          <p:attrName>style.visibility</p:attrName>
                                        </p:attrNameLst>
                                      </p:cBhvr>
                                      <p:to>
                                        <p:strVal val="visible"/>
                                      </p:to>
                                    </p:set>
                                    <p:animEffect transition="in" filter="wipe(down)">
                                      <p:cBhvr>
                                        <p:cTn id="60" dur="500"/>
                                        <p:tgtEl>
                                          <p:spTgt spid="7168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05"/>
                                        </p:tgtEl>
                                        <p:attrNameLst>
                                          <p:attrName>style.visibility</p:attrName>
                                        </p:attrNameLst>
                                      </p:cBhvr>
                                      <p:to>
                                        <p:strVal val="visible"/>
                                      </p:to>
                                    </p:set>
                                    <p:animEffect transition="in" filter="wipe(down)">
                                      <p:cBhvr>
                                        <p:cTn id="65" dur="500"/>
                                        <p:tgtEl>
                                          <p:spTgt spid="717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07"/>
                                        </p:tgtEl>
                                        <p:attrNameLst>
                                          <p:attrName>style.visibility</p:attrName>
                                        </p:attrNameLst>
                                      </p:cBhvr>
                                      <p:to>
                                        <p:strVal val="visible"/>
                                      </p:to>
                                    </p:set>
                                    <p:animEffect transition="in" filter="wipe(down)">
                                      <p:cBhvr>
                                        <p:cTn id="70" dur="500"/>
                                        <p:tgtEl>
                                          <p:spTgt spid="7170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1701"/>
                                        </p:tgtEl>
                                        <p:attrNameLst>
                                          <p:attrName>style.visibility</p:attrName>
                                        </p:attrNameLst>
                                      </p:cBhvr>
                                      <p:to>
                                        <p:strVal val="visible"/>
                                      </p:to>
                                    </p:set>
                                    <p:animEffect transition="in" filter="dissolve">
                                      <p:cBhvr>
                                        <p:cTn id="75" dur="500"/>
                                        <p:tgtEl>
                                          <p:spTgt spid="717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71708"/>
                                        </p:tgtEl>
                                        <p:attrNameLst>
                                          <p:attrName>style.visibility</p:attrName>
                                        </p:attrNameLst>
                                      </p:cBhvr>
                                      <p:to>
                                        <p:strVal val="visible"/>
                                      </p:to>
                                    </p:set>
                                    <p:animEffect transition="in" filter="wipe(down)">
                                      <p:cBhvr>
                                        <p:cTn id="80" dur="500"/>
                                        <p:tgtEl>
                                          <p:spTgt spid="7170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71709"/>
                                        </p:tgtEl>
                                        <p:attrNameLst>
                                          <p:attrName>style.visibility</p:attrName>
                                        </p:attrNameLst>
                                      </p:cBhvr>
                                      <p:to>
                                        <p:strVal val="visible"/>
                                      </p:to>
                                    </p:set>
                                    <p:animEffect transition="in" filter="wipe(down)">
                                      <p:cBhvr>
                                        <p:cTn id="85" dur="500"/>
                                        <p:tgtEl>
                                          <p:spTgt spid="7170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71710"/>
                                        </p:tgtEl>
                                        <p:attrNameLst>
                                          <p:attrName>style.visibility</p:attrName>
                                        </p:attrNameLst>
                                      </p:cBhvr>
                                      <p:to>
                                        <p:strVal val="visible"/>
                                      </p:to>
                                    </p:set>
                                    <p:animEffect transition="in" filter="wipe(down)">
                                      <p:cBhvr>
                                        <p:cTn id="90" dur="500"/>
                                        <p:tgtEl>
                                          <p:spTgt spid="7171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71702"/>
                                        </p:tgtEl>
                                        <p:attrNameLst>
                                          <p:attrName>style.visibility</p:attrName>
                                        </p:attrNameLst>
                                      </p:cBhvr>
                                      <p:to>
                                        <p:strVal val="visible"/>
                                      </p:to>
                                    </p:set>
                                    <p:animEffect transition="in" filter="dissolve">
                                      <p:cBhvr>
                                        <p:cTn id="95" dur="500"/>
                                        <p:tgtEl>
                                          <p:spTgt spid="7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6" grpId="0"/>
      <p:bldP spid="71697" grpId="0"/>
      <p:bldP spid="71698" grpId="0"/>
      <p:bldP spid="71699" grpId="0"/>
      <p:bldP spid="71700" grpId="0"/>
      <p:bldP spid="71701" grpId="0"/>
      <p:bldP spid="71702" grpId="0"/>
      <p:bldP spid="7170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C846AAC-66E9-45DB-821A-69C9B418CC89}"/>
              </a:ext>
            </a:extLst>
          </p:cNvPr>
          <p:cNvSpPr>
            <a:spLocks noGrp="1" noChangeArrowheads="1"/>
          </p:cNvSpPr>
          <p:nvPr>
            <p:ph type="title"/>
          </p:nvPr>
        </p:nvSpPr>
        <p:spPr>
          <a:xfrm>
            <a:off x="395536" y="188641"/>
            <a:ext cx="7560840" cy="720080"/>
          </a:xfrm>
        </p:spPr>
        <p:txBody>
          <a:bodyPr/>
          <a:lstStyle/>
          <a:p>
            <a:r>
              <a:rPr lang="zh-CN" altLang="en-US" dirty="0"/>
              <a:t>鲍威尔基本算法要点</a:t>
            </a:r>
          </a:p>
        </p:txBody>
      </p:sp>
      <p:sp>
        <p:nvSpPr>
          <p:cNvPr id="96259" name="Rectangle 3">
            <a:extLst>
              <a:ext uri="{FF2B5EF4-FFF2-40B4-BE49-F238E27FC236}">
                <a16:creationId xmlns:a16="http://schemas.microsoft.com/office/drawing/2014/main" id="{2406EBE4-6B49-4571-A4EE-C7093EA10112}"/>
              </a:ext>
            </a:extLst>
          </p:cNvPr>
          <p:cNvSpPr>
            <a:spLocks noGrp="1" noChangeArrowheads="1"/>
          </p:cNvSpPr>
          <p:nvPr>
            <p:ph type="body" idx="1"/>
          </p:nvPr>
        </p:nvSpPr>
        <p:spPr>
          <a:xfrm>
            <a:off x="390526" y="1196752"/>
            <a:ext cx="8159657" cy="4752528"/>
          </a:xfrm>
        </p:spPr>
        <p:txBody>
          <a:bodyPr>
            <a:normAutofit fontScale="92500" lnSpcReduction="10000"/>
          </a:bodyPr>
          <a:lstStyle/>
          <a:p>
            <a:pPr>
              <a:lnSpc>
                <a:spcPct val="120000"/>
              </a:lnSpc>
            </a:pPr>
            <a:r>
              <a:rPr lang="zh-CN" altLang="en-US" sz="2800" dirty="0"/>
              <a:t>在每一轮迭代中总有一个始点（第一轮的始点是任取的初始点）和</a:t>
            </a:r>
            <a:r>
              <a:rPr lang="en-US" altLang="zh-CN" sz="2800" i="1" dirty="0"/>
              <a:t>n</a:t>
            </a:r>
            <a:r>
              <a:rPr lang="zh-CN" altLang="en-US" sz="2800" dirty="0"/>
              <a:t>个线性独立的搜索方向。从始点出发顺次沿</a:t>
            </a:r>
            <a:r>
              <a:rPr lang="en-US" altLang="zh-CN" sz="2800" i="1" dirty="0"/>
              <a:t>n</a:t>
            </a:r>
            <a:r>
              <a:rPr lang="zh-CN" altLang="en-US" sz="2800" dirty="0"/>
              <a:t>个方向作一维搜索得一终点，由始点和终点决定了一个新的搜索方向</a:t>
            </a:r>
          </a:p>
          <a:p>
            <a:pPr>
              <a:lnSpc>
                <a:spcPct val="120000"/>
              </a:lnSpc>
            </a:pPr>
            <a:r>
              <a:rPr lang="zh-CN" altLang="en-US" sz="2800" dirty="0"/>
              <a:t>用这个方向替换原来</a:t>
            </a:r>
            <a:r>
              <a:rPr lang="en-US" altLang="zh-CN" sz="2800" i="1" dirty="0"/>
              <a:t>n</a:t>
            </a:r>
            <a:r>
              <a:rPr lang="zh-CN" altLang="en-US" sz="2800" dirty="0"/>
              <a:t>个方向中的一个，于是形成新的搜索方向组。</a:t>
            </a:r>
            <a:r>
              <a:rPr lang="zh-CN" altLang="en-US" sz="2800" dirty="0">
                <a:solidFill>
                  <a:srgbClr val="FF0000"/>
                </a:solidFill>
              </a:rPr>
              <a:t>替换的原则是去掉原方向组的第一个方向而将新方向排在原方向的最后。</a:t>
            </a:r>
            <a:r>
              <a:rPr lang="zh-CN" altLang="en-US" sz="2800" dirty="0"/>
              <a:t>此外规定，从这一轮的搜索终点出发沿新的搜索方向作一维搜索而得到的极小点，作为下一轮迭代的始点。这样就形成算法的循环</a:t>
            </a:r>
          </a:p>
        </p:txBody>
      </p:sp>
      <p:sp>
        <p:nvSpPr>
          <p:cNvPr id="96260" name="Text Box 4">
            <a:extLst>
              <a:ext uri="{FF2B5EF4-FFF2-40B4-BE49-F238E27FC236}">
                <a16:creationId xmlns:a16="http://schemas.microsoft.com/office/drawing/2014/main" id="{CBBEC731-1BC0-4176-8763-1E63E1D429B7}"/>
              </a:ext>
            </a:extLst>
          </p:cNvPr>
          <p:cNvSpPr txBox="1">
            <a:spLocks noChangeArrowheads="1"/>
          </p:cNvSpPr>
          <p:nvPr/>
        </p:nvSpPr>
        <p:spPr bwMode="auto">
          <a:xfrm>
            <a:off x="528591" y="5949280"/>
            <a:ext cx="788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sz="2800" b="1" dirty="0">
                <a:solidFill>
                  <a:srgbClr val="FF3300"/>
                </a:solidFill>
                <a:latin typeface="Times New Roman" panose="02020603050405020304" pitchFamily="18" charset="0"/>
              </a:rPr>
              <a:t>上述基本算法仅具有理论意义</a:t>
            </a:r>
          </a:p>
        </p:txBody>
      </p:sp>
    </p:spTree>
    <p:extLst>
      <p:ext uri="{BB962C8B-B14F-4D97-AF65-F5344CB8AC3E}">
        <p14:creationId xmlns:p14="http://schemas.microsoft.com/office/powerpoint/2010/main" val="2314549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1C22F0-215D-4FD5-983F-4226A34A2F52}"/>
              </a:ext>
            </a:extLst>
          </p:cNvPr>
          <p:cNvSpPr txBox="1"/>
          <p:nvPr/>
        </p:nvSpPr>
        <p:spPr>
          <a:xfrm>
            <a:off x="179512" y="2348880"/>
            <a:ext cx="2016097" cy="954107"/>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其他多变量优化算法</a:t>
            </a:r>
          </a:p>
        </p:txBody>
      </p:sp>
      <p:pic>
        <p:nvPicPr>
          <p:cNvPr id="7" name="图片 6">
            <a:extLst>
              <a:ext uri="{FF2B5EF4-FFF2-40B4-BE49-F238E27FC236}">
                <a16:creationId xmlns:a16="http://schemas.microsoft.com/office/drawing/2014/main" id="{F1A2FFD0-6948-4D67-BA5F-BEFC8D773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53" y="38461"/>
            <a:ext cx="6078161" cy="6781078"/>
          </a:xfrm>
          <a:prstGeom prst="rect">
            <a:avLst/>
          </a:prstGeom>
        </p:spPr>
      </p:pic>
      <p:sp>
        <p:nvSpPr>
          <p:cNvPr id="8" name="文本框 7">
            <a:extLst>
              <a:ext uri="{FF2B5EF4-FFF2-40B4-BE49-F238E27FC236}">
                <a16:creationId xmlns:a16="http://schemas.microsoft.com/office/drawing/2014/main" id="{1EE0D53B-C516-410A-B83F-2F7962511A5A}"/>
              </a:ext>
            </a:extLst>
          </p:cNvPr>
          <p:cNvSpPr txBox="1"/>
          <p:nvPr/>
        </p:nvSpPr>
        <p:spPr>
          <a:xfrm>
            <a:off x="7452320" y="5805264"/>
            <a:ext cx="1590183" cy="369332"/>
          </a:xfrm>
          <a:prstGeom prst="rect">
            <a:avLst/>
          </a:prstGeom>
          <a:noFill/>
        </p:spPr>
        <p:txBody>
          <a:bodyPr wrap="square" rtlCol="0">
            <a:spAutoFit/>
          </a:bodyPr>
          <a:lstStyle/>
          <a:p>
            <a:pPr algn="l"/>
            <a:r>
              <a:rPr lang="zh-CN" altLang="en-US" b="0" dirty="0">
                <a:solidFill>
                  <a:schemeClr val="tx1"/>
                </a:solidFill>
              </a:rPr>
              <a:t>随机森林回归</a:t>
            </a:r>
            <a:endParaRPr lang="zh-CN" altLang="en-US" b="0" dirty="0">
              <a:solidFill>
                <a:schemeClr val="tx1"/>
              </a:solidFill>
              <a:latin typeface="+mn-ea"/>
              <a:ea typeface="+mn-ea"/>
            </a:endParaRPr>
          </a:p>
        </p:txBody>
      </p:sp>
    </p:spTree>
    <p:extLst>
      <p:ext uri="{BB962C8B-B14F-4D97-AF65-F5344CB8AC3E}">
        <p14:creationId xmlns:p14="http://schemas.microsoft.com/office/powerpoint/2010/main" val="3942183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标题 290817">
            <a:extLst>
              <a:ext uri="{FF2B5EF4-FFF2-40B4-BE49-F238E27FC236}">
                <a16:creationId xmlns:a16="http://schemas.microsoft.com/office/drawing/2014/main" id="{3F53BD30-1B5C-4D3D-B2BB-2063D8F8E552}"/>
              </a:ext>
            </a:extLst>
          </p:cNvPr>
          <p:cNvSpPr>
            <a:spLocks noGrp="1" noChangeArrowheads="1"/>
          </p:cNvSpPr>
          <p:nvPr>
            <p:ph type="title"/>
          </p:nvPr>
        </p:nvSpPr>
        <p:spPr>
          <a:xfrm>
            <a:off x="1691680" y="548680"/>
            <a:ext cx="6048672"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291842" name="文本占位符 290818">
            <a:extLst>
              <a:ext uri="{FF2B5EF4-FFF2-40B4-BE49-F238E27FC236}">
                <a16:creationId xmlns:a16="http://schemas.microsoft.com/office/drawing/2014/main" id="{1899E7B6-0112-4B35-A7AB-CA08AC3057CF}"/>
              </a:ext>
            </a:extLst>
          </p:cNvPr>
          <p:cNvSpPr>
            <a:spLocks noGrp="1" noChangeArrowheads="1"/>
          </p:cNvSpPr>
          <p:nvPr>
            <p:ph idx="1"/>
          </p:nvPr>
        </p:nvSpPr>
        <p:spPr>
          <a:xfrm>
            <a:off x="539552" y="1844824"/>
            <a:ext cx="8064896" cy="3384376"/>
          </a:xfrm>
        </p:spPr>
        <p:txBody>
          <a:bodyPr>
            <a:noAutofit/>
          </a:bodyPr>
          <a:lstStyle/>
          <a:p>
            <a:pPr>
              <a:lnSpc>
                <a:spcPct val="120000"/>
              </a:lnSpc>
            </a:pPr>
            <a:r>
              <a:rPr lang="zh-CN" altLang="en-US" sz="3200" b="1" dirty="0">
                <a:latin typeface="华文仿宋" panose="02010600040101010101" pitchFamily="2" charset="-122"/>
              </a:rPr>
              <a:t>理解数值优化的基本思想、方法和理论</a:t>
            </a:r>
          </a:p>
          <a:p>
            <a:pPr>
              <a:lnSpc>
                <a:spcPct val="120000"/>
              </a:lnSpc>
            </a:pPr>
            <a:r>
              <a:rPr lang="zh-CN" altLang="en-US" sz="3200" b="1" dirty="0">
                <a:solidFill>
                  <a:srgbClr val="0000FF"/>
                </a:solidFill>
                <a:latin typeface="宋体" panose="02010600030101010101" pitchFamily="2" charset="-122"/>
              </a:rPr>
              <a:t>重点：黄金分割搜索法和斐波那契搜索法</a:t>
            </a:r>
          </a:p>
          <a:p>
            <a:pPr>
              <a:lnSpc>
                <a:spcPct val="120000"/>
              </a:lnSpc>
            </a:pPr>
            <a:r>
              <a:rPr lang="zh-CN" altLang="en-US" sz="3200" b="1" dirty="0">
                <a:latin typeface="华文仿宋" panose="02010600040101010101" pitchFamily="2" charset="-122"/>
              </a:rPr>
              <a:t>掌握利用导数求极小值的方法</a:t>
            </a:r>
          </a:p>
          <a:p>
            <a:pPr>
              <a:lnSpc>
                <a:spcPct val="120000"/>
              </a:lnSpc>
            </a:pPr>
            <a:r>
              <a:rPr lang="zh-CN" altLang="en-US" sz="3200" b="1" dirty="0">
                <a:latin typeface="华文仿宋" panose="02010600040101010101" pitchFamily="2" charset="-122"/>
              </a:rPr>
              <a:t>了解：多元函数求极值的方法，包括：内  </a:t>
            </a:r>
            <a:r>
              <a:rPr lang="en-US" altLang="zh-CN" sz="3200" b="1" dirty="0">
                <a:latin typeface="华文仿宋" panose="02010600040101010101" pitchFamily="2" charset="-122"/>
              </a:rPr>
              <a:t>   </a:t>
            </a:r>
          </a:p>
          <a:p>
            <a:pPr marL="0" indent="0">
              <a:lnSpc>
                <a:spcPct val="120000"/>
              </a:lnSpc>
              <a:buNone/>
            </a:pPr>
            <a:r>
              <a:rPr lang="en-US" altLang="zh-CN" sz="3200" b="1" dirty="0">
                <a:latin typeface="华文仿宋" panose="02010600040101010101" pitchFamily="2" charset="-122"/>
              </a:rPr>
              <a:t>             </a:t>
            </a:r>
            <a:r>
              <a:rPr lang="zh-CN" altLang="en-US" sz="3200" b="1" dirty="0">
                <a:latin typeface="华文仿宋" panose="02010600040101010101" pitchFamily="2" charset="-122"/>
              </a:rPr>
              <a:t>德</a:t>
            </a:r>
            <a:r>
              <a:rPr lang="en-US" altLang="zh-CN" sz="3200" b="1" dirty="0">
                <a:latin typeface="华文仿宋" panose="02010600040101010101" pitchFamily="2" charset="-122"/>
              </a:rPr>
              <a:t>-</a:t>
            </a:r>
            <a:r>
              <a:rPr lang="zh-CN" altLang="en-US" sz="3200" b="1" dirty="0">
                <a:latin typeface="华文仿宋" panose="02010600040101010101" pitchFamily="2" charset="-122"/>
              </a:rPr>
              <a:t>米德方法、鲍威尔方法</a:t>
            </a:r>
            <a:endParaRPr lang="zh-CN" altLang="en-US" sz="3200" b="1" dirty="0">
              <a:solidFill>
                <a:srgbClr val="0000FF"/>
              </a:solidFill>
              <a:latin typeface="宋体" panose="02010600030101010101" pitchFamily="2" charset="-122"/>
            </a:endParaRPr>
          </a:p>
          <a:p>
            <a:pPr>
              <a:lnSpc>
                <a:spcPct val="120000"/>
              </a:lnSpc>
            </a:pPr>
            <a:endParaRPr lang="zh-CN" altLang="en-US" sz="3200" b="1"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5784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67FBB-7FB7-4623-90F4-F9428BAEB5C3}"/>
              </a:ext>
            </a:extLst>
          </p:cNvPr>
          <p:cNvSpPr txBox="1"/>
          <p:nvPr/>
        </p:nvSpPr>
        <p:spPr>
          <a:xfrm>
            <a:off x="137833" y="725795"/>
            <a:ext cx="8868331" cy="523220"/>
          </a:xfrm>
          <a:prstGeom prst="rect">
            <a:avLst/>
          </a:prstGeom>
          <a:noFill/>
        </p:spPr>
        <p:txBody>
          <a:bodyPr wrap="square" rtlCol="0">
            <a:spAutoFit/>
          </a:bodyPr>
          <a:lstStyle/>
          <a:p>
            <a:pPr algn="l"/>
            <a:r>
              <a:rPr lang="zh-CN" altLang="en-US" sz="2800" dirty="0">
                <a:solidFill>
                  <a:srgbClr val="0000FF"/>
                </a:solidFill>
                <a:latin typeface="+mn-ea"/>
                <a:ea typeface="+mn-ea"/>
              </a:rPr>
              <a:t>例</a:t>
            </a:r>
            <a:r>
              <a:rPr lang="en-US" altLang="zh-CN" sz="2800" dirty="0">
                <a:solidFill>
                  <a:srgbClr val="0000FF"/>
                </a:solidFill>
                <a:latin typeface="+mn-ea"/>
                <a:ea typeface="+mn-ea"/>
              </a:rPr>
              <a:t>8.3 </a:t>
            </a:r>
            <a:r>
              <a:rPr lang="zh-CN" altLang="en-US" sz="2400" b="0" dirty="0">
                <a:solidFill>
                  <a:schemeClr val="tx1">
                    <a:lumMod val="95000"/>
                    <a:lumOff val="5000"/>
                  </a:schemeClr>
                </a:solidFill>
                <a:latin typeface="+mn-ea"/>
                <a:ea typeface="+mn-ea"/>
              </a:rPr>
              <a:t>求函数                                        在区间</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[-2, 2]</a:t>
            </a:r>
            <a:r>
              <a:rPr lang="zh-CN" altLang="en-US" sz="2400" b="0" dirty="0">
                <a:solidFill>
                  <a:schemeClr val="tx1">
                    <a:lumMod val="95000"/>
                    <a:lumOff val="5000"/>
                  </a:schemeClr>
                </a:solidFill>
                <a:latin typeface="+mn-ea"/>
                <a:ea typeface="+mn-ea"/>
              </a:rPr>
              <a:t>上的局部极值。</a:t>
            </a:r>
          </a:p>
        </p:txBody>
      </p:sp>
      <p:pic>
        <p:nvPicPr>
          <p:cNvPr id="8" name="图片 7">
            <a:extLst>
              <a:ext uri="{FF2B5EF4-FFF2-40B4-BE49-F238E27FC236}">
                <a16:creationId xmlns:a16="http://schemas.microsoft.com/office/drawing/2014/main" id="{289D08F8-BB29-4569-A84D-2D547ADD844E}"/>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051720" y="851268"/>
            <a:ext cx="3015691" cy="327355"/>
          </a:xfrm>
          <a:prstGeom prst="rect">
            <a:avLst/>
          </a:prstGeom>
        </p:spPr>
      </p:pic>
      <p:pic>
        <p:nvPicPr>
          <p:cNvPr id="10" name="图片 9">
            <a:extLst>
              <a:ext uri="{FF2B5EF4-FFF2-40B4-BE49-F238E27FC236}">
                <a16:creationId xmlns:a16="http://schemas.microsoft.com/office/drawing/2014/main" id="{F5E76EDA-7A71-4E9B-A671-99EC539C4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81" y="1340768"/>
            <a:ext cx="8371175" cy="1966025"/>
          </a:xfrm>
          <a:prstGeom prst="rect">
            <a:avLst/>
          </a:prstGeom>
        </p:spPr>
      </p:pic>
      <p:sp>
        <p:nvSpPr>
          <p:cNvPr id="12" name="文本框 11">
            <a:extLst>
              <a:ext uri="{FF2B5EF4-FFF2-40B4-BE49-F238E27FC236}">
                <a16:creationId xmlns:a16="http://schemas.microsoft.com/office/drawing/2014/main" id="{573B5DA7-5B0B-4D42-B8FD-DF8DA37EF13C}"/>
              </a:ext>
            </a:extLst>
          </p:cNvPr>
          <p:cNvSpPr txBox="1"/>
          <p:nvPr/>
        </p:nvSpPr>
        <p:spPr>
          <a:xfrm>
            <a:off x="124851" y="4130838"/>
            <a:ext cx="8965487" cy="1461939"/>
          </a:xfrm>
          <a:prstGeom prst="rect">
            <a:avLst/>
          </a:prstGeom>
          <a:noFill/>
        </p:spPr>
        <p:txBody>
          <a:bodyPr wrap="square" rtlCol="0">
            <a:spAutoFit/>
          </a:bodyPr>
          <a:lstStyle/>
          <a:p>
            <a:pPr algn="l">
              <a:spcAft>
                <a:spcPts val="600"/>
              </a:spcAft>
              <a:defRPr/>
            </a:pPr>
            <a:r>
              <a:rPr lang="zh-CN" altLang="en-US" sz="2800" dirty="0">
                <a:solidFill>
                  <a:srgbClr val="0000FF"/>
                </a:solidFill>
                <a:effectLst>
                  <a:outerShdw blurRad="38100" dist="38100" dir="2700000" algn="tl">
                    <a:srgbClr val="FFFFFF"/>
                  </a:outerShdw>
                </a:effectLst>
                <a:latin typeface="SimHei" panose="02010609060101010101" pitchFamily="49" charset="-122"/>
                <a:ea typeface="SimHei" panose="02010609060101010101" pitchFamily="49" charset="-122"/>
              </a:rPr>
              <a:t>优点：</a:t>
            </a:r>
            <a:r>
              <a:rPr lang="zh-CN" altLang="en-US"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概念简明</a:t>
            </a:r>
            <a:r>
              <a:rPr lang="en-US" altLang="zh-CN"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计算精确；适用于简单问题的寻优</a:t>
            </a:r>
            <a:endParaRPr lang="en-US" altLang="zh-CN"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endParaRPr>
          </a:p>
          <a:p>
            <a:pPr algn="l">
              <a:spcAft>
                <a:spcPts val="600"/>
              </a:spcAft>
              <a:defRPr/>
            </a:pPr>
            <a:r>
              <a:rPr lang="zh-CN" altLang="en-US" sz="2800" dirty="0">
                <a:solidFill>
                  <a:srgbClr val="0000FF"/>
                </a:solidFill>
                <a:effectLst>
                  <a:outerShdw blurRad="38100" dist="38100" dir="2700000" algn="tl">
                    <a:srgbClr val="FFFFFF"/>
                  </a:outerShdw>
                </a:effectLst>
                <a:latin typeface="SimHei" panose="02010609060101010101" pitchFamily="49" charset="-122"/>
                <a:ea typeface="SimHei" panose="02010609060101010101" pitchFamily="49" charset="-122"/>
              </a:rPr>
              <a:t>缺点：</a:t>
            </a:r>
            <a:r>
              <a:rPr lang="zh-CN" altLang="en-US"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复杂的工程问题</a:t>
            </a:r>
            <a:r>
              <a:rPr lang="zh-CN" altLang="en-US" sz="28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由于</a:t>
            </a:r>
            <a:r>
              <a:rPr lang="zh-CN" altLang="en-US" sz="2800" dirty="0">
                <a:solidFill>
                  <a:srgbClr val="FF0000"/>
                </a:solidFill>
                <a:effectLst>
                  <a:outerShdw blurRad="38100" dist="38100" dir="2700000" algn="tl">
                    <a:srgbClr val="FFFFFF"/>
                  </a:outerShdw>
                </a:effectLst>
                <a:latin typeface="华文仿宋" panose="02010600040101010101" pitchFamily="2" charset="-122"/>
                <a:ea typeface="华文仿宋" panose="02010600040101010101" pitchFamily="2" charset="-122"/>
              </a:rPr>
              <a:t>目标函数不可导</a:t>
            </a:r>
            <a:r>
              <a:rPr lang="zh-CN" altLang="en-US" sz="28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，或</a:t>
            </a:r>
            <a:r>
              <a:rPr lang="zh-CN" altLang="en-US" sz="2800" dirty="0">
                <a:solidFill>
                  <a:srgbClr val="FF0000"/>
                </a:solidFill>
                <a:effectLst>
                  <a:outerShdw blurRad="38100" dist="38100" dir="2700000" algn="tl">
                    <a:srgbClr val="FFFFFF"/>
                  </a:outerShdw>
                </a:effectLst>
                <a:latin typeface="华文仿宋" panose="02010600040101010101" pitchFamily="2" charset="-122"/>
                <a:ea typeface="华文仿宋" panose="02010600040101010101" pitchFamily="2" charset="-122"/>
              </a:rPr>
              <a:t>导数求解过程非常复杂</a:t>
            </a:r>
            <a:r>
              <a:rPr lang="zh-CN" altLang="en-US" sz="28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，无法使用解析法</a:t>
            </a:r>
          </a:p>
        </p:txBody>
      </p:sp>
      <p:sp>
        <p:nvSpPr>
          <p:cNvPr id="3" name="文本框 2">
            <a:extLst>
              <a:ext uri="{FF2B5EF4-FFF2-40B4-BE49-F238E27FC236}">
                <a16:creationId xmlns:a16="http://schemas.microsoft.com/office/drawing/2014/main" id="{B546EDDF-BE8C-4CEC-AAA7-9B9AF34917CB}"/>
              </a:ext>
            </a:extLst>
          </p:cNvPr>
          <p:cNvSpPr txBox="1"/>
          <p:nvPr/>
        </p:nvSpPr>
        <p:spPr>
          <a:xfrm>
            <a:off x="137833" y="3409644"/>
            <a:ext cx="6192688" cy="523220"/>
          </a:xfrm>
          <a:prstGeom prst="rect">
            <a:avLst/>
          </a:prstGeom>
          <a:noFill/>
        </p:spPr>
        <p:txBody>
          <a:bodyPr wrap="square" rtlCol="0">
            <a:spAutoFit/>
          </a:bodyPr>
          <a:lstStyle/>
          <a:p>
            <a:pPr algn="l">
              <a:defRPr/>
            </a:pPr>
            <a:r>
              <a:rPr lang="zh-CN" altLang="en-US" sz="28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上述求解极值的方法，称为</a:t>
            </a:r>
            <a:r>
              <a:rPr lang="zh-CN" altLang="en-US" sz="2800" dirty="0">
                <a:solidFill>
                  <a:srgbClr val="FF0000"/>
                </a:solidFill>
                <a:effectLst>
                  <a:outerShdw blurRad="38100" dist="38100" dir="2700000" algn="tl">
                    <a:srgbClr val="FFFFFF"/>
                  </a:outerShdw>
                </a:effectLst>
                <a:highlight>
                  <a:srgbClr val="FFFF00"/>
                </a:highlight>
                <a:latin typeface="华文仿宋" panose="02010600040101010101" pitchFamily="2" charset="-122"/>
                <a:ea typeface="华文仿宋" panose="02010600040101010101" pitchFamily="2" charset="-122"/>
              </a:rPr>
              <a:t>解析法</a:t>
            </a:r>
            <a:r>
              <a:rPr lang="zh-CN" altLang="en-US" sz="28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endParaRPr lang="en-US" altLang="zh-CN" sz="28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endParaRPr>
          </a:p>
        </p:txBody>
      </p:sp>
      <p:sp>
        <p:nvSpPr>
          <p:cNvPr id="4" name="Rectangle 2">
            <a:extLst>
              <a:ext uri="{FF2B5EF4-FFF2-40B4-BE49-F238E27FC236}">
                <a16:creationId xmlns:a16="http://schemas.microsoft.com/office/drawing/2014/main" id="{6EFFB36D-A69C-A2C3-44A3-DDB2F4C4B55D}"/>
              </a:ext>
            </a:extLst>
          </p:cNvPr>
          <p:cNvSpPr txBox="1">
            <a:spLocks noChangeArrowheads="1"/>
          </p:cNvSpPr>
          <p:nvPr/>
        </p:nvSpPr>
        <p:spPr>
          <a:xfrm>
            <a:off x="1808237" y="260648"/>
            <a:ext cx="5527526" cy="469342"/>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altLang="zh-CN" sz="3200" b="0">
                <a:latin typeface="华文仿宋" panose="02010600040101010101" pitchFamily="2" charset="-122"/>
                <a:ea typeface="华文仿宋" panose="02010600040101010101" pitchFamily="2" charset="-122"/>
              </a:rPr>
              <a:t>8.2 </a:t>
            </a:r>
            <a:r>
              <a:rPr lang="zh-CN" altLang="en-US" sz="3200" b="0">
                <a:solidFill>
                  <a:srgbClr val="FF0000"/>
                </a:solidFill>
                <a:latin typeface="华文仿宋" panose="02010600040101010101" pitchFamily="2" charset="-122"/>
                <a:ea typeface="华文仿宋" panose="02010600040101010101" pitchFamily="2" charset="-122"/>
              </a:rPr>
              <a:t>单变量函数</a:t>
            </a:r>
            <a:r>
              <a:rPr lang="zh-CN" altLang="en-US" sz="3200" b="0">
                <a:latin typeface="华文仿宋" panose="02010600040101010101" pitchFamily="2" charset="-122"/>
                <a:ea typeface="华文仿宋" panose="02010600040101010101" pitchFamily="2" charset="-122"/>
              </a:rPr>
              <a:t>的极小值 </a:t>
            </a:r>
            <a:endParaRPr lang="zh-CN" altLang="en-US" sz="3200" b="0" dirty="0">
              <a:latin typeface="华文仿宋" panose="02010600040101010101" pitchFamily="2" charset="-122"/>
              <a:ea typeface="华文仿宋" panose="02010600040101010101" pitchFamily="2" charset="-122"/>
            </a:endParaRPr>
          </a:p>
        </p:txBody>
      </p:sp>
      <p:pic>
        <p:nvPicPr>
          <p:cNvPr id="5" name="图片 4">
            <a:extLst>
              <a:ext uri="{FF2B5EF4-FFF2-40B4-BE49-F238E27FC236}">
                <a16:creationId xmlns:a16="http://schemas.microsoft.com/office/drawing/2014/main" id="{9B1E8AA9-6FB8-C207-A1B7-9CE1DDFEF1F3}"/>
              </a:ext>
            </a:extLst>
          </p:cNvPr>
          <p:cNvPicPr>
            <a:picLocks noChangeAspect="1"/>
          </p:cNvPicPr>
          <p:nvPr/>
        </p:nvPicPr>
        <p:blipFill>
          <a:blip r:embed="rId5"/>
          <a:stretch>
            <a:fillRect/>
          </a:stretch>
        </p:blipFill>
        <p:spPr>
          <a:xfrm>
            <a:off x="7949719" y="3074354"/>
            <a:ext cx="889000" cy="596900"/>
          </a:xfrm>
          <a:prstGeom prst="rect">
            <a:avLst/>
          </a:prstGeom>
        </p:spPr>
      </p:pic>
    </p:spTree>
    <p:extLst>
      <p:ext uri="{BB962C8B-B14F-4D97-AF65-F5344CB8AC3E}">
        <p14:creationId xmlns:p14="http://schemas.microsoft.com/office/powerpoint/2010/main" val="69688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6021BB-C5C6-4BB5-AD5E-D4EC9AEF5521}"/>
              </a:ext>
            </a:extLst>
          </p:cNvPr>
          <p:cNvSpPr>
            <a:spLocks noGrp="1" noChangeArrowheads="1"/>
          </p:cNvSpPr>
          <p:nvPr>
            <p:ph type="title"/>
          </p:nvPr>
        </p:nvSpPr>
        <p:spPr>
          <a:xfrm>
            <a:off x="1155893" y="283381"/>
            <a:ext cx="6832215" cy="471585"/>
          </a:xfrm>
        </p:spPr>
        <p:txBody>
          <a:bodyPr>
            <a:noAutofit/>
          </a:bodyPr>
          <a:lstStyle/>
          <a:p>
            <a:pPr algn="ctr"/>
            <a:r>
              <a:rPr lang="en-US" altLang="zh-CN" sz="2800" dirty="0">
                <a:solidFill>
                  <a:srgbClr val="0000FF"/>
                </a:solidFill>
              </a:rPr>
              <a:t>8.2.2 </a:t>
            </a:r>
            <a:r>
              <a:rPr lang="zh-CN" altLang="en-US" sz="2800" dirty="0">
                <a:solidFill>
                  <a:srgbClr val="0000FF"/>
                </a:solidFill>
              </a:rPr>
              <a:t>一维搜索方法</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B68D81B-FB4A-44F7-89A7-5D86DE14E124}"/>
              </a:ext>
            </a:extLst>
          </p:cNvPr>
          <p:cNvSpPr>
            <a:spLocks noGrp="1" noChangeArrowheads="1"/>
          </p:cNvSpPr>
          <p:nvPr>
            <p:ph type="body" idx="1"/>
          </p:nvPr>
        </p:nvSpPr>
        <p:spPr>
          <a:xfrm>
            <a:off x="89187" y="692696"/>
            <a:ext cx="8945889" cy="5724766"/>
          </a:xfrm>
        </p:spPr>
        <p:txBody>
          <a:bodyPr>
            <a:noAutofit/>
          </a:bodyPr>
          <a:lstStyle/>
          <a:p>
            <a:pPr marL="0" indent="0">
              <a:lnSpc>
                <a:spcPct val="100000"/>
              </a:lnSpc>
              <a:buClr>
                <a:schemeClr val="tx1"/>
              </a:buClr>
              <a:buNone/>
            </a:pPr>
            <a:r>
              <a:rPr lang="zh-CN" altLang="en-US" sz="2800" b="1" dirty="0">
                <a:solidFill>
                  <a:srgbClr val="0000FF"/>
                </a:solidFill>
                <a:latin typeface="+mn-ea"/>
              </a:rPr>
              <a:t>基本思想</a:t>
            </a:r>
            <a:endParaRPr lang="en-US" altLang="zh-CN" sz="2800" b="1" dirty="0">
              <a:solidFill>
                <a:srgbClr val="0000FF"/>
              </a:solidFill>
              <a:latin typeface="+mn-ea"/>
            </a:endParaRPr>
          </a:p>
          <a:p>
            <a:pPr marL="0" indent="0">
              <a:lnSpc>
                <a:spcPct val="100000"/>
              </a:lnSpc>
              <a:buClr>
                <a:schemeClr val="tx1"/>
              </a:buClr>
              <a:buNone/>
            </a:pPr>
            <a:r>
              <a:rPr lang="en-US" altLang="zh-CN" sz="2800" b="1" dirty="0">
                <a:solidFill>
                  <a:srgbClr val="FF0000"/>
                </a:solidFill>
                <a:latin typeface="+mn-ea"/>
                <a:ea typeface="KaiTi" panose="02010609060101010101" pitchFamily="49" charset="-122"/>
              </a:rPr>
              <a:t>	</a:t>
            </a:r>
            <a:r>
              <a:rPr lang="zh-CN" altLang="en-US" sz="2400" b="1" dirty="0">
                <a:solidFill>
                  <a:srgbClr val="FF0000"/>
                </a:solidFill>
                <a:latin typeface="KaiTi" panose="02010609060101010101" pitchFamily="49" charset="-122"/>
                <a:ea typeface="KaiTi" panose="02010609060101010101" pitchFamily="49" charset="-122"/>
              </a:rPr>
              <a:t>通过函数值的比较，不断缩小极小值所在区间</a:t>
            </a:r>
            <a:endParaRPr lang="en-US" altLang="zh-CN" sz="2400" b="1" dirty="0">
              <a:solidFill>
                <a:srgbClr val="FF0000"/>
              </a:solidFill>
              <a:latin typeface="KaiTi" panose="02010609060101010101" pitchFamily="49" charset="-122"/>
              <a:ea typeface="KaiTi" panose="02010609060101010101" pitchFamily="49" charset="-122"/>
            </a:endParaRPr>
          </a:p>
          <a:p>
            <a:pPr marL="0" indent="0">
              <a:lnSpc>
                <a:spcPct val="100000"/>
              </a:lnSpc>
              <a:buClr>
                <a:schemeClr val="tx1"/>
              </a:buClr>
              <a:buNone/>
            </a:pPr>
            <a:endParaRPr lang="en-US" altLang="zh-CN" sz="2400" b="1" dirty="0">
              <a:solidFill>
                <a:srgbClr val="0000FF"/>
              </a:solidFill>
              <a:latin typeface="+mn-ea"/>
            </a:endParaRPr>
          </a:p>
          <a:p>
            <a:pPr marL="0" indent="0">
              <a:lnSpc>
                <a:spcPct val="100000"/>
              </a:lnSpc>
              <a:buClr>
                <a:schemeClr val="tx1"/>
              </a:buClr>
              <a:buNone/>
            </a:pPr>
            <a:r>
              <a:rPr lang="zh-CN" altLang="en-US" sz="2800" b="1" dirty="0">
                <a:solidFill>
                  <a:srgbClr val="0000FF"/>
                </a:solidFill>
                <a:latin typeface="+mn-ea"/>
              </a:rPr>
              <a:t>优点</a:t>
            </a:r>
            <a:endParaRPr lang="en-US" altLang="zh-CN" sz="2800" b="1" dirty="0">
              <a:solidFill>
                <a:srgbClr val="0000FF"/>
              </a:solidFill>
              <a:latin typeface="+mn-ea"/>
            </a:endParaRPr>
          </a:p>
          <a:p>
            <a:pPr marL="0" indent="0">
              <a:lnSpc>
                <a:spcPct val="100000"/>
              </a:lnSpc>
              <a:buClr>
                <a:schemeClr val="tx1"/>
              </a:buClr>
              <a:buNone/>
            </a:pPr>
            <a:r>
              <a:rPr lang="en-US" altLang="zh-CN" sz="2400" b="1" dirty="0">
                <a:solidFill>
                  <a:srgbClr val="0000FF"/>
                </a:solidFill>
                <a:latin typeface="+mn-ea"/>
              </a:rPr>
              <a:t>    </a:t>
            </a:r>
            <a:r>
              <a:rPr lang="zh-CN" altLang="en-US" sz="2400" b="1" dirty="0">
                <a:solidFill>
                  <a:srgbClr val="0000FF"/>
                </a:solidFill>
                <a:latin typeface="+mn-ea"/>
              </a:rPr>
              <a:t>   </a:t>
            </a:r>
            <a:r>
              <a:rPr lang="zh-CN" altLang="en-US" sz="2400" b="1" dirty="0">
                <a:solidFill>
                  <a:srgbClr val="FF0000"/>
                </a:solidFill>
                <a:latin typeface="KaiTi" panose="02010609060101010101" pitchFamily="49" charset="-122"/>
                <a:ea typeface="KaiTi" panose="02010609060101010101" pitchFamily="49" charset="-122"/>
              </a:rPr>
              <a:t>可用于</a:t>
            </a:r>
            <a:r>
              <a:rPr lang="en-US" altLang="zh-CN" sz="2400" b="1" i="1"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f</a:t>
            </a:r>
            <a:r>
              <a:rPr lang="en-US" altLang="zh-CN" sz="2400" b="1"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2400" b="1" i="1"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x</a:t>
            </a:r>
            <a:r>
              <a:rPr lang="en-US" altLang="zh-CN" sz="2400" b="1"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b="1" dirty="0">
                <a:solidFill>
                  <a:srgbClr val="FF0000"/>
                </a:solidFill>
                <a:latin typeface="KaiTi" panose="02010609060101010101" pitchFamily="49" charset="-122"/>
                <a:ea typeface="KaiTi" panose="02010609060101010101" pitchFamily="49" charset="-122"/>
              </a:rPr>
              <a:t>不可微的情况</a:t>
            </a:r>
            <a:endParaRPr lang="en-US" altLang="zh-CN" sz="2400" b="1" dirty="0">
              <a:solidFill>
                <a:srgbClr val="FF0000"/>
              </a:solidFill>
              <a:latin typeface="KaiTi" panose="02010609060101010101" pitchFamily="49" charset="-122"/>
              <a:ea typeface="KaiTi" panose="02010609060101010101" pitchFamily="49" charset="-122"/>
            </a:endParaRPr>
          </a:p>
          <a:p>
            <a:pPr marL="0" indent="0">
              <a:buClr>
                <a:schemeClr val="tx1"/>
              </a:buClr>
              <a:buNone/>
            </a:pPr>
            <a:endParaRPr lang="en-US" altLang="zh-CN" sz="2400" b="1" dirty="0">
              <a:solidFill>
                <a:srgbClr val="FF0000"/>
              </a:solidFill>
              <a:latin typeface="+mn-ea"/>
            </a:endParaRPr>
          </a:p>
          <a:p>
            <a:pPr marL="0" indent="0">
              <a:buClr>
                <a:schemeClr val="tx1"/>
              </a:buClr>
              <a:buNone/>
            </a:pPr>
            <a:r>
              <a:rPr lang="zh-CN" altLang="en-US" sz="2800" b="1" dirty="0">
                <a:solidFill>
                  <a:srgbClr val="0000FF"/>
                </a:solidFill>
                <a:latin typeface="+mn-ea"/>
              </a:rPr>
              <a:t>要求</a:t>
            </a:r>
            <a:endParaRPr lang="en-US" altLang="zh-CN" sz="2800" b="1" dirty="0">
              <a:solidFill>
                <a:srgbClr val="0000FF"/>
              </a:solidFill>
              <a:latin typeface="+mn-ea"/>
            </a:endParaRPr>
          </a:p>
          <a:p>
            <a:pPr marL="0" indent="0">
              <a:buNone/>
            </a:pPr>
            <a:r>
              <a:rPr lang="zh-CN" altLang="en-US" sz="2400" b="1" dirty="0">
                <a:solidFill>
                  <a:srgbClr val="FF0000"/>
                </a:solidFill>
                <a:latin typeface="KaiTi" panose="02010609060101010101" pitchFamily="49" charset="-122"/>
                <a:ea typeface="KaiTi" panose="02010609060101010101" pitchFamily="49" charset="-122"/>
              </a:rPr>
              <a:t>   要尽量减少函数的求值次数</a:t>
            </a:r>
            <a:endParaRPr lang="en-US" altLang="zh-CN" sz="2600" b="1" dirty="0">
              <a:latin typeface="+mn-ea"/>
            </a:endParaRPr>
          </a:p>
          <a:p>
            <a:pPr marL="0" indent="0">
              <a:buNone/>
            </a:pPr>
            <a:r>
              <a:rPr lang="zh-CN" altLang="en-US" sz="2600" b="1" dirty="0">
                <a:latin typeface="+mn-ea"/>
              </a:rPr>
              <a:t>      </a:t>
            </a:r>
            <a:endParaRPr lang="en-US" altLang="zh-CN" sz="2600" b="1" dirty="0">
              <a:latin typeface="+mn-ea"/>
            </a:endParaRPr>
          </a:p>
          <a:p>
            <a:pPr marL="0" indent="0">
              <a:buNone/>
            </a:pPr>
            <a:r>
              <a:rPr lang="zh-CN" altLang="en-US" sz="2600" b="1" dirty="0">
                <a:latin typeface="+mn-ea"/>
              </a:rPr>
              <a:t>      </a:t>
            </a:r>
            <a:r>
              <a:rPr lang="zh-CN" altLang="en-US" sz="2600" b="1" dirty="0">
                <a:solidFill>
                  <a:srgbClr val="0000FF"/>
                </a:solidFill>
                <a:latin typeface="+mn-ea"/>
              </a:rPr>
              <a:t>确定在哪里求</a:t>
            </a:r>
            <a:r>
              <a:rPr lang="en-US" altLang="zh-CN" sz="2600" b="1" i="1" dirty="0">
                <a:solidFill>
                  <a:srgbClr val="0000FF"/>
                </a:solidFill>
                <a:latin typeface="Times New Roman" panose="02020603050405020304" pitchFamily="18" charset="0"/>
                <a:cs typeface="Times New Roman" panose="02020603050405020304" pitchFamily="18" charset="0"/>
              </a:rPr>
              <a:t>f</a:t>
            </a:r>
            <a:r>
              <a:rPr lang="en-US" altLang="zh-CN" sz="2600" b="1" dirty="0">
                <a:solidFill>
                  <a:srgbClr val="0000FF"/>
                </a:solidFill>
                <a:latin typeface="Times New Roman" panose="02020603050405020304" pitchFamily="18" charset="0"/>
                <a:cs typeface="Times New Roman" panose="02020603050405020304" pitchFamily="18" charset="0"/>
              </a:rPr>
              <a:t>(</a:t>
            </a:r>
            <a:r>
              <a:rPr lang="en-US" altLang="zh-CN" sz="2600" b="1" i="1" dirty="0">
                <a:solidFill>
                  <a:srgbClr val="0000FF"/>
                </a:solidFill>
                <a:latin typeface="Times New Roman" panose="02020603050405020304" pitchFamily="18" charset="0"/>
                <a:cs typeface="Times New Roman" panose="02020603050405020304" pitchFamily="18" charset="0"/>
              </a:rPr>
              <a:t>x</a:t>
            </a:r>
            <a:r>
              <a:rPr lang="en-US" altLang="zh-CN" sz="2600" b="1" dirty="0">
                <a:solidFill>
                  <a:srgbClr val="0000FF"/>
                </a:solidFill>
                <a:latin typeface="Times New Roman" panose="02020603050405020304" pitchFamily="18" charset="0"/>
                <a:cs typeface="Times New Roman" panose="02020603050405020304" pitchFamily="18" charset="0"/>
              </a:rPr>
              <a:t>)</a:t>
            </a:r>
            <a:r>
              <a:rPr lang="zh-CN" altLang="en-US" sz="2600" b="1" dirty="0">
                <a:solidFill>
                  <a:srgbClr val="0000FF"/>
                </a:solidFill>
                <a:latin typeface="+mn-ea"/>
              </a:rPr>
              <a:t>值的好策略非常重要！</a:t>
            </a:r>
            <a:endParaRPr lang="en-US" altLang="zh-CN" sz="2600" b="1" dirty="0">
              <a:solidFill>
                <a:srgbClr val="0000FF"/>
              </a:solidFill>
              <a:latin typeface="+mn-ea"/>
            </a:endParaRPr>
          </a:p>
          <a:p>
            <a:pPr marL="0" indent="0">
              <a:buNone/>
            </a:pPr>
            <a:r>
              <a:rPr lang="zh-CN" altLang="en-US" sz="2600" b="1" dirty="0">
                <a:solidFill>
                  <a:srgbClr val="C00000"/>
                </a:solidFill>
                <a:latin typeface="+mn-ea"/>
              </a:rPr>
              <a:t>      </a:t>
            </a:r>
            <a:r>
              <a:rPr lang="zh-CN" altLang="en-US" sz="2600" b="1" dirty="0">
                <a:solidFill>
                  <a:srgbClr val="C00000"/>
                </a:solidFill>
                <a:highlight>
                  <a:srgbClr val="FFFF00"/>
                </a:highlight>
                <a:latin typeface="+mn-ea"/>
              </a:rPr>
              <a:t>黄金分割搜索</a:t>
            </a:r>
            <a:r>
              <a:rPr lang="zh-CN" altLang="en-US" sz="2600" b="1" dirty="0">
                <a:highlight>
                  <a:srgbClr val="FFFF00"/>
                </a:highlight>
                <a:latin typeface="+mn-ea"/>
              </a:rPr>
              <a:t>和</a:t>
            </a:r>
            <a:r>
              <a:rPr lang="zh-CN" altLang="en-US" sz="2600" b="1" dirty="0">
                <a:solidFill>
                  <a:srgbClr val="C00000"/>
                </a:solidFill>
                <a:highlight>
                  <a:srgbClr val="FFFF00"/>
                </a:highlight>
                <a:latin typeface="+mn-ea"/>
              </a:rPr>
              <a:t>斐波那契搜索</a:t>
            </a:r>
            <a:r>
              <a:rPr lang="zh-CN" altLang="en-US" sz="2600" b="1" dirty="0">
                <a:highlight>
                  <a:srgbClr val="FFFF00"/>
                </a:highlight>
                <a:latin typeface="+mn-ea"/>
              </a:rPr>
              <a:t>是两种有效的方法</a:t>
            </a:r>
            <a:r>
              <a:rPr lang="zh-CN" altLang="en-US" sz="2600" b="1" dirty="0">
                <a:latin typeface="+mn-ea"/>
              </a:rPr>
              <a:t>。</a:t>
            </a:r>
            <a:endParaRPr lang="en-US" altLang="zh-CN" sz="2600" b="1" dirty="0">
              <a:latin typeface="+mn-ea"/>
            </a:endParaRPr>
          </a:p>
        </p:txBody>
      </p:sp>
    </p:spTree>
    <p:extLst>
      <p:ext uri="{BB962C8B-B14F-4D97-AF65-F5344CB8AC3E}">
        <p14:creationId xmlns:p14="http://schemas.microsoft.com/office/powerpoint/2010/main" val="6451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0D723E-7600-42D1-BC0A-3012D1351A07}"/>
              </a:ext>
            </a:extLst>
          </p:cNvPr>
          <p:cNvSpPr>
            <a:spLocks noGrp="1" noChangeArrowheads="1"/>
          </p:cNvSpPr>
          <p:nvPr>
            <p:ph type="title"/>
          </p:nvPr>
        </p:nvSpPr>
        <p:spPr>
          <a:xfrm>
            <a:off x="2276289" y="112614"/>
            <a:ext cx="4591422" cy="471586"/>
          </a:xfrm>
        </p:spPr>
        <p:txBody>
          <a:bodyPr>
            <a:normAutofit fontScale="90000"/>
          </a:bodyPr>
          <a:lstStyle/>
          <a:p>
            <a:pPr algn="ctr"/>
            <a:r>
              <a:rPr lang="zh-CN" altLang="en-US" dirty="0">
                <a:solidFill>
                  <a:srgbClr val="0000FF"/>
                </a:solidFill>
              </a:rPr>
              <a:t>搜索法必须满足的条件</a:t>
            </a:r>
          </a:p>
        </p:txBody>
      </p:sp>
      <p:sp>
        <p:nvSpPr>
          <p:cNvPr id="11267" name="Rectangle 3">
            <a:extLst>
              <a:ext uri="{FF2B5EF4-FFF2-40B4-BE49-F238E27FC236}">
                <a16:creationId xmlns:a16="http://schemas.microsoft.com/office/drawing/2014/main" id="{53DE0F4D-2C69-4CFC-BFA2-C944397709E0}"/>
              </a:ext>
            </a:extLst>
          </p:cNvPr>
          <p:cNvSpPr>
            <a:spLocks noGrp="1" noChangeArrowheads="1"/>
          </p:cNvSpPr>
          <p:nvPr>
            <p:ph type="body" idx="1"/>
          </p:nvPr>
        </p:nvSpPr>
        <p:spPr>
          <a:xfrm>
            <a:off x="182509" y="620688"/>
            <a:ext cx="8709957" cy="3582972"/>
          </a:xfrm>
        </p:spPr>
        <p:txBody>
          <a:bodyPr/>
          <a:lstStyle/>
          <a:p>
            <a:pPr marL="0" indent="0">
              <a:buNone/>
            </a:pPr>
            <a:r>
              <a:rPr lang="zh-CN" altLang="en-US" sz="2800" dirty="0"/>
              <a:t>为保证给定区间内有合适的极小值，必须满足：</a:t>
            </a:r>
            <a:endParaRPr lang="en-US" altLang="zh-CN" sz="2800" dirty="0"/>
          </a:p>
          <a:p>
            <a:pPr marL="0" indent="0" algn="ctr">
              <a:buNone/>
            </a:pPr>
            <a:r>
              <a:rPr lang="zh-CN" altLang="en-US" sz="2800" dirty="0"/>
              <a:t>“</a:t>
            </a:r>
            <a:r>
              <a:rPr lang="zh-CN" altLang="en-US" sz="2800" b="1" dirty="0">
                <a:highlight>
                  <a:srgbClr val="FFFF00"/>
                </a:highlight>
              </a:rPr>
              <a:t>函数</a:t>
            </a:r>
            <a:r>
              <a:rPr lang="en-US" altLang="zh-CN" sz="2800" b="1" i="1" dirty="0">
                <a:highlight>
                  <a:srgbClr val="FFFF00"/>
                </a:highlight>
                <a:latin typeface="Times New Roman" panose="02020603050405020304" pitchFamily="18" charset="0"/>
                <a:cs typeface="Times New Roman" panose="02020603050405020304" pitchFamily="18" charset="0"/>
              </a:rPr>
              <a:t>f</a:t>
            </a:r>
            <a:r>
              <a:rPr lang="en-US" altLang="zh-CN" sz="2800" b="1" dirty="0">
                <a:highlight>
                  <a:srgbClr val="FFFF00"/>
                </a:highlight>
                <a:latin typeface="Times New Roman" panose="02020603050405020304" pitchFamily="18" charset="0"/>
                <a:cs typeface="Times New Roman" panose="02020603050405020304" pitchFamily="18" charset="0"/>
              </a:rPr>
              <a:t>(</a:t>
            </a:r>
            <a:r>
              <a:rPr lang="en-US" altLang="zh-CN" sz="2800" b="1" i="1" dirty="0">
                <a:highlight>
                  <a:srgbClr val="FFFF00"/>
                </a:highlight>
                <a:latin typeface="Times New Roman" panose="02020603050405020304" pitchFamily="18" charset="0"/>
                <a:cs typeface="Times New Roman" panose="02020603050405020304" pitchFamily="18" charset="0"/>
              </a:rPr>
              <a:t>x</a:t>
            </a:r>
            <a:r>
              <a:rPr lang="en-US" altLang="zh-CN" sz="2800" b="1" dirty="0">
                <a:highlight>
                  <a:srgbClr val="FFFF00"/>
                </a:highlight>
                <a:latin typeface="Times New Roman" panose="02020603050405020304" pitchFamily="18" charset="0"/>
                <a:cs typeface="Times New Roman" panose="02020603050405020304" pitchFamily="18" charset="0"/>
              </a:rPr>
              <a:t>)</a:t>
            </a:r>
            <a:r>
              <a:rPr lang="zh-CN" altLang="en-US" sz="2800" b="1" dirty="0">
                <a:highlight>
                  <a:srgbClr val="FFFF00"/>
                </a:highlight>
              </a:rPr>
              <a:t>在给定区间中是</a:t>
            </a:r>
            <a:r>
              <a:rPr lang="zh-CN" altLang="en-US" sz="2800" b="1" dirty="0">
                <a:solidFill>
                  <a:srgbClr val="FF0000"/>
                </a:solidFill>
                <a:highlight>
                  <a:srgbClr val="FFFF00"/>
                </a:highlight>
              </a:rPr>
              <a:t>单峰</a:t>
            </a:r>
            <a:r>
              <a:rPr lang="en-US" altLang="zh-CN" sz="2800" b="1" dirty="0">
                <a:highlight>
                  <a:srgbClr val="FFFF00"/>
                </a:highlight>
                <a:latin typeface="Times New Roman" panose="02020603050405020304" pitchFamily="18" charset="0"/>
                <a:cs typeface="Times New Roman" panose="02020603050405020304" pitchFamily="18" charset="0"/>
              </a:rPr>
              <a:t>(</a:t>
            </a:r>
            <a:r>
              <a:rPr lang="en-US" altLang="zh-CN" sz="2800" b="1" i="1" dirty="0">
                <a:solidFill>
                  <a:srgbClr val="FF0000"/>
                </a:solidFill>
                <a:highlight>
                  <a:srgbClr val="FFFF00"/>
                </a:highlight>
                <a:latin typeface="Times New Roman" panose="02020603050405020304" pitchFamily="18" charset="0"/>
                <a:cs typeface="Times New Roman" panose="02020603050405020304" pitchFamily="18" charset="0"/>
              </a:rPr>
              <a:t>unimodal</a:t>
            </a:r>
            <a:r>
              <a:rPr lang="en-US" altLang="zh-CN" sz="2800" b="1" dirty="0">
                <a:highlight>
                  <a:srgbClr val="FFFF00"/>
                </a:highlight>
                <a:latin typeface="Times New Roman" panose="02020603050405020304" pitchFamily="18" charset="0"/>
                <a:cs typeface="Times New Roman" panose="02020603050405020304" pitchFamily="18" charset="0"/>
              </a:rPr>
              <a:t>)</a:t>
            </a:r>
            <a:r>
              <a:rPr lang="zh-CN" altLang="en-US" sz="2800" b="1" dirty="0">
                <a:highlight>
                  <a:srgbClr val="FFFF00"/>
                </a:highlight>
              </a:rPr>
              <a:t>的</a:t>
            </a:r>
            <a:r>
              <a:rPr lang="zh-CN" altLang="en-US" sz="2800" dirty="0"/>
              <a:t>”</a:t>
            </a:r>
          </a:p>
          <a:p>
            <a:r>
              <a:rPr lang="zh-CN" altLang="en-US" sz="2400" dirty="0">
                <a:solidFill>
                  <a:srgbClr val="0000FF"/>
                </a:solidFill>
              </a:rPr>
              <a:t>定义</a:t>
            </a:r>
            <a:r>
              <a:rPr lang="en-US" altLang="zh-CN" sz="2400" dirty="0">
                <a:solidFill>
                  <a:srgbClr val="0000FF"/>
                </a:solidFill>
              </a:rPr>
              <a:t>8.3 </a:t>
            </a:r>
            <a:r>
              <a:rPr lang="zh-CN" altLang="en-US" sz="2400" dirty="0"/>
              <a:t>如果存在唯一的</a:t>
            </a:r>
            <a:r>
              <a:rPr lang="en-US" altLang="zh-CN" sz="2400" i="1" dirty="0" err="1"/>
              <a:t>p</a:t>
            </a:r>
            <a:r>
              <a:rPr lang="en-US" altLang="en-US" sz="2400" dirty="0" err="1"/>
              <a:t>∈</a:t>
            </a:r>
            <a:r>
              <a:rPr lang="en-US" altLang="zh-CN" sz="2400" i="1" dirty="0" err="1"/>
              <a:t>I</a:t>
            </a:r>
            <a:r>
              <a:rPr lang="zh-CN" altLang="en-US" sz="2400" dirty="0"/>
              <a:t>，使得</a:t>
            </a:r>
          </a:p>
          <a:p>
            <a:pPr lvl="1">
              <a:buFont typeface="Wingdings" panose="05000000000000000000" pitchFamily="2" charset="2"/>
              <a:buNone/>
            </a:pPr>
            <a:r>
              <a:rPr lang="zh-CN" altLang="en-US" sz="2400" dirty="0"/>
              <a:t>         （</a:t>
            </a:r>
            <a:r>
              <a:rPr lang="en-US" altLang="zh-CN" sz="2400" dirty="0"/>
              <a:t>1</a:t>
            </a:r>
            <a:r>
              <a:rPr lang="zh-CN"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上递减，</a:t>
            </a:r>
          </a:p>
          <a:p>
            <a:pPr lvl="1">
              <a:buFont typeface="Wingdings" panose="05000000000000000000" pitchFamily="2" charset="2"/>
              <a:buNone/>
            </a:pPr>
            <a:r>
              <a:rPr lang="zh-CN" altLang="en-US" sz="2400" dirty="0"/>
              <a:t>         （</a:t>
            </a:r>
            <a:r>
              <a:rPr lang="en-US" altLang="zh-CN" sz="2400" dirty="0"/>
              <a:t>2</a:t>
            </a:r>
            <a:r>
              <a:rPr lang="zh-CN"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上递增，</a:t>
            </a:r>
          </a:p>
          <a:p>
            <a:pPr lvl="1">
              <a:buFont typeface="Wingdings" panose="05000000000000000000" pitchFamily="2" charset="2"/>
              <a:buNone/>
            </a:pPr>
            <a:r>
              <a:rPr lang="zh-CN" altLang="en-US" sz="2400" dirty="0"/>
              <a:t>           则函数</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a:t>
            </a:r>
            <a:r>
              <a:rPr lang="en-US" altLang="zh-CN" sz="2400" dirty="0">
                <a:solidFill>
                  <a:srgbClr val="0000FF"/>
                </a:solidFill>
              </a:rPr>
              <a:t>(</a:t>
            </a:r>
            <a:r>
              <a:rPr lang="zh-CN" altLang="en-US" sz="2400" b="1" dirty="0">
                <a:solidFill>
                  <a:srgbClr val="0000FF"/>
                </a:solidFill>
              </a:rPr>
              <a:t>下</a:t>
            </a:r>
            <a:r>
              <a:rPr lang="en-US" altLang="zh-CN" sz="2400" b="1" dirty="0">
                <a:solidFill>
                  <a:srgbClr val="0000FF"/>
                </a:solidFill>
              </a:rPr>
              <a:t>)</a:t>
            </a:r>
            <a:r>
              <a:rPr lang="zh-CN" altLang="en-US" sz="2400" b="1" dirty="0">
                <a:solidFill>
                  <a:srgbClr val="0000FF"/>
                </a:solidFill>
              </a:rPr>
              <a:t>单峰</a:t>
            </a:r>
            <a:r>
              <a:rPr lang="zh-CN" altLang="en-US" sz="2400" dirty="0"/>
              <a:t>的。</a:t>
            </a:r>
          </a:p>
        </p:txBody>
      </p:sp>
      <p:grpSp>
        <p:nvGrpSpPr>
          <p:cNvPr id="2" name="组合 1">
            <a:extLst>
              <a:ext uri="{FF2B5EF4-FFF2-40B4-BE49-F238E27FC236}">
                <a16:creationId xmlns:a16="http://schemas.microsoft.com/office/drawing/2014/main" id="{58DD16B0-501A-0FD9-C57F-8E05EC2DF8FB}"/>
              </a:ext>
            </a:extLst>
          </p:cNvPr>
          <p:cNvGrpSpPr/>
          <p:nvPr/>
        </p:nvGrpSpPr>
        <p:grpSpPr>
          <a:xfrm>
            <a:off x="2628329" y="3356992"/>
            <a:ext cx="3887342" cy="2613240"/>
            <a:chOff x="2484858" y="3356992"/>
            <a:chExt cx="3887342" cy="2613240"/>
          </a:xfrm>
        </p:grpSpPr>
        <p:sp>
          <p:nvSpPr>
            <p:cNvPr id="25" name="Line 4">
              <a:extLst>
                <a:ext uri="{FF2B5EF4-FFF2-40B4-BE49-F238E27FC236}">
                  <a16:creationId xmlns:a16="http://schemas.microsoft.com/office/drawing/2014/main" id="{F2836588-615D-4A18-A2D4-63089F8D3E5B}"/>
                </a:ext>
              </a:extLst>
            </p:cNvPr>
            <p:cNvSpPr>
              <a:spLocks noChangeShapeType="1"/>
            </p:cNvSpPr>
            <p:nvPr/>
          </p:nvSpPr>
          <p:spPr bwMode="auto">
            <a:xfrm>
              <a:off x="2628874" y="5616318"/>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7">
              <a:extLst>
                <a:ext uri="{FF2B5EF4-FFF2-40B4-BE49-F238E27FC236}">
                  <a16:creationId xmlns:a16="http://schemas.microsoft.com/office/drawing/2014/main" id="{431C67AD-FB70-425F-97A8-0432B0C90E7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9361" y="3356992"/>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9">
              <a:extLst>
                <a:ext uri="{FF2B5EF4-FFF2-40B4-BE49-F238E27FC236}">
                  <a16:creationId xmlns:a16="http://schemas.microsoft.com/office/drawing/2014/main" id="{29C3FAF6-C1FC-458D-8B7F-CEA4B92B344B}"/>
                </a:ext>
              </a:extLst>
            </p:cNvPr>
            <p:cNvSpPr>
              <a:spLocks noChangeShapeType="1"/>
            </p:cNvSpPr>
            <p:nvPr/>
          </p:nvSpPr>
          <p:spPr bwMode="auto">
            <a:xfrm>
              <a:off x="4537049" y="558139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10">
              <a:extLst>
                <a:ext uri="{FF2B5EF4-FFF2-40B4-BE49-F238E27FC236}">
                  <a16:creationId xmlns:a16="http://schemas.microsoft.com/office/drawing/2014/main" id="{A915BA99-DAA5-4FDF-920E-8B97E314ABC0}"/>
                </a:ext>
              </a:extLst>
            </p:cNvPr>
            <p:cNvSpPr>
              <a:spLocks noChangeShapeType="1"/>
            </p:cNvSpPr>
            <p:nvPr/>
          </p:nvSpPr>
          <p:spPr bwMode="auto">
            <a:xfrm>
              <a:off x="4070324" y="558139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11">
              <a:extLst>
                <a:ext uri="{FF2B5EF4-FFF2-40B4-BE49-F238E27FC236}">
                  <a16:creationId xmlns:a16="http://schemas.microsoft.com/office/drawing/2014/main" id="{D9013C0B-4B49-4ACA-B586-2622BA7C2BFC}"/>
                </a:ext>
              </a:extLst>
            </p:cNvPr>
            <p:cNvSpPr>
              <a:spLocks noChangeShapeType="1"/>
            </p:cNvSpPr>
            <p:nvPr/>
          </p:nvSpPr>
          <p:spPr bwMode="auto">
            <a:xfrm>
              <a:off x="5510186" y="558139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12">
              <a:extLst>
                <a:ext uri="{FF2B5EF4-FFF2-40B4-BE49-F238E27FC236}">
                  <a16:creationId xmlns:a16="http://schemas.microsoft.com/office/drawing/2014/main" id="{B8087964-BFB6-459A-8921-534EE7F999E0}"/>
                </a:ext>
              </a:extLst>
            </p:cNvPr>
            <p:cNvSpPr>
              <a:spLocks noChangeShapeType="1"/>
            </p:cNvSpPr>
            <p:nvPr/>
          </p:nvSpPr>
          <p:spPr bwMode="auto">
            <a:xfrm>
              <a:off x="2628874" y="558139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13">
              <a:extLst>
                <a:ext uri="{FF2B5EF4-FFF2-40B4-BE49-F238E27FC236}">
                  <a16:creationId xmlns:a16="http://schemas.microsoft.com/office/drawing/2014/main" id="{56A613F6-963C-4A02-96AE-39C1D316F529}"/>
                </a:ext>
              </a:extLst>
            </p:cNvPr>
            <p:cNvSpPr>
              <a:spLocks noChangeShapeType="1"/>
            </p:cNvSpPr>
            <p:nvPr/>
          </p:nvSpPr>
          <p:spPr bwMode="auto">
            <a:xfrm>
              <a:off x="6229324" y="558139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18">
              <a:extLst>
                <a:ext uri="{FF2B5EF4-FFF2-40B4-BE49-F238E27FC236}">
                  <a16:creationId xmlns:a16="http://schemas.microsoft.com/office/drawing/2014/main" id="{05381A0A-377B-4C41-A8E2-BBABE987D5F8}"/>
                </a:ext>
              </a:extLst>
            </p:cNvPr>
            <p:cNvSpPr>
              <a:spLocks noChangeShapeType="1"/>
            </p:cNvSpPr>
            <p:nvPr/>
          </p:nvSpPr>
          <p:spPr bwMode="auto">
            <a:xfrm flipH="1" flipV="1">
              <a:off x="4537046" y="5394167"/>
              <a:ext cx="7627" cy="2586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8" name="Text Box 21">
              <a:extLst>
                <a:ext uri="{FF2B5EF4-FFF2-40B4-BE49-F238E27FC236}">
                  <a16:creationId xmlns:a16="http://schemas.microsoft.com/office/drawing/2014/main" id="{4DA51ACE-B5FB-442A-947D-09B7A0439A58}"/>
                </a:ext>
              </a:extLst>
            </p:cNvPr>
            <p:cNvSpPr txBox="1">
              <a:spLocks noChangeArrowheads="1"/>
            </p:cNvSpPr>
            <p:nvPr/>
          </p:nvSpPr>
          <p:spPr bwMode="auto">
            <a:xfrm>
              <a:off x="4338612" y="560352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41" name="Text Box 24">
              <a:extLst>
                <a:ext uri="{FF2B5EF4-FFF2-40B4-BE49-F238E27FC236}">
                  <a16:creationId xmlns:a16="http://schemas.microsoft.com/office/drawing/2014/main" id="{51833C61-8566-466D-A4EA-3750CACE2D06}"/>
                </a:ext>
              </a:extLst>
            </p:cNvPr>
            <p:cNvSpPr txBox="1">
              <a:spLocks noChangeArrowheads="1"/>
            </p:cNvSpPr>
            <p:nvPr/>
          </p:nvSpPr>
          <p:spPr bwMode="auto">
            <a:xfrm>
              <a:off x="4070324" y="4455094"/>
              <a:ext cx="1079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4" name="Text Box 21">
              <a:extLst>
                <a:ext uri="{FF2B5EF4-FFF2-40B4-BE49-F238E27FC236}">
                  <a16:creationId xmlns:a16="http://schemas.microsoft.com/office/drawing/2014/main" id="{F07FC7ED-F8A9-40FD-B927-8F1D8FEEE82F}"/>
                </a:ext>
              </a:extLst>
            </p:cNvPr>
            <p:cNvSpPr txBox="1">
              <a:spLocks noChangeArrowheads="1"/>
            </p:cNvSpPr>
            <p:nvPr/>
          </p:nvSpPr>
          <p:spPr bwMode="auto">
            <a:xfrm>
              <a:off x="2484858" y="560352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a</a:t>
              </a:r>
            </a:p>
          </p:txBody>
        </p:sp>
        <p:sp>
          <p:nvSpPr>
            <p:cNvPr id="45" name="Text Box 21">
              <a:extLst>
                <a:ext uri="{FF2B5EF4-FFF2-40B4-BE49-F238E27FC236}">
                  <a16:creationId xmlns:a16="http://schemas.microsoft.com/office/drawing/2014/main" id="{B3B77947-1B74-4CE2-A326-5C95BF5C4133}"/>
                </a:ext>
              </a:extLst>
            </p:cNvPr>
            <p:cNvSpPr txBox="1">
              <a:spLocks noChangeArrowheads="1"/>
            </p:cNvSpPr>
            <p:nvPr/>
          </p:nvSpPr>
          <p:spPr bwMode="auto">
            <a:xfrm>
              <a:off x="6048350" y="560352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b</a:t>
              </a:r>
            </a:p>
          </p:txBody>
        </p:sp>
      </p:grpSp>
      <p:sp>
        <p:nvSpPr>
          <p:cNvPr id="3" name="文本框 2">
            <a:extLst>
              <a:ext uri="{FF2B5EF4-FFF2-40B4-BE49-F238E27FC236}">
                <a16:creationId xmlns:a16="http://schemas.microsoft.com/office/drawing/2014/main" id="{95FEB5E6-F42F-CB15-B341-FB116A1AA165}"/>
              </a:ext>
            </a:extLst>
          </p:cNvPr>
          <p:cNvSpPr txBox="1"/>
          <p:nvPr/>
        </p:nvSpPr>
        <p:spPr>
          <a:xfrm>
            <a:off x="6515671" y="1444714"/>
            <a:ext cx="1467068" cy="400110"/>
          </a:xfrm>
          <a:prstGeom prst="rect">
            <a:avLst/>
          </a:prstGeom>
          <a:noFill/>
        </p:spPr>
        <p:txBody>
          <a:bodyPr wrap="none" rtlCol="0">
            <a:spAutoFit/>
          </a:bodyPr>
          <a:lstStyle/>
          <a:p>
            <a:pPr algn="l"/>
            <a:r>
              <a:rPr kumimoji="1" lang="zh-CN" altLang="en-US" sz="2000" b="0" dirty="0">
                <a:solidFill>
                  <a:srgbClr val="C00000"/>
                </a:solidFill>
                <a:latin typeface="KaiTi" panose="02010609060101010101" pitchFamily="49" charset="-122"/>
                <a:ea typeface="KaiTi" panose="02010609060101010101" pitchFamily="49" charset="-122"/>
              </a:rPr>
              <a:t>如何保证？</a:t>
            </a:r>
          </a:p>
        </p:txBody>
      </p:sp>
    </p:spTree>
    <p:extLst>
      <p:ext uri="{BB962C8B-B14F-4D97-AF65-F5344CB8AC3E}">
        <p14:creationId xmlns:p14="http://schemas.microsoft.com/office/powerpoint/2010/main" val="62991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D2DEFC-C391-4C4E-A86B-EDBB5B539246}"/>
              </a:ext>
            </a:extLst>
          </p:cNvPr>
          <p:cNvSpPr>
            <a:spLocks noGrp="1" noChangeArrowheads="1"/>
          </p:cNvSpPr>
          <p:nvPr>
            <p:ph type="title"/>
          </p:nvPr>
        </p:nvSpPr>
        <p:spPr>
          <a:xfrm>
            <a:off x="100855" y="48184"/>
            <a:ext cx="8360767" cy="530425"/>
          </a:xfrm>
        </p:spPr>
        <p:txBody>
          <a:bodyPr>
            <a:normAutofit fontScale="90000"/>
          </a:bodyPr>
          <a:lstStyle/>
          <a:p>
            <a:r>
              <a:rPr lang="zh-CN" altLang="en-US" dirty="0"/>
              <a:t>（</a:t>
            </a:r>
            <a:r>
              <a:rPr lang="en-US" altLang="zh-CN" dirty="0"/>
              <a:t>1</a:t>
            </a:r>
            <a:r>
              <a:rPr lang="zh-CN" altLang="en-US" dirty="0"/>
              <a:t>）黄金分割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Golden Ratio</a:t>
            </a:r>
            <a:r>
              <a:rPr lang="en-US" altLang="zh-CN" dirty="0">
                <a:latin typeface="Times New Roman" panose="02020603050405020304" pitchFamily="18" charset="0"/>
                <a:cs typeface="Times New Roman" panose="02020603050405020304" pitchFamily="18" charset="0"/>
              </a:rPr>
              <a:t>)</a:t>
            </a:r>
            <a:r>
              <a:rPr lang="zh-CN" altLang="en-US" dirty="0"/>
              <a:t>搜索法（</a:t>
            </a:r>
            <a:r>
              <a:rPr lang="en-US" altLang="zh-CN" dirty="0"/>
              <a:t>0.618</a:t>
            </a:r>
            <a:r>
              <a:rPr lang="zh-CN" altLang="en-US" dirty="0"/>
              <a:t>法）</a:t>
            </a:r>
          </a:p>
        </p:txBody>
      </p:sp>
      <p:sp>
        <p:nvSpPr>
          <p:cNvPr id="14339" name="Rectangle 3">
            <a:extLst>
              <a:ext uri="{FF2B5EF4-FFF2-40B4-BE49-F238E27FC236}">
                <a16:creationId xmlns:a16="http://schemas.microsoft.com/office/drawing/2014/main" id="{108AF2A2-CF9B-4663-8EAD-811FE521F6D6}"/>
              </a:ext>
            </a:extLst>
          </p:cNvPr>
          <p:cNvSpPr>
            <a:spLocks noGrp="1" noChangeArrowheads="1"/>
          </p:cNvSpPr>
          <p:nvPr>
            <p:ph type="body" idx="1"/>
          </p:nvPr>
        </p:nvSpPr>
        <p:spPr>
          <a:xfrm>
            <a:off x="252836" y="638994"/>
            <a:ext cx="8639644" cy="1654125"/>
          </a:xfrm>
        </p:spPr>
        <p:txBody>
          <a:bodyPr>
            <a:noAutofit/>
          </a:bodyPr>
          <a:lstStyle/>
          <a:p>
            <a:pPr marL="0" indent="0">
              <a:lnSpc>
                <a:spcPct val="130000"/>
              </a:lnSpc>
              <a:buNone/>
            </a:pPr>
            <a:r>
              <a:rPr lang="zh-CN" altLang="en-US" sz="2400" dirty="0">
                <a:solidFill>
                  <a:srgbClr val="0000FF"/>
                </a:solidFill>
                <a:latin typeface="KaiTi" panose="02010609060101010101" pitchFamily="49" charset="-122"/>
                <a:ea typeface="KaiTi" panose="02010609060101010101" pitchFamily="49" charset="-122"/>
              </a:rPr>
              <a:t>核心思想：</a:t>
            </a:r>
            <a:r>
              <a:rPr lang="zh-CN" altLang="en-US" sz="2400" dirty="0">
                <a:solidFill>
                  <a:srgbClr val="C00000"/>
                </a:solidFill>
                <a:latin typeface="KaiTi" panose="02010609060101010101" pitchFamily="49" charset="-122"/>
                <a:ea typeface="KaiTi" panose="02010609060101010101" pitchFamily="49" charset="-122"/>
              </a:rPr>
              <a:t>选择两个内点来进行极值区间压缩，直至区间宽度达到允许误差范围</a:t>
            </a:r>
            <a:endParaRPr lang="en-US" altLang="zh-CN" sz="2400" dirty="0">
              <a:solidFill>
                <a:srgbClr val="C00000"/>
              </a:solidFill>
              <a:latin typeface="KaiTi" panose="02010609060101010101" pitchFamily="49" charset="-122"/>
              <a:ea typeface="KaiTi" panose="02010609060101010101" pitchFamily="49" charset="-122"/>
            </a:endParaRPr>
          </a:p>
          <a:p>
            <a:pPr>
              <a:lnSpc>
                <a:spcPct val="130000"/>
              </a:lnSpc>
            </a:pP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a:t>
            </a:r>
            <a:r>
              <a:rPr lang="en-US" altLang="zh-CN" sz="2400" dirty="0">
                <a:latin typeface="Times New Roman" panose="02020603050405020304" pitchFamily="18" charset="0"/>
                <a:cs typeface="Times New Roman" panose="02020603050405020304" pitchFamily="18" charset="0"/>
              </a:rPr>
              <a:t>(</a:t>
            </a:r>
            <a:r>
              <a:rPr lang="zh-CN" altLang="en-US" sz="2400" dirty="0"/>
              <a:t>下</a:t>
            </a:r>
            <a:r>
              <a:rPr lang="en-US" altLang="zh-CN" sz="2400" dirty="0">
                <a:latin typeface="Times New Roman" panose="02020603050405020304" pitchFamily="18" charset="0"/>
                <a:cs typeface="Times New Roman" panose="02020603050405020304" pitchFamily="18" charset="0"/>
              </a:rPr>
              <a:t>)</a:t>
            </a:r>
            <a:r>
              <a:rPr lang="zh-CN" altLang="en-US" sz="2400" dirty="0"/>
              <a:t>单峰的。选择两个</a:t>
            </a:r>
            <a:r>
              <a:rPr lang="zh-CN" altLang="en-US" sz="2400" b="1" dirty="0">
                <a:solidFill>
                  <a:srgbClr val="0000FF"/>
                </a:solidFill>
              </a:rPr>
              <a:t>内点</a:t>
            </a:r>
            <a:r>
              <a:rPr lang="en-US" altLang="zh-CN" sz="2400" i="1" dirty="0">
                <a:solidFill>
                  <a:srgbClr val="0000FF"/>
                </a:solidFill>
              </a:rPr>
              <a:t>c</a:t>
            </a:r>
            <a:r>
              <a:rPr lang="en-US" altLang="zh-CN" sz="2400" dirty="0">
                <a:solidFill>
                  <a:srgbClr val="0000FF"/>
                </a:solidFill>
              </a:rPr>
              <a:t>&lt;</a:t>
            </a:r>
            <a:r>
              <a:rPr lang="en-US" altLang="zh-CN" sz="2400" i="1" dirty="0">
                <a:solidFill>
                  <a:srgbClr val="0000FF"/>
                </a:solidFill>
              </a:rPr>
              <a:t>d</a:t>
            </a:r>
            <a:r>
              <a:rPr lang="zh-CN" altLang="en-US" sz="2400" dirty="0"/>
              <a:t>，显然</a:t>
            </a:r>
            <a:r>
              <a:rPr lang="en-US" altLang="zh-CN" sz="2400" i="1" dirty="0"/>
              <a:t>a</a:t>
            </a:r>
            <a:r>
              <a:rPr lang="en-US" altLang="zh-CN" sz="2400" dirty="0"/>
              <a:t>&lt;</a:t>
            </a:r>
            <a:r>
              <a:rPr lang="en-US" altLang="zh-CN" sz="2400" i="1" dirty="0"/>
              <a:t>c</a:t>
            </a:r>
            <a:r>
              <a:rPr lang="en-US" altLang="zh-CN" sz="2400" dirty="0"/>
              <a:t>&lt;</a:t>
            </a:r>
            <a:r>
              <a:rPr lang="en-US" altLang="zh-CN" sz="2400" i="1" dirty="0"/>
              <a:t>d</a:t>
            </a:r>
            <a:r>
              <a:rPr lang="en-US" altLang="zh-CN" sz="2400" dirty="0"/>
              <a:t>&lt;</a:t>
            </a:r>
            <a:r>
              <a:rPr lang="en-US" altLang="zh-CN" sz="2400" i="1" dirty="0"/>
              <a:t>b</a:t>
            </a:r>
            <a:r>
              <a:rPr lang="zh-CN" altLang="en-US" sz="2400" dirty="0"/>
              <a:t>，计算</a:t>
            </a:r>
            <a:r>
              <a:rPr lang="en-US" altLang="zh-CN" sz="2400" i="1" dirty="0"/>
              <a:t>f</a:t>
            </a:r>
            <a:r>
              <a:rPr lang="en-US" altLang="zh-CN" sz="2400" dirty="0"/>
              <a:t>(</a:t>
            </a:r>
            <a:r>
              <a:rPr lang="en-US" altLang="zh-CN" sz="2400" i="1" dirty="0"/>
              <a:t>c</a:t>
            </a:r>
            <a:r>
              <a:rPr lang="en-US" altLang="zh-CN" sz="2400" dirty="0"/>
              <a:t>)</a:t>
            </a:r>
            <a:r>
              <a:rPr lang="zh-CN" altLang="en-US" sz="2400" dirty="0"/>
              <a:t>和</a:t>
            </a:r>
            <a:r>
              <a:rPr lang="en-US" altLang="zh-CN" sz="2400" i="1" dirty="0"/>
              <a:t>f</a:t>
            </a:r>
            <a:r>
              <a:rPr lang="en-US" altLang="zh-CN" sz="2400" dirty="0"/>
              <a:t>(</a:t>
            </a:r>
            <a:r>
              <a:rPr lang="en-US" altLang="zh-CN" sz="2400" i="1" dirty="0"/>
              <a:t>d</a:t>
            </a:r>
            <a:r>
              <a:rPr lang="en-US" altLang="zh-CN" sz="2400" dirty="0"/>
              <a:t>)</a:t>
            </a:r>
            <a:r>
              <a:rPr lang="zh-CN"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的单峰特性保证了</a:t>
            </a:r>
            <a:r>
              <a:rPr lang="en-US" altLang="zh-CN" sz="2400" i="1" dirty="0"/>
              <a:t>f</a:t>
            </a:r>
            <a:r>
              <a:rPr lang="en-US" altLang="zh-CN" sz="2400" dirty="0"/>
              <a:t>(</a:t>
            </a:r>
            <a:r>
              <a:rPr lang="en-US" altLang="zh-CN" sz="2400" i="1" dirty="0"/>
              <a:t>c</a:t>
            </a:r>
            <a:r>
              <a:rPr lang="en-US" altLang="zh-CN" sz="2400" dirty="0"/>
              <a:t>)</a:t>
            </a:r>
            <a:r>
              <a:rPr lang="zh-CN" altLang="en-US" sz="2400" dirty="0"/>
              <a:t>和</a:t>
            </a:r>
            <a:r>
              <a:rPr lang="en-US" altLang="zh-CN" sz="2400" i="1" dirty="0"/>
              <a:t>f</a:t>
            </a:r>
            <a:r>
              <a:rPr lang="en-US" altLang="zh-CN" sz="2400" dirty="0"/>
              <a:t>(</a:t>
            </a:r>
            <a:r>
              <a:rPr lang="en-US" altLang="zh-CN" sz="2400" i="1" dirty="0"/>
              <a:t>d</a:t>
            </a:r>
            <a:r>
              <a:rPr lang="en-US" altLang="zh-CN" sz="2400" dirty="0"/>
              <a:t>)</a:t>
            </a:r>
            <a:r>
              <a:rPr lang="zh-CN" altLang="en-US" sz="2400" dirty="0"/>
              <a:t>小于</a:t>
            </a:r>
            <a:r>
              <a:rPr lang="en-US" altLang="zh-CN" sz="2400" dirty="0"/>
              <a:t>max{</a:t>
            </a:r>
            <a:r>
              <a:rPr lang="en-US" altLang="zh-CN" sz="2400" i="1" dirty="0"/>
              <a:t>f</a:t>
            </a:r>
            <a:r>
              <a:rPr lang="en-US" altLang="zh-CN" sz="2400" dirty="0"/>
              <a:t>(</a:t>
            </a:r>
            <a:r>
              <a:rPr lang="en-US" altLang="zh-CN" sz="2400" i="1" dirty="0"/>
              <a:t>a</a:t>
            </a:r>
            <a:r>
              <a:rPr lang="en-US" altLang="zh-CN" sz="2400" dirty="0"/>
              <a:t>), </a:t>
            </a:r>
            <a:r>
              <a:rPr lang="en-US" altLang="zh-CN" sz="2400" i="1" dirty="0"/>
              <a:t>f</a:t>
            </a:r>
            <a:r>
              <a:rPr lang="en-US" altLang="zh-CN" sz="2400" dirty="0"/>
              <a:t>(</a:t>
            </a:r>
            <a:r>
              <a:rPr lang="en-US" altLang="zh-CN" sz="2400" i="1" dirty="0"/>
              <a:t>b</a:t>
            </a:r>
            <a:r>
              <a:rPr lang="en-US" altLang="zh-CN" sz="2400" dirty="0"/>
              <a:t>)}</a:t>
            </a:r>
          </a:p>
          <a:p>
            <a:pPr>
              <a:lnSpc>
                <a:spcPct val="130000"/>
              </a:lnSpc>
              <a:buClr>
                <a:schemeClr val="tx1"/>
              </a:buClr>
            </a:pPr>
            <a:r>
              <a:rPr lang="zh-CN" altLang="en-US" sz="2400" dirty="0">
                <a:solidFill>
                  <a:srgbClr val="C00000"/>
                </a:solidFill>
                <a:latin typeface="KaiTi" panose="02010609060101010101" pitchFamily="49" charset="-122"/>
                <a:ea typeface="KaiTi" panose="02010609060101010101" pitchFamily="49" charset="-122"/>
              </a:rPr>
              <a:t>如何进行区间压缩呢</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t>存在两种情况：</a:t>
            </a:r>
          </a:p>
        </p:txBody>
      </p:sp>
      <p:sp>
        <p:nvSpPr>
          <p:cNvPr id="6" name="Line 4">
            <a:extLst>
              <a:ext uri="{FF2B5EF4-FFF2-40B4-BE49-F238E27FC236}">
                <a16:creationId xmlns:a16="http://schemas.microsoft.com/office/drawing/2014/main" id="{D210BA87-40D3-4F4A-9143-52BCAF685F3B}"/>
              </a:ext>
            </a:extLst>
          </p:cNvPr>
          <p:cNvSpPr>
            <a:spLocks noChangeShapeType="1"/>
          </p:cNvSpPr>
          <p:nvPr/>
        </p:nvSpPr>
        <p:spPr bwMode="auto">
          <a:xfrm>
            <a:off x="503486" y="6082165"/>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A39F2284-4268-47B7-8D98-B2304724A6D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486" y="33103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A1781DEC-1FD9-4AC1-8E6D-440BC1F447C7}"/>
              </a:ext>
            </a:extLst>
          </p:cNvPr>
          <p:cNvSpPr>
            <a:spLocks noChangeShapeType="1"/>
          </p:cNvSpPr>
          <p:nvPr/>
        </p:nvSpPr>
        <p:spPr bwMode="auto">
          <a:xfrm flipV="1">
            <a:off x="503486" y="33469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 name="Line 9">
            <a:extLst>
              <a:ext uri="{FF2B5EF4-FFF2-40B4-BE49-F238E27FC236}">
                <a16:creationId xmlns:a16="http://schemas.microsoft.com/office/drawing/2014/main" id="{4F423EB8-6071-4C09-8D45-1F8F576513BA}"/>
              </a:ext>
            </a:extLst>
          </p:cNvPr>
          <p:cNvSpPr>
            <a:spLocks noChangeShapeType="1"/>
          </p:cNvSpPr>
          <p:nvPr/>
        </p:nvSpPr>
        <p:spPr bwMode="auto">
          <a:xfrm>
            <a:off x="2411661"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AE1080AF-9EE2-4B8D-83FA-A1F008AC5A67}"/>
              </a:ext>
            </a:extLst>
          </p:cNvPr>
          <p:cNvSpPr>
            <a:spLocks noChangeShapeType="1"/>
          </p:cNvSpPr>
          <p:nvPr/>
        </p:nvSpPr>
        <p:spPr bwMode="auto">
          <a:xfrm>
            <a:off x="1944936"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AB0367D7-BFFE-41B8-B73E-02E93F34C5F0}"/>
              </a:ext>
            </a:extLst>
          </p:cNvPr>
          <p:cNvSpPr>
            <a:spLocks noChangeShapeType="1"/>
          </p:cNvSpPr>
          <p:nvPr/>
        </p:nvSpPr>
        <p:spPr bwMode="auto">
          <a:xfrm>
            <a:off x="3384798"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4ECA29C9-AF3D-4F70-9F92-47DE27B9D74B}"/>
              </a:ext>
            </a:extLst>
          </p:cNvPr>
          <p:cNvSpPr>
            <a:spLocks noChangeShapeType="1"/>
          </p:cNvSpPr>
          <p:nvPr/>
        </p:nvSpPr>
        <p:spPr bwMode="auto">
          <a:xfrm>
            <a:off x="503486"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800681AF-1FE1-4B36-B85C-FF2C91051DD4}"/>
              </a:ext>
            </a:extLst>
          </p:cNvPr>
          <p:cNvSpPr>
            <a:spLocks noChangeShapeType="1"/>
          </p:cNvSpPr>
          <p:nvPr/>
        </p:nvSpPr>
        <p:spPr bwMode="auto">
          <a:xfrm>
            <a:off x="4103936"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0D991482-05E4-421A-97F9-8C7621585D57}"/>
              </a:ext>
            </a:extLst>
          </p:cNvPr>
          <p:cNvSpPr>
            <a:spLocks noChangeShapeType="1"/>
          </p:cNvSpPr>
          <p:nvPr/>
        </p:nvSpPr>
        <p:spPr bwMode="auto">
          <a:xfrm flipV="1">
            <a:off x="3384798" y="4821690"/>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C1223AB5-102A-4F7D-A477-46C9C7361D8E}"/>
              </a:ext>
            </a:extLst>
          </p:cNvPr>
          <p:cNvSpPr>
            <a:spLocks noChangeShapeType="1"/>
          </p:cNvSpPr>
          <p:nvPr/>
        </p:nvSpPr>
        <p:spPr bwMode="auto">
          <a:xfrm flipV="1">
            <a:off x="4103936" y="3778702"/>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DF822938-AF74-4808-A26C-DAB921A8DA52}"/>
              </a:ext>
            </a:extLst>
          </p:cNvPr>
          <p:cNvSpPr>
            <a:spLocks noChangeShapeType="1"/>
          </p:cNvSpPr>
          <p:nvPr/>
        </p:nvSpPr>
        <p:spPr bwMode="auto">
          <a:xfrm flipV="1">
            <a:off x="1944936" y="5218565"/>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BFBFE50A-2114-445F-8864-0B10D80AC947}"/>
              </a:ext>
            </a:extLst>
          </p:cNvPr>
          <p:cNvSpPr txBox="1">
            <a:spLocks noChangeArrowheads="1"/>
          </p:cNvSpPr>
          <p:nvPr/>
        </p:nvSpPr>
        <p:spPr bwMode="auto">
          <a:xfrm>
            <a:off x="324098"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1CF900FF-90BA-4E14-B0C3-4A841D161530}"/>
              </a:ext>
            </a:extLst>
          </p:cNvPr>
          <p:cNvSpPr txBox="1">
            <a:spLocks noChangeArrowheads="1"/>
          </p:cNvSpPr>
          <p:nvPr/>
        </p:nvSpPr>
        <p:spPr bwMode="auto">
          <a:xfrm>
            <a:off x="1763961"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D7023FC5-ACB8-4CDC-BE1D-68DAD6A90D09}"/>
              </a:ext>
            </a:extLst>
          </p:cNvPr>
          <p:cNvSpPr txBox="1">
            <a:spLocks noChangeArrowheads="1"/>
          </p:cNvSpPr>
          <p:nvPr/>
        </p:nvSpPr>
        <p:spPr bwMode="auto">
          <a:xfrm>
            <a:off x="2232273"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rgbClr val="FF0000"/>
                </a:solidFill>
              </a:rPr>
              <a:t>p</a:t>
            </a:r>
          </a:p>
        </p:txBody>
      </p:sp>
      <p:sp>
        <p:nvSpPr>
          <p:cNvPr id="20" name="Text Box 22">
            <a:extLst>
              <a:ext uri="{FF2B5EF4-FFF2-40B4-BE49-F238E27FC236}">
                <a16:creationId xmlns:a16="http://schemas.microsoft.com/office/drawing/2014/main" id="{0AB5468D-67C4-41D0-910E-070F0B8777A0}"/>
              </a:ext>
            </a:extLst>
          </p:cNvPr>
          <p:cNvSpPr txBox="1">
            <a:spLocks noChangeArrowheads="1"/>
          </p:cNvSpPr>
          <p:nvPr/>
        </p:nvSpPr>
        <p:spPr bwMode="auto">
          <a:xfrm>
            <a:off x="3203823"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4345B928-9396-49E2-BD23-0CBEBC498DF1}"/>
              </a:ext>
            </a:extLst>
          </p:cNvPr>
          <p:cNvSpPr txBox="1">
            <a:spLocks noChangeArrowheads="1"/>
          </p:cNvSpPr>
          <p:nvPr/>
        </p:nvSpPr>
        <p:spPr bwMode="auto">
          <a:xfrm>
            <a:off x="3961061"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24D8C83E-8986-4513-80F5-3EEC91F6886A}"/>
              </a:ext>
            </a:extLst>
          </p:cNvPr>
          <p:cNvSpPr txBox="1">
            <a:spLocks noChangeArrowheads="1"/>
          </p:cNvSpPr>
          <p:nvPr/>
        </p:nvSpPr>
        <p:spPr bwMode="auto">
          <a:xfrm>
            <a:off x="1063316" y="4283685"/>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42E1F329-8EBD-4F90-8E97-685328E977BA}"/>
              </a:ext>
            </a:extLst>
          </p:cNvPr>
          <p:cNvSpPr txBox="1">
            <a:spLocks noChangeArrowheads="1"/>
          </p:cNvSpPr>
          <p:nvPr/>
        </p:nvSpPr>
        <p:spPr bwMode="auto">
          <a:xfrm>
            <a:off x="1573517" y="3310390"/>
            <a:ext cx="14650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25" name="Line 45">
            <a:extLst>
              <a:ext uri="{FF2B5EF4-FFF2-40B4-BE49-F238E27FC236}">
                <a16:creationId xmlns:a16="http://schemas.microsoft.com/office/drawing/2014/main" id="{362557B0-D6B4-4481-8159-16FAB45171D0}"/>
              </a:ext>
            </a:extLst>
          </p:cNvPr>
          <p:cNvSpPr>
            <a:spLocks noChangeShapeType="1"/>
          </p:cNvSpPr>
          <p:nvPr/>
        </p:nvSpPr>
        <p:spPr bwMode="auto">
          <a:xfrm>
            <a:off x="4932611" y="613924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46">
            <a:extLst>
              <a:ext uri="{FF2B5EF4-FFF2-40B4-BE49-F238E27FC236}">
                <a16:creationId xmlns:a16="http://schemas.microsoft.com/office/drawing/2014/main" id="{5634DA41-CEAD-4028-B12B-FA66F3BF7F5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33103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47">
            <a:extLst>
              <a:ext uri="{FF2B5EF4-FFF2-40B4-BE49-F238E27FC236}">
                <a16:creationId xmlns:a16="http://schemas.microsoft.com/office/drawing/2014/main" id="{E2BA40FE-05DB-4B9D-9DA6-7468E3FDD340}"/>
              </a:ext>
            </a:extLst>
          </p:cNvPr>
          <p:cNvSpPr>
            <a:spLocks noChangeShapeType="1"/>
          </p:cNvSpPr>
          <p:nvPr/>
        </p:nvSpPr>
        <p:spPr bwMode="auto">
          <a:xfrm flipV="1">
            <a:off x="5004048" y="33469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8">
            <a:extLst>
              <a:ext uri="{FF2B5EF4-FFF2-40B4-BE49-F238E27FC236}">
                <a16:creationId xmlns:a16="http://schemas.microsoft.com/office/drawing/2014/main" id="{07B1F132-6C48-443C-B79E-4E00586C3F2D}"/>
              </a:ext>
            </a:extLst>
          </p:cNvPr>
          <p:cNvSpPr>
            <a:spLocks noChangeShapeType="1"/>
          </p:cNvSpPr>
          <p:nvPr/>
        </p:nvSpPr>
        <p:spPr bwMode="auto">
          <a:xfrm>
            <a:off x="6912223" y="6119273"/>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49">
            <a:extLst>
              <a:ext uri="{FF2B5EF4-FFF2-40B4-BE49-F238E27FC236}">
                <a16:creationId xmlns:a16="http://schemas.microsoft.com/office/drawing/2014/main" id="{8F8D1340-5F40-4C24-A29F-306BB4F55B61}"/>
              </a:ext>
            </a:extLst>
          </p:cNvPr>
          <p:cNvSpPr>
            <a:spLocks noChangeShapeType="1"/>
          </p:cNvSpPr>
          <p:nvPr/>
        </p:nvSpPr>
        <p:spPr bwMode="auto">
          <a:xfrm>
            <a:off x="5630767" y="60829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1">
            <a:extLst>
              <a:ext uri="{FF2B5EF4-FFF2-40B4-BE49-F238E27FC236}">
                <a16:creationId xmlns:a16="http://schemas.microsoft.com/office/drawing/2014/main" id="{9FC78954-BA51-4F41-9205-F397D3E7CA3B}"/>
              </a:ext>
            </a:extLst>
          </p:cNvPr>
          <p:cNvSpPr>
            <a:spLocks noChangeShapeType="1"/>
          </p:cNvSpPr>
          <p:nvPr/>
        </p:nvSpPr>
        <p:spPr bwMode="auto">
          <a:xfrm>
            <a:off x="5004048" y="60472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Line 53">
            <a:extLst>
              <a:ext uri="{FF2B5EF4-FFF2-40B4-BE49-F238E27FC236}">
                <a16:creationId xmlns:a16="http://schemas.microsoft.com/office/drawing/2014/main" id="{D2413BD5-FA72-4EFD-B794-BA0D299ED475}"/>
              </a:ext>
            </a:extLst>
          </p:cNvPr>
          <p:cNvSpPr>
            <a:spLocks noChangeShapeType="1"/>
          </p:cNvSpPr>
          <p:nvPr/>
        </p:nvSpPr>
        <p:spPr bwMode="auto">
          <a:xfrm flipH="1" flipV="1">
            <a:off x="6249696" y="5092358"/>
            <a:ext cx="14833" cy="107551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4" name="Line 54">
            <a:extLst>
              <a:ext uri="{FF2B5EF4-FFF2-40B4-BE49-F238E27FC236}">
                <a16:creationId xmlns:a16="http://schemas.microsoft.com/office/drawing/2014/main" id="{EA374653-BA94-448A-BB0C-A007940A8BCB}"/>
              </a:ext>
            </a:extLst>
          </p:cNvPr>
          <p:cNvSpPr>
            <a:spLocks noChangeShapeType="1"/>
          </p:cNvSpPr>
          <p:nvPr/>
        </p:nvSpPr>
        <p:spPr bwMode="auto">
          <a:xfrm flipV="1">
            <a:off x="8533061" y="3864405"/>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55">
            <a:extLst>
              <a:ext uri="{FF2B5EF4-FFF2-40B4-BE49-F238E27FC236}">
                <a16:creationId xmlns:a16="http://schemas.microsoft.com/office/drawing/2014/main" id="{D1CC61CF-B03A-46F7-AA27-CFD7AC08E7AD}"/>
              </a:ext>
            </a:extLst>
          </p:cNvPr>
          <p:cNvSpPr>
            <a:spLocks noChangeShapeType="1"/>
          </p:cNvSpPr>
          <p:nvPr/>
        </p:nvSpPr>
        <p:spPr bwMode="auto">
          <a:xfrm flipV="1">
            <a:off x="5630767" y="4471570"/>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6" name="Text Box 56">
            <a:extLst>
              <a:ext uri="{FF2B5EF4-FFF2-40B4-BE49-F238E27FC236}">
                <a16:creationId xmlns:a16="http://schemas.microsoft.com/office/drawing/2014/main" id="{2B37FF64-6D90-4F4C-A1B7-15C69E78FCA2}"/>
              </a:ext>
            </a:extLst>
          </p:cNvPr>
          <p:cNvSpPr txBox="1">
            <a:spLocks noChangeArrowheads="1"/>
          </p:cNvSpPr>
          <p:nvPr/>
        </p:nvSpPr>
        <p:spPr bwMode="auto">
          <a:xfrm>
            <a:off x="5473154"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7" name="Text Box 57">
            <a:extLst>
              <a:ext uri="{FF2B5EF4-FFF2-40B4-BE49-F238E27FC236}">
                <a16:creationId xmlns:a16="http://schemas.microsoft.com/office/drawing/2014/main" id="{6613D4FF-A2AA-4FDD-B12E-3EF818288DF1}"/>
              </a:ext>
            </a:extLst>
          </p:cNvPr>
          <p:cNvSpPr txBox="1">
            <a:spLocks noChangeArrowheads="1"/>
          </p:cNvSpPr>
          <p:nvPr/>
        </p:nvSpPr>
        <p:spPr bwMode="auto">
          <a:xfrm>
            <a:off x="6732836"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rgbClr val="FF0000"/>
                </a:solidFill>
              </a:rPr>
              <a:t>p</a:t>
            </a:r>
          </a:p>
        </p:txBody>
      </p:sp>
      <p:sp>
        <p:nvSpPr>
          <p:cNvPr id="38" name="Text Box 58">
            <a:extLst>
              <a:ext uri="{FF2B5EF4-FFF2-40B4-BE49-F238E27FC236}">
                <a16:creationId xmlns:a16="http://schemas.microsoft.com/office/drawing/2014/main" id="{D5F951F9-B54A-473F-AC79-150DE5AFB9A3}"/>
              </a:ext>
            </a:extLst>
          </p:cNvPr>
          <p:cNvSpPr txBox="1">
            <a:spLocks noChangeArrowheads="1"/>
          </p:cNvSpPr>
          <p:nvPr/>
        </p:nvSpPr>
        <p:spPr bwMode="auto">
          <a:xfrm>
            <a:off x="6153229" y="6167868"/>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9" name="Text Box 59">
            <a:extLst>
              <a:ext uri="{FF2B5EF4-FFF2-40B4-BE49-F238E27FC236}">
                <a16:creationId xmlns:a16="http://schemas.microsoft.com/office/drawing/2014/main" id="{2F979A5E-075D-40C0-9009-A93E25E58E1B}"/>
              </a:ext>
            </a:extLst>
          </p:cNvPr>
          <p:cNvSpPr txBox="1">
            <a:spLocks noChangeArrowheads="1"/>
          </p:cNvSpPr>
          <p:nvPr/>
        </p:nvSpPr>
        <p:spPr bwMode="auto">
          <a:xfrm>
            <a:off x="8461623"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40" name="Text Box 60">
            <a:extLst>
              <a:ext uri="{FF2B5EF4-FFF2-40B4-BE49-F238E27FC236}">
                <a16:creationId xmlns:a16="http://schemas.microsoft.com/office/drawing/2014/main" id="{B31FBEA4-840D-4539-B776-8C97E10C8E14}"/>
              </a:ext>
            </a:extLst>
          </p:cNvPr>
          <p:cNvSpPr txBox="1">
            <a:spLocks noChangeArrowheads="1"/>
          </p:cNvSpPr>
          <p:nvPr/>
        </p:nvSpPr>
        <p:spPr bwMode="auto">
          <a:xfrm>
            <a:off x="7006030" y="4352785"/>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1" name="Text Box 61">
            <a:extLst>
              <a:ext uri="{FF2B5EF4-FFF2-40B4-BE49-F238E27FC236}">
                <a16:creationId xmlns:a16="http://schemas.microsoft.com/office/drawing/2014/main" id="{7EC852A7-CEE0-4B2D-A6E1-68E9F8DFF070}"/>
              </a:ext>
            </a:extLst>
          </p:cNvPr>
          <p:cNvSpPr txBox="1">
            <a:spLocks noChangeArrowheads="1"/>
          </p:cNvSpPr>
          <p:nvPr/>
        </p:nvSpPr>
        <p:spPr bwMode="auto">
          <a:xfrm>
            <a:off x="5954374" y="3311476"/>
            <a:ext cx="16997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dirty="0">
                <a:solidFill>
                  <a:srgbClr val="0000FF"/>
                </a:solidFill>
              </a:rPr>
              <a:t>f(</a:t>
            </a:r>
            <a:r>
              <a:rPr lang="en-US" altLang="zh-CN" sz="2400" i="1" dirty="0">
                <a:solidFill>
                  <a:srgbClr val="0000FF"/>
                </a:solidFill>
              </a:rPr>
              <a:t>c</a:t>
            </a:r>
            <a:r>
              <a:rPr lang="en-US" altLang="zh-CN" sz="2400" dirty="0">
                <a:solidFill>
                  <a:srgbClr val="0000FF"/>
                </a:solidFill>
              </a:rPr>
              <a:t>)&gt;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42" name="Text Box 64">
            <a:extLst>
              <a:ext uri="{FF2B5EF4-FFF2-40B4-BE49-F238E27FC236}">
                <a16:creationId xmlns:a16="http://schemas.microsoft.com/office/drawing/2014/main" id="{851D408E-931E-49A6-9B6D-DB3C1CA7227E}"/>
              </a:ext>
            </a:extLst>
          </p:cNvPr>
          <p:cNvSpPr txBox="1">
            <a:spLocks noChangeArrowheads="1"/>
          </p:cNvSpPr>
          <p:nvPr/>
        </p:nvSpPr>
        <p:spPr bwMode="auto">
          <a:xfrm>
            <a:off x="4861173" y="61551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pic>
        <p:nvPicPr>
          <p:cNvPr id="2" name="图片 1">
            <a:extLst>
              <a:ext uri="{FF2B5EF4-FFF2-40B4-BE49-F238E27FC236}">
                <a16:creationId xmlns:a16="http://schemas.microsoft.com/office/drawing/2014/main" id="{8FD842AB-AE01-7D47-8700-B49532CE1C31}"/>
              </a:ext>
            </a:extLst>
          </p:cNvPr>
          <p:cNvPicPr>
            <a:picLocks noChangeAspect="1"/>
          </p:cNvPicPr>
          <p:nvPr/>
        </p:nvPicPr>
        <p:blipFill>
          <a:blip r:embed="rId3"/>
          <a:stretch>
            <a:fillRect/>
          </a:stretch>
        </p:blipFill>
        <p:spPr>
          <a:xfrm>
            <a:off x="3407875" y="3589339"/>
            <a:ext cx="977900" cy="2575196"/>
          </a:xfrm>
          <a:prstGeom prst="rect">
            <a:avLst/>
          </a:prstGeom>
        </p:spPr>
      </p:pic>
      <p:pic>
        <p:nvPicPr>
          <p:cNvPr id="3" name="图片 2">
            <a:extLst>
              <a:ext uri="{FF2B5EF4-FFF2-40B4-BE49-F238E27FC236}">
                <a16:creationId xmlns:a16="http://schemas.microsoft.com/office/drawing/2014/main" id="{293FC2C2-3E98-E44D-A744-217591F56DB5}"/>
              </a:ext>
            </a:extLst>
          </p:cNvPr>
          <p:cNvPicPr>
            <a:picLocks noChangeAspect="1"/>
          </p:cNvPicPr>
          <p:nvPr/>
        </p:nvPicPr>
        <p:blipFill>
          <a:blip r:embed="rId4"/>
          <a:stretch>
            <a:fillRect/>
          </a:stretch>
        </p:blipFill>
        <p:spPr>
          <a:xfrm>
            <a:off x="3860197" y="6199460"/>
            <a:ext cx="393700" cy="469900"/>
          </a:xfrm>
          <a:prstGeom prst="rect">
            <a:avLst/>
          </a:prstGeom>
        </p:spPr>
      </p:pic>
      <p:pic>
        <p:nvPicPr>
          <p:cNvPr id="43" name="图片 42">
            <a:extLst>
              <a:ext uri="{FF2B5EF4-FFF2-40B4-BE49-F238E27FC236}">
                <a16:creationId xmlns:a16="http://schemas.microsoft.com/office/drawing/2014/main" id="{7430CCA4-D7A3-B54C-A31E-F92C0FC2D782}"/>
              </a:ext>
            </a:extLst>
          </p:cNvPr>
          <p:cNvPicPr>
            <a:picLocks noChangeAspect="1"/>
          </p:cNvPicPr>
          <p:nvPr/>
        </p:nvPicPr>
        <p:blipFill>
          <a:blip r:embed="rId3"/>
          <a:stretch>
            <a:fillRect/>
          </a:stretch>
        </p:blipFill>
        <p:spPr>
          <a:xfrm>
            <a:off x="4622196" y="3205813"/>
            <a:ext cx="991630" cy="2980170"/>
          </a:xfrm>
          <a:prstGeom prst="rect">
            <a:avLst/>
          </a:prstGeom>
        </p:spPr>
      </p:pic>
      <p:pic>
        <p:nvPicPr>
          <p:cNvPr id="44" name="图片 43">
            <a:extLst>
              <a:ext uri="{FF2B5EF4-FFF2-40B4-BE49-F238E27FC236}">
                <a16:creationId xmlns:a16="http://schemas.microsoft.com/office/drawing/2014/main" id="{78CF40EB-79FD-2D46-AA11-36976867FBAC}"/>
              </a:ext>
            </a:extLst>
          </p:cNvPr>
          <p:cNvPicPr>
            <a:picLocks noChangeAspect="1"/>
          </p:cNvPicPr>
          <p:nvPr/>
        </p:nvPicPr>
        <p:blipFill>
          <a:blip r:embed="rId4"/>
          <a:stretch>
            <a:fillRect/>
          </a:stretch>
        </p:blipFill>
        <p:spPr>
          <a:xfrm>
            <a:off x="4821190" y="6169240"/>
            <a:ext cx="393700" cy="469900"/>
          </a:xfrm>
          <a:prstGeom prst="rect">
            <a:avLst/>
          </a:prstGeom>
        </p:spPr>
      </p:pic>
      <p:cxnSp>
        <p:nvCxnSpPr>
          <p:cNvPr id="5" name="直线箭头连接符 4">
            <a:extLst>
              <a:ext uri="{FF2B5EF4-FFF2-40B4-BE49-F238E27FC236}">
                <a16:creationId xmlns:a16="http://schemas.microsoft.com/office/drawing/2014/main" id="{8454E2AF-8155-1346-BE80-6B28F071EA59}"/>
              </a:ext>
            </a:extLst>
          </p:cNvPr>
          <p:cNvCxnSpPr>
            <a:cxnSpLocks/>
          </p:cNvCxnSpPr>
          <p:nvPr/>
        </p:nvCxnSpPr>
        <p:spPr>
          <a:xfrm flipH="1" flipV="1">
            <a:off x="3527674" y="4466665"/>
            <a:ext cx="576262" cy="490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3E65C4A9-2247-B445-AF08-96DA78374597}"/>
              </a:ext>
            </a:extLst>
          </p:cNvPr>
          <p:cNvCxnSpPr>
            <a:cxnSpLocks/>
          </p:cNvCxnSpPr>
          <p:nvPr/>
        </p:nvCxnSpPr>
        <p:spPr>
          <a:xfrm flipV="1">
            <a:off x="4926270" y="4466665"/>
            <a:ext cx="51129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1E1FFBA-F3AF-94B0-F970-5558FF21DC20}"/>
              </a:ext>
            </a:extLst>
          </p:cNvPr>
          <p:cNvSpPr txBox="1"/>
          <p:nvPr/>
        </p:nvSpPr>
        <p:spPr>
          <a:xfrm>
            <a:off x="3315431" y="4451306"/>
            <a:ext cx="1082348" cy="307777"/>
          </a:xfrm>
          <a:prstGeom prst="rect">
            <a:avLst/>
          </a:prstGeom>
          <a:noFill/>
        </p:spPr>
        <p:txBody>
          <a:bodyPr wrap="none" rtlCol="0">
            <a:spAutoFit/>
          </a:bodyPr>
          <a:lstStyle/>
          <a:p>
            <a:pPr algn="l"/>
            <a:r>
              <a:rPr kumimoji="1" lang="zh-CN" altLang="en-US" sz="1400" b="0" dirty="0">
                <a:solidFill>
                  <a:srgbClr val="0000FF"/>
                </a:solidFill>
                <a:latin typeface="KaiTi" panose="02010609060101010101" pitchFamily="49" charset="-122"/>
                <a:ea typeface="KaiTi" panose="02010609060101010101" pitchFamily="49" charset="-122"/>
              </a:rPr>
              <a:t>从右边压缩</a:t>
            </a:r>
          </a:p>
        </p:txBody>
      </p:sp>
      <p:sp>
        <p:nvSpPr>
          <p:cNvPr id="24" name="文本框 23">
            <a:extLst>
              <a:ext uri="{FF2B5EF4-FFF2-40B4-BE49-F238E27FC236}">
                <a16:creationId xmlns:a16="http://schemas.microsoft.com/office/drawing/2014/main" id="{E64F1181-E6A5-D9E3-A115-DD485DE368EB}"/>
              </a:ext>
            </a:extLst>
          </p:cNvPr>
          <p:cNvSpPr txBox="1"/>
          <p:nvPr/>
        </p:nvSpPr>
        <p:spPr>
          <a:xfrm>
            <a:off x="4639468" y="4454164"/>
            <a:ext cx="1082348" cy="307777"/>
          </a:xfrm>
          <a:prstGeom prst="rect">
            <a:avLst/>
          </a:prstGeom>
          <a:noFill/>
        </p:spPr>
        <p:txBody>
          <a:bodyPr wrap="none" rtlCol="0">
            <a:spAutoFit/>
          </a:bodyPr>
          <a:lstStyle/>
          <a:p>
            <a:pPr algn="l"/>
            <a:r>
              <a:rPr kumimoji="1" lang="zh-CN" altLang="en-US" sz="1400" b="0" dirty="0">
                <a:solidFill>
                  <a:srgbClr val="0000FF"/>
                </a:solidFill>
                <a:latin typeface="KaiTi" panose="02010609060101010101" pitchFamily="49" charset="-122"/>
                <a:ea typeface="KaiTi" panose="02010609060101010101" pitchFamily="49" charset="-122"/>
              </a:rPr>
              <a:t>从左边压缩</a:t>
            </a:r>
          </a:p>
        </p:txBody>
      </p:sp>
    </p:spTree>
    <p:extLst>
      <p:ext uri="{BB962C8B-B14F-4D97-AF65-F5344CB8AC3E}">
        <p14:creationId xmlns:p14="http://schemas.microsoft.com/office/powerpoint/2010/main" val="13711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3"/>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5" grpId="0" animBg="1"/>
      <p:bldP spid="27" grpId="0" animBg="1"/>
      <p:bldP spid="28" grpId="0" animBg="1"/>
      <p:bldP spid="29" grpId="0" animBg="1"/>
      <p:bldP spid="31" grpId="0" animBg="1"/>
      <p:bldP spid="33" grpId="0" animBg="1"/>
      <p:bldP spid="34" grpId="0" animBg="1"/>
      <p:bldP spid="35" grpId="0" animBg="1"/>
      <p:bldP spid="36" grpId="0"/>
      <p:bldP spid="37" grpId="0"/>
      <p:bldP spid="38" grpId="0"/>
      <p:bldP spid="39" grpId="0"/>
      <p:bldP spid="40" grpId="0"/>
      <p:bldP spid="41" grpId="0"/>
      <p:bldP spid="42" grpId="0"/>
      <p:bldP spid="4"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236.75"/>
  <p:tag name="LATEXADDIN" val="\documentclass{article}&#10;\usepackage{amsmath}&#10;\pagestyle{empty}&#10;\begin{document}&#10;&#10;&#10;$f(x)=x^3+x^2-x+1$&#10;&#10;\end{document}"/>
  <p:tag name="IGUANATEXSIZE" val="24"/>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990.75"/>
  <p:tag name="LATEXADDIN" val="\documentclass{article}&#10;\usepackage{amsmath}&#10;\pagestyle{empty}&#10;\begin{document}&#10;&#10;&#10;$f(x)=x^2-\sin(x)$&#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RIGINALHEIGHT" val="123.75"/>
  <p:tag name="ORIGINALWIDTH" val="1072.5"/>
  <p:tag name="OUTPUTDPI" val="1200"/>
  <p:tag name="LATEXADDIN" val="\documentclass{article}&#10;\usepackage{amsmath}&#10;\pagestyle{empty}&#10;\begin{document}&#10;&#10;&#10;$[a_k,b_k]$, $k=0,1,2,3$&#10;&#10;\end{document}"/>
  <p:tag name="IGUANATEXSIZE" val="28"/>
  <p:tag name="IGUANATEXCURSOR" val="105"/>
  <p:tag name="TRANSPARENCY" val="True"/>
  <p:tag name="FILENAME" val=""/>
  <p:tag name="INPUTTYPE" val="0"/>
  <p:tag name="LATEXENGINEID" val="0"/>
  <p:tag name="TEMPFOLDER" val="D:\AnzhuangBao\"/>
</p:tagLst>
</file>

<file path=ppt/tags/tag4.xml><?xml version="1.0" encoding="utf-8"?>
<p:tagLst xmlns:a="http://schemas.openxmlformats.org/drawingml/2006/main" xmlns:r="http://schemas.openxmlformats.org/officeDocument/2006/relationships" xmlns:p="http://schemas.openxmlformats.org/presentationml/2006/main">
  <p:tag name="ORIGINALHEIGHT" val="171"/>
  <p:tag name="ORIGINALWIDTH" val="2120.25"/>
  <p:tag name="OUTPUTDPI" val="1200"/>
  <p:tag name="LATEXADDIN" val="\documentclass{article}&#10;\usepackage{amsmath}&#10;\pagestyle{empty}&#10;\begin{document}&#10;&#10;&#10;$f(x)=-\sin(x)-x+\frac{x^2}{2},$~~$x\in [0.8,1.6]$&#10;&#10;\end{document}"/>
  <p:tag name="IGUANATEXSIZE" val="28"/>
  <p:tag name="IGUANATEXCURSOR" val="114"/>
  <p:tag name="TRANSPARENCY" val="True"/>
  <p:tag name="FILENAME" val=""/>
  <p:tag name="INPUTTYPE" val="0"/>
  <p:tag name="LATEXENGINEID" val="0"/>
  <p:tag name="TEMPFOLDER" val="D:\AnzhuangBao\"/>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93.75"/>
  <p:tag name="LATEXADDIN" val="\documentclass{article}&#10;\usepackage{amsmath}&#10;\pagestyle{empty}&#10;\begin{document}&#10;&#10;&#10;$E=R+(R-M)=2R-M$&#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25019</TotalTime>
  <Words>6249</Words>
  <Application>Microsoft Macintosh PowerPoint</Application>
  <PresentationFormat>全屏显示(4:3)</PresentationFormat>
  <Paragraphs>599</Paragraphs>
  <Slides>55</Slides>
  <Notes>8</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55</vt:i4>
      </vt:variant>
    </vt:vector>
  </HeadingPairs>
  <TitlesOfParts>
    <vt:vector size="74" baseType="lpstr">
      <vt:lpstr>仿宋</vt:lpstr>
      <vt:lpstr>黑体</vt:lpstr>
      <vt:lpstr>黑体</vt:lpstr>
      <vt:lpstr>华文仿宋</vt:lpstr>
      <vt:lpstr>KaiTi</vt:lpstr>
      <vt:lpstr>宋体</vt:lpstr>
      <vt:lpstr>宋体</vt:lpstr>
      <vt:lpstr>Heiti SC Medium</vt:lpstr>
      <vt:lpstr>Arial</vt:lpstr>
      <vt:lpstr>Calibri</vt:lpstr>
      <vt:lpstr>Cambria Math</vt:lpstr>
      <vt:lpstr>Times New Roman</vt:lpstr>
      <vt:lpstr>Tw Cen MT</vt:lpstr>
      <vt:lpstr>Verdana</vt:lpstr>
      <vt:lpstr>Wingdings</vt:lpstr>
      <vt:lpstr>1_很不错的模版</vt:lpstr>
      <vt:lpstr>Office 主题​​</vt:lpstr>
      <vt:lpstr>Equation</vt:lpstr>
      <vt:lpstr>公式</vt:lpstr>
      <vt:lpstr>Computational Methods </vt:lpstr>
      <vt:lpstr>第8章 数值优化</vt:lpstr>
      <vt:lpstr>8.1 引言</vt:lpstr>
      <vt:lpstr>8.2 单变量函数的极小值 </vt:lpstr>
      <vt:lpstr>8.2 单变量函数的极小值 </vt:lpstr>
      <vt:lpstr>PowerPoint 演示文稿</vt:lpstr>
      <vt:lpstr>8.2.2 一维搜索方法</vt:lpstr>
      <vt:lpstr>搜索法必须满足的条件</vt:lpstr>
      <vt:lpstr>（1）黄金分割(Golden Ratio)搜索法（0.618法）</vt:lpstr>
      <vt:lpstr>（1）黄金分割(Golden Ratio)搜索法</vt:lpstr>
      <vt:lpstr>（1）黄金分割(Golden Ratio)搜索法</vt:lpstr>
      <vt:lpstr>（1）黄金分割(Golden Ratio)搜索法</vt:lpstr>
      <vt:lpstr>（1）黄金分割(Golden Ratio)搜索法的迭代特点</vt:lpstr>
      <vt:lpstr>PowerPoint 演示文稿</vt:lpstr>
      <vt:lpstr>PowerPoint 演示文稿</vt:lpstr>
      <vt:lpstr>PowerPoint 演示文稿</vt:lpstr>
      <vt:lpstr>（2）斐波那契(Fibonacci)搜索法</vt:lpstr>
      <vt:lpstr>压缩率r的确定</vt:lpstr>
      <vt:lpstr>PowerPoint 演示文稿</vt:lpstr>
      <vt:lpstr>PowerPoint 演示文稿</vt:lpstr>
      <vt:lpstr>PowerPoint 演示文稿</vt:lpstr>
      <vt:lpstr>PowerPoint 演示文稿</vt:lpstr>
      <vt:lpstr>8.2.2 一维搜索方法</vt:lpstr>
      <vt:lpstr>PowerPoint 演示文稿</vt:lpstr>
      <vt:lpstr>PowerPoint 演示文稿</vt:lpstr>
      <vt:lpstr>PowerPoint 演示文稿</vt:lpstr>
      <vt:lpstr>PowerPoint 演示文稿</vt:lpstr>
      <vt:lpstr>8.3 多元函数求极值</vt:lpstr>
      <vt:lpstr>PowerPoint 演示文稿</vt:lpstr>
      <vt:lpstr>PowerPoint 演示文稿</vt:lpstr>
      <vt:lpstr>PowerPoint 演示文稿</vt:lpstr>
      <vt:lpstr>PowerPoint 演示文稿</vt:lpstr>
      <vt:lpstr>PowerPoint 演示文稿</vt:lpstr>
      <vt:lpstr>二元函数的极小值问题</vt:lpstr>
      <vt:lpstr>PowerPoint 演示文稿</vt:lpstr>
      <vt:lpstr>8.3.2 内德-米德方法和鲍威尔方法(选讲)</vt:lpstr>
      <vt:lpstr>单纯形的概念</vt:lpstr>
      <vt:lpstr>二元函数的内德－米德方法（单纯形方法）</vt:lpstr>
      <vt:lpstr>PowerPoint 演示文稿</vt:lpstr>
      <vt:lpstr>PowerPoint 演示文稿</vt:lpstr>
      <vt:lpstr>PowerPoint 演示文稿</vt:lpstr>
      <vt:lpstr>PowerPoint 演示文稿</vt:lpstr>
      <vt:lpstr>7. 每一步的逻辑判断</vt:lpstr>
      <vt:lpstr>内德－米德方法（单纯形方法）的基本思想</vt:lpstr>
      <vt:lpstr>PowerPoint 演示文稿</vt:lpstr>
      <vt:lpstr>PowerPoint 演示文稿</vt:lpstr>
      <vt:lpstr>PowerPoint 演示文稿</vt:lpstr>
      <vt:lpstr>PowerPoint 演示文稿</vt:lpstr>
      <vt:lpstr>PowerPoint 演示文稿</vt:lpstr>
      <vt:lpstr>鲍威尔方法</vt:lpstr>
      <vt:lpstr>PowerPoint 演示文稿</vt:lpstr>
      <vt:lpstr>PowerPoint 演示文稿</vt:lpstr>
      <vt:lpstr>鲍威尔基本算法要点</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林 万</cp:lastModifiedBy>
  <cp:revision>2566</cp:revision>
  <dcterms:created xsi:type="dcterms:W3CDTF">2008-11-26T09:45:55Z</dcterms:created>
  <dcterms:modified xsi:type="dcterms:W3CDTF">2023-11-15T13:48:41Z</dcterms:modified>
</cp:coreProperties>
</file>