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882" r:id="rId2"/>
  </p:sldMasterIdLst>
  <p:notesMasterIdLst>
    <p:notesMasterId r:id="rId26"/>
  </p:notesMasterIdLst>
  <p:handoutMasterIdLst>
    <p:handoutMasterId r:id="rId27"/>
  </p:handoutMasterIdLst>
  <p:sldIdLst>
    <p:sldId id="763" r:id="rId3"/>
    <p:sldId id="397" r:id="rId4"/>
    <p:sldId id="597" r:id="rId5"/>
    <p:sldId id="633" r:id="rId6"/>
    <p:sldId id="621" r:id="rId7"/>
    <p:sldId id="636" r:id="rId8"/>
    <p:sldId id="622" r:id="rId9"/>
    <p:sldId id="623" r:id="rId10"/>
    <p:sldId id="637" r:id="rId11"/>
    <p:sldId id="642" r:id="rId12"/>
    <p:sldId id="644" r:id="rId13"/>
    <p:sldId id="645" r:id="rId14"/>
    <p:sldId id="312" r:id="rId15"/>
    <p:sldId id="313" r:id="rId16"/>
    <p:sldId id="643" r:id="rId17"/>
    <p:sldId id="639" r:id="rId18"/>
    <p:sldId id="265" r:id="rId19"/>
    <p:sldId id="266" r:id="rId20"/>
    <p:sldId id="627" r:id="rId21"/>
    <p:sldId id="640" r:id="rId22"/>
    <p:sldId id="641" r:id="rId23"/>
    <p:sldId id="632" r:id="rId24"/>
    <p:sldId id="406" r:id="rId2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FFFFFF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00"/>
    <a:srgbClr val="090A0B"/>
    <a:srgbClr val="02058C"/>
    <a:srgbClr val="660066"/>
    <a:srgbClr val="FFCC00"/>
    <a:srgbClr val="990000"/>
    <a:srgbClr val="009999"/>
    <a:srgbClr val="6D64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43" autoAdjust="0"/>
    <p:restoredTop sz="94396" autoAdjust="0"/>
  </p:normalViewPr>
  <p:slideViewPr>
    <p:cSldViewPr>
      <p:cViewPr varScale="1">
        <p:scale>
          <a:sx n="92" d="100"/>
          <a:sy n="92" d="100"/>
        </p:scale>
        <p:origin x="24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3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C78B8324-74B6-472E-9B2D-DAF2F9541692}" type="datetimeFigureOut">
              <a:rPr lang="zh-CN" altLang="en-US"/>
              <a:pPr>
                <a:defRPr/>
              </a:pPr>
              <a:t>2023/10/30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B95043-7C99-4038-B5DC-BD4050676D5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176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AF7394C-7A88-4663-9E2C-D3107622A224}" type="datetimeFigureOut">
              <a:rPr lang="zh-CN" altLang="en-US"/>
              <a:pPr>
                <a:defRPr/>
              </a:pPr>
              <a:t>2023/10/30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396D11E-7338-4CDA-8C9A-60AD196E8FA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6302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384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6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23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6D11E-7338-4CDA-8C9A-60AD196E8FA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5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A9E528-8105-4E29-B640-5FBB839C2FC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4252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1375A-7CF1-43C0-B4C7-B782C6D7685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4149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18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18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1E3DFD-4A80-4105-AB7F-712AAEE959B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921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FB13D-F7F8-41C2-86B7-FE77A2850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DD4B4AD-23D3-47F5-9457-F43195D5B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74EA96-C951-497A-B5F9-1551731A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40641-35C4-4AD2-92B2-821DBCEC7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0226F-1891-4F6B-8E24-89254B89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9E528-8105-4E29-B640-5FBB839C2FCC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51359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03721-8322-480F-9234-E1813D4F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1BC726-C1C3-40FD-8730-7FADD973E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ED740-6D1A-4BCA-9468-A4C076C3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24F344-E121-49E8-8518-1B87E149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43ED28-A60B-4581-8BF8-217547DB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53DCF-2C93-4580-871F-2CF3AD984C8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0137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5C741-3890-411B-97C4-DF160921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DC89E-3806-4EED-921A-F1354027C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7936A-117B-4989-B666-41A9F14D2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C06AC-1B6F-4E33-AEC9-38F29463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E1246-4E79-45D5-92A4-87DABB62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55916-8665-4B86-B4E4-279D0D2B4A6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3136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0159A-82EC-4250-A369-6D8DEABE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FA7EF6-7B48-43D6-8C3F-0240E69C3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16E701-6A66-43AC-89EB-737C2A25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A61AA-D161-414A-BC2B-34B09CDC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1118E4-0AF0-411B-9A02-1A42CAFA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8C38DE-7978-4796-B677-985FD949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07B3-63AA-4B47-95E3-AE55904DD8E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520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9E3A0-E3F4-490A-BCF0-9808387E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644E73-79F9-4A87-A5E5-8895D75C2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6DB71-AB12-4F81-9A66-4BBF05AAA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0529E5-4C7F-4453-BCBE-2754B6862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DB0D1C-1CE5-4AA8-9E95-9D755CC04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812E6F-C70D-451D-A00C-C9C385A9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A162A4-0629-4FBE-989A-A8F0C675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629F01-BB0C-4720-ABB6-056ECA61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11837-3C42-4163-B9FF-0F5271014470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2284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39300-E04A-42BA-AEA2-026D7307F23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lIns="72000" bIns="36000" anchor="t" anchorCtr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26268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2D85AC-FAFC-48DD-82C0-E51D82854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059C9-1A85-4508-B1A0-2191A75A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C2CC4A-FB9C-431B-9200-A4F8A8E1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22B4A-A96A-4D35-9195-14CEB66CEFA5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02040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28F40-240A-4654-A494-8DC0C8E9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D83A3-87A9-4828-9502-74481649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41D5CC-A2E7-4C45-9B55-205041BE5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09227F-689C-4053-A376-57BA8E25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A7D46-FC2B-43A9-8E72-3DDB7034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F3C36E-C7C6-40B7-97F9-84925210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99340-544A-4913-AA86-7D197D90BAA9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517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253DCF-2C93-4580-871F-2CF3AD984C8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2920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E79F9-2F07-4C49-B426-D03D595A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304341-5045-4700-B83E-A681C36EB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1E80D1-9F19-4CF5-8024-B982317FD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7B198-E7DE-4598-97AF-3AE0AA7E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274BA-1BFA-4D51-8253-1E034C76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CCE0F-B8CB-4DE6-ADAE-7B0D2DD4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3C8B8-9D62-48F7-8E35-1339B3F6646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0691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2EBFB-BFEB-4A5A-AB12-15FF0DA8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8469F9-EA53-4854-ADFB-0CF7E4ADA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674A2-50A6-4F12-BABF-275E40AF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A56CF-5955-4CB9-B33E-7AF95C50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17421-2738-47AC-9839-850A5FD3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375A-7CF1-43C0-B4C7-B782C6D7685E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2923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6F64CC-2BB8-425E-A3A7-894902853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777D8-3D52-46AD-8349-D32BAF691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7952D4-B07D-4A1E-AA6C-AEBDD34B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23F3-7AD8-468E-8B60-6B3993A6370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00930-A6C4-4C87-A55B-A5781940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5F9DA-779D-4B7C-90BA-42B6D904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46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D55916-8665-4B86-B4E4-279D0D2B4A6A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56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66838"/>
            <a:ext cx="4038600" cy="4919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7A07B3-63AA-4B47-95E3-AE55904DD8E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422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611837-3C42-4163-B9FF-0F527101447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111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90A0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9D2EF960-DAB6-4688-A9F2-A643B11AB05F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0DBDF-8B30-4034-80E7-4FB75501CD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92500" y="1484313"/>
            <a:ext cx="914400" cy="91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0170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22B4A-A96A-4D35-9195-14CEB66CEFA5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101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99340-544A-4913-AA86-7D197D90BAA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878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3C8B8-9D62-48F7-8E35-1339B3F6646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3779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66838"/>
            <a:ext cx="8229600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52800" y="64992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E7AFCD57-BADE-4B45-B9D6-2562B9FBD952}" type="slidenum">
              <a:rPr lang="zh-CN" altLang="en-US"/>
              <a:pPr/>
              <a:t>‹#›</a:t>
            </a:fld>
            <a:endParaRPr lang="en-US" altLang="zh-CN" dirty="0"/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ltGray">
          <a:xfrm>
            <a:off x="-9525" y="0"/>
            <a:ext cx="188913" cy="6858000"/>
          </a:xfrm>
          <a:prstGeom prst="rect">
            <a:avLst/>
          </a:prstGeom>
          <a:solidFill>
            <a:srgbClr val="BABAB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79" name="Rectangle 7"/>
          <p:cNvSpPr>
            <a:spLocks noChangeArrowheads="1"/>
          </p:cNvSpPr>
          <p:nvPr/>
        </p:nvSpPr>
        <p:spPr bwMode="ltGray">
          <a:xfrm>
            <a:off x="0" y="404813"/>
            <a:ext cx="184150" cy="720725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0" name="Rectangle 8"/>
          <p:cNvSpPr>
            <a:spLocks noChangeArrowheads="1"/>
          </p:cNvSpPr>
          <p:nvPr/>
        </p:nvSpPr>
        <p:spPr bwMode="ltGray">
          <a:xfrm>
            <a:off x="-14288" y="1128713"/>
            <a:ext cx="184151" cy="7207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ltGray">
          <a:xfrm>
            <a:off x="-14288" y="1847850"/>
            <a:ext cx="184151" cy="7207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ltGray">
          <a:xfrm>
            <a:off x="-14288" y="2552700"/>
            <a:ext cx="184151" cy="720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rgbClr val="02058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02058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2058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2058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2058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B6F2EE-C635-428D-BB17-27ECB2AB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8C6F9-925F-4029-8260-3E904758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F3229-F86A-435B-957F-9A96486E4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23F3-7AD8-468E-8B60-6B3993A63701}" type="datetimeFigureOut">
              <a:rPr lang="zh-CN" altLang="en-US" smtClean="0"/>
              <a:t>2023/10/30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BF9F5-8EF9-4DEE-A6DF-82F915C03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3643E-4A24-4B25-89A2-ADB9DDEB0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CD57-BADE-4B45-B9D6-2562B9FBD952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185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anlin@cug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8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7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78.png"/><Relationship Id="rId5" Type="http://schemas.openxmlformats.org/officeDocument/2006/relationships/tags" Target="../tags/tag5.xml"/><Relationship Id="rId10" Type="http://schemas.openxmlformats.org/officeDocument/2006/relationships/image" Target="../media/image77.png"/><Relationship Id="rId4" Type="http://schemas.openxmlformats.org/officeDocument/2006/relationships/tags" Target="../tags/tag4.xml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9128" y="2286112"/>
            <a:ext cx="5241855" cy="89571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lnSpc>
                <a:spcPts val="5500"/>
              </a:lnSpc>
            </a:pPr>
            <a:r>
              <a:rPr lang="en-US" sz="3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Methods</a:t>
            </a:r>
            <a:r>
              <a:rPr 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554350-2279-4958-98AE-44BD69D730B3}"/>
              </a:ext>
            </a:extLst>
          </p:cNvPr>
          <p:cNvSpPr txBox="1"/>
          <p:nvPr/>
        </p:nvSpPr>
        <p:spPr>
          <a:xfrm>
            <a:off x="2411760" y="3284984"/>
            <a:ext cx="4320480" cy="2311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授课人</a:t>
            </a: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万 林</a:t>
            </a:r>
            <a:b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</a:b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wanlin@cug.edu.cn</a:t>
            </a:r>
            <a:endParaRPr lang="en-US" altLang="zh-CN" sz="3200" dirty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Fall 2023 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18D146-1F49-D24C-9750-2E4FD5940C24}"/>
              </a:ext>
            </a:extLst>
          </p:cNvPr>
          <p:cNvSpPr/>
          <p:nvPr/>
        </p:nvSpPr>
        <p:spPr>
          <a:xfrm>
            <a:off x="1871998" y="1179001"/>
            <a:ext cx="5122316" cy="12349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3411A3-8F31-BD43-8E00-47D638D1D04A}"/>
              </a:ext>
            </a:extLst>
          </p:cNvPr>
          <p:cNvSpPr/>
          <p:nvPr/>
        </p:nvSpPr>
        <p:spPr>
          <a:xfrm>
            <a:off x="-8445" y="0"/>
            <a:ext cx="475989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A892C2-AC44-D444-A555-D9AEA9C26EB7}"/>
              </a:ext>
            </a:extLst>
          </p:cNvPr>
          <p:cNvSpPr txBox="1"/>
          <p:nvPr/>
        </p:nvSpPr>
        <p:spPr>
          <a:xfrm>
            <a:off x="1984453" y="1335461"/>
            <a:ext cx="489740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cs typeface="+mn-ea"/>
                <a:sym typeface="+mn-lt"/>
              </a:rPr>
              <a:t>计算方法</a:t>
            </a:r>
            <a:endParaRPr lang="zh-CN" altLang="en-US" sz="5400" b="1" dirty="0"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F2D3FC-F8DE-4B48-9B45-78DC8942D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60" y="55673"/>
            <a:ext cx="2809875" cy="725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2401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EBF9E2-632E-874A-995A-F34B772DECF0}"/>
              </a:ext>
            </a:extLst>
          </p:cNvPr>
          <p:cNvSpPr txBox="1"/>
          <p:nvPr/>
        </p:nvSpPr>
        <p:spPr>
          <a:xfrm>
            <a:off x="53752" y="188640"/>
            <a:ext cx="903649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b="0" dirty="0">
                <a:solidFill>
                  <a:srgbClr val="0000FF"/>
                </a:solidFill>
                <a:latin typeface="+mn-ea"/>
                <a:ea typeface="+mn-ea"/>
              </a:rPr>
              <a:t>如何选择合适的步长？</a:t>
            </a:r>
            <a:endParaRPr lang="zh-CN" altLang="en-US" sz="2600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D8B17CEB-296D-8F43-92DC-918EA6283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37240"/>
            <a:ext cx="6705682" cy="55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可采用</a:t>
            </a:r>
            <a:r>
              <a:rPr kumimoji="1" lang="zh-CN" altLang="en-US" sz="2400" b="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步长二分及事后误差估计法</a:t>
            </a: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确定最佳步长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92FD9D50-36F0-CD42-8E4D-BAD1C6D20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7910"/>
            <a:ext cx="4624984" cy="55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以中点公式的步长选择为例，令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21FEC2-D254-144D-B531-9CBCBECD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8" y="1182945"/>
            <a:ext cx="3184301" cy="562598"/>
          </a:xfrm>
          <a:prstGeom prst="rect">
            <a:avLst/>
          </a:prstGeom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B5D9A78C-85B5-F94B-9F2A-0120D95BB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703238"/>
            <a:ext cx="1723549" cy="55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由前面可知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7C7B7BC0-284D-1841-9C99-466129EC0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310383"/>
            <a:ext cx="1877437" cy="57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当</a:t>
            </a:r>
            <a:r>
              <a:rPr kumimoji="1"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适当小时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3483A25-B488-6F47-9F64-AB58C3C11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742457"/>
            <a:ext cx="3727856" cy="61539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27B9E67-4711-304B-BA24-8A4CDEC6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119" y="2325814"/>
            <a:ext cx="3224961" cy="6206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FB70607-B314-7541-BF8F-E3EB55494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0675" y="2988945"/>
            <a:ext cx="5603614" cy="61529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935EC0D-6D3C-DE41-BCE7-D0850DD8AB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414" y="3175542"/>
            <a:ext cx="330200" cy="254000"/>
          </a:xfrm>
          <a:prstGeom prst="rect">
            <a:avLst/>
          </a:prstGeom>
        </p:spPr>
      </p:pic>
      <p:sp>
        <p:nvSpPr>
          <p:cNvPr id="17" name="Text Box 7">
            <a:extLst>
              <a:ext uri="{FF2B5EF4-FFF2-40B4-BE49-F238E27FC236}">
                <a16:creationId xmlns:a16="http://schemas.microsoft.com/office/drawing/2014/main" id="{453CF698-7753-D043-9A17-654975BD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491906"/>
            <a:ext cx="4028667" cy="55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两端再同乘以</a:t>
            </a:r>
            <a:r>
              <a:rPr kumimoji="1"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4/3</a:t>
            </a: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，移项可得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6076EA0-680D-384D-8E8D-4D3B1EF407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2460" y="4046177"/>
            <a:ext cx="3811195" cy="40367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B627A8A8-22A2-424E-A385-BD27C6D4BE61}"/>
              </a:ext>
            </a:extLst>
          </p:cNvPr>
          <p:cNvSpPr/>
          <p:nvPr/>
        </p:nvSpPr>
        <p:spPr bwMode="auto">
          <a:xfrm>
            <a:off x="4644008" y="4046177"/>
            <a:ext cx="1905598" cy="403678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tlCol="0" anchor="ctr"/>
          <a:lstStyle/>
          <a:p>
            <a:pPr algn="l">
              <a:spcBef>
                <a:spcPct val="20000"/>
              </a:spcBef>
            </a:pPr>
            <a:endParaRPr kumimoji="1" lang="zh-CN" altLang="en-US" sz="2800" dirty="0">
              <a:solidFill>
                <a:srgbClr val="0000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0" name="Text Box 7">
            <a:extLst>
              <a:ext uri="{FF2B5EF4-FFF2-40B4-BE49-F238E27FC236}">
                <a16:creationId xmlns:a16="http://schemas.microsoft.com/office/drawing/2014/main" id="{88F29767-0C3A-8140-BC72-C774A3300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15" y="4297040"/>
            <a:ext cx="8440131" cy="57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可见只要二分前后两个近似值很接近，就可保证</a:t>
            </a:r>
            <a:r>
              <a:rPr kumimoji="1"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D(</a:t>
            </a:r>
            <a:r>
              <a:rPr kumimoji="1"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1"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/2)</a:t>
            </a: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的截断</a:t>
            </a:r>
            <a:endParaRPr kumimoji="1" lang="en-US" altLang="zh-CN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551ACE23-41FB-6D4F-A81E-41557FDCD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653136"/>
            <a:ext cx="1415772" cy="55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误差很小</a:t>
            </a:r>
            <a:endParaRPr kumimoji="1" lang="en-US" altLang="zh-CN" sz="24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D9EB374-EFDC-BF47-9B20-390951BA0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4543" y="5331270"/>
            <a:ext cx="330200" cy="254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55B1DB-94E5-4846-AC28-CB3E28547C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0385" y="5132107"/>
            <a:ext cx="4524194" cy="65232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D0F4954-7B4D-124E-AFB3-80E7C43DCBDB}"/>
              </a:ext>
            </a:extLst>
          </p:cNvPr>
          <p:cNvSpPr/>
          <p:nvPr/>
        </p:nvSpPr>
        <p:spPr>
          <a:xfrm>
            <a:off x="2110969" y="5703639"/>
            <a:ext cx="4333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此时的步长</a:t>
            </a:r>
            <a:r>
              <a:rPr kumimoji="1"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1"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/2</a:t>
            </a: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就是合适的步长</a:t>
            </a:r>
          </a:p>
        </p:txBody>
      </p:sp>
    </p:spTree>
    <p:extLst>
      <p:ext uri="{BB962C8B-B14F-4D97-AF65-F5344CB8AC3E}">
        <p14:creationId xmlns:p14="http://schemas.microsoft.com/office/powerpoint/2010/main" val="199276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7" grpId="0"/>
      <p:bldP spid="19" grpId="0" animBg="1"/>
      <p:bldP spid="20" grpId="0"/>
      <p:bldP spid="21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EBF9E2-632E-874A-995A-F34B772DECF0}"/>
              </a:ext>
            </a:extLst>
          </p:cNvPr>
          <p:cNvSpPr txBox="1"/>
          <p:nvPr/>
        </p:nvSpPr>
        <p:spPr>
          <a:xfrm>
            <a:off x="53752" y="188640"/>
            <a:ext cx="9036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+mn-ea"/>
                <a:ea typeface="+mn-ea"/>
              </a:rPr>
              <a:t>如何提高精度？</a:t>
            </a:r>
            <a:endParaRPr lang="zh-CN" altLang="en-US" sz="3200" dirty="0"/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id="{D8B17CEB-296D-8F43-92DC-918EA6283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37240"/>
            <a:ext cx="7555273" cy="57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可采用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Richardson</a:t>
            </a:r>
            <a:r>
              <a:rPr kumimoji="1" lang="zh-CN" altLang="en-US" sz="2400" b="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外推法</a:t>
            </a: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从低阶公式中产生高精度结果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92FD9D50-36F0-CD42-8E4D-BAD1C6D20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7910"/>
            <a:ext cx="3629520" cy="55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依然以中点公式为例，令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21FEC2-D254-144D-B531-9CBCBECD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632" y="1182673"/>
            <a:ext cx="3184301" cy="562598"/>
          </a:xfrm>
          <a:prstGeom prst="rect">
            <a:avLst/>
          </a:prstGeom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F96564D9-7F9D-9545-B612-843639F86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574737"/>
            <a:ext cx="4654800" cy="57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               在</a:t>
            </a:r>
            <a:r>
              <a:rPr kumimoji="1" lang="en-US" altLang="zh-CN" sz="2400" b="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sz="2400" b="0" baseline="-25000" dirty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处作</a:t>
            </a:r>
            <a:r>
              <a:rPr kumimoji="1"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Taylor</a:t>
            </a: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展开，有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506305-0205-E549-9347-F738C946B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86" y="1771559"/>
            <a:ext cx="1193800" cy="355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92C528-41CF-6640-BC57-855E82C70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664" y="2098064"/>
            <a:ext cx="6515100" cy="1371600"/>
          </a:xfrm>
          <a:prstGeom prst="rect">
            <a:avLst/>
          </a:prstGeom>
        </p:spPr>
      </p:pic>
      <p:sp>
        <p:nvSpPr>
          <p:cNvPr id="9" name="Text Box 7">
            <a:extLst>
              <a:ext uri="{FF2B5EF4-FFF2-40B4-BE49-F238E27FC236}">
                <a16:creationId xmlns:a16="http://schemas.microsoft.com/office/drawing/2014/main" id="{795506A8-CA15-0B49-9454-2A353A24B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5445"/>
            <a:ext cx="2031325" cy="55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代入上式，得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717435A-ACB5-1B4E-8667-B56129C50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3814158"/>
            <a:ext cx="5473700" cy="6985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D1AC5C4-467A-3744-B10C-A35EDD4D2E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3478" y="4488408"/>
            <a:ext cx="6502400" cy="8128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8B9DA47-16AC-3E42-81CC-3F5EB661B3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9323" y="3985608"/>
            <a:ext cx="368300" cy="3556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2FE030F-7ED0-DB40-92A2-9A6AAFE9AD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8224" y="4710658"/>
            <a:ext cx="330200" cy="3683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2607894-8DFC-E948-9E5A-59FA5D5458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897" y="4767808"/>
            <a:ext cx="279400" cy="254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26DB35E-66E4-984F-8D42-2FAA6B6961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087" y="5344212"/>
            <a:ext cx="1485900" cy="444500"/>
          </a:xfrm>
          <a:prstGeom prst="rect">
            <a:avLst/>
          </a:prstGeom>
        </p:spPr>
      </p:pic>
      <p:sp>
        <p:nvSpPr>
          <p:cNvPr id="20" name="Text Box 7">
            <a:extLst>
              <a:ext uri="{FF2B5EF4-FFF2-40B4-BE49-F238E27FC236}">
                <a16:creationId xmlns:a16="http://schemas.microsoft.com/office/drawing/2014/main" id="{98194CAD-C6E9-9F40-9E4C-41B1894AC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709" y="5229200"/>
            <a:ext cx="1415772" cy="55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，整理得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D2C1F97-D556-2A4F-86FE-1A23C710FC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31168" y="5788712"/>
            <a:ext cx="6553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0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>
            <a:extLst>
              <a:ext uri="{FF2B5EF4-FFF2-40B4-BE49-F238E27FC236}">
                <a16:creationId xmlns:a16="http://schemas.microsoft.com/office/drawing/2014/main" id="{D8B17CEB-296D-8F43-92DC-918EA6283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37240"/>
            <a:ext cx="7555273" cy="57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可采用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Richardson</a:t>
            </a:r>
            <a:r>
              <a:rPr kumimoji="1" lang="zh-CN" altLang="en-US" sz="2400" b="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外推法</a:t>
            </a: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从低阶公式中产生高精度结果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92FD9D50-36F0-CD42-8E4D-BAD1C6D20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27910"/>
            <a:ext cx="3629520" cy="55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依然以中点公式为例，令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21FEC2-D254-144D-B531-9CBCBECD9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632" y="1182673"/>
            <a:ext cx="3184301" cy="56259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2FC769E-DD95-7148-A45F-BFD9BD6BB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808521"/>
            <a:ext cx="6197600" cy="571500"/>
          </a:xfrm>
          <a:prstGeom prst="rect">
            <a:avLst/>
          </a:prstGeom>
        </p:spPr>
      </p:pic>
      <p:sp>
        <p:nvSpPr>
          <p:cNvPr id="22" name="Text Box 7">
            <a:extLst>
              <a:ext uri="{FF2B5EF4-FFF2-40B4-BE49-F238E27FC236}">
                <a16:creationId xmlns:a16="http://schemas.microsoft.com/office/drawing/2014/main" id="{2A47E2FE-BB52-7C40-BCB7-B73C63D26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313955"/>
            <a:ext cx="9129422" cy="55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令</a:t>
            </a:r>
            <a:r>
              <a:rPr kumimoji="1"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                                       </a:t>
            </a: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，显然    </a:t>
            </a:r>
            <a:r>
              <a:rPr kumimoji="1" lang="en-US" altLang="zh-CN" sz="2400" b="0" dirty="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是截断误差精度更高的公式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04791EB-B227-1C43-9861-04D4467DB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400552"/>
            <a:ext cx="2966566" cy="60191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AB7BB1A-AB1E-F146-A758-F4A8EBEE4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8059" y="2484706"/>
            <a:ext cx="673100" cy="368300"/>
          </a:xfrm>
          <a:prstGeom prst="rect">
            <a:avLst/>
          </a:prstGeom>
        </p:spPr>
      </p:pic>
      <p:sp>
        <p:nvSpPr>
          <p:cNvPr id="23" name="Text Box 7">
            <a:extLst>
              <a:ext uri="{FF2B5EF4-FFF2-40B4-BE49-F238E27FC236}">
                <a16:creationId xmlns:a16="http://schemas.microsoft.com/office/drawing/2014/main" id="{344BD5C4-E96D-BC47-8CF2-4103CB4EB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869488"/>
            <a:ext cx="7956024" cy="55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其截断误差为           ，比        的截断误差          精度更高。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DCC58A3-B71A-6B4F-879A-CEBE8CC009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3993" y="3048000"/>
            <a:ext cx="698500" cy="381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B381495-EE8B-E74F-A15D-5991A3D529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6317" y="3035300"/>
            <a:ext cx="596900" cy="3937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70154AE-4A54-ED4F-881D-58E9EFC40B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6136" y="3042823"/>
            <a:ext cx="762000" cy="406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9B0C0DF-B4DC-715D-F8C3-A1C15F448E52}"/>
              </a:ext>
            </a:extLst>
          </p:cNvPr>
          <p:cNvSpPr txBox="1"/>
          <p:nvPr/>
        </p:nvSpPr>
        <p:spPr>
          <a:xfrm>
            <a:off x="53752" y="188640"/>
            <a:ext cx="9036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+mn-ea"/>
                <a:ea typeface="+mn-ea"/>
              </a:rPr>
              <a:t>如何提高精度？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66069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A090AD15-331B-4E42-A010-AE1A78618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7" y="258595"/>
            <a:ext cx="42568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数值微分的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2800" b="1" dirty="0">
                <a:solidFill>
                  <a:schemeClr val="tx1"/>
                </a:solidFill>
              </a:rPr>
              <a:t>命令</a:t>
            </a:r>
          </a:p>
        </p:txBody>
      </p:sp>
      <p:graphicFrame>
        <p:nvGraphicFramePr>
          <p:cNvPr id="158723" name="Group 3">
            <a:extLst>
              <a:ext uri="{FF2B5EF4-FFF2-40B4-BE49-F238E27FC236}">
                <a16:creationId xmlns:a16="http://schemas.microsoft.com/office/drawing/2014/main" id="{3037B823-A322-4D29-BC73-53257E1D1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45470"/>
              </p:ext>
            </p:extLst>
          </p:nvPr>
        </p:nvGraphicFramePr>
        <p:xfrm>
          <a:off x="135624" y="1047076"/>
          <a:ext cx="8926446" cy="944880"/>
        </p:xfrm>
        <a:graphic>
          <a:graphicData uri="http://schemas.openxmlformats.org/drawingml/2006/table">
            <a:tbl>
              <a:tblPr/>
              <a:tblGrid>
                <a:gridCol w="8926446">
                  <a:extLst>
                    <a:ext uri="{9D8B030D-6E8A-4147-A177-3AD203B41FA5}">
                      <a16:colId xmlns:a16="http://schemas.microsoft.com/office/drawing/2014/main" val="4145889468"/>
                    </a:ext>
                  </a:extLst>
                </a:gridCol>
              </a:tblGrid>
              <a:tr h="941764">
                <a:tc>
                  <a:txBody>
                    <a:bodyPr/>
                    <a:lstStyle>
                      <a:lvl1pPr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buClr>
                          <a:schemeClr val="folHlink"/>
                        </a:buCl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buSzPct val="65000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diff(x)        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向量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向前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差分；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% diff(x)/h </a:t>
                      </a: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即为计算数值导数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diff(x, n)    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向量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的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阶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向前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差分；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929945"/>
                  </a:ext>
                </a:extLst>
              </a:tr>
            </a:tbl>
          </a:graphicData>
        </a:graphic>
      </p:graphicFrame>
      <p:sp>
        <p:nvSpPr>
          <p:cNvPr id="158729" name="Rectangle 9">
            <a:extLst>
              <a:ext uri="{FF2B5EF4-FFF2-40B4-BE49-F238E27FC236}">
                <a16:creationId xmlns:a16="http://schemas.microsoft.com/office/drawing/2014/main" id="{B10F9356-B195-4BBC-84F9-8223D3935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396" y="225764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8730" name="Rectangle 10">
            <a:extLst>
              <a:ext uri="{FF2B5EF4-FFF2-40B4-BE49-F238E27FC236}">
                <a16:creationId xmlns:a16="http://schemas.microsoft.com/office/drawing/2014/main" id="{1927CFEB-C16D-4E8A-A249-33B55DCF1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396" y="229098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58731" name="Group 11">
            <a:extLst>
              <a:ext uri="{FF2B5EF4-FFF2-40B4-BE49-F238E27FC236}">
                <a16:creationId xmlns:a16="http://schemas.microsoft.com/office/drawing/2014/main" id="{C2BBE9FE-9423-4CCC-BF0B-EB4592EF3529}"/>
              </a:ext>
            </a:extLst>
          </p:cNvPr>
          <p:cNvGrpSpPr>
            <a:grpSpLocks/>
          </p:cNvGrpSpPr>
          <p:nvPr/>
        </p:nvGrpSpPr>
        <p:grpSpPr bwMode="auto">
          <a:xfrm>
            <a:off x="323528" y="2249215"/>
            <a:ext cx="8426452" cy="1169987"/>
            <a:chOff x="192" y="2151"/>
            <a:chExt cx="5308" cy="737"/>
          </a:xfrm>
        </p:grpSpPr>
        <p:sp>
          <p:nvSpPr>
            <p:cNvPr id="158732" name="Rectangle 12">
              <a:extLst>
                <a:ext uri="{FF2B5EF4-FFF2-40B4-BE49-F238E27FC236}">
                  <a16:creationId xmlns:a16="http://schemas.microsoft.com/office/drawing/2014/main" id="{7A8991D1-D211-4D4A-AEEC-C70B20B5C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195"/>
              <a:ext cx="9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chemeClr val="tx1"/>
                  </a:solidFill>
                </a:rPr>
                <a:t>例</a:t>
              </a:r>
              <a:r>
                <a:rPr lang="en-US" altLang="zh-CN" sz="2800" dirty="0">
                  <a:solidFill>
                    <a:schemeClr val="tx1"/>
                  </a:solidFill>
                </a:rPr>
                <a:t>6.1</a:t>
              </a:r>
              <a:r>
                <a:rPr lang="zh-CN" altLang="en-US" sz="2800" dirty="0">
                  <a:solidFill>
                    <a:schemeClr val="tx1"/>
                  </a:solidFill>
                </a:rPr>
                <a:t>： </a:t>
              </a:r>
            </a:p>
          </p:txBody>
        </p:sp>
        <p:graphicFrame>
          <p:nvGraphicFramePr>
            <p:cNvPr id="158733" name="Object 13">
              <a:extLst>
                <a:ext uri="{FF2B5EF4-FFF2-40B4-BE49-F238E27FC236}">
                  <a16:creationId xmlns:a16="http://schemas.microsoft.com/office/drawing/2014/main" id="{1583E7EE-36B1-471A-8916-ACB8D21256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2151"/>
            <a:ext cx="362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16200" imgH="266700" progId="Equation.DSMT4">
                    <p:embed/>
                  </p:oleObj>
                </mc:Choice>
                <mc:Fallback>
                  <p:oleObj name="Equation" r:id="rId2" imgW="2616200" imgH="266700" progId="Equation.DSMT4">
                    <p:embed/>
                    <p:pic>
                      <p:nvPicPr>
                        <p:cNvPr id="158733" name="Object 13">
                          <a:extLst>
                            <a:ext uri="{FF2B5EF4-FFF2-40B4-BE49-F238E27FC236}">
                              <a16:creationId xmlns:a16="http://schemas.microsoft.com/office/drawing/2014/main" id="{1583E7EE-36B1-471A-8916-ACB8D21256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151"/>
                          <a:ext cx="3629" cy="3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734" name="Rectangle 14">
              <a:extLst>
                <a:ext uri="{FF2B5EF4-FFF2-40B4-BE49-F238E27FC236}">
                  <a16:creationId xmlns:a16="http://schemas.microsoft.com/office/drawing/2014/main" id="{5ED7A9A9-F843-4518-92EC-F3A1C5671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" y="2195"/>
              <a:ext cx="10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chemeClr val="tx1"/>
                  </a:solidFill>
                </a:rPr>
                <a:t>，求函数 </a:t>
              </a:r>
            </a:p>
          </p:txBody>
        </p:sp>
        <p:sp>
          <p:nvSpPr>
            <p:cNvPr id="158735" name="Rectangle 15">
              <a:extLst>
                <a:ext uri="{FF2B5EF4-FFF2-40B4-BE49-F238E27FC236}">
                  <a16:creationId xmlns:a16="http://schemas.microsoft.com/office/drawing/2014/main" id="{F7D98314-539F-47DF-93E5-64A5395C2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" y="2558"/>
              <a:ext cx="22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chemeClr val="tx1"/>
                  </a:solidFill>
                </a:rPr>
                <a:t>的数值导数，并画出 </a:t>
              </a:r>
            </a:p>
          </p:txBody>
        </p:sp>
        <p:graphicFrame>
          <p:nvGraphicFramePr>
            <p:cNvPr id="158736" name="Object 16">
              <a:extLst>
                <a:ext uri="{FF2B5EF4-FFF2-40B4-BE49-F238E27FC236}">
                  <a16:creationId xmlns:a16="http://schemas.microsoft.com/office/drawing/2014/main" id="{CBB3C7F1-9C65-4625-B61E-1C4029D618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0993212"/>
                </p:ext>
              </p:extLst>
            </p:nvPr>
          </p:nvGraphicFramePr>
          <p:xfrm>
            <a:off x="2840" y="2604"/>
            <a:ext cx="49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68140" imgH="203112" progId="Equation.DSMT4">
                    <p:embed/>
                  </p:oleObj>
                </mc:Choice>
                <mc:Fallback>
                  <p:oleObj name="Equation" r:id="rId4" imgW="368140" imgH="203112" progId="Equation.DSMT4">
                    <p:embed/>
                    <p:pic>
                      <p:nvPicPr>
                        <p:cNvPr id="158736" name="Object 16">
                          <a:extLst>
                            <a:ext uri="{FF2B5EF4-FFF2-40B4-BE49-F238E27FC236}">
                              <a16:creationId xmlns:a16="http://schemas.microsoft.com/office/drawing/2014/main" id="{CBB3C7F1-9C65-4625-B61E-1C4029D618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0" y="2604"/>
                          <a:ext cx="499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8737" name="Rectangle 17">
              <a:extLst>
                <a:ext uri="{FF2B5EF4-FFF2-40B4-BE49-F238E27FC236}">
                  <a16:creationId xmlns:a16="http://schemas.microsoft.com/office/drawing/2014/main" id="{160FD4FA-B753-4194-9453-DF27B4246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2558"/>
              <a:ext cx="10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chemeClr val="tx1"/>
                  </a:solidFill>
                </a:rPr>
                <a:t>的图像。 </a:t>
              </a:r>
            </a:p>
          </p:txBody>
        </p:sp>
      </p:grpSp>
      <p:sp>
        <p:nvSpPr>
          <p:cNvPr id="158738" name="Rectangle 18">
            <a:extLst>
              <a:ext uri="{FF2B5EF4-FFF2-40B4-BE49-F238E27FC236}">
                <a16:creationId xmlns:a16="http://schemas.microsoft.com/office/drawing/2014/main" id="{35B7A2AF-8CBB-413B-85C1-C9D2D7F99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5669" y="3566963"/>
            <a:ext cx="928903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333375"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defRPr kumimoji="1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dirty="0"/>
              <a:t>解：</a:t>
            </a:r>
            <a:r>
              <a:rPr lang="en-US" altLang="zh-CN" sz="2800" b="0" dirty="0"/>
              <a:t>f=@(x) sqrt(x.^3+2*x.^2-x+12)+(x+5).^(1/6)+5*x+2;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/>
              <a:t>        x=-3:0.01:3;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/>
              <a:t>        </a:t>
            </a:r>
            <a:r>
              <a:rPr lang="en-US" altLang="zh-CN" sz="2800" b="0" dirty="0" err="1"/>
              <a:t>df</a:t>
            </a:r>
            <a:r>
              <a:rPr lang="en-US" altLang="zh-CN" sz="2800" b="0" dirty="0"/>
              <a:t>=diff(f([x,3.01]))/0.01;</a:t>
            </a:r>
          </a:p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/>
              <a:t>        plot(</a:t>
            </a:r>
            <a:r>
              <a:rPr lang="en-US" altLang="zh-CN" sz="2800" b="0" dirty="0" err="1"/>
              <a:t>x,df</a:t>
            </a:r>
            <a:r>
              <a:rPr lang="en-US" altLang="zh-CN" sz="2800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939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332EC23-EAD8-9E4F-919A-396EAC2E2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908720"/>
            <a:ext cx="7112000" cy="5334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EA7A8C3-301E-EC4E-93BE-65B5E20C4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13420"/>
            <a:ext cx="5054600" cy="495300"/>
          </a:xfrm>
          <a:prstGeom prst="rect">
            <a:avLst/>
          </a:prstGeom>
        </p:spPr>
      </p:pic>
      <p:sp>
        <p:nvSpPr>
          <p:cNvPr id="5" name="Text Box 7">
            <a:extLst>
              <a:ext uri="{FF2B5EF4-FFF2-40B4-BE49-F238E27FC236}">
                <a16:creationId xmlns:a16="http://schemas.microsoft.com/office/drawing/2014/main" id="{752A0FDC-BC0C-AD41-BF11-0B8C176A5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434" y="349208"/>
            <a:ext cx="1723549" cy="55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的一阶导数</a:t>
            </a:r>
          </a:p>
        </p:txBody>
      </p:sp>
    </p:spTree>
    <p:extLst>
      <p:ext uri="{BB962C8B-B14F-4D97-AF65-F5344CB8AC3E}">
        <p14:creationId xmlns:p14="http://schemas.microsoft.com/office/powerpoint/2010/main" val="237390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2B903C7-32BC-6147-B49E-CD0DBEEE438E}"/>
              </a:ext>
            </a:extLst>
          </p:cNvPr>
          <p:cNvSpPr/>
          <p:nvPr/>
        </p:nvSpPr>
        <p:spPr>
          <a:xfrm>
            <a:off x="724998" y="2207293"/>
            <a:ext cx="74735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zh-CN" altLang="en-US" sz="3200" b="0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有限差商逼近导数</a:t>
            </a:r>
            <a:r>
              <a:rPr lang="zh-CN" altLang="en-US" sz="3200" b="0" dirty="0">
                <a:solidFill>
                  <a:schemeClr val="tx1"/>
                </a:solidFill>
                <a:latin typeface="+mn-ea"/>
                <a:ea typeface="+mn-ea"/>
              </a:rPr>
              <a:t>－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zh-CN" altLang="en-US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3200" b="0" dirty="0">
                <a:solidFill>
                  <a:schemeClr val="tx1"/>
                </a:solidFill>
                <a:latin typeface="+mn-ea"/>
                <a:ea typeface="+mn-ea"/>
              </a:rPr>
              <a:t>有解析表达式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5C2E21-9664-1648-9DCB-6BC34A459AB3}"/>
              </a:ext>
            </a:extLst>
          </p:cNvPr>
          <p:cNvSpPr/>
          <p:nvPr/>
        </p:nvSpPr>
        <p:spPr>
          <a:xfrm>
            <a:off x="724998" y="3251680"/>
            <a:ext cx="73046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>
              <a:buFont typeface="Wingdings" pitchFamily="2" charset="2"/>
              <a:buChar char="ü"/>
            </a:pPr>
            <a:r>
              <a:rPr lang="zh-CN" altLang="en-US" sz="3200" b="0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使用插值方法构造光滑曲线，对插值曲线微分</a:t>
            </a:r>
            <a:r>
              <a:rPr lang="zh-CN" altLang="en-US" sz="3200" b="0" dirty="0">
                <a:solidFill>
                  <a:schemeClr val="tx1"/>
                </a:solidFill>
                <a:latin typeface="+mn-ea"/>
              </a:rPr>
              <a:t>－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32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0" dirty="0">
                <a:solidFill>
                  <a:schemeClr val="tx1"/>
                </a:solidFill>
                <a:latin typeface="+mn-ea"/>
                <a:ea typeface="+mn-ea"/>
              </a:rPr>
              <a:t>只有表格形式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73D041D-CABD-8E46-A002-E397CF86D6D0}"/>
              </a:ext>
            </a:extLst>
          </p:cNvPr>
          <p:cNvSpPr txBox="1">
            <a:spLocks/>
          </p:cNvSpPr>
          <p:nvPr/>
        </p:nvSpPr>
        <p:spPr>
          <a:xfrm>
            <a:off x="1511660" y="720464"/>
            <a:ext cx="6120680" cy="1027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4400" b="1" dirty="0">
                <a:latin typeface="+mn-ea"/>
              </a:rPr>
              <a:t>数值微分</a:t>
            </a:r>
            <a:endParaRPr lang="en-US" altLang="zh-CN" sz="4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0635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1BC983B-AAFB-4F1B-9E38-F3AAC7BDA789}"/>
              </a:ext>
            </a:extLst>
          </p:cNvPr>
          <p:cNvSpPr txBox="1"/>
          <p:nvPr/>
        </p:nvSpPr>
        <p:spPr>
          <a:xfrm>
            <a:off x="2249742" y="332656"/>
            <a:ext cx="46445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6.4 </a:t>
            </a:r>
            <a:r>
              <a:rPr lang="zh-CN" altLang="en-US" sz="32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插值型求导公式</a:t>
            </a:r>
            <a:endParaRPr lang="en-US" altLang="zh-CN" sz="32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4B38408-3985-4D55-BE16-EE45120E4557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196752"/>
            <a:ext cx="8784976" cy="46085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2800" b="0" dirty="0">
                <a:latin typeface="+mn-ea"/>
              </a:rPr>
              <a:t>函数</a:t>
            </a:r>
            <a:r>
              <a:rPr lang="en-US" altLang="zh-CN" sz="2800" b="0" dirty="0">
                <a:latin typeface="+mn-ea"/>
              </a:rPr>
              <a:t>f(x)</a:t>
            </a:r>
            <a:r>
              <a:rPr lang="zh-CN" altLang="en-US" sz="2800" b="0" dirty="0">
                <a:latin typeface="+mn-ea"/>
              </a:rPr>
              <a:t>的导数可</a:t>
            </a:r>
            <a:r>
              <a:rPr lang="zh-CN" altLang="en-US" sz="2800" b="0" dirty="0">
                <a:solidFill>
                  <a:srgbClr val="0000FF"/>
                </a:solidFill>
                <a:latin typeface="+mn-ea"/>
              </a:rPr>
              <a:t>用插值多项式</a:t>
            </a:r>
            <a:r>
              <a:rPr lang="en-US" altLang="zh-CN" sz="2800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0" dirty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zh-CN" sz="2800" b="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dirty="0">
                <a:solidFill>
                  <a:srgbClr val="0000FF"/>
                </a:solidFill>
                <a:latin typeface="+mn-ea"/>
              </a:rPr>
              <a:t>)</a:t>
            </a:r>
            <a:r>
              <a:rPr lang="zh-CN" altLang="en-US" sz="2800" b="0" dirty="0">
                <a:solidFill>
                  <a:srgbClr val="0000FF"/>
                </a:solidFill>
                <a:latin typeface="+mn-ea"/>
              </a:rPr>
              <a:t>的导数来近似代替</a:t>
            </a:r>
            <a:r>
              <a:rPr lang="zh-CN" altLang="en-US" sz="2800" b="0" dirty="0">
                <a:latin typeface="+mn-ea"/>
              </a:rPr>
              <a:t>，即</a:t>
            </a:r>
          </a:p>
          <a:p>
            <a:pPr marL="0" indent="0" fontAlgn="auto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2800" b="1" dirty="0">
                <a:latin typeface="+mn-ea"/>
              </a:rPr>
              <a:t>	                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altLang="zh-CN" sz="2800" b="1" dirty="0">
                <a:latin typeface="+mn-ea"/>
              </a:rPr>
              <a:t>			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(11) </a:t>
            </a:r>
          </a:p>
          <a:p>
            <a:pPr marL="0" indent="0" fontAlgn="auto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0" dirty="0">
                <a:latin typeface="+mn-ea"/>
              </a:rPr>
              <a:t> </a:t>
            </a:r>
            <a:r>
              <a:rPr lang="zh-CN" altLang="en-US" sz="2800" b="0" dirty="0">
                <a:latin typeface="+mn-ea"/>
              </a:rPr>
              <a:t>这样建立的数值微分公式，统称为</a:t>
            </a:r>
            <a:r>
              <a:rPr lang="zh-CN" altLang="en-US" sz="2800" b="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插值型求导公式</a:t>
            </a:r>
            <a:r>
              <a:rPr lang="zh-CN" altLang="en-US" sz="2800" b="0" dirty="0">
                <a:latin typeface="+mn-ea"/>
              </a:rPr>
              <a:t>。</a:t>
            </a:r>
          </a:p>
          <a:p>
            <a:pPr marL="0" indent="0" fontAlgn="auto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zh-CN" altLang="en-US" sz="2800" b="0" dirty="0">
                <a:latin typeface="+mn-ea"/>
              </a:rPr>
              <a:t>         应当指出的是即使</a:t>
            </a:r>
            <a:r>
              <a:rPr lang="en-US" altLang="zh-CN" sz="2800" b="0" dirty="0">
                <a:latin typeface="+mn-ea"/>
              </a:rPr>
              <a:t>P(x)</a:t>
            </a:r>
            <a:r>
              <a:rPr lang="zh-CN" altLang="en-US" sz="2800" b="0" dirty="0">
                <a:latin typeface="+mn-ea"/>
              </a:rPr>
              <a:t>与</a:t>
            </a:r>
            <a:r>
              <a:rPr lang="en-US" altLang="zh-CN" sz="2800" b="0" dirty="0">
                <a:latin typeface="+mn-ea"/>
              </a:rPr>
              <a:t>f(x)</a:t>
            </a:r>
            <a:r>
              <a:rPr lang="zh-CN" altLang="en-US" sz="2800" b="0" dirty="0">
                <a:latin typeface="+mn-ea"/>
              </a:rPr>
              <a:t>处处相差不多，但</a:t>
            </a:r>
            <a:endParaRPr lang="en-US" altLang="zh-CN" sz="2800" b="0" dirty="0">
              <a:latin typeface="+mn-ea"/>
            </a:endParaRPr>
          </a:p>
          <a:p>
            <a:pPr marL="0" indent="0" fontAlgn="auto">
              <a:lnSpc>
                <a:spcPct val="16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altLang="zh-CN" sz="2800" b="0" dirty="0">
                <a:latin typeface="+mn-ea"/>
              </a:rPr>
              <a:t>         </a:t>
            </a:r>
            <a:r>
              <a:rPr lang="zh-CN" altLang="en-US" sz="2800" b="0" dirty="0">
                <a:latin typeface="+mn-ea"/>
              </a:rPr>
              <a:t>与</a:t>
            </a:r>
            <a:r>
              <a:rPr lang="en-US" altLang="zh-CN" sz="2800" b="0" dirty="0">
                <a:latin typeface="+mn-ea"/>
              </a:rPr>
              <a:t>       </a:t>
            </a:r>
            <a:r>
              <a:rPr lang="zh-CN" altLang="en-US" sz="2800" b="0" dirty="0">
                <a:latin typeface="+mn-ea"/>
              </a:rPr>
              <a:t>在某些点仍然可能出入很大，因而在使用插值求导公式时，要注意误差分析。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EEE5F1-53C5-B54D-AD6E-55C997166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636912"/>
            <a:ext cx="2106234" cy="5832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8DB4119-319B-594E-975E-6AE8809E3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653136"/>
            <a:ext cx="635000" cy="381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511C2E-08B6-7D41-A328-2F291C0D2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8620" y="4665836"/>
            <a:ext cx="6731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38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64" name="Object 4">
            <a:extLst>
              <a:ext uri="{FF2B5EF4-FFF2-40B4-BE49-F238E27FC236}">
                <a16:creationId xmlns:a16="http://schemas.microsoft.com/office/drawing/2014/main" id="{F66C40FF-2ADC-40A4-BB6A-0ED9F3668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120" imgH="215640" progId="Equation.3">
                  <p:embed/>
                </p:oleObj>
              </mc:Choice>
              <mc:Fallback>
                <p:oleObj name="公式" r:id="rId2" imgW="114120" imgH="215640" progId="Equation.3">
                  <p:embed/>
                  <p:pic>
                    <p:nvPicPr>
                      <p:cNvPr id="348164" name="Object 4">
                        <a:extLst>
                          <a:ext uri="{FF2B5EF4-FFF2-40B4-BE49-F238E27FC236}">
                            <a16:creationId xmlns:a16="http://schemas.microsoft.com/office/drawing/2014/main" id="{F66C40FF-2ADC-40A4-BB6A-0ED9F3668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66" name="Text Box 6">
            <a:extLst>
              <a:ext uri="{FF2B5EF4-FFF2-40B4-BE49-F238E27FC236}">
                <a16:creationId xmlns:a16="http://schemas.microsoft.com/office/drawing/2014/main" id="{67406901-C73F-4C37-807E-BC843C04A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61" y="813623"/>
            <a:ext cx="8491277" cy="196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0" u="none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设</a:t>
            </a:r>
            <a:r>
              <a:rPr kumimoji="1" lang="en-US" altLang="zh-CN" sz="2800" b="0" i="1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kumimoji="1" lang="en-US" altLang="zh-CN" sz="2800" b="0" i="1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800" b="0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0" i="1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 b="0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zh-CN" sz="2800" b="0" u="none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是</a:t>
            </a:r>
            <a:r>
              <a:rPr kumimoji="1" lang="en-US" altLang="zh-CN" sz="2800" b="0" i="1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1" lang="en-US" altLang="zh-CN" sz="2800" b="0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en-US" altLang="zh-CN" sz="2800" b="0" i="1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 b="0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zh-CN" sz="2800" b="0" u="none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过点</a:t>
            </a:r>
            <a:r>
              <a:rPr kumimoji="1" lang="zh-CN" altLang="zh-CN" sz="2800" b="0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1" lang="zh-CN" altLang="zh-CN" sz="2800" b="0" i="1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zh-CN" sz="2800" b="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zh-CN" altLang="zh-CN" sz="2800" b="0" i="1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zh-CN" sz="2800" b="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zh-CN" altLang="zh-CN" sz="2800" b="0" i="1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zh-CN" altLang="zh-CN" sz="2800" b="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800" b="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0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…, </a:t>
            </a:r>
            <a:r>
              <a:rPr kumimoji="1" lang="zh-CN" altLang="zh-CN" sz="2800" b="0" i="1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 b="0" i="1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zh-CN" altLang="zh-CN" sz="2800" b="0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}</a:t>
            </a:r>
            <a:r>
              <a:rPr kumimoji="1" lang="en-US" altLang="zh-CN" sz="2800" b="0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1" lang="en-US" altLang="zh-CN" sz="2800" b="0" i="1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800" b="0" i="1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800" b="0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kumimoji="1" lang="zh-CN" altLang="zh-CN" sz="2800" b="0" u="none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的</a:t>
            </a:r>
            <a:r>
              <a:rPr kumimoji="1" lang="zh-CN" altLang="zh-CN" sz="2800" b="0" i="1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zh-CN" altLang="zh-CN" sz="2800" b="0" u="none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次插值多项式</a:t>
            </a:r>
            <a:r>
              <a:rPr kumimoji="1" lang="en-US" altLang="zh-CN" sz="2800" b="0" u="none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kumimoji="1" lang="zh-CN" altLang="zh-CN" sz="2800" b="0" u="none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由</a:t>
            </a:r>
            <a:r>
              <a:rPr kumimoji="1" lang="en-US" altLang="zh-CN" sz="2800" b="0" i="1" u="none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Lagrange</a:t>
            </a:r>
            <a:r>
              <a:rPr kumimoji="1" lang="zh-CN" altLang="en-US" sz="2800" b="0" u="none" dirty="0">
                <a:solidFill>
                  <a:srgbClr val="FF0000"/>
                </a:solidFill>
                <a:latin typeface="+mn-ea"/>
                <a:ea typeface="+mn-ea"/>
                <a:sym typeface="Symbol" panose="05050102010706020507" pitchFamily="18" charset="2"/>
              </a:rPr>
              <a:t>插值</a:t>
            </a:r>
            <a:r>
              <a:rPr kumimoji="1" lang="zh-CN" altLang="en-US" sz="2800" b="0" u="none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余项</a:t>
            </a:r>
            <a:r>
              <a:rPr kumimoji="1" lang="en-US" altLang="zh-CN" sz="2800" b="0" u="none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,</a:t>
            </a:r>
            <a:r>
              <a:rPr kumimoji="1" lang="en-US" altLang="zh-CN" sz="2800" b="0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 </a:t>
            </a:r>
            <a:r>
              <a:rPr kumimoji="1" lang="zh-CN" altLang="en-US" sz="2800" b="0" u="none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对任意给定的</a:t>
            </a:r>
            <a:r>
              <a:rPr kumimoji="1" lang="en-US" altLang="zh-CN" sz="2800" b="0" i="1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800" b="0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[</a:t>
            </a:r>
            <a:r>
              <a:rPr kumimoji="1" lang="en-US" altLang="zh-CN" sz="2800" b="0" i="1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en-US" altLang="zh-CN" sz="2800" b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1" lang="en-US" altLang="zh-CN" sz="2800" b="0" i="1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kumimoji="1" lang="en-US" altLang="zh-CN" sz="2800" b="0" u="none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kumimoji="1" lang="zh-CN" altLang="en-US" sz="2800" b="0" u="none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，</a:t>
            </a:r>
            <a:r>
              <a:rPr kumimoji="1" lang="zh-CN" altLang="zh-CN" sz="2800" b="0" u="none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总存在</a:t>
            </a:r>
            <a:r>
              <a:rPr kumimoji="1" lang="zh-CN" altLang="en-US" sz="2800" b="0" u="none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如下关系式</a:t>
            </a:r>
            <a:r>
              <a:rPr kumimoji="1" lang="en-US" altLang="zh-CN" sz="2800" b="0" u="none" dirty="0">
                <a:solidFill>
                  <a:schemeClr val="tx1"/>
                </a:solidFill>
                <a:latin typeface="+mn-ea"/>
                <a:ea typeface="+mn-ea"/>
                <a:sym typeface="Symbol" panose="05050102010706020507" pitchFamily="18" charset="2"/>
              </a:rPr>
              <a:t>:</a:t>
            </a:r>
          </a:p>
        </p:txBody>
      </p:sp>
      <p:sp>
        <p:nvSpPr>
          <p:cNvPr id="348167" name="Text Box 7">
            <a:extLst>
              <a:ext uri="{FF2B5EF4-FFF2-40B4-BE49-F238E27FC236}">
                <a16:creationId xmlns:a16="http://schemas.microsoft.com/office/drawing/2014/main" id="{DE100A0A-4598-4744-BD9D-387E2DBED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631" y="3428387"/>
            <a:ext cx="30575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0" u="none" dirty="0">
                <a:solidFill>
                  <a:schemeClr val="tx1"/>
                </a:solidFill>
                <a:latin typeface="+mn-ea"/>
                <a:ea typeface="+mn-ea"/>
              </a:rPr>
              <a:t>若取数值微分公式</a:t>
            </a:r>
          </a:p>
        </p:txBody>
      </p:sp>
      <p:sp>
        <p:nvSpPr>
          <p:cNvPr id="348169" name="Text Box 9">
            <a:extLst>
              <a:ext uri="{FF2B5EF4-FFF2-40B4-BE49-F238E27FC236}">
                <a16:creationId xmlns:a16="http://schemas.microsoft.com/office/drawing/2014/main" id="{F4663D87-BE04-4721-A91D-4F6848AA1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052" y="4397672"/>
            <a:ext cx="1340782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0" u="none" dirty="0">
                <a:solidFill>
                  <a:schemeClr val="tx1"/>
                </a:solidFill>
                <a:latin typeface="+mn-ea"/>
                <a:ea typeface="+mn-ea"/>
              </a:rPr>
              <a:t>误差为</a:t>
            </a:r>
            <a:r>
              <a:rPr kumimoji="1" lang="en-US" altLang="zh-CN" sz="2800" b="0" u="none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80D233-2724-45B5-B90E-F9814D9AC21E}"/>
              </a:ext>
            </a:extLst>
          </p:cNvPr>
          <p:cNvSpPr txBox="1"/>
          <p:nvPr/>
        </p:nvSpPr>
        <p:spPr>
          <a:xfrm>
            <a:off x="2087724" y="267640"/>
            <a:ext cx="4968552" cy="54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+mn-ea"/>
                <a:ea typeface="+mn-ea"/>
              </a:rPr>
              <a:t>6.4 </a:t>
            </a:r>
            <a:r>
              <a:rPr lang="zh-CN" altLang="en-US" sz="3200" b="0" dirty="0">
                <a:solidFill>
                  <a:schemeClr val="tx1"/>
                </a:solidFill>
                <a:latin typeface="+mn-ea"/>
                <a:ea typeface="+mn-ea"/>
              </a:rPr>
              <a:t>插值型求导公式</a:t>
            </a:r>
            <a:endParaRPr lang="en-US" altLang="zh-CN" sz="32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6851121-39A4-7B4D-BAB4-83FE11574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4105951"/>
            <a:ext cx="2143984" cy="5359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7BB676-4B68-D543-BC35-AD36ABFBD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168" y="5082635"/>
            <a:ext cx="8319363" cy="7946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01EA9D-416B-9649-A4D8-039861AD64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9438" y="2677178"/>
            <a:ext cx="6316249" cy="9108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94B4BF-4444-B040-9E94-B808DF0364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9601" y="3329962"/>
            <a:ext cx="2527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8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6" grpId="0"/>
      <p:bldP spid="348167" grpId="0"/>
      <p:bldP spid="3481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Text Box 5">
            <a:extLst>
              <a:ext uri="{FF2B5EF4-FFF2-40B4-BE49-F238E27FC236}">
                <a16:creationId xmlns:a16="http://schemas.microsoft.com/office/drawing/2014/main" id="{4CDC3E60-D1C4-4CFB-A1BB-B8175480C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773" y="4193089"/>
            <a:ext cx="7366119" cy="523220"/>
          </a:xfrm>
          <a:prstGeom prst="rect">
            <a:avLst/>
          </a:prstGeom>
          <a:noFill/>
          <a:ln w="12700" cap="sq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0" u="none" dirty="0">
                <a:solidFill>
                  <a:schemeClr val="tx1"/>
                </a:solidFill>
                <a:latin typeface="+mn-ea"/>
                <a:ea typeface="+mn-ea"/>
              </a:rPr>
              <a:t>因此插值型求导公式常用于</a:t>
            </a:r>
            <a:r>
              <a:rPr lang="zh-CN" altLang="en-US" sz="2800" b="0" u="none" dirty="0">
                <a:solidFill>
                  <a:srgbClr val="0000FF"/>
                </a:solidFill>
                <a:latin typeface="+mn-ea"/>
                <a:ea typeface="+mn-ea"/>
              </a:rPr>
              <a:t>求节点处的导数值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8ABC29-84E0-0E4A-BBDA-031F84EDB3D0}"/>
              </a:ext>
            </a:extLst>
          </p:cNvPr>
          <p:cNvSpPr txBox="1"/>
          <p:nvPr/>
        </p:nvSpPr>
        <p:spPr>
          <a:xfrm>
            <a:off x="2030573" y="267640"/>
            <a:ext cx="4968552" cy="54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+mn-ea"/>
                <a:ea typeface="+mn-ea"/>
              </a:rPr>
              <a:t>6.4 </a:t>
            </a:r>
            <a:r>
              <a:rPr lang="zh-CN" altLang="en-US" sz="3200" b="0" dirty="0">
                <a:solidFill>
                  <a:schemeClr val="tx1"/>
                </a:solidFill>
                <a:latin typeface="+mn-ea"/>
                <a:ea typeface="+mn-ea"/>
              </a:rPr>
              <a:t>插值型求导公式</a:t>
            </a:r>
            <a:endParaRPr lang="en-US" altLang="zh-CN" sz="32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BD4364-B5C8-A84B-B89B-0E199F753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45" y="3024889"/>
            <a:ext cx="7887349" cy="9801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0C5FDBC-75C1-D543-864A-6FB4ED4DF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103254"/>
            <a:ext cx="2565400" cy="736600"/>
          </a:xfrm>
          <a:prstGeom prst="rect">
            <a:avLst/>
          </a:prstGeom>
        </p:spPr>
      </p:pic>
      <p:sp>
        <p:nvSpPr>
          <p:cNvPr id="9" name="Text Box 7">
            <a:extLst>
              <a:ext uri="{FF2B5EF4-FFF2-40B4-BE49-F238E27FC236}">
                <a16:creationId xmlns:a16="http://schemas.microsoft.com/office/drawing/2014/main" id="{A004FE9C-1433-094D-93DC-AE1EE76A2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269" y="1112139"/>
            <a:ext cx="5480988" cy="63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0" u="none" dirty="0">
                <a:solidFill>
                  <a:schemeClr val="tx1"/>
                </a:solidFill>
                <a:latin typeface="+mn-ea"/>
                <a:ea typeface="+mn-ea"/>
              </a:rPr>
              <a:t>中   是未知的，其误差无法估计。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7248D7C7-4B26-2A43-AECA-AB8C913E8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237" y="1781370"/>
            <a:ext cx="7725192" cy="637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0" u="none" dirty="0">
                <a:solidFill>
                  <a:schemeClr val="tx1"/>
                </a:solidFill>
                <a:latin typeface="+mn-ea"/>
                <a:ea typeface="+mn-ea"/>
              </a:rPr>
              <a:t>注意到在插值节点处                                    ，此时</a:t>
            </a:r>
            <a:endParaRPr kumimoji="1" lang="en-US" altLang="zh-CN" sz="2800" b="0" u="none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DEC7C9-27D5-1740-8F34-923CC47C1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1810436"/>
            <a:ext cx="3175000" cy="749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D54A52-C135-3F4D-878B-EBB379FA0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5804" y="1356556"/>
            <a:ext cx="292100" cy="2921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08E2797-502A-DD4E-86BD-2BAC247292AB}"/>
              </a:ext>
            </a:extLst>
          </p:cNvPr>
          <p:cNvSpPr/>
          <p:nvPr/>
        </p:nvSpPr>
        <p:spPr>
          <a:xfrm>
            <a:off x="338237" y="2296271"/>
            <a:ext cx="2159566" cy="6374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的余项为：  </a:t>
            </a:r>
          </a:p>
        </p:txBody>
      </p:sp>
    </p:spTree>
    <p:extLst>
      <p:ext uri="{BB962C8B-B14F-4D97-AF65-F5344CB8AC3E}">
        <p14:creationId xmlns:p14="http://schemas.microsoft.com/office/powerpoint/2010/main" val="112339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9" grpId="0" animBg="1"/>
      <p:bldP spid="10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E61E25A-BBE6-4447-8555-7CA020FFB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750472"/>
            <a:ext cx="3730469" cy="556786"/>
          </a:xfrm>
          <a:prstGeom prst="rect">
            <a:avLst/>
          </a:prstGeom>
        </p:spPr>
      </p:pic>
      <p:sp>
        <p:nvSpPr>
          <p:cNvPr id="1033219" name="Rectangle 3">
            <a:extLst>
              <a:ext uri="{FF2B5EF4-FFF2-40B4-BE49-F238E27FC236}">
                <a16:creationId xmlns:a16="http://schemas.microsoft.com/office/drawing/2014/main" id="{8A0AD72A-DC6B-4AAE-A454-DDBDDD6B3EB6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893701"/>
            <a:ext cx="9144000" cy="230505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altLang="zh-CN" sz="2400" dirty="0">
                <a:latin typeface="+mn-ea"/>
              </a:rPr>
              <a:t>  </a:t>
            </a:r>
            <a:r>
              <a:rPr lang="zh-CN" altLang="en-US" sz="2400" dirty="0">
                <a:latin typeface="+mn-ea"/>
              </a:rPr>
              <a:t>下面给出求节点处导数值的两点公式和三点公式。</a:t>
            </a:r>
          </a:p>
          <a:p>
            <a:pPr marL="0" indent="0" eaLnBrk="1" hangingPunct="1">
              <a:buFontTx/>
              <a:buNone/>
            </a:pPr>
            <a:r>
              <a:rPr lang="en-US" altLang="zh-CN" sz="2400" dirty="0">
                <a:latin typeface="+mn-ea"/>
              </a:rPr>
              <a:t>  (1) </a:t>
            </a:r>
            <a:r>
              <a:rPr lang="zh-CN" altLang="en-US" sz="2400" dirty="0">
                <a:latin typeface="+mn-ea"/>
              </a:rPr>
              <a:t>两点公式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  设已给出两个节点上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+mn-ea"/>
              </a:rPr>
              <a:t>上的函数值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+mn-ea"/>
              </a:rPr>
              <a:t>作线性插值</a:t>
            </a:r>
          </a:p>
        </p:txBody>
      </p:sp>
      <p:sp>
        <p:nvSpPr>
          <p:cNvPr id="1033228" name="Rectangle 12">
            <a:extLst>
              <a:ext uri="{FF2B5EF4-FFF2-40B4-BE49-F238E27FC236}">
                <a16:creationId xmlns:a16="http://schemas.microsoft.com/office/drawing/2014/main" id="{4849D85D-70BD-4BA9-8FB1-DF430FAF3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28" y="2852936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0" dirty="0">
                <a:latin typeface="+mn-ea"/>
                <a:ea typeface="+mn-ea"/>
              </a:rPr>
              <a:t>对上式两端求导，记</a:t>
            </a:r>
            <a:r>
              <a:rPr lang="en-US" altLang="zh-CN" sz="2400" b="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lang="en-US" altLang="zh-CN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=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–</a:t>
            </a:r>
            <a:r>
              <a:rPr lang="en-US" altLang="zh-CN" sz="2400" b="0" dirty="0">
                <a:latin typeface="+mn-ea"/>
                <a:ea typeface="+mn-ea"/>
              </a:rPr>
              <a:t> </a:t>
            </a:r>
            <a:r>
              <a:rPr lang="en-US" altLang="zh-CN" sz="2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0" dirty="0">
                <a:latin typeface="+mn-ea"/>
                <a:ea typeface="+mn-ea"/>
              </a:rPr>
              <a:t>，则有</a:t>
            </a:r>
          </a:p>
        </p:txBody>
      </p:sp>
      <p:sp>
        <p:nvSpPr>
          <p:cNvPr id="1033230" name="Rectangle 14">
            <a:extLst>
              <a:ext uri="{FF2B5EF4-FFF2-40B4-BE49-F238E27FC236}">
                <a16:creationId xmlns:a16="http://schemas.microsoft.com/office/drawing/2014/main" id="{5465D528-A526-430B-820A-478C912E2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4005064"/>
            <a:ext cx="841475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0" dirty="0">
                <a:latin typeface="+mn-ea"/>
                <a:ea typeface="+mn-ea"/>
              </a:rPr>
              <a:t>又</a:t>
            </a:r>
            <a:r>
              <a:rPr lang="zh-CN" altLang="en-US" sz="24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</a:t>
            </a:r>
            <a:r>
              <a:rPr lang="zh-CN" altLang="en-US" sz="2400" b="0" dirty="0">
                <a:latin typeface="+mn-ea"/>
                <a:ea typeface="+mn-ea"/>
              </a:rPr>
              <a:t>，于是有下列求导的两点公式</a:t>
            </a:r>
          </a:p>
        </p:txBody>
      </p:sp>
      <p:sp>
        <p:nvSpPr>
          <p:cNvPr id="1033233" name="Rectangle 17">
            <a:extLst>
              <a:ext uri="{FF2B5EF4-FFF2-40B4-BE49-F238E27FC236}">
                <a16:creationId xmlns:a16="http://schemas.microsoft.com/office/drawing/2014/main" id="{2FE8959D-1D54-4EE7-8EE4-5E7C6620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25672"/>
            <a:ext cx="91440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400" b="0" dirty="0">
                <a:latin typeface="+mn-ea"/>
                <a:ea typeface="+mn-ea"/>
              </a:rPr>
              <a:t>而利用余项公式                                   知，</a:t>
            </a:r>
            <a:r>
              <a:rPr lang="zh-CN" altLang="en-US" sz="2400" b="0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带余项的两点公式</a:t>
            </a:r>
            <a:r>
              <a:rPr lang="zh-CN" altLang="en-US" sz="2400" b="0" dirty="0">
                <a:latin typeface="+mn-ea"/>
                <a:ea typeface="+mn-ea"/>
              </a:rPr>
              <a:t>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368A9A-0542-9D4D-B70D-941DE7997907}"/>
              </a:ext>
            </a:extLst>
          </p:cNvPr>
          <p:cNvSpPr txBox="1"/>
          <p:nvPr/>
        </p:nvSpPr>
        <p:spPr>
          <a:xfrm>
            <a:off x="2030573" y="146713"/>
            <a:ext cx="4968552" cy="54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+mn-ea"/>
                <a:ea typeface="+mn-ea"/>
              </a:rPr>
              <a:t>6.4 </a:t>
            </a:r>
            <a:r>
              <a:rPr lang="zh-CN" altLang="en-US" sz="3200" b="0" dirty="0">
                <a:solidFill>
                  <a:schemeClr val="tx1"/>
                </a:solidFill>
                <a:latin typeface="+mn-ea"/>
                <a:ea typeface="+mn-ea"/>
              </a:rPr>
              <a:t>插值型求导公式</a:t>
            </a:r>
            <a:endParaRPr lang="en-US" altLang="zh-CN" sz="32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A7247A-C459-2042-81B6-003171695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430300"/>
            <a:ext cx="3073400" cy="609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0C34DD-BD25-4B49-93B1-B763BE9C5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624" y="4423950"/>
            <a:ext cx="3060700" cy="622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BF668B-F3B6-3F4D-A869-F4D530FC1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736" y="5000014"/>
            <a:ext cx="2674566" cy="7525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100DC6-E164-1B4D-BEAE-94F76A252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6678" y="5720094"/>
            <a:ext cx="4135837" cy="6185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9D7A3B-93DD-8D4F-9968-10CF9555B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4249" y="2215644"/>
            <a:ext cx="4521200" cy="596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7BBBE33-7D36-F14E-A92D-3DF757FD6C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5632" y="3306681"/>
            <a:ext cx="3238500" cy="6477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8F313F6-264B-ED46-A686-03B9E77B61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544" y="4068096"/>
            <a:ext cx="1456123" cy="3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7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E98A5-1F54-4EC8-AE0D-6733A4C07F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11660" y="1105639"/>
            <a:ext cx="6120680" cy="102721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4400" b="1" dirty="0">
                <a:latin typeface="+mn-ea"/>
              </a:rPr>
              <a:t>第六章 数值微分</a:t>
            </a:r>
            <a:endParaRPr lang="en-US" altLang="zh-CN" sz="4400" b="1" dirty="0">
              <a:latin typeface="+mn-ea"/>
            </a:endParaRPr>
          </a:p>
          <a:p>
            <a:pPr marL="0" indent="0">
              <a:buNone/>
            </a:pPr>
            <a:r>
              <a:rPr lang="zh-CN" altLang="en-US" sz="4400" dirty="0">
                <a:latin typeface="+mn-ea"/>
              </a:rPr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B28846-C7DA-44BD-98AF-B7EA86C41592}"/>
              </a:ext>
            </a:extLst>
          </p:cNvPr>
          <p:cNvSpPr txBox="1"/>
          <p:nvPr/>
        </p:nvSpPr>
        <p:spPr>
          <a:xfrm>
            <a:off x="2555776" y="2175900"/>
            <a:ext cx="4104456" cy="250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6.1 </a:t>
            </a:r>
            <a:r>
              <a:rPr lang="zh-CN" altLang="en-US" sz="3600" b="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引言</a:t>
            </a:r>
            <a:endParaRPr lang="en-US" altLang="zh-CN" sz="3600" b="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6.2 </a:t>
            </a:r>
            <a:r>
              <a:rPr lang="zh-CN" altLang="en-US" sz="3600" b="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导数的近似值</a:t>
            </a:r>
            <a:endParaRPr lang="en-US" altLang="zh-CN" sz="3600" b="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6.3 </a:t>
            </a:r>
            <a:r>
              <a:rPr lang="zh-CN" altLang="en-US" sz="3600" b="0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插值型求导公式</a:t>
            </a:r>
            <a:endParaRPr lang="en-US" altLang="zh-CN" sz="3600" b="0" dirty="0">
              <a:solidFill>
                <a:schemeClr val="bg2">
                  <a:lumMod val="1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723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9" name="Rectangle 3">
            <a:extLst>
              <a:ext uri="{FF2B5EF4-FFF2-40B4-BE49-F238E27FC236}">
                <a16:creationId xmlns:a16="http://schemas.microsoft.com/office/drawing/2014/main" id="{8A0AD72A-DC6B-4AAE-A454-DDBDDD6B3EB6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893701"/>
            <a:ext cx="9144000" cy="230505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altLang="zh-CN" sz="2400" dirty="0">
                <a:latin typeface="+mn-ea"/>
              </a:rPr>
              <a:t>  (1) </a:t>
            </a:r>
            <a:r>
              <a:rPr lang="zh-CN" altLang="en-US" sz="2400" dirty="0">
                <a:latin typeface="+mn-ea"/>
              </a:rPr>
              <a:t>三点公式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 设已给出三个节点上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+mn-ea"/>
              </a:rPr>
              <a:t>上的函数值</a:t>
            </a: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，假定所给的节点是等距 </a:t>
            </a:r>
            <a:endParaRPr lang="en-US" altLang="zh-CN" sz="2400" dirty="0">
              <a:latin typeface="+mn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 的，</a:t>
            </a:r>
            <a:r>
              <a:rPr lang="zh-CN" altLang="en-US" sz="2400" dirty="0">
                <a:latin typeface="+mn-ea"/>
              </a:rPr>
              <a:t>作二次插值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368A9A-0542-9D4D-B70D-941DE7997907}"/>
              </a:ext>
            </a:extLst>
          </p:cNvPr>
          <p:cNvSpPr txBox="1"/>
          <p:nvPr/>
        </p:nvSpPr>
        <p:spPr>
          <a:xfrm>
            <a:off x="2030573" y="146713"/>
            <a:ext cx="4968552" cy="54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+mn-ea"/>
                <a:ea typeface="+mn-ea"/>
              </a:rPr>
              <a:t>6.4 </a:t>
            </a:r>
            <a:r>
              <a:rPr lang="zh-CN" altLang="en-US" sz="3200" b="0" dirty="0">
                <a:solidFill>
                  <a:schemeClr val="tx1"/>
                </a:solidFill>
                <a:latin typeface="+mn-ea"/>
                <a:ea typeface="+mn-ea"/>
              </a:rPr>
              <a:t>插值型求导公式</a:t>
            </a:r>
            <a:endParaRPr lang="en-US" altLang="zh-CN" sz="32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951966EE-C541-3344-BDA8-03F542A5F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13" y="3312000"/>
            <a:ext cx="1723549" cy="55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两端求导得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2BB800D-9A41-6E48-A380-693C73BE8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726" y="2133048"/>
            <a:ext cx="5533600" cy="115193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7A2A65F-3053-5B47-9155-9860A8C49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567" y="3456850"/>
            <a:ext cx="5595477" cy="1088614"/>
          </a:xfrm>
          <a:prstGeom prst="rect">
            <a:avLst/>
          </a:prstGeom>
        </p:spPr>
      </p:pic>
      <p:sp>
        <p:nvSpPr>
          <p:cNvPr id="25" name="Text Box 7">
            <a:extLst>
              <a:ext uri="{FF2B5EF4-FFF2-40B4-BE49-F238E27FC236}">
                <a16:creationId xmlns:a16="http://schemas.microsoft.com/office/drawing/2014/main" id="{A5FEE3CC-6547-4B42-AA0B-67EECDCE1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59" y="4381656"/>
            <a:ext cx="492443" cy="55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0" dirty="0">
                <a:solidFill>
                  <a:schemeClr val="tx1"/>
                </a:solidFill>
                <a:latin typeface="+mn-ea"/>
                <a:ea typeface="+mn-ea"/>
              </a:rPr>
              <a:t>又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E3AE827-B49A-B346-8F72-29EC97AAC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17" y="4595796"/>
            <a:ext cx="2334983" cy="2733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7AB3250-8C33-604E-A3B5-B311B3737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2663" y="4803563"/>
            <a:ext cx="3913553" cy="51688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F69C7F0-9E19-7E4C-AE12-7AC8D5560B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2531" y="5517232"/>
            <a:ext cx="292100" cy="1778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4F10F09-DFD5-FF48-B92F-3A20C6254D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2663" y="5326858"/>
            <a:ext cx="2952328" cy="53381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005B46D-9E5D-4A40-8F8A-EED16BC2BD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2663" y="5860673"/>
            <a:ext cx="3913553" cy="52704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39ADB39-2618-7743-BFD2-BD7825ED82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10856" y="4965705"/>
            <a:ext cx="171837" cy="125611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9E93550-EB0A-8A48-A4C5-501FDE2035F0}"/>
              </a:ext>
            </a:extLst>
          </p:cNvPr>
          <p:cNvSpPr txBox="1"/>
          <p:nvPr/>
        </p:nvSpPr>
        <p:spPr>
          <a:xfrm>
            <a:off x="5554991" y="544378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600" b="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</a:rPr>
              <a:t>中点公式</a:t>
            </a:r>
          </a:p>
        </p:txBody>
      </p:sp>
    </p:spTree>
    <p:extLst>
      <p:ext uri="{BB962C8B-B14F-4D97-AF65-F5344CB8AC3E}">
        <p14:creationId xmlns:p14="http://schemas.microsoft.com/office/powerpoint/2010/main" val="1337732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219" name="Rectangle 3">
            <a:extLst>
              <a:ext uri="{FF2B5EF4-FFF2-40B4-BE49-F238E27FC236}">
                <a16:creationId xmlns:a16="http://schemas.microsoft.com/office/drawing/2014/main" id="{8A0AD72A-DC6B-4AAE-A454-DDBDDD6B3EB6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893701"/>
            <a:ext cx="9144000" cy="230505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altLang="zh-CN" sz="2400" dirty="0">
                <a:latin typeface="+mn-ea"/>
              </a:rPr>
              <a:t>  (1) </a:t>
            </a:r>
            <a:r>
              <a:rPr lang="zh-CN" altLang="en-US" sz="2400" dirty="0">
                <a:latin typeface="+mn-ea"/>
              </a:rPr>
              <a:t>三点公式</a:t>
            </a: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       与两点公式同样处理，可得带余项的三点求导公式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3368A9A-0542-9D4D-B70D-941DE7997907}"/>
              </a:ext>
            </a:extLst>
          </p:cNvPr>
          <p:cNvSpPr txBox="1"/>
          <p:nvPr/>
        </p:nvSpPr>
        <p:spPr>
          <a:xfrm>
            <a:off x="2030573" y="146713"/>
            <a:ext cx="4968552" cy="545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3200" b="0" dirty="0">
                <a:solidFill>
                  <a:schemeClr val="tx1"/>
                </a:solidFill>
                <a:latin typeface="+mn-ea"/>
                <a:ea typeface="+mn-ea"/>
              </a:rPr>
              <a:t>6.4 </a:t>
            </a:r>
            <a:r>
              <a:rPr lang="zh-CN" altLang="en-US" sz="3200" b="0" dirty="0">
                <a:solidFill>
                  <a:schemeClr val="tx1"/>
                </a:solidFill>
                <a:latin typeface="+mn-ea"/>
                <a:ea typeface="+mn-ea"/>
              </a:rPr>
              <a:t>插值型求导公式</a:t>
            </a:r>
            <a:endParaRPr lang="en-US" altLang="zh-CN" sz="32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139ADB39-2618-7743-BFD2-BD7825ED8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060847"/>
            <a:ext cx="196330" cy="143516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8765812-3A60-2E45-B823-B69EB7D62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539" y="1916884"/>
            <a:ext cx="5271741" cy="5370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01D6EB8-C4A8-904F-8015-BD7082767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7" y="2492896"/>
            <a:ext cx="4320480" cy="56403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F2FC415-56C5-A542-9E2C-0C13DC906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698" y="3139741"/>
            <a:ext cx="5492302" cy="42717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92DF1A3-FBDC-8F4B-AF89-2E44DA47D2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600" y="2686011"/>
            <a:ext cx="2921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88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3DE938F-13F1-492C-B363-1D2D2DA8E091}"/>
              </a:ext>
            </a:extLst>
          </p:cNvPr>
          <p:cNvSpPr txBox="1"/>
          <p:nvPr/>
        </p:nvSpPr>
        <p:spPr>
          <a:xfrm>
            <a:off x="251520" y="255131"/>
            <a:ext cx="8460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例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6.3  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在区间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[0,7]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内，考察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8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个等距点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：</a:t>
            </a:r>
            <a:endParaRPr lang="en-US" altLang="zh-CN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sym typeface="Wingdings" panose="05000000000000000000" pitchFamily="2" charset="2"/>
            </a:endParaRPr>
          </a:p>
          <a:p>
            <a:pPr algn="l"/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sym typeface="Wingdings" panose="05000000000000000000" pitchFamily="2" charset="2"/>
              </a:rPr>
              <a:t>(0,0.0000),  (1,0.4400), (2,0.5767), (3,0.3391), (4,-0.0660), (5,-0.3276), (6,-0.2767), (7,-0.004)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BD3EF4-2267-4C0A-991D-F64B1EBD0B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1498568"/>
            <a:ext cx="3839305" cy="31885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F9FAA75-DAA9-4431-A0F4-7E6D5286456C}"/>
              </a:ext>
            </a:extLst>
          </p:cNvPr>
          <p:cNvSpPr txBox="1"/>
          <p:nvPr/>
        </p:nvSpPr>
        <p:spPr>
          <a:xfrm>
            <a:off x="32513" y="4771683"/>
            <a:ext cx="4123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经过点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Wingdings" panose="05000000000000000000" pitchFamily="2" charset="2"/>
              </a:rPr>
              <a:t>(1,0.4400), (2,0.5767), (3,0.3391)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Wingdings" panose="05000000000000000000" pitchFamily="2" charset="2"/>
              </a:rPr>
              <a:t>的插值多项式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E6DE093-D0FB-4B98-A13E-33113204C1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4" y="5687220"/>
            <a:ext cx="3970514" cy="25602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E84C0A3-788E-42B5-88B2-058D5AACF150}"/>
              </a:ext>
            </a:extLst>
          </p:cNvPr>
          <p:cNvSpPr txBox="1"/>
          <p:nvPr/>
        </p:nvSpPr>
        <p:spPr>
          <a:xfrm>
            <a:off x="105604" y="6076581"/>
            <a:ext cx="2880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求导可得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45008A8-3BDB-4220-94C6-8E63E2E066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95" y="6217063"/>
            <a:ext cx="1687754" cy="23743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1E69594-B441-4C91-BC64-BBDFD0D6F9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76" y="1353515"/>
            <a:ext cx="3472806" cy="289888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506C718-2D19-43E6-AEB9-5FB9389C7332}"/>
              </a:ext>
            </a:extLst>
          </p:cNvPr>
          <p:cNvSpPr txBox="1"/>
          <p:nvPr/>
        </p:nvSpPr>
        <p:spPr>
          <a:xfrm>
            <a:off x="2416643" y="1719394"/>
            <a:ext cx="2155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真实值</a:t>
            </a:r>
            <a:r>
              <a:rPr lang="en-US" altLang="zh-CN" sz="2400" b="0" dirty="0">
                <a:solidFill>
                  <a:srgbClr val="FF0000"/>
                </a:solidFill>
                <a:latin typeface="+mn-ea"/>
                <a:ea typeface="+mn-ea"/>
              </a:rPr>
              <a:t>: -0.0645</a:t>
            </a:r>
            <a:endParaRPr lang="zh-CN" altLang="en-US" sz="24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7984F8A-6930-43DE-9484-81FC63425E44}"/>
              </a:ext>
            </a:extLst>
          </p:cNvPr>
          <p:cNvSpPr txBox="1"/>
          <p:nvPr/>
        </p:nvSpPr>
        <p:spPr>
          <a:xfrm>
            <a:off x="4754011" y="4213006"/>
            <a:ext cx="4123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经过点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Wingdings" panose="05000000000000000000" pitchFamily="2" charset="2"/>
              </a:rPr>
              <a:t>(0,0.0000),  (1,0.4400), (2,0.5767), (3,0.3391), (4,-0.0660)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sym typeface="Wingdings" panose="05000000000000000000" pitchFamily="2" charset="2"/>
              </a:rPr>
              <a:t>的插值多项式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09AFC03E-34D0-4387-B208-23A3BE79246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3" y="5511054"/>
            <a:ext cx="3911872" cy="25602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EBAC896-083B-4B23-BB41-3F252B562AC7}"/>
              </a:ext>
            </a:extLst>
          </p:cNvPr>
          <p:cNvSpPr txBox="1"/>
          <p:nvPr/>
        </p:nvSpPr>
        <p:spPr>
          <a:xfrm>
            <a:off x="5088851" y="6204776"/>
            <a:ext cx="2880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求导可得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4CDF3D-5E1C-4161-96EF-F8AB787F2DC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9" y="5815437"/>
            <a:ext cx="1155259" cy="23805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16D5F91-6572-4D9A-A7BF-09CA4043911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6344093"/>
            <a:ext cx="1689184" cy="23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09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标题 156673">
            <a:extLst>
              <a:ext uri="{FF2B5EF4-FFF2-40B4-BE49-F238E27FC236}">
                <a16:creationId xmlns:a16="http://schemas.microsoft.com/office/drawing/2014/main" id="{EDA85D3B-5828-4519-92F2-F8DEDA10A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5596" y="836712"/>
            <a:ext cx="7272808" cy="1008112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本章教学要求及重点难点</a:t>
            </a:r>
          </a:p>
        </p:txBody>
      </p:sp>
      <p:sp>
        <p:nvSpPr>
          <p:cNvPr id="157698" name="文本占位符 156674">
            <a:extLst>
              <a:ext uri="{FF2B5EF4-FFF2-40B4-BE49-F238E27FC236}">
                <a16:creationId xmlns:a16="http://schemas.microsoft.com/office/drawing/2014/main" id="{198D5000-5F83-4274-9A89-CBF20CF5D0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524" y="2348880"/>
            <a:ext cx="8568952" cy="2736304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zh-CN" altLang="en-US" sz="4000" b="1" dirty="0">
                <a:solidFill>
                  <a:srgbClr val="0000FF"/>
                </a:solidFill>
                <a:latin typeface="+mn-ea"/>
              </a:rPr>
              <a:t> 了解数值微分的基本概念</a:t>
            </a:r>
          </a:p>
          <a:p>
            <a:pPr>
              <a:lnSpc>
                <a:spcPct val="150000"/>
              </a:lnSpc>
            </a:pPr>
            <a:r>
              <a:rPr lang="zh-CN" altLang="en-US" sz="4000" b="1" dirty="0">
                <a:solidFill>
                  <a:srgbClr val="0000FF"/>
                </a:solidFill>
                <a:latin typeface="+mn-ea"/>
              </a:rPr>
              <a:t> 熟练掌握导数的近似值、数值差分公式、插值型求导公式的基本理论</a:t>
            </a:r>
            <a:endParaRPr lang="en-US" altLang="zh-CN" sz="4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100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>
            <a:extLst>
              <a:ext uri="{FF2B5EF4-FFF2-40B4-BE49-F238E27FC236}">
                <a16:creationId xmlns:a16="http://schemas.microsoft.com/office/drawing/2014/main" id="{20E1E9F8-B2FF-D94E-862B-21FB4303C339}"/>
              </a:ext>
            </a:extLst>
          </p:cNvPr>
          <p:cNvSpPr txBox="1"/>
          <p:nvPr/>
        </p:nvSpPr>
        <p:spPr>
          <a:xfrm>
            <a:off x="368822" y="1815563"/>
            <a:ext cx="8701240" cy="105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实际问题中，求函数     的导数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通常要比求      复杂很多。</a:t>
            </a:r>
            <a:endParaRPr lang="en-US" altLang="zh-CN" sz="28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1123" name="副标题 261122">
            <a:extLst>
              <a:ext uri="{FF2B5EF4-FFF2-40B4-BE49-F238E27FC236}">
                <a16:creationId xmlns:a16="http://schemas.microsoft.com/office/drawing/2014/main" id="{8A8B2AAD-4826-413A-BF4B-832288C396D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3564" y="804263"/>
            <a:ext cx="8796872" cy="1688633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dirty="0">
                <a:solidFill>
                  <a:srgbClr val="0000FF"/>
                </a:solidFill>
              </a:rPr>
              <a:t>数值微分是用</a:t>
            </a:r>
            <a:r>
              <a:rPr lang="zh-CN" altLang="en-US" sz="28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离散方法近似地计算</a:t>
            </a:r>
            <a:r>
              <a:rPr lang="zh-CN" altLang="en-US" sz="2800" dirty="0">
                <a:solidFill>
                  <a:srgbClr val="0000FF"/>
                </a:solidFill>
              </a:rPr>
              <a:t>函数在某点的导数值。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EFAB5B-7D5D-4D2C-B3E3-37E6A05D5BAF}"/>
              </a:ext>
            </a:extLst>
          </p:cNvPr>
          <p:cNvSpPr txBox="1"/>
          <p:nvPr/>
        </p:nvSpPr>
        <p:spPr>
          <a:xfrm>
            <a:off x="3455876" y="133067"/>
            <a:ext cx="2232248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altLang="zh-CN" sz="40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6.1 </a:t>
            </a:r>
            <a:r>
              <a:rPr lang="zh-CN" altLang="en-US" sz="40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引言</a:t>
            </a:r>
            <a:endParaRPr lang="en-US" altLang="zh-CN" sz="40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982C48-768E-49BF-B8C4-9E9EE07B8E2B}"/>
              </a:ext>
            </a:extLst>
          </p:cNvPr>
          <p:cNvSpPr txBox="1"/>
          <p:nvPr/>
        </p:nvSpPr>
        <p:spPr>
          <a:xfrm>
            <a:off x="407264" y="4131977"/>
            <a:ext cx="8701240" cy="1097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求解数值导数的公式对开发求解</a:t>
            </a:r>
            <a:r>
              <a:rPr lang="zh-CN" altLang="en-US" sz="2800" b="0" dirty="0">
                <a:solidFill>
                  <a:srgbClr val="FF0000"/>
                </a:solidFill>
                <a:latin typeface="+mn-ea"/>
                <a:ea typeface="+mn-ea"/>
              </a:rPr>
              <a:t>常微分方程和偏微分方程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算法非常重要。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74DF92-D278-4A3D-A47D-6C9271620092}"/>
              </a:ext>
            </a:extLst>
          </p:cNvPr>
          <p:cNvSpPr txBox="1"/>
          <p:nvPr/>
        </p:nvSpPr>
        <p:spPr>
          <a:xfrm>
            <a:off x="407264" y="2873288"/>
            <a:ext cx="8701240" cy="1057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有时     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仅由表格形式给出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用通常的导数定义无法求导</a:t>
            </a:r>
            <a:r>
              <a:rPr lang="en-US" altLang="zh-CN" sz="2800" b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800" b="0" dirty="0">
                <a:solidFill>
                  <a:schemeClr val="tx1"/>
                </a:solidFill>
                <a:latin typeface="+mn-ea"/>
                <a:ea typeface="+mn-ea"/>
              </a:rPr>
              <a:t>因此要寻求其他方法近似求导。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49241E-ABB9-E445-903E-2C58070A0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055" y="1963609"/>
            <a:ext cx="533400" cy="355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83596DA-AB02-F742-856E-1D33B7CF2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223" y="1980749"/>
            <a:ext cx="622300" cy="342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05E1C3-FDC9-E945-A4B2-AD156689D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143" y="1993280"/>
            <a:ext cx="533400" cy="3556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F1EFAF3-30CA-EE43-B717-12C8BABEBA49}"/>
              </a:ext>
            </a:extLst>
          </p:cNvPr>
          <p:cNvSpPr/>
          <p:nvPr/>
        </p:nvSpPr>
        <p:spPr>
          <a:xfrm>
            <a:off x="81268" y="1920071"/>
            <a:ext cx="417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①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107C4E9-C7AF-B640-AD8A-95B780BA4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88" y="3029411"/>
            <a:ext cx="533400" cy="3556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BC7545B-2EF4-A641-9359-F61E0C442A4E}"/>
              </a:ext>
            </a:extLst>
          </p:cNvPr>
          <p:cNvSpPr/>
          <p:nvPr/>
        </p:nvSpPr>
        <p:spPr>
          <a:xfrm>
            <a:off x="81268" y="3038557"/>
            <a:ext cx="417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209D10D-41A1-D441-9E57-627E3BC2F6FD}"/>
              </a:ext>
            </a:extLst>
          </p:cNvPr>
          <p:cNvSpPr/>
          <p:nvPr/>
        </p:nvSpPr>
        <p:spPr>
          <a:xfrm>
            <a:off x="95010" y="4212328"/>
            <a:ext cx="417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91335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5FADA9-6856-4061-9990-4041CCDAD946}"/>
              </a:ext>
            </a:extLst>
          </p:cNvPr>
          <p:cNvSpPr txBox="1"/>
          <p:nvPr/>
        </p:nvSpPr>
        <p:spPr>
          <a:xfrm>
            <a:off x="176648" y="943507"/>
            <a:ext cx="35049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6.2.1 </a:t>
            </a:r>
            <a:r>
              <a:rPr lang="zh-CN" altLang="en-US" sz="32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差商的极限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ED7777-386B-4C06-BA48-DD06AC019855}"/>
              </a:ext>
            </a:extLst>
          </p:cNvPr>
          <p:cNvSpPr txBox="1">
            <a:spLocks noChangeArrowheads="1"/>
          </p:cNvSpPr>
          <p:nvPr/>
        </p:nvSpPr>
        <p:spPr>
          <a:xfrm>
            <a:off x="2705551" y="71676"/>
            <a:ext cx="3732898" cy="7015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altLang="zh-CN" sz="3600" b="0" dirty="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</a:rPr>
              <a:t>6.2 </a:t>
            </a:r>
            <a:r>
              <a:rPr lang="zh-CN" altLang="en-US" sz="3600" b="0" dirty="0">
                <a:solidFill>
                  <a:schemeClr val="bg2">
                    <a:lumMod val="10000"/>
                  </a:schemeClr>
                </a:solidFill>
                <a:latin typeface="+mn-ea"/>
                <a:ea typeface="+mn-ea"/>
              </a:rPr>
              <a:t>导数的近似值</a:t>
            </a:r>
            <a:endParaRPr lang="zh-CN" altLang="en-US" sz="3600" b="1" dirty="0">
              <a:solidFill>
                <a:srgbClr val="FF3300"/>
              </a:solidFill>
              <a:latin typeface="+mn-ea"/>
              <a:ea typeface="+mn-ea"/>
            </a:endParaRPr>
          </a:p>
        </p:txBody>
      </p:sp>
      <p:sp>
        <p:nvSpPr>
          <p:cNvPr id="4" name="Text Box 20">
            <a:extLst>
              <a:ext uri="{FF2B5EF4-FFF2-40B4-BE49-F238E27FC236}">
                <a16:creationId xmlns:a16="http://schemas.microsoft.com/office/drawing/2014/main" id="{FC75CF84-5125-4A2E-A791-0CFE31DC7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64" y="1844609"/>
            <a:ext cx="381642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</a:rPr>
              <a:t># </a:t>
            </a:r>
            <a:r>
              <a:rPr lang="zh-CN" altLang="en-US" sz="2800" b="1" dirty="0">
                <a:solidFill>
                  <a:schemeClr val="tx1"/>
                </a:solidFill>
              </a:rPr>
              <a:t>微分的定义：</a:t>
            </a:r>
          </a:p>
          <a:p>
            <a:pPr algn="l"/>
            <a:r>
              <a:rPr lang="zh-CN" altLang="en-US" sz="2800" b="1" dirty="0">
                <a:solidFill>
                  <a:schemeClr val="tx1"/>
                </a:solidFill>
              </a:rPr>
              <a:t>求</a:t>
            </a:r>
            <a:r>
              <a:rPr lang="en-US" altLang="zh-CN" sz="2800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</a:rPr>
              <a:t>处的一阶导数</a:t>
            </a:r>
          </a:p>
        </p:txBody>
      </p:sp>
      <p:sp>
        <p:nvSpPr>
          <p:cNvPr id="6" name="Text Box 19">
            <a:extLst>
              <a:ext uri="{FF2B5EF4-FFF2-40B4-BE49-F238E27FC236}">
                <a16:creationId xmlns:a16="http://schemas.microsoft.com/office/drawing/2014/main" id="{227A7082-7FD2-4B64-BD42-486A73E68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35" y="3630703"/>
            <a:ext cx="280674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</a:rPr>
              <a:t># </a:t>
            </a:r>
            <a:r>
              <a:rPr lang="zh-CN" altLang="en-US" sz="2800" b="1" dirty="0">
                <a:solidFill>
                  <a:schemeClr val="tx1"/>
                </a:solidFill>
              </a:rPr>
              <a:t>几何意义</a:t>
            </a:r>
          </a:p>
          <a:p>
            <a:pPr algn="l">
              <a:spcBef>
                <a:spcPct val="50000"/>
              </a:spcBef>
            </a:pPr>
            <a:endParaRPr lang="en-US" altLang="zh-CN" sz="2800" b="1" dirty="0">
              <a:solidFill>
                <a:schemeClr val="tx1"/>
              </a:solidFill>
            </a:endParaRPr>
          </a:p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</a:rPr>
              <a:t>称为步长。</a:t>
            </a:r>
          </a:p>
        </p:txBody>
      </p:sp>
      <p:grpSp>
        <p:nvGrpSpPr>
          <p:cNvPr id="7" name="Group 29">
            <a:extLst>
              <a:ext uri="{FF2B5EF4-FFF2-40B4-BE49-F238E27FC236}">
                <a16:creationId xmlns:a16="http://schemas.microsoft.com/office/drawing/2014/main" id="{9E21D341-5F0B-4A1E-BF47-2373E666FCB0}"/>
              </a:ext>
            </a:extLst>
          </p:cNvPr>
          <p:cNvGrpSpPr>
            <a:grpSpLocks/>
          </p:cNvGrpSpPr>
          <p:nvPr/>
        </p:nvGrpSpPr>
        <p:grpSpPr bwMode="auto">
          <a:xfrm>
            <a:off x="3563391" y="3058401"/>
            <a:ext cx="5148064" cy="3297423"/>
            <a:chOff x="2155" y="2079"/>
            <a:chExt cx="2948" cy="1990"/>
          </a:xfrm>
        </p:grpSpPr>
        <p:grpSp>
          <p:nvGrpSpPr>
            <p:cNvPr id="8" name="Group 21">
              <a:extLst>
                <a:ext uri="{FF2B5EF4-FFF2-40B4-BE49-F238E27FC236}">
                  <a16:creationId xmlns:a16="http://schemas.microsoft.com/office/drawing/2014/main" id="{E07985CF-A805-46A7-BB6B-3CAA3B45B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5" y="2079"/>
              <a:ext cx="2948" cy="1990"/>
              <a:chOff x="1610" y="1807"/>
              <a:chExt cx="2948" cy="1990"/>
            </a:xfrm>
          </p:grpSpPr>
          <p:grpSp>
            <p:nvGrpSpPr>
              <p:cNvPr id="12" name="Group 15">
                <a:extLst>
                  <a:ext uri="{FF2B5EF4-FFF2-40B4-BE49-F238E27FC236}">
                    <a16:creationId xmlns:a16="http://schemas.microsoft.com/office/drawing/2014/main" id="{E006E4CA-8A26-4305-97EC-E3E5C5F417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0" y="1807"/>
                <a:ext cx="2948" cy="1860"/>
                <a:chOff x="1610" y="255"/>
                <a:chExt cx="2948" cy="1860"/>
              </a:xfrm>
            </p:grpSpPr>
            <p:sp>
              <p:nvSpPr>
                <p:cNvPr id="16" name="Freeform 5">
                  <a:extLst>
                    <a:ext uri="{FF2B5EF4-FFF2-40B4-BE49-F238E27FC236}">
                      <a16:creationId xmlns:a16="http://schemas.microsoft.com/office/drawing/2014/main" id="{706E962A-5F1C-4B52-B4AF-FCE3700A00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8" y="436"/>
                  <a:ext cx="1905" cy="1406"/>
                </a:xfrm>
                <a:custGeom>
                  <a:avLst/>
                  <a:gdLst>
                    <a:gd name="T0" fmla="*/ 0 w 1905"/>
                    <a:gd name="T1" fmla="*/ 0 h 1406"/>
                    <a:gd name="T2" fmla="*/ 590 w 1905"/>
                    <a:gd name="T3" fmla="*/ 953 h 1406"/>
                    <a:gd name="T4" fmla="*/ 1905 w 1905"/>
                    <a:gd name="T5" fmla="*/ 1406 h 14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05" h="1406">
                      <a:moveTo>
                        <a:pt x="0" y="0"/>
                      </a:moveTo>
                      <a:cubicBezTo>
                        <a:pt x="136" y="359"/>
                        <a:pt x="272" y="719"/>
                        <a:pt x="590" y="953"/>
                      </a:cubicBezTo>
                      <a:cubicBezTo>
                        <a:pt x="908" y="1187"/>
                        <a:pt x="1678" y="1331"/>
                        <a:pt x="1905" y="1406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Line 6">
                  <a:extLst>
                    <a:ext uri="{FF2B5EF4-FFF2-40B4-BE49-F238E27FC236}">
                      <a16:creationId xmlns:a16="http://schemas.microsoft.com/office/drawing/2014/main" id="{8C9D07A1-3EEE-4CEB-8AB4-B26E2952E7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72" y="808"/>
                  <a:ext cx="481" cy="581"/>
                </a:xfrm>
                <a:prstGeom prst="line">
                  <a:avLst/>
                </a:prstGeom>
                <a:noFill/>
                <a:ln w="38100">
                  <a:solidFill>
                    <a:srgbClr val="FF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Line 7">
                  <a:extLst>
                    <a:ext uri="{FF2B5EF4-FFF2-40B4-BE49-F238E27FC236}">
                      <a16:creationId xmlns:a16="http://schemas.microsoft.com/office/drawing/2014/main" id="{2A0614CD-0657-4D44-82DD-A2347270EA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3" y="1389"/>
                  <a:ext cx="562" cy="261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Line 8">
                  <a:extLst>
                    <a:ext uri="{FF2B5EF4-FFF2-40B4-BE49-F238E27FC236}">
                      <a16:creationId xmlns:a16="http://schemas.microsoft.com/office/drawing/2014/main" id="{D6AA1FE2-A02B-4A88-807B-32815B5544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4" y="799"/>
                  <a:ext cx="1061" cy="851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Line 9">
                  <a:extLst>
                    <a:ext uri="{FF2B5EF4-FFF2-40B4-BE49-F238E27FC236}">
                      <a16:creationId xmlns:a16="http://schemas.microsoft.com/office/drawing/2014/main" id="{C97757E9-C0BE-4E0E-84E7-0291766518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09" y="1071"/>
                  <a:ext cx="1134" cy="726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Line 10">
                  <a:extLst>
                    <a:ext uri="{FF2B5EF4-FFF2-40B4-BE49-F238E27FC236}">
                      <a16:creationId xmlns:a16="http://schemas.microsoft.com/office/drawing/2014/main" id="{1215762A-A402-4909-AA94-EB85331579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54" y="799"/>
                  <a:ext cx="0" cy="11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Line 11">
                  <a:extLst>
                    <a:ext uri="{FF2B5EF4-FFF2-40B4-BE49-F238E27FC236}">
                      <a16:creationId xmlns:a16="http://schemas.microsoft.com/office/drawing/2014/main" id="{2FF9A7B7-F3C8-4637-9EFC-04BA4EB1B6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53" y="1389"/>
                  <a:ext cx="0" cy="5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Line 12">
                  <a:extLst>
                    <a:ext uri="{FF2B5EF4-FFF2-40B4-BE49-F238E27FC236}">
                      <a16:creationId xmlns:a16="http://schemas.microsoft.com/office/drawing/2014/main" id="{0C601E0D-1547-4616-AACB-87033532E9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98" y="1616"/>
                  <a:ext cx="0" cy="3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Line 13">
                  <a:extLst>
                    <a:ext uri="{FF2B5EF4-FFF2-40B4-BE49-F238E27FC236}">
                      <a16:creationId xmlns:a16="http://schemas.microsoft.com/office/drawing/2014/main" id="{ADA55EC1-8B67-4FA8-A134-089E1121D7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0" y="1979"/>
                  <a:ext cx="29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Line 14">
                  <a:extLst>
                    <a:ext uri="{FF2B5EF4-FFF2-40B4-BE49-F238E27FC236}">
                      <a16:creationId xmlns:a16="http://schemas.microsoft.com/office/drawing/2014/main" id="{A986C1AB-580E-4B72-8A70-8C71529DF5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91" y="255"/>
                  <a:ext cx="0" cy="18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" name="Text Box 16">
                <a:extLst>
                  <a:ext uri="{FF2B5EF4-FFF2-40B4-BE49-F238E27FC236}">
                    <a16:creationId xmlns:a16="http://schemas.microsoft.com/office/drawing/2014/main" id="{3A76D498-73C0-4681-9DB2-852E931A0D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2" y="3564"/>
                <a:ext cx="31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>
                    <a:solidFill>
                      <a:schemeClr val="tx1"/>
                    </a:solidFill>
                  </a:rPr>
                  <a:t>x</a:t>
                </a:r>
                <a:r>
                  <a:rPr lang="en-US" altLang="zh-CN" baseline="-25000">
                    <a:solidFill>
                      <a:schemeClr val="tx1"/>
                    </a:solidFill>
                  </a:rPr>
                  <a:t>1</a:t>
                </a:r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 Box 17">
                <a:extLst>
                  <a:ext uri="{FF2B5EF4-FFF2-40B4-BE49-F238E27FC236}">
                    <a16:creationId xmlns:a16="http://schemas.microsoft.com/office/drawing/2014/main" id="{AF6DC72F-84A3-42D6-A72E-7DC01B1A2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3" y="3564"/>
                <a:ext cx="81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=x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-h</a:t>
                </a:r>
              </a:p>
            </p:txBody>
          </p:sp>
          <p:sp>
            <p:nvSpPr>
              <p:cNvPr id="15" name="Text Box 18">
                <a:extLst>
                  <a:ext uri="{FF2B5EF4-FFF2-40B4-BE49-F238E27FC236}">
                    <a16:creationId xmlns:a16="http://schemas.microsoft.com/office/drawing/2014/main" id="{AE38002B-B427-4206-B3F4-32F8B87D09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0" y="3564"/>
                <a:ext cx="108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x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=x</a:t>
                </a:r>
                <a:r>
                  <a:rPr lang="en-US" altLang="zh-CN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+h</a:t>
                </a:r>
              </a:p>
            </p:txBody>
          </p:sp>
        </p:grpSp>
        <p:sp>
          <p:nvSpPr>
            <p:cNvPr id="9" name="Oval 26">
              <a:extLst>
                <a:ext uri="{FF2B5EF4-FFF2-40B4-BE49-F238E27FC236}">
                  <a16:creationId xmlns:a16="http://schemas.microsoft.com/office/drawing/2014/main" id="{5547ECA7-994D-486D-B759-3DB1AFBFB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3448"/>
              <a:ext cx="45" cy="45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Oval 27">
              <a:extLst>
                <a:ext uri="{FF2B5EF4-FFF2-40B4-BE49-F238E27FC236}">
                  <a16:creationId xmlns:a16="http://schemas.microsoft.com/office/drawing/2014/main" id="{BCA0F897-30ED-4C22-993C-0EDDEB5F8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2" y="2587"/>
              <a:ext cx="45" cy="45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28">
              <a:extLst>
                <a:ext uri="{FF2B5EF4-FFF2-40B4-BE49-F238E27FC236}">
                  <a16:creationId xmlns:a16="http://schemas.microsoft.com/office/drawing/2014/main" id="{2F372613-74E2-4FBE-A27F-525DA72CF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1" y="3204"/>
              <a:ext cx="45" cy="45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2B03D045-6249-41AD-A6FE-C9B31F74B227}"/>
              </a:ext>
            </a:extLst>
          </p:cNvPr>
          <p:cNvSpPr txBox="1"/>
          <p:nvPr/>
        </p:nvSpPr>
        <p:spPr>
          <a:xfrm>
            <a:off x="7846517" y="1889389"/>
            <a:ext cx="98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1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6EB27E69-020C-6F44-B252-98A3E3DB9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917" y="1142876"/>
            <a:ext cx="4165600" cy="20701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9D56090-24E8-2549-8EEC-93F5A7140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71" y="4354494"/>
            <a:ext cx="26035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8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DFA7DCD4-B6F8-43DB-989A-7C221AE531A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414110" y="183296"/>
            <a:ext cx="4315780" cy="569677"/>
          </a:xfrm>
        </p:spPr>
        <p:txBody>
          <a:bodyPr>
            <a:noAutofit/>
          </a:bodyPr>
          <a:lstStyle/>
          <a:p>
            <a:pPr algn="ctr">
              <a:lnSpc>
                <a:spcPts val="4000"/>
              </a:lnSpc>
            </a:pPr>
            <a:r>
              <a:rPr lang="en-US" altLang="zh-CN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6.3 </a:t>
            </a:r>
            <a:r>
              <a:rPr lang="zh-CN" altLang="en-US" sz="320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数值差商公式</a:t>
            </a:r>
            <a:endParaRPr lang="en-US" altLang="zh-CN" sz="320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679939" name="Rectangle 3">
            <a:extLst>
              <a:ext uri="{FF2B5EF4-FFF2-40B4-BE49-F238E27FC236}">
                <a16:creationId xmlns:a16="http://schemas.microsoft.com/office/drawing/2014/main" id="{BCB39D0B-284D-4E7F-AC01-594F751137B8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92238" y="787316"/>
            <a:ext cx="8892480" cy="888318"/>
          </a:xfrm>
        </p:spPr>
        <p:txBody>
          <a:bodyPr>
            <a:noAutofit/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+mn-ea"/>
              </a:rPr>
              <a:t>最简单的数值微分是用</a:t>
            </a:r>
            <a:r>
              <a:rPr lang="zh-CN" altLang="en-US" sz="2400" b="1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向前差商</a:t>
            </a:r>
            <a:r>
              <a:rPr lang="zh-CN" altLang="en-US" sz="2400" b="1" dirty="0">
                <a:latin typeface="+mn-ea"/>
              </a:rPr>
              <a:t>近似代替导数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（如果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f(x)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在点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x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的右边的值可计算），即</a:t>
            </a:r>
          </a:p>
        </p:txBody>
      </p:sp>
      <p:sp>
        <p:nvSpPr>
          <p:cNvPr id="679941" name="Rectangle 5">
            <a:extLst>
              <a:ext uri="{FF2B5EF4-FFF2-40B4-BE49-F238E27FC236}">
                <a16:creationId xmlns:a16="http://schemas.microsoft.com/office/drawing/2014/main" id="{337C84FE-155D-46A8-8461-DD4DFEEEA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8" y="2302230"/>
            <a:ext cx="8785788" cy="888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2400" b="1" dirty="0">
                <a:latin typeface="+mn-ea"/>
                <a:ea typeface="+mn-ea"/>
              </a:rPr>
              <a:t>同样，也可用</a:t>
            </a:r>
            <a:r>
              <a:rPr lang="zh-CN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向后差商</a:t>
            </a:r>
            <a:r>
              <a:rPr lang="zh-CN" altLang="en-US" sz="2400" b="1" dirty="0">
                <a:latin typeface="+mn-ea"/>
                <a:ea typeface="+mn-ea"/>
              </a:rPr>
              <a:t>近似代替导数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（如果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f(x)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在点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的左边的值可计算）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，</a:t>
            </a:r>
            <a:r>
              <a:rPr lang="zh-CN" altLang="en-US" sz="2400" b="1" dirty="0">
                <a:latin typeface="+mn-ea"/>
                <a:ea typeface="+mn-ea"/>
              </a:rPr>
              <a:t>即</a:t>
            </a:r>
          </a:p>
        </p:txBody>
      </p:sp>
      <p:sp>
        <p:nvSpPr>
          <p:cNvPr id="679943" name="Rectangle 7">
            <a:extLst>
              <a:ext uri="{FF2B5EF4-FFF2-40B4-BE49-F238E27FC236}">
                <a16:creationId xmlns:a16="http://schemas.microsoft.com/office/drawing/2014/main" id="{F4318B9F-220F-4308-ABA0-04DC1D6BC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8" y="3777624"/>
            <a:ext cx="878578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2400" b="1" dirty="0">
                <a:latin typeface="+mn-ea"/>
                <a:ea typeface="+mn-ea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中心差商</a:t>
            </a:r>
            <a:r>
              <a:rPr lang="zh-CN" altLang="en-US" sz="2400" b="1" dirty="0">
                <a:latin typeface="+mn-ea"/>
                <a:ea typeface="+mn-ea"/>
              </a:rPr>
              <a:t>的方法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（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如果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f(x)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在点</a:t>
            </a:r>
            <a:r>
              <a:rPr lang="en-US" altLang="zh-CN" sz="2400" dirty="0">
                <a:solidFill>
                  <a:srgbClr val="0000FF"/>
                </a:solidFill>
                <a:latin typeface="+mn-ea"/>
                <a:ea typeface="+mn-ea"/>
              </a:rPr>
              <a:t>x</a:t>
            </a:r>
            <a:r>
              <a:rPr lang="zh-CN" altLang="en-US" sz="2400" dirty="0">
                <a:solidFill>
                  <a:srgbClr val="0000FF"/>
                </a:solidFill>
                <a:latin typeface="+mn-ea"/>
                <a:ea typeface="+mn-ea"/>
              </a:rPr>
              <a:t>的左右两边的值都可计算</a:t>
            </a:r>
            <a:r>
              <a:rPr lang="zh-CN" altLang="en-US" sz="2400" dirty="0">
                <a:solidFill>
                  <a:srgbClr val="0000FF"/>
                </a:solidFill>
                <a:latin typeface="+mn-ea"/>
              </a:rPr>
              <a:t>）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，即</a:t>
            </a:r>
          </a:p>
        </p:txBody>
      </p:sp>
      <p:sp>
        <p:nvSpPr>
          <p:cNvPr id="679945" name="Rectangle 9">
            <a:extLst>
              <a:ext uri="{FF2B5EF4-FFF2-40B4-BE49-F238E27FC236}">
                <a16:creationId xmlns:a16="http://schemas.microsoft.com/office/drawing/2014/main" id="{484B52C2-381F-4BFE-96DD-ECDC5084F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8" y="5077807"/>
            <a:ext cx="8556784" cy="1277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 b="1" dirty="0">
                <a:latin typeface="+mn-ea"/>
                <a:ea typeface="+mn-ea"/>
              </a:rPr>
              <a:t>可以看出</a:t>
            </a:r>
            <a:r>
              <a:rPr lang="zh-CN" altLang="en-US" sz="2400" dirty="0">
                <a:latin typeface="+mn-ea"/>
                <a:ea typeface="+mn-ea"/>
              </a:rPr>
              <a:t>中心差商是向前差商和向后差商的</a:t>
            </a:r>
            <a:r>
              <a:rPr lang="zh-CN" altLang="en-US" sz="2400" b="1" dirty="0">
                <a:latin typeface="+mn-ea"/>
                <a:ea typeface="+mn-ea"/>
              </a:rPr>
              <a:t>算术平均值。上述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三种方法的截断误差分别为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7B45DF4-9A8F-3542-964F-E3CE63CA1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34" y="1576342"/>
            <a:ext cx="3302000" cy="6731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985029-DCE4-5F4D-8CE6-D78210565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234" y="2964364"/>
            <a:ext cx="3225800" cy="711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A94AA1A-872A-FC42-A214-6158FC63C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234" y="4452011"/>
            <a:ext cx="3733800" cy="647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D119C13-160A-F74C-A99B-E24CDE9C147D}"/>
              </a:ext>
            </a:extLst>
          </p:cNvPr>
          <p:cNvSpPr txBox="1"/>
          <p:nvPr/>
        </p:nvSpPr>
        <p:spPr>
          <a:xfrm>
            <a:off x="3510850" y="6114782"/>
            <a:ext cx="3581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600" b="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</a:rPr>
              <a:t>表示截断误差以什么样的方式趋近于</a:t>
            </a:r>
            <a:r>
              <a:rPr kumimoji="1" lang="en-US" altLang="zh-CN" sz="1600" b="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</a:rPr>
              <a:t>0</a:t>
            </a:r>
            <a:endParaRPr kumimoji="1" lang="zh-CN" altLang="en-US" sz="1600" b="0" dirty="0">
              <a:solidFill>
                <a:srgbClr val="C00000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35FDE3F-C8A7-ED46-B189-BC79B3A86B2F}"/>
              </a:ext>
            </a:extLst>
          </p:cNvPr>
          <p:cNvSpPr txBox="1"/>
          <p:nvPr/>
        </p:nvSpPr>
        <p:spPr>
          <a:xfrm>
            <a:off x="6322034" y="457785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600" b="0" dirty="0">
                <a:solidFill>
                  <a:srgbClr val="C00000"/>
                </a:solidFill>
                <a:latin typeface="Heiti SC Medium" pitchFamily="2" charset="-128"/>
                <a:ea typeface="Heiti SC Medium" pitchFamily="2" charset="-128"/>
              </a:rPr>
              <a:t>中点公式</a:t>
            </a:r>
          </a:p>
        </p:txBody>
      </p:sp>
    </p:spTree>
    <p:extLst>
      <p:ext uri="{BB962C8B-B14F-4D97-AF65-F5344CB8AC3E}">
        <p14:creationId xmlns:p14="http://schemas.microsoft.com/office/powerpoint/2010/main" val="296893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8B0435-A593-477D-AB77-DD1F75CD66BC}"/>
              </a:ext>
            </a:extLst>
          </p:cNvPr>
          <p:cNvSpPr txBox="1"/>
          <p:nvPr/>
        </p:nvSpPr>
        <p:spPr>
          <a:xfrm>
            <a:off x="179512" y="188640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证明：中心差商的截断误差为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h</a:t>
            </a:r>
            <a:r>
              <a:rPr lang="en-US" altLang="zh-CN" sz="2400" baseline="30000" dirty="0">
                <a:solidFill>
                  <a:srgbClr val="0000FF"/>
                </a:solidFill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Heiti SC Medium" pitchFamily="2" charset="-128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FF"/>
                </a:solidFill>
                <a:latin typeface="Heiti SC Medium" pitchFamily="2" charset="-128"/>
                <a:ea typeface="Heiti SC Medium" pitchFamily="2" charset="-128"/>
              </a:rPr>
              <a:t>。</a:t>
            </a:r>
            <a:endParaRPr lang="zh-CN" altLang="en-US" sz="2400" b="0" dirty="0">
              <a:solidFill>
                <a:srgbClr val="0000FF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BDE25EB-98C3-49D9-BFB7-09A80900C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96" y="620688"/>
            <a:ext cx="8828659" cy="56166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038154-D4B3-3647-91FC-543F34F65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5923666"/>
            <a:ext cx="177800" cy="203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8F52969-5F69-3B42-84D6-CB8087BDE5AF}"/>
              </a:ext>
            </a:extLst>
          </p:cNvPr>
          <p:cNvSpPr txBox="1"/>
          <p:nvPr/>
        </p:nvSpPr>
        <p:spPr>
          <a:xfrm>
            <a:off x="2788693" y="5840600"/>
            <a:ext cx="21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A9CF88-0A2F-A64A-A805-6DDEE8EF8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3789040"/>
            <a:ext cx="205223" cy="2160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CF0B50-292C-8D46-A8F6-F7B2F2737E52}"/>
              </a:ext>
            </a:extLst>
          </p:cNvPr>
          <p:cNvSpPr txBox="1"/>
          <p:nvPr/>
        </p:nvSpPr>
        <p:spPr>
          <a:xfrm>
            <a:off x="3176186" y="3712386"/>
            <a:ext cx="216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tx1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701586D-D2F3-B5CE-25A3-6A74A6AF8217}"/>
              </a:ext>
            </a:extLst>
          </p:cNvPr>
          <p:cNvSpPr txBox="1"/>
          <p:nvPr/>
        </p:nvSpPr>
        <p:spPr>
          <a:xfrm>
            <a:off x="1259632" y="6237312"/>
            <a:ext cx="579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展开成一阶</a:t>
            </a:r>
            <a:r>
              <a:rPr kumimoji="1" lang="en-US" altLang="zh-CN" sz="1600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Taylor</a:t>
            </a:r>
            <a:r>
              <a:rPr kumimoji="1"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多项式</a:t>
            </a:r>
            <a:r>
              <a:rPr kumimoji="1" lang="zh-CN" altLang="en-US" sz="1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可</a:t>
            </a:r>
            <a:r>
              <a:rPr kumimoji="1" lang="zh-CN" altLang="en-US" sz="1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得到向前和向后差商的截断误差。</a:t>
            </a:r>
          </a:p>
        </p:txBody>
      </p:sp>
    </p:spTree>
    <p:extLst>
      <p:ext uri="{BB962C8B-B14F-4D97-AF65-F5344CB8AC3E}">
        <p14:creationId xmlns:p14="http://schemas.microsoft.com/office/powerpoint/2010/main" val="28731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3" name="Rectangle 3">
            <a:extLst>
              <a:ext uri="{FF2B5EF4-FFF2-40B4-BE49-F238E27FC236}">
                <a16:creationId xmlns:a16="http://schemas.microsoft.com/office/drawing/2014/main" id="{017354E6-17EC-4953-9398-8822DBBD954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" y="692151"/>
            <a:ext cx="4139950" cy="3384922"/>
          </a:xfrm>
        </p:spPr>
        <p:txBody>
          <a:bodyPr/>
          <a:lstStyle/>
          <a:p>
            <a:pPr marL="0" indent="0" algn="just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+mn-ea"/>
              </a:rPr>
              <a:t>  </a:t>
            </a:r>
            <a:r>
              <a:rPr lang="zh-CN" altLang="en-US" sz="2800">
                <a:solidFill>
                  <a:srgbClr val="0000FF"/>
                </a:solidFill>
                <a:latin typeface="+mn-ea"/>
              </a:rPr>
              <a:t>如右图所示，</a:t>
            </a:r>
          </a:p>
        </p:txBody>
      </p:sp>
      <p:graphicFrame>
        <p:nvGraphicFramePr>
          <p:cNvPr id="384004" name="Object 10">
            <a:extLst>
              <a:ext uri="{FF2B5EF4-FFF2-40B4-BE49-F238E27FC236}">
                <a16:creationId xmlns:a16="http://schemas.microsoft.com/office/drawing/2014/main" id="{A5B1A941-DAC6-42ED-9F1A-837B563A92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729125"/>
              </p:ext>
            </p:extLst>
          </p:nvPr>
        </p:nvGraphicFramePr>
        <p:xfrm>
          <a:off x="5002213" y="979488"/>
          <a:ext cx="3381375" cy="292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2400300" imgH="1384300" progId="Word.Picture.8">
                  <p:embed/>
                </p:oleObj>
              </mc:Choice>
              <mc:Fallback>
                <p:oleObj name="图片" r:id="rId2" imgW="2400300" imgH="1384300" progId="Word.Picture.8">
                  <p:embed/>
                  <p:pic>
                    <p:nvPicPr>
                      <p:cNvPr id="384004" name="Object 10">
                        <a:extLst>
                          <a:ext uri="{FF2B5EF4-FFF2-40B4-BE49-F238E27FC236}">
                            <a16:creationId xmlns:a16="http://schemas.microsoft.com/office/drawing/2014/main" id="{A5B1A941-DAC6-42ED-9F1A-837B563A92B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 l="15764" r="8646"/>
                      <a:stretch>
                        <a:fillRect/>
                      </a:stretch>
                    </p:blipFill>
                    <p:spPr bwMode="auto">
                      <a:xfrm>
                        <a:off x="5002213" y="979488"/>
                        <a:ext cx="3381375" cy="292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131" name="Rectangle 11">
            <a:extLst>
              <a:ext uri="{FF2B5EF4-FFF2-40B4-BE49-F238E27FC236}">
                <a16:creationId xmlns:a16="http://schemas.microsoft.com/office/drawing/2014/main" id="{7D247819-4F22-4F69-A033-823029C82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4" y="4077072"/>
            <a:ext cx="8928992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因此从精度方面看，用中心差商近似代替导数值更可取，称</a:t>
            </a:r>
          </a:p>
        </p:txBody>
      </p:sp>
      <p:sp>
        <p:nvSpPr>
          <p:cNvPr id="1029133" name="Rectangle 13">
            <a:extLst>
              <a:ext uri="{FF2B5EF4-FFF2-40B4-BE49-F238E27FC236}">
                <a16:creationId xmlns:a16="http://schemas.microsoft.com/office/drawing/2014/main" id="{DA67B50C-312E-43BD-89DB-3C1CD9C46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74" y="5574978"/>
            <a:ext cx="7975356" cy="60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为求</a:t>
            </a:r>
            <a:r>
              <a:rPr lang="en-US" altLang="zh-CN" sz="2400" b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f’(</a:t>
            </a:r>
            <a:r>
              <a:rPr lang="en-US" altLang="zh-CN" sz="2400" b="0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400" b="0" baseline="-25000" dirty="0">
                <a:solidFill>
                  <a:srgbClr val="0000FF"/>
                </a:solidFill>
                <a:latin typeface="+mn-ea"/>
                <a:ea typeface="+mn-ea"/>
              </a:rPr>
              <a:t>0</a:t>
            </a:r>
            <a:r>
              <a:rPr lang="en-US" altLang="zh-CN" sz="2400" b="0" dirty="0">
                <a:solidFill>
                  <a:srgbClr val="0000FF"/>
                </a:solidFill>
                <a:latin typeface="+mn-ea"/>
                <a:ea typeface="+mn-ea"/>
              </a:rPr>
              <a:t>) </a:t>
            </a:r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的</a:t>
            </a:r>
            <a:r>
              <a:rPr lang="zh-CN" altLang="en-US" sz="2400" b="0" dirty="0">
                <a:solidFill>
                  <a:srgbClr val="FF0000"/>
                </a:solidFill>
                <a:latin typeface="Heiti SC Medium" pitchFamily="2" charset="-128"/>
                <a:ea typeface="Heiti SC Medium" pitchFamily="2" charset="-128"/>
              </a:rPr>
              <a:t>中点方法</a:t>
            </a:r>
            <a:r>
              <a:rPr lang="zh-CN" altLang="en-US" sz="2400" b="0" dirty="0">
                <a:solidFill>
                  <a:srgbClr val="0000FF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1029134" name="Rectangle 14">
            <a:extLst>
              <a:ext uri="{FF2B5EF4-FFF2-40B4-BE49-F238E27FC236}">
                <a16:creationId xmlns:a16="http://schemas.microsoft.com/office/drawing/2014/main" id="{339CF0AA-BE87-4A95-9339-7F7F62976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0" y="1272821"/>
            <a:ext cx="4860031" cy="270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 b="0" dirty="0">
                <a:solidFill>
                  <a:srgbClr val="0000FF"/>
                </a:solidFill>
                <a:latin typeface="+mn-ea"/>
                <a:ea typeface="+mn-ea"/>
              </a:rPr>
              <a:t>前述</a:t>
            </a:r>
            <a:r>
              <a:rPr lang="en-US" altLang="zh-CN" sz="2800" b="0" dirty="0">
                <a:solidFill>
                  <a:srgbClr val="0000FF"/>
                </a:solidFill>
                <a:latin typeface="+mn-ea"/>
                <a:ea typeface="+mn-ea"/>
              </a:rPr>
              <a:t>3</a:t>
            </a:r>
            <a:r>
              <a:rPr lang="zh-CN" altLang="en-US" sz="2800" b="0" dirty="0">
                <a:solidFill>
                  <a:srgbClr val="0000FF"/>
                </a:solidFill>
                <a:latin typeface="+mn-ea"/>
                <a:ea typeface="+mn-ea"/>
              </a:rPr>
              <a:t>种导数的近似值分别表示弦线</a:t>
            </a:r>
            <a:r>
              <a:rPr lang="en-US" altLang="zh-CN" sz="2800" b="0" dirty="0">
                <a:solidFill>
                  <a:srgbClr val="0000FF"/>
                </a:solidFill>
                <a:latin typeface="+mn-ea"/>
                <a:ea typeface="+mn-ea"/>
              </a:rPr>
              <a:t>AB</a:t>
            </a:r>
            <a:r>
              <a:rPr lang="zh-CN" altLang="en-US" sz="2800" b="0" dirty="0">
                <a:solidFill>
                  <a:srgbClr val="0000FF"/>
                </a:solidFill>
                <a:latin typeface="+mn-ea"/>
                <a:ea typeface="+mn-ea"/>
              </a:rPr>
              <a:t>，</a:t>
            </a:r>
            <a:r>
              <a:rPr lang="en-US" altLang="zh-CN" sz="2800" b="0" dirty="0">
                <a:solidFill>
                  <a:srgbClr val="0000FF"/>
                </a:solidFill>
                <a:latin typeface="+mn-ea"/>
                <a:ea typeface="+mn-ea"/>
              </a:rPr>
              <a:t>AC</a:t>
            </a:r>
            <a:r>
              <a:rPr lang="zh-CN" altLang="en-US" sz="2800" b="0" dirty="0">
                <a:solidFill>
                  <a:srgbClr val="0000FF"/>
                </a:solidFill>
                <a:latin typeface="+mn-ea"/>
                <a:ea typeface="+mn-ea"/>
              </a:rPr>
              <a:t>和</a:t>
            </a:r>
            <a:r>
              <a:rPr lang="en-US" altLang="zh-CN" sz="2800" b="0" dirty="0">
                <a:solidFill>
                  <a:srgbClr val="0000FF"/>
                </a:solidFill>
                <a:latin typeface="+mn-ea"/>
                <a:ea typeface="+mn-ea"/>
              </a:rPr>
              <a:t>BC</a:t>
            </a:r>
            <a:r>
              <a:rPr lang="zh-CN" altLang="en-US" sz="2800" b="0" dirty="0">
                <a:solidFill>
                  <a:srgbClr val="0000FF"/>
                </a:solidFill>
                <a:latin typeface="+mn-ea"/>
                <a:ea typeface="+mn-ea"/>
              </a:rPr>
              <a:t>的斜率，分别与切线</a:t>
            </a:r>
            <a:r>
              <a:rPr lang="en-US" altLang="zh-CN" sz="2800" b="0" dirty="0">
                <a:solidFill>
                  <a:srgbClr val="0000FF"/>
                </a:solidFill>
                <a:latin typeface="+mn-ea"/>
                <a:ea typeface="+mn-ea"/>
              </a:rPr>
              <a:t>AT</a:t>
            </a:r>
            <a:r>
              <a:rPr lang="zh-CN" altLang="en-US" sz="2800" b="0" dirty="0">
                <a:solidFill>
                  <a:srgbClr val="0000FF"/>
                </a:solidFill>
                <a:latin typeface="+mn-ea"/>
                <a:ea typeface="+mn-ea"/>
              </a:rPr>
              <a:t>的斜率进行比较后，可见弦</a:t>
            </a:r>
            <a:r>
              <a:rPr lang="en-US" altLang="zh-CN" sz="2800" b="0" dirty="0">
                <a:solidFill>
                  <a:srgbClr val="0000FF"/>
                </a:solidFill>
                <a:latin typeface="+mn-ea"/>
                <a:ea typeface="+mn-ea"/>
              </a:rPr>
              <a:t>BC</a:t>
            </a:r>
            <a:r>
              <a:rPr lang="zh-CN" altLang="en-US" sz="2800" b="0" dirty="0">
                <a:solidFill>
                  <a:srgbClr val="0000FF"/>
                </a:solidFill>
                <a:latin typeface="+mn-ea"/>
                <a:ea typeface="+mn-ea"/>
              </a:rPr>
              <a:t>的斜率更接近于切线</a:t>
            </a:r>
            <a:r>
              <a:rPr lang="en-US" altLang="zh-CN" sz="2800" b="0" dirty="0">
                <a:solidFill>
                  <a:srgbClr val="0000FF"/>
                </a:solidFill>
                <a:latin typeface="+mn-ea"/>
                <a:ea typeface="+mn-ea"/>
              </a:rPr>
              <a:t>AT</a:t>
            </a:r>
            <a:r>
              <a:rPr lang="zh-CN" altLang="en-US" sz="2800" b="0" dirty="0">
                <a:solidFill>
                  <a:srgbClr val="0000FF"/>
                </a:solidFill>
                <a:latin typeface="+mn-ea"/>
                <a:ea typeface="+mn-ea"/>
              </a:rPr>
              <a:t>的斜率</a:t>
            </a:r>
            <a:r>
              <a:rPr lang="en-US" altLang="zh-CN" sz="2800" b="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f’</a:t>
            </a:r>
            <a:r>
              <a:rPr lang="en-US" altLang="zh-CN" sz="2800" b="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lang="en-US" altLang="zh-CN" sz="2800" b="0" i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sz="2800" b="0" baseline="-25000" dirty="0">
                <a:solidFill>
                  <a:srgbClr val="0000FF"/>
                </a:solidFill>
                <a:latin typeface="+mn-ea"/>
                <a:ea typeface="+mn-ea"/>
              </a:rPr>
              <a:t>0</a:t>
            </a:r>
            <a:r>
              <a:rPr lang="en-US" altLang="zh-CN" sz="2800" b="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lang="zh-CN" altLang="en-US" sz="2800" b="0" dirty="0">
                <a:solidFill>
                  <a:srgbClr val="0000FF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50C28C9-22EB-42B2-AB5A-C4854DD75081}"/>
              </a:ext>
            </a:extLst>
          </p:cNvPr>
          <p:cNvSpPr txBox="1">
            <a:spLocks noChangeArrowheads="1"/>
          </p:cNvSpPr>
          <p:nvPr/>
        </p:nvSpPr>
        <p:spPr>
          <a:xfrm>
            <a:off x="2630134" y="122107"/>
            <a:ext cx="3883732" cy="587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000"/>
              </a:lnSpc>
            </a:pPr>
            <a:r>
              <a:rPr lang="en-US" altLang="zh-CN" sz="32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6.3 </a:t>
            </a:r>
            <a:r>
              <a:rPr lang="zh-CN" altLang="en-US" sz="32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数值差商公式</a:t>
            </a:r>
            <a:endParaRPr lang="en-US" altLang="zh-CN" sz="32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09A6DF-CF84-4BB9-857B-1F1FC2BB3DB3}"/>
              </a:ext>
            </a:extLst>
          </p:cNvPr>
          <p:cNvSpPr txBox="1"/>
          <p:nvPr/>
        </p:nvSpPr>
        <p:spPr>
          <a:xfrm>
            <a:off x="6876256" y="4769222"/>
            <a:ext cx="150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（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10</a:t>
            </a:r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46F3EE6-41FA-8443-8201-131700ED2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9970" y="4717133"/>
            <a:ext cx="36195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6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31" grpId="0"/>
      <p:bldP spid="102913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155" name="Rectangle 11">
            <a:extLst>
              <a:ext uri="{FF2B5EF4-FFF2-40B4-BE49-F238E27FC236}">
                <a16:creationId xmlns:a16="http://schemas.microsoft.com/office/drawing/2014/main" id="{88002B4D-0FF3-4AC1-B18A-822521F4B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556792"/>
            <a:ext cx="871296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b="0" dirty="0">
                <a:latin typeface="+mn-ea"/>
                <a:ea typeface="+mn-ea"/>
              </a:rPr>
              <a:t>从</a:t>
            </a:r>
            <a:r>
              <a:rPr lang="zh-CN" altLang="en-US" sz="3200" dirty="0">
                <a:solidFill>
                  <a:srgbClr val="0000FF"/>
                </a:solidFill>
                <a:latin typeface="+mn-ea"/>
                <a:ea typeface="+mn-ea"/>
              </a:rPr>
              <a:t>截断误差</a:t>
            </a:r>
            <a:r>
              <a:rPr lang="zh-CN" altLang="en-US" sz="3200" b="0" dirty="0">
                <a:latin typeface="+mn-ea"/>
                <a:ea typeface="+mn-ea"/>
              </a:rPr>
              <a:t>角度：步长越小，计算结果越准确。</a:t>
            </a:r>
            <a:endParaRPr lang="en-US" altLang="zh-CN" sz="3200" b="0" dirty="0">
              <a:latin typeface="+mn-ea"/>
              <a:ea typeface="+mn-ea"/>
            </a:endParaRPr>
          </a:p>
          <a:p>
            <a:pPr marL="457200" indent="-457200" algn="l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3200" b="0" dirty="0">
                <a:latin typeface="+mn-ea"/>
                <a:ea typeface="+mn-ea"/>
              </a:rPr>
              <a:t>从</a:t>
            </a:r>
            <a:r>
              <a:rPr lang="zh-CN" altLang="en-US" sz="3200" dirty="0">
                <a:solidFill>
                  <a:srgbClr val="0000FF"/>
                </a:solidFill>
                <a:latin typeface="+mn-ea"/>
                <a:ea typeface="+mn-ea"/>
              </a:rPr>
              <a:t>舍入误差</a:t>
            </a:r>
            <a:r>
              <a:rPr lang="zh-CN" altLang="en-US" sz="3200" b="0" dirty="0">
                <a:latin typeface="+mn-ea"/>
                <a:ea typeface="+mn-ea"/>
              </a:rPr>
              <a:t>角度：</a:t>
            </a:r>
            <a:r>
              <a:rPr lang="en-US" altLang="zh-CN" sz="3200" b="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lang="zh-CN" altLang="en-US" sz="3200" b="0" dirty="0">
                <a:latin typeface="+mn-ea"/>
                <a:ea typeface="+mn-ea"/>
              </a:rPr>
              <a:t>越小，</a:t>
            </a:r>
            <a:r>
              <a:rPr lang="en-US" altLang="zh-CN" sz="3200" b="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</a:t>
            </a:r>
            <a:r>
              <a:rPr lang="en-US" altLang="zh-CN" sz="32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altLang="zh-CN" sz="3200" b="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en-US" altLang="zh-CN" sz="3200" b="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</a:t>
            </a:r>
            <a:r>
              <a:rPr lang="en-US" altLang="zh-CN" sz="3200" b="0" i="1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lang="en-US" altLang="zh-CN" sz="3200" b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3200" b="0" dirty="0">
                <a:latin typeface="+mn-ea"/>
                <a:ea typeface="+mn-ea"/>
              </a:rPr>
              <a:t>与</a:t>
            </a:r>
            <a:r>
              <a:rPr lang="en-US" altLang="zh-CN" sz="3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3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3200" b="0" dirty="0">
                <a:latin typeface="+mn-ea"/>
                <a:ea typeface="+mn-ea"/>
              </a:rPr>
              <a:t>越接近，直接相减会造成有效数字的损失。</a:t>
            </a:r>
            <a:endParaRPr lang="en-US" altLang="zh-CN" sz="3200" b="0" dirty="0">
              <a:latin typeface="+mn-ea"/>
              <a:ea typeface="+mn-ea"/>
            </a:endParaRPr>
          </a:p>
          <a:p>
            <a:pPr algn="l" eaLnBrk="1" hangingPunct="1">
              <a:lnSpc>
                <a:spcPct val="130000"/>
              </a:lnSpc>
            </a:pPr>
            <a:r>
              <a:rPr lang="zh-CN" altLang="en-US" sz="3200" b="0" dirty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lang="zh-CN" altLang="en-US" sz="3200" b="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从舍入误差的角度而言，步长是不宜太小的。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8E6A7D9-D46C-4C21-8C28-AB2943871048}"/>
              </a:ext>
            </a:extLst>
          </p:cNvPr>
          <p:cNvSpPr txBox="1">
            <a:spLocks noChangeArrowheads="1"/>
          </p:cNvSpPr>
          <p:nvPr/>
        </p:nvSpPr>
        <p:spPr>
          <a:xfrm>
            <a:off x="2286921" y="548680"/>
            <a:ext cx="457015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000"/>
              </a:lnSpc>
            </a:pPr>
            <a:r>
              <a:rPr lang="en-US" altLang="zh-CN" sz="40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6.3 </a:t>
            </a:r>
            <a:r>
              <a:rPr lang="zh-CN" altLang="en-US" sz="4000" b="0" dirty="0">
                <a:solidFill>
                  <a:schemeClr val="bg2">
                    <a:lumMod val="1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数值差商公式</a:t>
            </a:r>
            <a:endParaRPr lang="en-US" altLang="zh-CN" sz="4000" b="0" dirty="0">
              <a:solidFill>
                <a:schemeClr val="bg2">
                  <a:lumMod val="1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306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0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0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30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60B655-304E-4FDB-ACAE-8EA624129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60000">
            <a:off x="379759" y="649622"/>
            <a:ext cx="7634395" cy="378209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5B00D8C-1404-41B6-81D5-B9D1C4EAE70E}"/>
              </a:ext>
            </a:extLst>
          </p:cNvPr>
          <p:cNvSpPr txBox="1"/>
          <p:nvPr/>
        </p:nvSpPr>
        <p:spPr>
          <a:xfrm>
            <a:off x="0" y="141234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例 </a:t>
            </a:r>
            <a:r>
              <a:rPr lang="en-US" altLang="zh-CN" sz="2400" b="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6.4</a:t>
            </a:r>
            <a:endParaRPr lang="zh-CN" altLang="en-US" sz="2400" b="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0591B8-2FA3-466B-A276-6669C8B60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5" y="100811"/>
            <a:ext cx="7682547" cy="50884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5E4898C-F3EC-42FF-B758-36B20EB1C2E0}"/>
              </a:ext>
            </a:extLst>
          </p:cNvPr>
          <p:cNvSpPr txBox="1"/>
          <p:nvPr/>
        </p:nvSpPr>
        <p:spPr>
          <a:xfrm>
            <a:off x="6913751" y="583290"/>
            <a:ext cx="1791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精度为小数点后</a:t>
            </a:r>
            <a:r>
              <a:rPr lang="en-US" altLang="zh-CN" sz="2400" b="0" dirty="0">
                <a:solidFill>
                  <a:srgbClr val="FF0000"/>
                </a:solidFill>
                <a:latin typeface="+mn-ea"/>
                <a:ea typeface="+mn-ea"/>
              </a:rPr>
              <a:t>9</a:t>
            </a:r>
            <a:r>
              <a:rPr lang="zh-CN" altLang="en-US" sz="2400" b="0" dirty="0">
                <a:solidFill>
                  <a:srgbClr val="FF0000"/>
                </a:solidFill>
                <a:latin typeface="+mn-ea"/>
                <a:ea typeface="+mn-ea"/>
              </a:rPr>
              <a:t>位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4916FD1-6908-49E8-B88E-627D5A9878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40000">
            <a:off x="173076" y="4357971"/>
            <a:ext cx="8547689" cy="14203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B066DB-F75A-49EE-B0AB-9497085E0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33" y="5698368"/>
            <a:ext cx="5505450" cy="2952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BAF6FD7-9659-459C-9D7B-4171F920F643}"/>
              </a:ext>
            </a:extLst>
          </p:cNvPr>
          <p:cNvSpPr txBox="1"/>
          <p:nvPr/>
        </p:nvSpPr>
        <p:spPr>
          <a:xfrm>
            <a:off x="53752" y="6028488"/>
            <a:ext cx="903649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600" b="0" dirty="0">
                <a:solidFill>
                  <a:srgbClr val="0000FF"/>
                </a:solidFill>
                <a:latin typeface="+mn-ea"/>
                <a:ea typeface="+mn-ea"/>
              </a:rPr>
              <a:t>怎样选择最佳步长，使截断误差与舍入误差之和最小呢？</a:t>
            </a:r>
            <a:endParaRPr lang="zh-CN" altLang="en-US" sz="2600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EDE64AA-D41A-0044-B80A-26C743D420EB}"/>
              </a:ext>
            </a:extLst>
          </p:cNvPr>
          <p:cNvCxnSpPr>
            <a:cxnSpLocks/>
          </p:cNvCxnSpPr>
          <p:nvPr/>
        </p:nvCxnSpPr>
        <p:spPr>
          <a:xfrm>
            <a:off x="755576" y="3068960"/>
            <a:ext cx="6768752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EF25E64-F84B-17E0-AEF5-AAFEF1A07CF3}"/>
              </a:ext>
            </a:extLst>
          </p:cNvPr>
          <p:cNvSpPr txBox="1"/>
          <p:nvPr/>
        </p:nvSpPr>
        <p:spPr>
          <a:xfrm>
            <a:off x="3897731" y="909142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4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向前差商法</a:t>
            </a:r>
          </a:p>
        </p:txBody>
      </p:sp>
    </p:spTree>
    <p:extLst>
      <p:ext uri="{BB962C8B-B14F-4D97-AF65-F5344CB8AC3E}">
        <p14:creationId xmlns:p14="http://schemas.microsoft.com/office/powerpoint/2010/main" val="29406461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5"/>
  <p:tag name="ORIGINALWIDTH" val="2082"/>
  <p:tag name="LATEXADDIN" val="\documentclass{article}&#10;\usepackage{amsmath}&#10;\pagestyle{empty}&#10;\begin{document}&#10;&#10;&#10;$p_2(x)=-0.0710+0.6982x-0.1872x^2$&#10;&#10;\end{document}"/>
  <p:tag name="IGUANATEXSIZE" val="28"/>
  <p:tag name="IGUANATEXCURSOR" val="115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885"/>
  <p:tag name="LATEXADDIN" val="\documentclass{article}&#10;\usepackage{amsmath}&#10;\pagestyle{empty}&#10;\begin{document}&#10;&#10;&#10;$p_2'(2)=-0.0505$&#10;&#10;\end{document}"/>
  <p:tag name="IGUANATEXSIZE" val="28"/>
  <p:tag name="IGUANATEXCURSOR" val="98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4.25"/>
  <p:tag name="ORIGINALWIDTH" val="2051.25"/>
  <p:tag name="LATEXADDIN" val="\documentclass{article}&#10;\usepackage{amsmath}&#10;\pagestyle{empty}&#10;\begin{document}&#10;&#10;&#10;$p_4(x)=0.4986x+0.011x^2-0.0813x^3$ &#10;\end{document}"/>
  <p:tag name="IGUANATEXSIZE" val="28"/>
  <p:tag name="IGUANATEXCURSOR" val="118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5"/>
  <p:tag name="ORIGINALWIDTH" val="553.5"/>
  <p:tag name="LATEXADDIN" val="\documentclass{article}&#10;\usepackage{amsmath}&#10;\pagestyle{empty}&#10;\begin{document}&#10;&#10;&#10;$+0.0116x^4$&#10;&#10;\end{document}"/>
  <p:tag name="IGUANATEXSIZE" val="28"/>
  <p:tag name="IGUANATEXCURSOR" val="93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5"/>
  <p:tag name="ORIGINALWIDTH" val="885.75"/>
  <p:tag name="LATEXADDIN" val="\documentclass{article}&#10;\usepackage{amsmath}&#10;\pagestyle{empty}&#10;\begin{document}&#10;&#10;&#10;$p_4'(2)=-0.0618$&#10;&#10;\end{document}"/>
  <p:tag name="IGUANATEXSIZE" val="28"/>
  <p:tag name="IGUANATEXCURSOR" val="98"/>
  <p:tag name="TRANSPARENCY" val="True"/>
  <p:tag name="FILENAME" val=""/>
  <p:tag name="LATEXENGINEID" val="0"/>
  <p:tag name="TEMPFOLDER" val="d:\Soft\charulatex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很不错的模版">
  <a:themeElements>
    <a:clrScheme name="自定义 7">
      <a:dk1>
        <a:srgbClr val="121618"/>
      </a:dk1>
      <a:lt1>
        <a:srgbClr val="FFFFFF"/>
      </a:lt1>
      <a:dk2>
        <a:srgbClr val="FFFFFF"/>
      </a:dk2>
      <a:lt2>
        <a:srgbClr val="D3D9DD"/>
      </a:lt2>
      <a:accent1>
        <a:srgbClr val="6C89DA"/>
      </a:accent1>
      <a:accent2>
        <a:srgbClr val="8FAFE9"/>
      </a:accent2>
      <a:accent3>
        <a:srgbClr val="FFFFFF"/>
      </a:accent3>
      <a:accent4>
        <a:srgbClr val="224272"/>
      </a:accent4>
      <a:accent5>
        <a:srgbClr val="BAC4EA"/>
      </a:accent5>
      <a:accent6>
        <a:srgbClr val="819ED3"/>
      </a:accent6>
      <a:hlink>
        <a:srgbClr val="57ABA3"/>
      </a:hlink>
      <a:folHlink>
        <a:srgbClr val="85819D"/>
      </a:folHlink>
    </a:clrScheme>
    <a:fontScheme name="自定义 1">
      <a:majorFont>
        <a:latin typeface="Times New Roman"/>
        <a:ea typeface="华文仿宋"/>
        <a:cs typeface=""/>
      </a:majorFont>
      <a:minorFont>
        <a:latin typeface="Times New Roman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1_很不错的模版 1">
        <a:dk1>
          <a:srgbClr val="384D68"/>
        </a:dk1>
        <a:lt1>
          <a:srgbClr val="FFFFFF"/>
        </a:lt1>
        <a:dk2>
          <a:srgbClr val="2B6185"/>
        </a:dk2>
        <a:lt2>
          <a:srgbClr val="D3D9DD"/>
        </a:lt2>
        <a:accent1>
          <a:srgbClr val="638AA1"/>
        </a:accent1>
        <a:accent2>
          <a:srgbClr val="8CA8B5"/>
        </a:accent2>
        <a:accent3>
          <a:srgbClr val="FFFFFF"/>
        </a:accent3>
        <a:accent4>
          <a:srgbClr val="2E4058"/>
        </a:accent4>
        <a:accent5>
          <a:srgbClr val="B7C4CD"/>
        </a:accent5>
        <a:accent6>
          <a:srgbClr val="7E98A4"/>
        </a:accent6>
        <a:hlink>
          <a:srgbClr val="6FA2E7"/>
        </a:hlink>
        <a:folHlink>
          <a:srgbClr val="B2A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2">
        <a:dk1>
          <a:srgbClr val="1D4940"/>
        </a:dk1>
        <a:lt1>
          <a:srgbClr val="FFFFFF"/>
        </a:lt1>
        <a:dk2>
          <a:srgbClr val="3F716F"/>
        </a:dk2>
        <a:lt2>
          <a:srgbClr val="DDDDDD"/>
        </a:lt2>
        <a:accent1>
          <a:srgbClr val="669E86"/>
        </a:accent1>
        <a:accent2>
          <a:srgbClr val="A2CAB4"/>
        </a:accent2>
        <a:accent3>
          <a:srgbClr val="FFFFFF"/>
        </a:accent3>
        <a:accent4>
          <a:srgbClr val="173D35"/>
        </a:accent4>
        <a:accent5>
          <a:srgbClr val="B8CCC3"/>
        </a:accent5>
        <a:accent6>
          <a:srgbClr val="92B7A3"/>
        </a:accent6>
        <a:hlink>
          <a:srgbClr val="8CA35F"/>
        </a:hlink>
        <a:folHlink>
          <a:srgbClr val="BC936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很不错的模版 3">
        <a:dk1>
          <a:srgbClr val="2A4F86"/>
        </a:dk1>
        <a:lt1>
          <a:srgbClr val="FFFFFF"/>
        </a:lt1>
        <a:dk2>
          <a:srgbClr val="3E68D0"/>
        </a:dk2>
        <a:lt2>
          <a:srgbClr val="D3D9DD"/>
        </a:lt2>
        <a:accent1>
          <a:srgbClr val="6C89DA"/>
        </a:accent1>
        <a:accent2>
          <a:srgbClr val="8FAFE9"/>
        </a:accent2>
        <a:accent3>
          <a:srgbClr val="FFFFFF"/>
        </a:accent3>
        <a:accent4>
          <a:srgbClr val="224272"/>
        </a:accent4>
        <a:accent5>
          <a:srgbClr val="BAC4EA"/>
        </a:accent5>
        <a:accent6>
          <a:srgbClr val="819ED3"/>
        </a:accent6>
        <a:hlink>
          <a:srgbClr val="57ABA3"/>
        </a:hlink>
        <a:folHlink>
          <a:srgbClr val="85819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28575">
          <a:solidFill>
            <a:schemeClr val="tx1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/>
      <a:lstStyle>
        <a:defPPr algn="l">
          <a:spcBef>
            <a:spcPct val="20000"/>
          </a:spcBef>
          <a:defRPr sz="2800" dirty="0">
            <a:solidFill>
              <a:srgbClr val="0000FF"/>
            </a:solidFill>
            <a:latin typeface="华文仿宋" panose="02010600040101010101" pitchFamily="2" charset="-122"/>
            <a:ea typeface="华文仿宋" panose="02010600040101010101" pitchFamily="2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defRPr sz="2400" b="0" dirty="0" smtClean="0">
            <a:solidFill>
              <a:schemeClr val="tx1">
                <a:lumMod val="95000"/>
                <a:lumOff val="5000"/>
              </a:schemeClr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很不错的模版</Template>
  <TotalTime>18056</TotalTime>
  <Words>1403</Words>
  <Application>Microsoft Macintosh PowerPoint</Application>
  <PresentationFormat>全屏显示(4:3)</PresentationFormat>
  <Paragraphs>134</Paragraphs>
  <Slides>23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仿宋</vt:lpstr>
      <vt:lpstr>黑体</vt:lpstr>
      <vt:lpstr>华文仿宋</vt:lpstr>
      <vt:lpstr>KaiTi</vt:lpstr>
      <vt:lpstr>SimSun</vt:lpstr>
      <vt:lpstr>Heiti SC Medium</vt:lpstr>
      <vt:lpstr>Arial</vt:lpstr>
      <vt:lpstr>Calibri</vt:lpstr>
      <vt:lpstr>Monotype Sorts</vt:lpstr>
      <vt:lpstr>Times New Roman</vt:lpstr>
      <vt:lpstr>Tw Cen MT</vt:lpstr>
      <vt:lpstr>Verdana</vt:lpstr>
      <vt:lpstr>Wingdings</vt:lpstr>
      <vt:lpstr>1_很不错的模版</vt:lpstr>
      <vt:lpstr>Office 主题​​</vt:lpstr>
      <vt:lpstr>Microsoft Word 图片</vt:lpstr>
      <vt:lpstr>Equation</vt:lpstr>
      <vt:lpstr>公式</vt:lpstr>
      <vt:lpstr>Computational Methods </vt:lpstr>
      <vt:lpstr>PowerPoint 演示文稿</vt:lpstr>
      <vt:lpstr>PowerPoint 演示文稿</vt:lpstr>
      <vt:lpstr>PowerPoint 演示文稿</vt:lpstr>
      <vt:lpstr>6.3 数值差商公式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本章教学要求及重点难点</vt:lpstr>
    </vt:vector>
  </TitlesOfParts>
  <Company>DEMI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Leo</dc:creator>
  <cp:lastModifiedBy>林 万</cp:lastModifiedBy>
  <cp:revision>2166</cp:revision>
  <dcterms:created xsi:type="dcterms:W3CDTF">2008-11-26T09:45:55Z</dcterms:created>
  <dcterms:modified xsi:type="dcterms:W3CDTF">2023-10-30T12:20:31Z</dcterms:modified>
</cp:coreProperties>
</file>