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45" r:id="rId2"/>
    <p:sldId id="446" r:id="rId3"/>
    <p:sldId id="447" r:id="rId4"/>
    <p:sldId id="449" r:id="rId5"/>
    <p:sldId id="493" r:id="rId6"/>
    <p:sldId id="494" r:id="rId7"/>
    <p:sldId id="477" r:id="rId8"/>
    <p:sldId id="478" r:id="rId9"/>
    <p:sldId id="480" r:id="rId10"/>
    <p:sldId id="481" r:id="rId11"/>
    <p:sldId id="483" r:id="rId12"/>
    <p:sldId id="450" r:id="rId13"/>
    <p:sldId id="420" r:id="rId14"/>
    <p:sldId id="451" r:id="rId15"/>
    <p:sldId id="452" r:id="rId16"/>
    <p:sldId id="464" r:id="rId17"/>
    <p:sldId id="453" r:id="rId18"/>
    <p:sldId id="496" r:id="rId19"/>
    <p:sldId id="454" r:id="rId20"/>
    <p:sldId id="456" r:id="rId21"/>
    <p:sldId id="487" r:id="rId22"/>
    <p:sldId id="465" r:id="rId23"/>
    <p:sldId id="495" r:id="rId24"/>
    <p:sldId id="466" r:id="rId25"/>
    <p:sldId id="468" r:id="rId26"/>
    <p:sldId id="467" r:id="rId27"/>
    <p:sldId id="469" r:id="rId28"/>
    <p:sldId id="489" r:id="rId29"/>
    <p:sldId id="488" r:id="rId30"/>
    <p:sldId id="470" r:id="rId31"/>
    <p:sldId id="490" r:id="rId32"/>
    <p:sldId id="457" r:id="rId33"/>
    <p:sldId id="471" r:id="rId34"/>
    <p:sldId id="474" r:id="rId35"/>
    <p:sldId id="473" r:id="rId36"/>
    <p:sldId id="475" r:id="rId37"/>
    <p:sldId id="476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6489B-FCA6-45E7-B9D4-A23BF5FDBDCE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6DA5-D065-4A54-956E-C0C9EEF480E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2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BA3BBC8C-2BC4-4734-9E62-6C8FD9A4F5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042F9E16-FD56-416C-ABDD-E20B2A2B5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19E3520F-CCDD-4CA6-B37B-9F3F3F00F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B04D023-73AF-49B9-BE93-C9EDD2F841D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378B2A61-B284-43CA-9920-E9FB33CC10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1936D730-0F36-42C0-A3D4-B68AC05CA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42642FB6-5953-4EEB-B275-F593034E7B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5AD3C7-EAE0-4847-97C2-9DC107A22C6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15EED045-50DA-4A28-BF1C-2BAE94F7B2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BAD90C5A-9234-4C98-921B-BDF9E64F6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F70A39DE-DEA2-4B4E-8C9C-FA46D5C83A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C2F456-A9C0-43D0-9B25-FFC69C988A3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4A548B3-7435-4F71-95C1-A0CE81E109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7B732E9B-96D9-421C-97CA-AD9897B60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248D2D39-C2BF-46DE-8DD3-BF06ABA8B5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EEAEACE-8460-4FAA-BF2E-E9017F87438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2CA6B826-4AE5-4B13-8771-D497C9C843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014830F7-D9B8-4BD6-B75E-D0E0A3F09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C2D0D8E2-D521-442A-9F80-6F9ED04CBF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3E79758-4EB4-4684-B807-DFF5B3B9DD07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CC07255D-E792-451B-8E9A-301210EC24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AC6D508E-4CFE-4234-9D51-C4C26CEC4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052F07EB-348B-4298-A8D0-F271E56C3C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FD6DA8-EFF3-44BA-9B07-5F00EBDDA4D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5A81CA7A-F546-4E2B-AAEC-C5B217F182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12856684-DBF8-468B-8AA1-9B06C5DF7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53DFE825-EDB5-46C1-9A96-F21B03357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8C04C9-7A9C-4A0E-BF51-DC0C3FED50F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21A1E516-D05D-44D7-BF3F-CA297CCF75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6531C91A-DB01-42BD-9B3A-DE4977E22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77FA4F13-3D01-4341-B40E-74DD39332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4AF8D8-4CF7-4BF5-9900-AB38DAC29997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BDBAD7CF-2410-4467-B4F3-E43A59BBFA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97FF4AA5-F692-48A7-BE17-8A4E4DC2B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449444E3-537E-49CD-AC99-98EEB1206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93E54B-61A2-4221-9797-06AAE387689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5A81CA7A-F546-4E2B-AAEC-C5B217F182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12856684-DBF8-468B-8AA1-9B06C5DF7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53DFE825-EDB5-46C1-9A96-F21B03357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8C04C9-7A9C-4A0E-BF51-DC0C3FED50F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53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7BC8A11A-EC45-4E66-BBC1-FBD0F1EE6B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401D653D-E01F-48E9-BCEF-269609EF6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3B4C71B7-F4E5-4585-8473-D608CEA375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B27957-0BFF-4E17-B2BF-28876AA6CC70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AE79E106-2A40-4104-A12C-9D53751A8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57F0F1F9-31DE-4BF1-B404-6017E599B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F179895E-42C1-4DC9-A7FD-4F8240010F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5067E1-52AC-4FC9-BC59-ABBF2AE0261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4EA02548-83BA-426C-833B-4C13374E7C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9889FF6F-FCCC-4378-945C-FF95658EF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4C5FE96F-AC08-40A6-B48F-61823CE959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C30BAC-FF31-4F4D-B344-611A955E188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3F9657EE-644E-451A-A887-C9C9B5E01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0F7BD187-67DA-4719-BF86-D93062048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2DA965B1-E4AF-48D1-8A8E-D4D141147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9A8CA2-E876-422D-A260-2200522095B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9621DC3A-4907-4401-856E-DF055228EF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69D7CF06-3901-4619-BD53-7BC1440FE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BD633631-0106-404F-91C4-60E9649B6F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4F29C3-0BE7-4C79-8EC2-2D702D29DC3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FAF57F9B-E4EC-485C-B325-591E4A0638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AC167D41-B04A-4930-B683-33F76C939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767E4FD3-782D-47C7-A91B-B1C4B021C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6B8FB0-A33F-4A57-8DED-0883D965C7B0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879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3A7020A6-43E5-48A3-82F2-89D04E9007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E8078B7B-0717-4B9F-82FD-EF69F9D9D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997A65D8-A503-4320-A912-1D84A06A9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809F31-8366-48A5-B7A1-2AE51BBE9EA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FAF57F9B-E4EC-485C-B325-591E4A0638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AC167D41-B04A-4930-B683-33F76C939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767E4FD3-782D-47C7-A91B-B1C4B021C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6B8FB0-A33F-4A57-8DED-0883D965C7B0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1709DDB2-8FFE-4585-B696-C3E47E71DA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E7277706-CD09-43E6-BE02-AB6CADBB3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37082B98-704C-4E7E-BC87-342B641D23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45946E-7768-430E-B252-21D6177F8D2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9B349479-0C0A-49F3-BE6C-FB47B4C5DF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9E11A755-600A-4E20-B7A0-5969B79C0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3F28269D-3750-4F63-8C13-9E59EF31FD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7FF369-728D-4B79-9F72-151144B2EDD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528B9005-00AF-4760-A946-2B01DF3E0D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EC4B46EF-2068-4BB8-A3A1-18557F43C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464D0D52-4B4F-4DF8-8DA3-7901865587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824DEF-26C0-4865-867E-6E75C38B10FA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483A0FF4-857B-4FC0-999B-13C9F5E20F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DC64C6FD-579A-4DC6-A773-7A65E6720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1E776AC2-83AF-4C64-945C-DC81B6F67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42625B-018A-4520-83D6-870E2AC5B8C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43DC0BBE-E24E-4EFB-A190-52DAEEC3BE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D3AE8216-C73A-4124-83C1-7B6663D93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75AE897B-007A-42C8-B1CE-461EFB91F2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F7756A-52B6-4494-ACC4-BE8A0F3D755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58A8E41A-EE32-4C64-AF35-E0CFBFF99E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FD8DFD0D-C5A9-453E-A991-353CE2204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C5F5C27C-1CAA-4020-BC8B-7B14932A3A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A330CCA-BF26-4BCD-9F1D-E687BDE25F2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1D4DA85A-9045-42AE-A3BE-9C2A3B53FD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840C7B89-46E5-420C-8D5D-189C45DD4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E9816817-1666-4D5D-8D3D-2A7D36A8F4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E53B48-174B-4CC6-9D80-4EC49A2A9A7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2769685C-7B10-4AC5-AB3C-B770E91551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F6081096-F3F2-4CF9-8210-6D5A96250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E6895393-E80D-4A92-B18F-E49956523F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4F6F8C-43A1-4822-B9A9-9E763CE8EC1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8245C26F-30DB-400B-AB90-94B3AE6C9A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E4AB0AFE-3E97-4D56-99FB-0439959FC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A8909F4B-417A-4AD3-BC75-7B5EF8C720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D5688E-EA57-4A1A-8374-372F6B1AA977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720A9542-F799-4C1E-B618-7C7643F312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2187885D-2DFA-4B35-BEB7-AD7454CF7A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BE56A9AB-DD93-4ED9-9581-5D46B6215A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E57EE8-A3F6-4562-86B7-53F5C106FA4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A09F6BC4-981F-476C-9E92-86BE72B225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0D66ADF0-CB3B-4FCE-BD1C-6A7D8116D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F8810F6B-2150-4E9D-BA22-E5A792FB67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DBF510-7245-40A1-89EB-002CD576D40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6DCC94D4-5E4A-4020-9EDD-025CC5AB31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776E3494-4AF0-4E6C-AD03-EE79E724E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F1364916-E893-41B7-B8C3-E0D34C2A88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EA8E69-A9C9-46B7-8682-529AF915F4D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F99B8BF0-3A0D-4E7F-97DD-F2A5EDC86D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89F500DD-7715-431A-99B9-80CED06EF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4930450B-ED26-4DFA-A397-8D2F46100B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281A7D-50EA-43C0-ABB8-C416549D07DE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83587AF2-7EA9-4B50-BC97-C598945478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F8AAB04E-47EF-4BB8-9FEC-CE9B4CA39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8E450B3A-1FCF-4DF4-925A-F52E5106F9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EBE9FE-1BB8-4E2F-8333-9C8C086D87EF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F9B14464-7527-4004-98A2-BF5A5B361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3D42CE87-207B-426B-A6AF-C48343754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49E3789C-DA53-4E11-BECA-9B4F61BB5D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D7EFAC-40A3-435F-8074-7263662C0D4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12083DD8-4783-4C44-8410-E58DE99F4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18531525-3961-4915-92C5-29C52A698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294ECF19-693B-41EA-823E-EE3CFC3DC3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582DC3-9E69-437A-BE37-8BD97F60F3A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191FA753-4007-4556-874D-6DA4494308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B7D7EB26-659A-4AAB-BDB2-8FA5194E2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541EE1CB-3FD7-45C3-A128-A3785ABB8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104BE39-8856-4BAF-B4D7-65DF0B2F2D97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D88A8CF6-AD5A-457F-B841-284D9F56DA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A2D410EF-8799-4CB5-AE45-3AA4C745B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07E817D2-D79A-49B7-95F4-C1DC36A32D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820D79-0860-4579-B167-7DC52D454EF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0F5A3A67-64D6-4EA7-AE61-0DCA047DB8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736E796B-5060-43B3-B226-A31E559BA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DD88C6EE-0B69-4050-B775-ADCC829AD2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74E53C1-D2E9-4F08-890C-D4874DD94E8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97680-EB53-4FC7-AC55-053C61DEB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23A226-558A-4EF1-BB46-4CF314B0F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EA04A-2C4B-4998-B54A-02EDD574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1904-A2B8-4A83-8E5E-F2D19CAF2587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0537D-AE24-4401-90E0-0644F5A1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08ACC-478C-461F-9134-F808AC05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FF11-2846-40AD-AF5C-9083E2354B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11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19126-6E0A-45A8-8734-621D6A9F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2B00AA-C5D1-47F6-8354-BD66158A7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93C0B-3190-4DD2-A7BB-A9119F2F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1904-A2B8-4A83-8E5E-F2D19CAF2587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47C5A-605A-49A8-BC36-14765C64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9FEED-5B2A-4212-9DB3-FBB76BD9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FF11-2846-40AD-AF5C-9083E2354B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78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B11144-65E2-424E-AF6A-99D753A03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8278AE-86AD-4A91-B216-95533E1F4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18A23-CBFB-446B-817B-E4DE9E44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1904-A2B8-4A83-8E5E-F2D19CAF2587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777DD-4299-4F70-A928-6A4FFCC3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9838-014B-4958-9F72-5100FC66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FF11-2846-40AD-AF5C-9083E2354B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100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2E223E3B-76D8-4F74-972D-551D6B290437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AFC7D5C-77B9-4ACC-98F5-8854FAF396FC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57058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3E3AA-9BBA-4B74-97A5-4172EA31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B1D39-9806-4647-B9AD-4342DED9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364D2-6933-47AD-BE6B-7D17EA9C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1904-A2B8-4A83-8E5E-F2D19CAF2587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91FC5-E17F-47CE-92B7-C8D3C3F9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811A1-56BD-4DC7-BF50-68137DFA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FF11-2846-40AD-AF5C-9083E2354B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52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41C8D-506B-47E7-A777-1281BF305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63E70C-ECF6-46C7-9461-8579801C9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4904E-8DA1-4256-8523-8D7A3208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1904-A2B8-4A83-8E5E-F2D19CAF2587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04E4F-B87D-4637-8709-4A313C85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0CD0B-8180-444F-B3F3-2A8F8482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FF11-2846-40AD-AF5C-9083E2354B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32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48703-D079-4AEC-BFDA-7F3867E1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B40B0-E7DE-4E69-BA1A-D74CD6910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13C058-C880-41A5-A8A2-BEBBFE6ED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3ADEC7-DB8C-4A8B-9CF5-C4C0B4B7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1904-A2B8-4A83-8E5E-F2D19CAF2587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F89822-AC1E-4E0F-B97E-FC724192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28CE0F-53F4-4E88-A911-077B5E5C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FF11-2846-40AD-AF5C-9083E2354B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8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A18F4-A351-4CC4-847E-74C3AB9A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F7C6E1-865B-46BC-99D1-47C31D3E4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7DB47A-BB24-4A61-8349-260F7D846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A1099E-0577-4091-8494-3D7F46BCD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74FBA0-8AF5-426B-8933-B64905010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3676A1-1685-4594-A65A-FC920B56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1904-A2B8-4A83-8E5E-F2D19CAF2587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BE1B16-E427-401B-9C34-CC9774DD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7A6857-CD4C-42E3-9867-E8CCB982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FF11-2846-40AD-AF5C-9083E2354B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99C38-61B0-4412-A113-7801AABA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A7D8D9-ED31-4325-8DDB-C9486727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1904-A2B8-4A83-8E5E-F2D19CAF2587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BE626A-D2F6-4D9D-A300-F45DF756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433996-318E-433F-8415-6B41AAF2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FF11-2846-40AD-AF5C-9083E2354B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34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0EF1C1-C7BF-4484-BA6A-C9EC7C42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1904-A2B8-4A83-8E5E-F2D19CAF2587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C904C6-7BBD-40AD-9CEE-9A084C19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FD58E5-355E-475F-971E-72F94CA2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FF11-2846-40AD-AF5C-9083E2354B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5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287BF-A374-43E5-9B25-5414B7C9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978A6-B1B0-4B79-9688-670532423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8552E-D158-47E2-87DE-66757AAB7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37FA49-C211-41D6-B8FD-87E6C713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1904-A2B8-4A83-8E5E-F2D19CAF2587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A2A225-B558-4073-A117-6AEA759D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F5352-8BC1-4916-A98E-AC00D5E4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FF11-2846-40AD-AF5C-9083E2354B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2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6A74C-7E62-4A39-ADA1-A441BC39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E3771F-46AE-46A6-B6E2-486243BCE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2EFD04-224A-4C56-8F7D-9ACB858A7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039209-EA48-4822-AE8B-4E12C4F9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1904-A2B8-4A83-8E5E-F2D19CAF2587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2565B7-3B46-4796-923B-13702074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7E5A51-065B-4F5F-818B-7D184242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FF11-2846-40AD-AF5C-9083E2354B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2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73020C-AAE4-43F3-9195-A1398BB2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AC8429-8853-4E1C-8D68-A98211100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CBBFC-1589-4A2F-BCC9-35E6AF6A1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D1904-A2B8-4A83-8E5E-F2D19CAF2587}" type="datetimeFigureOut">
              <a:rPr lang="zh-CN" altLang="en-US" smtClean="0"/>
              <a:pPr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2A720-1EBB-485A-8AC3-310B7F19B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56DAC-307E-41FF-8ED9-C276B7A6B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EFF11-2846-40AD-AF5C-9083E2354B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53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A039E849-2D89-43E5-B925-C591BED1A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BBFD5119-AD67-4CA5-8819-8D0F3EAC0B4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6C596CB5-E25D-4D00-9C87-5A178A463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4">
            <a:extLst>
              <a:ext uri="{FF2B5EF4-FFF2-40B4-BE49-F238E27FC236}">
                <a16:creationId xmlns:a16="http://schemas.microsoft.com/office/drawing/2014/main" id="{C68BEB6C-488F-4EA0-8FDB-2BEB4FC59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文本框 2">
            <a:extLst>
              <a:ext uri="{FF2B5EF4-FFF2-40B4-BE49-F238E27FC236}">
                <a16:creationId xmlns:a16="http://schemas.microsoft.com/office/drawing/2014/main" id="{DBDB4AB6-FD3D-4394-AFA6-AD98D548B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pic>
        <p:nvPicPr>
          <p:cNvPr id="22532" name="图片 15363">
            <a:extLst>
              <a:ext uri="{FF2B5EF4-FFF2-40B4-BE49-F238E27FC236}">
                <a16:creationId xmlns:a16="http://schemas.microsoft.com/office/drawing/2014/main" id="{9E6BE77B-97FC-4678-8210-C75D39BE6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900113"/>
            <a:ext cx="7886700" cy="546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4">
            <a:extLst>
              <a:ext uri="{FF2B5EF4-FFF2-40B4-BE49-F238E27FC236}">
                <a16:creationId xmlns:a16="http://schemas.microsoft.com/office/drawing/2014/main" id="{288AFC5E-0FE6-4026-80B1-6BCBBAAC3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文本框 2">
            <a:extLst>
              <a:ext uri="{FF2B5EF4-FFF2-40B4-BE49-F238E27FC236}">
                <a16:creationId xmlns:a16="http://schemas.microsoft.com/office/drawing/2014/main" id="{7635E8F7-D80B-4346-8D5F-F460844CC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pic>
        <p:nvPicPr>
          <p:cNvPr id="24580" name="图片 43010" descr="Photo of Edsger W. Dijkstra">
            <a:extLst>
              <a:ext uri="{FF2B5EF4-FFF2-40B4-BE49-F238E27FC236}">
                <a16:creationId xmlns:a16="http://schemas.microsoft.com/office/drawing/2014/main" id="{83DC3180-8A8B-4F9E-BF7B-939199219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1922463"/>
            <a:ext cx="3149600" cy="406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文本框 43011">
            <a:extLst>
              <a:ext uri="{FF2B5EF4-FFF2-40B4-BE49-F238E27FC236}">
                <a16:creationId xmlns:a16="http://schemas.microsoft.com/office/drawing/2014/main" id="{282FDC82-2CA3-4668-AC46-F7BD49BCC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915988"/>
            <a:ext cx="5543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Edsger W. Dijkstra</a:t>
            </a:r>
            <a:r>
              <a:rPr lang="zh-CN" altLang="en-US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1930–2002</a:t>
            </a:r>
            <a:r>
              <a:rPr lang="zh-CN" altLang="en-US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637982-7010-434D-96EC-E25DD4B77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838" y="2355850"/>
            <a:ext cx="4321175" cy="3082925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我现在年纪大了, 做了这么多年的软件, 错误不知道犯了多少, 现在觉悟了, 我想假若我早年在数理逻辑上好好下点工夫的话, 我就不会犯这么多的错误。不少东西, 逻辑学家早就说了,可我不知道。要是我能年轻20 岁, 我要回去学习逻辑。</a:t>
            </a: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4">
            <a:extLst>
              <a:ext uri="{FF2B5EF4-FFF2-40B4-BE49-F238E27FC236}">
                <a16:creationId xmlns:a16="http://schemas.microsoft.com/office/drawing/2014/main" id="{BBB1D2C6-81A4-4D2D-995D-5684D586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文本框 2">
            <a:extLst>
              <a:ext uri="{FF2B5EF4-FFF2-40B4-BE49-F238E27FC236}">
                <a16:creationId xmlns:a16="http://schemas.microsoft.com/office/drawing/2014/main" id="{A1B7E56B-25CD-4BAA-842B-26DBD2CA8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pic>
        <p:nvPicPr>
          <p:cNvPr id="26628" name="图片 10">
            <a:extLst>
              <a:ext uri="{FF2B5EF4-FFF2-40B4-BE49-F238E27FC236}">
                <a16:creationId xmlns:a16="http://schemas.microsoft.com/office/drawing/2014/main" id="{66456E8A-550B-4D44-A6A0-C3757B049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38225"/>
            <a:ext cx="5688013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90DE654-E55C-450B-9D4F-22ADD362A66F}"/>
              </a:ext>
            </a:extLst>
          </p:cNvPr>
          <p:cNvSpPr/>
          <p:nvPr/>
        </p:nvSpPr>
        <p:spPr>
          <a:xfrm>
            <a:off x="2895600" y="4729163"/>
            <a:ext cx="1647825" cy="7048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630" name="文本框 12">
            <a:extLst>
              <a:ext uri="{FF2B5EF4-FFF2-40B4-BE49-F238E27FC236}">
                <a16:creationId xmlns:a16="http://schemas.microsoft.com/office/drawing/2014/main" id="{5662A7BA-633E-4769-90B8-A736BEEEE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5797550"/>
            <a:ext cx="7456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1"/>
                </a:solidFill>
              </a:rPr>
              <a:t>涉及命题的逻辑领域称为</a:t>
            </a:r>
            <a:r>
              <a:rPr lang="zh-CN" altLang="en-US">
                <a:solidFill>
                  <a:srgbClr val="FF0000"/>
                </a:solidFill>
              </a:rPr>
              <a:t>命题逻辑</a:t>
            </a:r>
            <a:r>
              <a:rPr lang="zh-CN" altLang="en-US">
                <a:solidFill>
                  <a:schemeClr val="accent1"/>
                </a:solidFill>
              </a:rPr>
              <a:t>或</a:t>
            </a:r>
            <a:r>
              <a:rPr lang="zh-CN" altLang="en-US">
                <a:solidFill>
                  <a:srgbClr val="FF0000"/>
                </a:solidFill>
              </a:rPr>
              <a:t>命题演算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4">
            <a:extLst>
              <a:ext uri="{FF2B5EF4-FFF2-40B4-BE49-F238E27FC236}">
                <a16:creationId xmlns:a16="http://schemas.microsoft.com/office/drawing/2014/main" id="{7FA1B88B-70FA-49DE-B467-3A9749312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文本框 2">
            <a:extLst>
              <a:ext uri="{FF2B5EF4-FFF2-40B4-BE49-F238E27FC236}">
                <a16:creationId xmlns:a16="http://schemas.microsoft.com/office/drawing/2014/main" id="{70705ABD-BB07-48ED-834A-2BC2BAC9D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6" name="标题 5121">
            <a:extLst>
              <a:ext uri="{FF2B5EF4-FFF2-40B4-BE49-F238E27FC236}">
                <a16:creationId xmlns:a16="http://schemas.microsoft.com/office/drawing/2014/main" id="{142FEBCA-5617-4FF9-9F6D-58960FB3F243}"/>
              </a:ext>
            </a:extLst>
          </p:cNvPr>
          <p:cNvSpPr txBox="1">
            <a:spLocks/>
          </p:cNvSpPr>
          <p:nvPr/>
        </p:nvSpPr>
        <p:spPr>
          <a:xfrm>
            <a:off x="1562100" y="2954338"/>
            <a:ext cx="8691563" cy="1136650"/>
          </a:xfrm>
          <a:prstGeom prst="rect">
            <a:avLst/>
          </a:prstGeom>
          <a:ln>
            <a:miter/>
          </a:ln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35000"/>
              </a:lnSpc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命题逻辑  </a:t>
            </a:r>
            <a:r>
              <a:rPr lang="en-US" altLang="zh-CN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Propositional Logic</a:t>
            </a:r>
            <a:br>
              <a:rPr lang="en-US" altLang="zh-CN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zh-CN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图片 4">
            <a:extLst>
              <a:ext uri="{FF2B5EF4-FFF2-40B4-BE49-F238E27FC236}">
                <a16:creationId xmlns:a16="http://schemas.microsoft.com/office/drawing/2014/main" id="{C359BC61-5A9D-4633-BF59-F0DB71DBE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文本框 2">
            <a:extLst>
              <a:ext uri="{FF2B5EF4-FFF2-40B4-BE49-F238E27FC236}">
                <a16:creationId xmlns:a16="http://schemas.microsoft.com/office/drawing/2014/main" id="{C3A6355D-5D54-45B3-BF80-7B2F76A5F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5121E6-24C1-41AA-9532-5308B53A9D98}"/>
              </a:ext>
            </a:extLst>
          </p:cNvPr>
          <p:cNvSpPr txBox="1"/>
          <p:nvPr/>
        </p:nvSpPr>
        <p:spPr>
          <a:xfrm>
            <a:off x="1628774" y="1067807"/>
            <a:ext cx="7783513" cy="12017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002060"/>
                </a:solidFill>
                <a:latin typeface="Calisto MT" panose="02040603050505030304" pitchFamily="18" charset="0"/>
                <a:ea typeface="+mn-ea"/>
              </a:rPr>
              <a:t>命题：</a:t>
            </a:r>
            <a:endParaRPr lang="en-US" altLang="zh-CN" sz="4000" b="1" dirty="0">
              <a:solidFill>
                <a:srgbClr val="002060"/>
              </a:solidFill>
              <a:latin typeface="Calisto MT" panose="02040603050505030304" pitchFamily="18" charset="0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latin typeface="+mn-ea"/>
                <a:ea typeface="+mn-ea"/>
              </a:rPr>
              <a:t>具有确切真值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的陈述句叫做命题。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ABBA7B-7D18-4FFF-861F-31CBC9363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033" y="3875088"/>
            <a:ext cx="3941762" cy="212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1800" dirty="0"/>
              <a:t>喝鸡汤多是一件美事啊！</a:t>
            </a:r>
            <a:endParaRPr lang="en-US" altLang="zh-CN" sz="1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1800" dirty="0"/>
              <a:t>怎么就不算呢？</a:t>
            </a:r>
            <a:endParaRPr lang="en-US" altLang="zh-CN" sz="1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1800" dirty="0"/>
              <a:t>你干嘛啊？</a:t>
            </a:r>
            <a:endParaRPr lang="en-US" altLang="zh-CN" sz="1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1800" dirty="0"/>
              <a:t>帮我带饭。</a:t>
            </a:r>
            <a:endParaRPr lang="en-US" altLang="zh-CN" sz="18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1800" dirty="0"/>
              <a:t>未来城校区适合搞学习。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914594-AFF4-44DF-B2C4-2522D12FF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2374319"/>
            <a:ext cx="58547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B0F0"/>
                </a:solidFill>
              </a:rPr>
              <a:t>该命题可以取一个“值”，称为真值。真值只有“真” 或“假” 两种。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00B0F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True/False   1/0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7A834E-8F4B-458C-B555-5FEE63801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738" y="3971925"/>
            <a:ext cx="511175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1800" dirty="0"/>
              <a:t>计算机学院男生比女生多</a:t>
            </a:r>
            <a:endParaRPr lang="en-US" altLang="zh-CN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1800" dirty="0"/>
              <a:t>计算机学院女生比男生多</a:t>
            </a:r>
            <a:endParaRPr lang="en-US" altLang="zh-CN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1800" dirty="0"/>
              <a:t>教室里各个都是人才，老师说话又好听</a:t>
            </a:r>
            <a:endParaRPr lang="en-US" altLang="zh-CN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1800" dirty="0"/>
              <a:t>武昌起义第一声枪响时，岱家山上微风徐徐。</a:t>
            </a:r>
            <a:endParaRPr lang="en-US" altLang="zh-CN" sz="18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1800" dirty="0"/>
              <a:t>3+3=5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1800" dirty="0"/>
              <a:t>X+3=5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1800" dirty="0"/>
              <a:t>这是一句假话。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0B6A92-7002-4B5A-91EA-6AD0EFA06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6125" y="3971925"/>
            <a:ext cx="5953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1/0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X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/>
              <a:t>X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E7FCBE-C911-4C1E-B279-83935B887140}"/>
              </a:ext>
            </a:extLst>
          </p:cNvPr>
          <p:cNvSpPr txBox="1"/>
          <p:nvPr/>
        </p:nvSpPr>
        <p:spPr>
          <a:xfrm>
            <a:off x="1620065" y="1077050"/>
            <a:ext cx="7783513" cy="12017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002060"/>
                </a:solidFill>
                <a:latin typeface="Calisto MT" panose="02040603050505030304" pitchFamily="18" charset="0"/>
                <a:ea typeface="+mn-ea"/>
              </a:rPr>
              <a:t>命题：</a:t>
            </a:r>
            <a:endParaRPr lang="en-US" altLang="zh-CN" sz="4000" b="1" dirty="0">
              <a:solidFill>
                <a:srgbClr val="002060"/>
              </a:solidFill>
              <a:latin typeface="Calisto MT" panose="02040603050505030304" pitchFamily="18" charset="0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latin typeface="+mn-ea"/>
                <a:ea typeface="+mn-ea"/>
              </a:rPr>
              <a:t>具有确切真值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陈述句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叫做命题。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C92C8E-1DC6-46A4-91C5-41C49064F9D8}"/>
              </a:ext>
            </a:extLst>
          </p:cNvPr>
          <p:cNvSpPr txBox="1"/>
          <p:nvPr/>
        </p:nvSpPr>
        <p:spPr>
          <a:xfrm>
            <a:off x="1624145" y="1073814"/>
            <a:ext cx="7783513" cy="12017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002060"/>
                </a:solidFill>
                <a:latin typeface="Calisto MT" panose="02040603050505030304" pitchFamily="18" charset="0"/>
                <a:ea typeface="+mn-ea"/>
              </a:rPr>
              <a:t>命题：</a:t>
            </a:r>
            <a:endParaRPr lang="en-US" altLang="zh-CN" sz="4000" b="1" dirty="0">
              <a:solidFill>
                <a:srgbClr val="002060"/>
              </a:solidFill>
              <a:latin typeface="Calisto MT" panose="02040603050505030304" pitchFamily="18" charset="0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具有确切真值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的</a:t>
            </a:r>
            <a:r>
              <a:rPr lang="zh-CN" altLang="en-US" sz="3200" b="1" dirty="0">
                <a:latin typeface="+mn-ea"/>
                <a:ea typeface="+mn-ea"/>
              </a:rPr>
              <a:t>陈述句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叫做命题。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65A4A5-F4D4-426C-8FC4-0E7D7DD0640A}"/>
              </a:ext>
            </a:extLst>
          </p:cNvPr>
          <p:cNvSpPr txBox="1"/>
          <p:nvPr/>
        </p:nvSpPr>
        <p:spPr>
          <a:xfrm>
            <a:off x="1623879" y="1077584"/>
            <a:ext cx="7783513" cy="12017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002060"/>
                </a:solidFill>
                <a:latin typeface="Calisto MT" panose="02040603050505030304" pitchFamily="18" charset="0"/>
                <a:ea typeface="+mn-ea"/>
              </a:rPr>
              <a:t>命题：</a:t>
            </a:r>
            <a:endParaRPr lang="en-US" altLang="zh-CN" sz="4000" b="1" dirty="0">
              <a:solidFill>
                <a:srgbClr val="002060"/>
              </a:solidFill>
              <a:latin typeface="Calisto MT" panose="02040603050505030304" pitchFamily="18" charset="0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具有确切真值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陈述句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叫做命题。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/>
      <p:bldP spid="4" grpId="1"/>
      <p:bldP spid="11" grpId="0"/>
      <p:bldP spid="12" grpId="0"/>
      <p:bldP spid="13" grpId="0"/>
      <p:bldP spid="14" grpId="0"/>
      <p:bldP spid="14" grpId="1"/>
      <p:bldP spid="15" grpId="0"/>
      <p:bldP spid="15" grpId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4">
            <a:extLst>
              <a:ext uri="{FF2B5EF4-FFF2-40B4-BE49-F238E27FC236}">
                <a16:creationId xmlns:a16="http://schemas.microsoft.com/office/drawing/2014/main" id="{1547A4F4-AEBC-4D66-9F62-A5540851C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文本框 2">
            <a:extLst>
              <a:ext uri="{FF2B5EF4-FFF2-40B4-BE49-F238E27FC236}">
                <a16:creationId xmlns:a16="http://schemas.microsoft.com/office/drawing/2014/main" id="{6A063DE9-E3D1-4685-A324-CF1BB233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32772" name="矩形 1">
            <a:extLst>
              <a:ext uri="{FF2B5EF4-FFF2-40B4-BE49-F238E27FC236}">
                <a16:creationId xmlns:a16="http://schemas.microsoft.com/office/drawing/2014/main" id="{52821235-09A2-4A0A-9772-5B4238920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75" y="895350"/>
            <a:ext cx="9904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2060"/>
                </a:solidFill>
                <a:latin typeface="Calisto MT" panose="02040603050505030304" pitchFamily="18" charset="0"/>
              </a:rPr>
              <a:t>原子命题：</a:t>
            </a:r>
            <a:r>
              <a:rPr lang="zh-CN" altLang="en-US" sz="3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指不能再分解为更简单命题的命题。</a:t>
            </a:r>
            <a:endParaRPr lang="en-US" altLang="zh-CN" sz="3600" b="1">
              <a:solidFill>
                <a:srgbClr val="002060"/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58F4B4-C96D-4A8D-9400-EEA800E71322}"/>
              </a:ext>
            </a:extLst>
          </p:cNvPr>
          <p:cNvSpPr txBox="1"/>
          <p:nvPr/>
        </p:nvSpPr>
        <p:spPr>
          <a:xfrm>
            <a:off x="2185988" y="1635125"/>
            <a:ext cx="675322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rPr>
              <a:t>“你是风儿。”        “我是沙。”</a:t>
            </a:r>
          </a:p>
        </p:txBody>
      </p:sp>
      <p:sp>
        <p:nvSpPr>
          <p:cNvPr id="32774" name="矩形 6">
            <a:extLst>
              <a:ext uri="{FF2B5EF4-FFF2-40B4-BE49-F238E27FC236}">
                <a16:creationId xmlns:a16="http://schemas.microsoft.com/office/drawing/2014/main" id="{7A779A52-596A-4126-AA46-06C3F2923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88" y="2397125"/>
            <a:ext cx="99052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8320A"/>
              </a:buClr>
              <a:buSzPct val="80000"/>
              <a:buFontTx/>
              <a:buNone/>
            </a:pPr>
            <a:r>
              <a:rPr lang="zh-CN" altLang="en-US" sz="3600" b="1" dirty="0">
                <a:solidFill>
                  <a:srgbClr val="002060"/>
                </a:solidFill>
                <a:latin typeface="Calisto MT" panose="02040603050505030304" pitchFamily="18" charset="0"/>
              </a:rPr>
              <a:t>复合命题：</a:t>
            </a:r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是指可以分解为更简单命题的命题。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8D5F84-A82A-4112-8DAC-23201DD40853}"/>
              </a:ext>
            </a:extLst>
          </p:cNvPr>
          <p:cNvSpPr txBox="1"/>
          <p:nvPr/>
        </p:nvSpPr>
        <p:spPr>
          <a:xfrm>
            <a:off x="1751013" y="4149132"/>
            <a:ext cx="6681788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rPr>
              <a:t>“你是风儿，（</a:t>
            </a:r>
            <a:r>
              <a:rPr lang="en-US" altLang="zh-CN" sz="3600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rPr>
              <a:t>and</a:t>
            </a:r>
            <a:r>
              <a:rPr lang="zh-CN" altLang="en-US" sz="3600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</a:rPr>
              <a:t>）我是沙。”</a:t>
            </a:r>
            <a:endParaRPr lang="en-US" altLang="zh-CN" sz="3600" dirty="0">
              <a:solidFill>
                <a:schemeClr val="accent4">
                  <a:lumMod val="7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solidFill>
                <a:schemeClr val="accent4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A32C149-39AC-463D-AB7F-6F123E1E7C8B}"/>
              </a:ext>
            </a:extLst>
          </p:cNvPr>
          <p:cNvSpPr/>
          <p:nvPr/>
        </p:nvSpPr>
        <p:spPr>
          <a:xfrm>
            <a:off x="1859750" y="5222875"/>
            <a:ext cx="79248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333333"/>
                </a:solidFill>
                <a:latin typeface="arial" panose="020B0604020202020204" pitchFamily="34" charset="0"/>
                <a:ea typeface="+mn-ea"/>
              </a:rPr>
              <a:t>“</a:t>
            </a:r>
            <a:r>
              <a:rPr lang="zh-CN" altLang="en-US" sz="3200" dirty="0">
                <a:solidFill>
                  <a:srgbClr val="333333"/>
                </a:solidFill>
                <a:latin typeface="arial" panose="020B0604020202020204" pitchFamily="34" charset="0"/>
              </a:rPr>
              <a:t>这碗面他又长又宽。</a:t>
            </a:r>
            <a:r>
              <a:rPr lang="en-US" altLang="zh-CN" sz="3200" dirty="0">
                <a:solidFill>
                  <a:srgbClr val="333333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32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endParaRPr lang="en-US" altLang="zh-CN" sz="32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zh-CN" sz="3200" dirty="0">
                <a:solidFill>
                  <a:srgbClr val="333333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3200" dirty="0">
                <a:solidFill>
                  <a:srgbClr val="333333"/>
                </a:solidFill>
                <a:latin typeface="arial" panose="020B0604020202020204" pitchFamily="34" charset="0"/>
              </a:rPr>
              <a:t>这个碗他又大又圆。</a:t>
            </a:r>
            <a:r>
              <a:rPr lang="en-US" altLang="zh-CN" sz="3200" dirty="0">
                <a:solidFill>
                  <a:srgbClr val="333333"/>
                </a:solidFill>
                <a:latin typeface="arial" panose="020B0604020202020204" pitchFamily="34" charset="0"/>
              </a:rPr>
              <a:t>”</a:t>
            </a:r>
            <a:endParaRPr lang="zh-CN" altLang="en-US" sz="3200" dirty="0">
              <a:solidFill>
                <a:srgbClr val="333333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BEC9A6-9346-48BF-8739-3503D551D34B}"/>
              </a:ext>
            </a:extLst>
          </p:cNvPr>
          <p:cNvSpPr txBox="1"/>
          <p:nvPr/>
        </p:nvSpPr>
        <p:spPr>
          <a:xfrm>
            <a:off x="1571625" y="3197662"/>
            <a:ext cx="88408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Clr>
                <a:srgbClr val="F8320A"/>
              </a:buClr>
              <a:buSzPct val="80000"/>
              <a:buFontTx/>
              <a:buNone/>
              <a:defRPr sz="3600" b="1">
                <a:solidFill>
                  <a:srgbClr val="002060"/>
                </a:solidFill>
                <a:latin typeface="Calisto MT" panose="02040603050505030304" pitchFamily="18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2800" u="sng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由一些简单的陈述句通过联结词及标点符号复合而成。</a:t>
            </a: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4">
            <a:extLst>
              <a:ext uri="{FF2B5EF4-FFF2-40B4-BE49-F238E27FC236}">
                <a16:creationId xmlns:a16="http://schemas.microsoft.com/office/drawing/2014/main" id="{5FAE11A5-306E-4D88-916C-375CC9ED6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文本框 2">
            <a:extLst>
              <a:ext uri="{FF2B5EF4-FFF2-40B4-BE49-F238E27FC236}">
                <a16:creationId xmlns:a16="http://schemas.microsoft.com/office/drawing/2014/main" id="{9378BB30-1CD3-4837-B15E-0B09C9C38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34820" name="矩形 4">
            <a:extLst>
              <a:ext uri="{FF2B5EF4-FFF2-40B4-BE49-F238E27FC236}">
                <a16:creationId xmlns:a16="http://schemas.microsoft.com/office/drawing/2014/main" id="{E6C0B618-E379-4EAA-89A8-2379E77ED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988" y="1455738"/>
            <a:ext cx="7804150" cy="276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4000" b="1" dirty="0">
                <a:solidFill>
                  <a:schemeClr val="hlink"/>
                </a:solidFill>
              </a:rPr>
              <a:t>⑴曹雪芹是</a:t>
            </a:r>
            <a:r>
              <a:rPr kumimoji="1" lang="en-US" altLang="zh-CN" sz="4000" b="1" dirty="0">
                <a:solidFill>
                  <a:schemeClr val="hlink"/>
                </a:solidFill>
              </a:rPr>
              <a:t>《</a:t>
            </a:r>
            <a:r>
              <a:rPr kumimoji="1" lang="zh-CN" altLang="en-US" sz="4000" b="1" dirty="0">
                <a:solidFill>
                  <a:schemeClr val="hlink"/>
                </a:solidFill>
              </a:rPr>
              <a:t>红楼梦</a:t>
            </a:r>
            <a:r>
              <a:rPr kumimoji="1" lang="en-US" altLang="zh-CN" sz="4000" b="1" dirty="0">
                <a:solidFill>
                  <a:schemeClr val="hlink"/>
                </a:solidFill>
              </a:rPr>
              <a:t>》</a:t>
            </a:r>
            <a:r>
              <a:rPr kumimoji="1" lang="zh-CN" altLang="en-US" sz="4000" b="1" dirty="0">
                <a:solidFill>
                  <a:schemeClr val="hlink"/>
                </a:solidFill>
              </a:rPr>
              <a:t>的作者。</a:t>
            </a:r>
          </a:p>
          <a:p>
            <a:pPr>
              <a:lnSpc>
                <a:spcPct val="150000"/>
              </a:lnSpc>
            </a:pPr>
            <a:r>
              <a:rPr kumimoji="1" lang="zh-CN" altLang="en-US" sz="4000" b="1" dirty="0">
                <a:solidFill>
                  <a:schemeClr val="hlink"/>
                </a:solidFill>
              </a:rPr>
              <a:t>⑵曹雪芹是小说家。</a:t>
            </a:r>
          </a:p>
          <a:p>
            <a:pPr>
              <a:lnSpc>
                <a:spcPct val="150000"/>
              </a:lnSpc>
            </a:pPr>
            <a:r>
              <a:rPr kumimoji="1" lang="zh-CN" altLang="en-US" sz="4000" b="1" dirty="0">
                <a:solidFill>
                  <a:schemeClr val="hlink"/>
                </a:solidFill>
              </a:rPr>
              <a:t>⑶小说家是文学家。</a:t>
            </a:r>
            <a:endParaRPr lang="zh-CN" altLang="en-US" sz="40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4">
            <a:extLst>
              <a:ext uri="{FF2B5EF4-FFF2-40B4-BE49-F238E27FC236}">
                <a16:creationId xmlns:a16="http://schemas.microsoft.com/office/drawing/2014/main" id="{7887CF46-DF6B-403E-B086-FDFB62065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文本框 2">
            <a:extLst>
              <a:ext uri="{FF2B5EF4-FFF2-40B4-BE49-F238E27FC236}">
                <a16:creationId xmlns:a16="http://schemas.microsoft.com/office/drawing/2014/main" id="{AA83754A-18A3-492C-A2F4-389FBB7FC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7" name="文本占位符 47106">
            <a:extLst>
              <a:ext uri="{FF2B5EF4-FFF2-40B4-BE49-F238E27FC236}">
                <a16:creationId xmlns:a16="http://schemas.microsoft.com/office/drawing/2014/main" id="{4353F50E-ED3A-48C7-9E5E-FDC1084D25ED}"/>
              </a:ext>
            </a:extLst>
          </p:cNvPr>
          <p:cNvSpPr txBox="1">
            <a:spLocks/>
          </p:cNvSpPr>
          <p:nvPr/>
        </p:nvSpPr>
        <p:spPr>
          <a:xfrm>
            <a:off x="577102" y="1920875"/>
            <a:ext cx="11179470" cy="4525963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30000"/>
              </a:lnSpc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chemeClr val="accent1"/>
                </a:solidFill>
                <a:latin typeface="+mn-ea"/>
              </a:rPr>
              <a:t>常值命题（命题常元）</a:t>
            </a:r>
            <a:r>
              <a:rPr lang="en-US" altLang="zh-CN" sz="4400" b="1" dirty="0">
                <a:solidFill>
                  <a:schemeClr val="accent1"/>
                </a:solidFill>
                <a:latin typeface="+mn-ea"/>
              </a:rPr>
              <a:t>/</a:t>
            </a:r>
            <a:r>
              <a:rPr lang="zh-CN" altLang="en-US" sz="4400" b="1" dirty="0">
                <a:solidFill>
                  <a:schemeClr val="accent1"/>
                </a:solidFill>
                <a:latin typeface="+mn-ea"/>
              </a:rPr>
              <a:t>命题变量（命题变元）</a:t>
            </a:r>
            <a:endParaRPr lang="en-US" altLang="zh-CN" sz="4400" b="1" dirty="0">
              <a:solidFill>
                <a:schemeClr val="accent1"/>
              </a:solidFill>
              <a:latin typeface="+mn-ea"/>
            </a:endParaRPr>
          </a:p>
          <a:p>
            <a:pPr marL="0" indent="0" algn="ctr" fontAlgn="auto">
              <a:lnSpc>
                <a:spcPct val="130000"/>
              </a:lnSpc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atin typeface="+mn-ea"/>
              </a:rPr>
              <a:t>真值确定与否的</a:t>
            </a:r>
            <a:r>
              <a:rPr lang="zh-CN" altLang="en-US" sz="4400" b="1" dirty="0">
                <a:solidFill>
                  <a:srgbClr val="FF0000"/>
                </a:solidFill>
                <a:latin typeface="+mn-ea"/>
              </a:rPr>
              <a:t>原子命题</a:t>
            </a:r>
            <a:r>
              <a:rPr lang="zh-CN" altLang="en-US" sz="4400" b="1" dirty="0">
                <a:solidFill>
                  <a:srgbClr val="000000"/>
                </a:solidFill>
                <a:latin typeface="+mn-ea"/>
              </a:rPr>
              <a:t>。</a:t>
            </a:r>
          </a:p>
          <a:p>
            <a:pPr algn="just" fontAlgn="auto">
              <a:lnSpc>
                <a:spcPct val="13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b="1" u="sng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注</a:t>
            </a:r>
            <a:r>
              <a:rPr lang="zh-CN" altLang="en-US" sz="2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：</a:t>
            </a: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 </a:t>
            </a:r>
          </a:p>
          <a:p>
            <a:pPr algn="just" fontAlgn="auto">
              <a:lnSpc>
                <a:spcPct val="13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+mn-ea"/>
              </a:rPr>
              <a:t>如果命题</a:t>
            </a:r>
            <a:r>
              <a:rPr lang="zh-CN" altLang="en-US" sz="2400" b="1" dirty="0">
                <a:solidFill>
                  <a:srgbClr val="FF3300"/>
                </a:solidFill>
                <a:latin typeface="+mn-ea"/>
              </a:rPr>
              <a:t>符号</a:t>
            </a:r>
            <a:r>
              <a:rPr lang="en-US" altLang="zh-CN" sz="2400" b="1" dirty="0">
                <a:solidFill>
                  <a:srgbClr val="FF3300"/>
                </a:solidFill>
                <a:latin typeface="+mn-ea"/>
              </a:rPr>
              <a:t>P</a:t>
            </a:r>
            <a:r>
              <a:rPr lang="zh-CN" altLang="en-US" sz="2400" b="1" dirty="0">
                <a:latin typeface="+mn-ea"/>
              </a:rPr>
              <a:t>代表命题常元则意味它是某个具体命题的符号化，如果</a:t>
            </a:r>
            <a:r>
              <a:rPr lang="en-US" altLang="zh-CN" sz="2400" b="1" dirty="0">
                <a:latin typeface="+mn-ea"/>
              </a:rPr>
              <a:t>P</a:t>
            </a:r>
            <a:r>
              <a:rPr lang="zh-CN" altLang="en-US" sz="2400" b="1" dirty="0">
                <a:latin typeface="+mn-ea"/>
              </a:rPr>
              <a:t>代表命题变元则意味着它可指代任何具体命题。</a:t>
            </a:r>
            <a:endParaRPr lang="en-US" altLang="zh-CN" sz="2400" b="1" dirty="0">
              <a:latin typeface="+mn-ea"/>
            </a:endParaRPr>
          </a:p>
          <a:p>
            <a:pPr algn="just" fontAlgn="auto">
              <a:lnSpc>
                <a:spcPct val="13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>
                <a:latin typeface="+mn-ea"/>
              </a:rPr>
              <a:t>   通常来说命题符号</a:t>
            </a:r>
            <a:r>
              <a:rPr lang="en-US" altLang="zh-CN" sz="2400" b="1" dirty="0">
                <a:latin typeface="+mn-ea"/>
              </a:rPr>
              <a:t>P</a:t>
            </a:r>
            <a:r>
              <a:rPr lang="zh-CN" altLang="en-US" sz="2400" b="1" dirty="0">
                <a:latin typeface="+mn-ea"/>
              </a:rPr>
              <a:t>是命题变元，即可指代任何命题。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000" b="1" dirty="0">
                <a:latin typeface="+mn-ea"/>
              </a:rPr>
              <a:t>   </a:t>
            </a:r>
            <a:endParaRPr lang="zh-CN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DFBD6B7-90AA-458D-A414-78F7B834883B}"/>
              </a:ext>
            </a:extLst>
          </p:cNvPr>
          <p:cNvSpPr/>
          <p:nvPr/>
        </p:nvSpPr>
        <p:spPr>
          <a:xfrm>
            <a:off x="1827213" y="842963"/>
            <a:ext cx="7781925" cy="10779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accent2"/>
                </a:solidFill>
                <a:latin typeface="+mn-ea"/>
                <a:ea typeface="+mn-ea"/>
              </a:rPr>
              <a:t>符号化</a:t>
            </a:r>
            <a:r>
              <a:rPr lang="en-US" altLang="zh-CN" sz="3200" b="1" dirty="0">
                <a:solidFill>
                  <a:schemeClr val="accent2"/>
                </a:solidFill>
                <a:latin typeface="+mn-ea"/>
                <a:ea typeface="+mn-ea"/>
              </a:rPr>
              <a:t>: </a:t>
            </a:r>
            <a:r>
              <a:rPr lang="zh-CN" altLang="en-US" sz="3200" b="1" dirty="0">
                <a:solidFill>
                  <a:schemeClr val="accent2"/>
                </a:solidFill>
                <a:latin typeface="+mn-ea"/>
                <a:ea typeface="+mn-ea"/>
              </a:rPr>
              <a:t>完全由符号构成的语言为形式语言</a:t>
            </a:r>
            <a:endParaRPr lang="en-US" altLang="zh-CN" sz="3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accent2"/>
                </a:solidFill>
                <a:latin typeface="+mn-ea"/>
                <a:ea typeface="+mn-ea"/>
              </a:rPr>
              <a:t>（</a:t>
            </a:r>
            <a:r>
              <a:rPr lang="en-US" altLang="zh-CN" sz="3200" b="1" dirty="0">
                <a:solidFill>
                  <a:schemeClr val="accent2"/>
                </a:solidFill>
                <a:latin typeface="+mn-ea"/>
                <a:ea typeface="+mn-ea"/>
              </a:rPr>
              <a:t>Formal Language</a:t>
            </a:r>
            <a:r>
              <a:rPr lang="zh-CN" altLang="en-US" sz="3200" b="1" dirty="0">
                <a:solidFill>
                  <a:schemeClr val="accent2"/>
                </a:solidFill>
                <a:latin typeface="+mn-ea"/>
                <a:ea typeface="+mn-ea"/>
              </a:rPr>
              <a:t>）</a:t>
            </a:r>
            <a:endParaRPr lang="zh-CN" altLang="en-US" sz="32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4">
            <a:extLst>
              <a:ext uri="{FF2B5EF4-FFF2-40B4-BE49-F238E27FC236}">
                <a16:creationId xmlns:a16="http://schemas.microsoft.com/office/drawing/2014/main" id="{1547A4F4-AEBC-4D66-9F62-A5540851C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文本框 2">
            <a:extLst>
              <a:ext uri="{FF2B5EF4-FFF2-40B4-BE49-F238E27FC236}">
                <a16:creationId xmlns:a16="http://schemas.microsoft.com/office/drawing/2014/main" id="{6A063DE9-E3D1-4685-A324-CF1BB233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32772" name="矩形 1">
            <a:extLst>
              <a:ext uri="{FF2B5EF4-FFF2-40B4-BE49-F238E27FC236}">
                <a16:creationId xmlns:a16="http://schemas.microsoft.com/office/drawing/2014/main" id="{52821235-09A2-4A0A-9772-5B4238920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75" y="895350"/>
            <a:ext cx="7750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Calisto MT" panose="02040603050505030304" pitchFamily="18" charset="0"/>
              </a:rPr>
              <a:t>原子命题：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指不能再分解为更简单命题的命题。</a:t>
            </a:r>
            <a:endParaRPr lang="en-US" altLang="zh-CN" b="1" dirty="0">
              <a:solidFill>
                <a:srgbClr val="002060"/>
              </a:solidFill>
              <a:latin typeface="Calisto MT" panose="02040603050505030304" pitchFamily="18" charset="0"/>
            </a:endParaRPr>
          </a:p>
        </p:txBody>
      </p:sp>
      <p:sp>
        <p:nvSpPr>
          <p:cNvPr id="32774" name="矩形 6">
            <a:extLst>
              <a:ext uri="{FF2B5EF4-FFF2-40B4-BE49-F238E27FC236}">
                <a16:creationId xmlns:a16="http://schemas.microsoft.com/office/drawing/2014/main" id="{7A779A52-596A-4126-AA46-06C3F2923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88" y="2397125"/>
            <a:ext cx="7853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8320A"/>
              </a:buClr>
              <a:buSzPct val="80000"/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Calisto MT" panose="02040603050505030304" pitchFamily="18" charset="0"/>
              </a:rPr>
              <a:t>复合命题：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是指可以分解为更简单命题的命题</a:t>
            </a:r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BEC9A6-9346-48BF-8739-3503D551D34B}"/>
              </a:ext>
            </a:extLst>
          </p:cNvPr>
          <p:cNvSpPr txBox="1"/>
          <p:nvPr/>
        </p:nvSpPr>
        <p:spPr>
          <a:xfrm>
            <a:off x="1060006" y="3692455"/>
            <a:ext cx="100719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Clr>
                <a:srgbClr val="F8320A"/>
              </a:buClr>
              <a:buSzPct val="80000"/>
              <a:buFontTx/>
              <a:buNone/>
              <a:defRPr sz="3600" b="1">
                <a:solidFill>
                  <a:srgbClr val="002060"/>
                </a:solidFill>
                <a:latin typeface="Calisto MT" panose="02040603050505030304" pitchFamily="18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3200" u="sng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由一些简单的陈述句通过</a:t>
            </a:r>
            <a:r>
              <a:rPr lang="zh-CN" altLang="en-US" sz="3200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联结词</a:t>
            </a:r>
            <a:r>
              <a:rPr lang="zh-CN" altLang="en-US" sz="3200" u="sng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及标点符号复合而成。</a:t>
            </a:r>
          </a:p>
        </p:txBody>
      </p:sp>
    </p:spTree>
    <p:extLst>
      <p:ext uri="{BB962C8B-B14F-4D97-AF65-F5344CB8AC3E}">
        <p14:creationId xmlns:p14="http://schemas.microsoft.com/office/powerpoint/2010/main" val="3140384750"/>
      </p:ext>
    </p:ext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4">
            <a:extLst>
              <a:ext uri="{FF2B5EF4-FFF2-40B4-BE49-F238E27FC236}">
                <a16:creationId xmlns:a16="http://schemas.microsoft.com/office/drawing/2014/main" id="{06BAE5E6-511F-4D63-9558-BB54BE843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文本框 2">
            <a:extLst>
              <a:ext uri="{FF2B5EF4-FFF2-40B4-BE49-F238E27FC236}">
                <a16:creationId xmlns:a16="http://schemas.microsoft.com/office/drawing/2014/main" id="{916352FC-2473-42BF-893E-41B8F2707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0964" name="矩形 3">
            <a:extLst>
              <a:ext uri="{FF2B5EF4-FFF2-40B4-BE49-F238E27FC236}">
                <a16:creationId xmlns:a16="http://schemas.microsoft.com/office/drawing/2014/main" id="{E49FB3F4-87D4-4B06-879F-02C873C6E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944563"/>
            <a:ext cx="6340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002060"/>
                </a:solidFill>
                <a:latin typeface="Calisto MT" panose="02040603050505030304" pitchFamily="18" charset="0"/>
              </a:rPr>
              <a:t>命题联结词（逻辑运算符）</a:t>
            </a:r>
            <a:endParaRPr lang="en-US" altLang="zh-CN" sz="4000" b="1">
              <a:solidFill>
                <a:srgbClr val="002060"/>
              </a:solidFill>
              <a:latin typeface="Calisto MT" panose="0204060305050503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C6D3AA-5A88-46BD-8002-04C4EC3F3AA6}"/>
              </a:ext>
            </a:extLst>
          </p:cNvPr>
          <p:cNvSpPr/>
          <p:nvPr/>
        </p:nvSpPr>
        <p:spPr>
          <a:xfrm>
            <a:off x="2010050" y="1858963"/>
            <a:ext cx="56364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否定联结词“</a:t>
            </a:r>
            <a:r>
              <a:rPr lang="en-US" altLang="zh-CN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¬”</a:t>
            </a:r>
            <a:r>
              <a:rPr lang="zh-CN" alt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AF9CE1-8A0F-45B9-8D79-49F7C3184409}"/>
              </a:ext>
            </a:extLst>
          </p:cNvPr>
          <p:cNvSpPr/>
          <p:nvPr/>
        </p:nvSpPr>
        <p:spPr>
          <a:xfrm>
            <a:off x="2010050" y="2707378"/>
            <a:ext cx="78678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合取联结词“∧”</a:t>
            </a:r>
            <a:r>
              <a:rPr lang="en-US" altLang="zh-CN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(Conjunction)</a:t>
            </a:r>
            <a:endParaRPr lang="zh-CN" altLang="en-US" sz="4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C0FB44-89F4-44D2-982E-C42A84DCCD5F}"/>
              </a:ext>
            </a:extLst>
          </p:cNvPr>
          <p:cNvSpPr/>
          <p:nvPr/>
        </p:nvSpPr>
        <p:spPr>
          <a:xfrm>
            <a:off x="2010050" y="3701205"/>
            <a:ext cx="76065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析取联结词“∨”</a:t>
            </a:r>
            <a:r>
              <a:rPr lang="en-US" altLang="zh-CN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(Disjunction)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5A0E46-5A5D-4B04-85CF-39AAC10F90FB}"/>
              </a:ext>
            </a:extLst>
          </p:cNvPr>
          <p:cNvSpPr/>
          <p:nvPr/>
        </p:nvSpPr>
        <p:spPr>
          <a:xfrm>
            <a:off x="2010050" y="4593165"/>
            <a:ext cx="75777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蕴含联结词“</a:t>
            </a:r>
            <a:r>
              <a:rPr lang="zh-CN" alt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(Implication)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DFE8698-63BD-4918-A64E-58E8BF4C44D7}"/>
              </a:ext>
            </a:extLst>
          </p:cNvPr>
          <p:cNvSpPr/>
          <p:nvPr/>
        </p:nvSpPr>
        <p:spPr>
          <a:xfrm>
            <a:off x="2010050" y="5597117"/>
            <a:ext cx="81612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等价联结词“</a:t>
            </a:r>
            <a:r>
              <a:rPr lang="zh-CN" alt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” </a:t>
            </a:r>
            <a:r>
              <a:rPr lang="en-US" altLang="zh-CN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(Equivalence)</a:t>
            </a: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4">
            <a:extLst>
              <a:ext uri="{FF2B5EF4-FFF2-40B4-BE49-F238E27FC236}">
                <a16:creationId xmlns:a16="http://schemas.microsoft.com/office/drawing/2014/main" id="{BB030C93-20E6-4C71-9538-0D4B915F6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3554" descr="tu13">
            <a:extLst>
              <a:ext uri="{FF2B5EF4-FFF2-40B4-BE49-F238E27FC236}">
                <a16:creationId xmlns:a16="http://schemas.microsoft.com/office/drawing/2014/main" id="{6E736815-5B4A-4F74-BD9A-3B8FE6C31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931863"/>
            <a:ext cx="8367712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C8D2AA86-CA32-4456-80BF-31C888F08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4552950"/>
            <a:ext cx="2298700" cy="1054100"/>
          </a:xfrm>
          <a:prstGeom prst="ellipse">
            <a:avLst/>
          </a:prstGeom>
          <a:noFill/>
          <a:ln w="28575">
            <a:solidFill>
              <a:srgbClr val="3333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4">
            <a:extLst>
              <a:ext uri="{FF2B5EF4-FFF2-40B4-BE49-F238E27FC236}">
                <a16:creationId xmlns:a16="http://schemas.microsoft.com/office/drawing/2014/main" id="{A7E77E86-0B04-4154-BF8B-5BED65D5F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文本框 2">
            <a:extLst>
              <a:ext uri="{FF2B5EF4-FFF2-40B4-BE49-F238E27FC236}">
                <a16:creationId xmlns:a16="http://schemas.microsoft.com/office/drawing/2014/main" id="{BCD49078-8869-4438-84F8-01B034CF3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0B2D56-EB55-46FB-B873-AD1E1275BB49}"/>
              </a:ext>
            </a:extLst>
          </p:cNvPr>
          <p:cNvSpPr/>
          <p:nvPr/>
        </p:nvSpPr>
        <p:spPr>
          <a:xfrm>
            <a:off x="1646510" y="857613"/>
            <a:ext cx="34563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</a:rPr>
              <a:t>否定联结词“</a:t>
            </a:r>
            <a:r>
              <a:rPr lang="en-US" altLang="zh-CN" sz="4000" dirty="0">
                <a:solidFill>
                  <a:srgbClr val="0070C0"/>
                </a:solidFill>
                <a:latin typeface="+mn-ea"/>
                <a:ea typeface="+mn-ea"/>
              </a:rPr>
              <a:t>¬”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DDA055-8564-421B-999A-E12895BE9CA3}"/>
              </a:ext>
            </a:extLst>
          </p:cNvPr>
          <p:cNvSpPr txBox="1"/>
          <p:nvPr/>
        </p:nvSpPr>
        <p:spPr>
          <a:xfrm>
            <a:off x="2861741" y="1565638"/>
            <a:ext cx="5695950" cy="499386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¬P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一元联结词 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所指的情况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读作“非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“非”“没有”“不是”“无”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真值与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相反</a:t>
            </a:r>
          </a:p>
        </p:txBody>
      </p:sp>
    </p:spTree>
  </p:cSld>
  <p:clrMapOvr>
    <a:masterClrMapping/>
  </p:clrMapOvr>
  <p:transition spd="slow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图片 4">
            <a:extLst>
              <a:ext uri="{FF2B5EF4-FFF2-40B4-BE49-F238E27FC236}">
                <a16:creationId xmlns:a16="http://schemas.microsoft.com/office/drawing/2014/main" id="{BEB46D80-FDC9-4F7F-B238-26178ADC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文本框 2">
            <a:extLst>
              <a:ext uri="{FF2B5EF4-FFF2-40B4-BE49-F238E27FC236}">
                <a16:creationId xmlns:a16="http://schemas.microsoft.com/office/drawing/2014/main" id="{1E1C53A5-61C0-4094-8A0B-2D531A3D8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936B1A-6FAE-436A-B868-1825988FEDA2}"/>
              </a:ext>
            </a:extLst>
          </p:cNvPr>
          <p:cNvSpPr txBox="1"/>
          <p:nvPr/>
        </p:nvSpPr>
        <p:spPr>
          <a:xfrm>
            <a:off x="2432050" y="1998663"/>
            <a:ext cx="5694363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这是一个七字句。</a:t>
            </a: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(P)</a:t>
            </a:r>
          </a:p>
          <a:p>
            <a:pPr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这不是一个七字句。（</a:t>
            </a: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¬P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ACA714-AA65-485B-A193-75927240F855}"/>
              </a:ext>
            </a:extLst>
          </p:cNvPr>
          <p:cNvSpPr txBox="1"/>
          <p:nvPr/>
        </p:nvSpPr>
        <p:spPr>
          <a:xfrm>
            <a:off x="2528888" y="3895725"/>
            <a:ext cx="4300537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昨天很热。（</a:t>
            </a: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今天不热。 （</a:t>
            </a:r>
            <a:r>
              <a:rPr lang="en-US" altLang="zh-CN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¬ Q</a:t>
            </a:r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4">
            <a:extLst>
              <a:ext uri="{FF2B5EF4-FFF2-40B4-BE49-F238E27FC236}">
                <a16:creationId xmlns:a16="http://schemas.microsoft.com/office/drawing/2014/main" id="{2CB551C2-C50E-48E3-AECD-5B1316299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文本框 2">
            <a:extLst>
              <a:ext uri="{FF2B5EF4-FFF2-40B4-BE49-F238E27FC236}">
                <a16:creationId xmlns:a16="http://schemas.microsoft.com/office/drawing/2014/main" id="{6CFACDDB-2488-440D-8675-C4CCFC104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0B2D56-EB55-46FB-B873-AD1E1275BB49}"/>
              </a:ext>
            </a:extLst>
          </p:cNvPr>
          <p:cNvSpPr/>
          <p:nvPr/>
        </p:nvSpPr>
        <p:spPr>
          <a:xfrm>
            <a:off x="1751013" y="946150"/>
            <a:ext cx="36279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</a:rPr>
              <a:t>合取联结词“∧</a:t>
            </a:r>
            <a:r>
              <a:rPr lang="en-US" altLang="zh-CN" sz="4000" dirty="0">
                <a:solidFill>
                  <a:srgbClr val="0070C0"/>
                </a:solidFill>
                <a:latin typeface="+mn-ea"/>
                <a:ea typeface="+mn-ea"/>
              </a:rPr>
              <a:t>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DDA055-8564-421B-999A-E12895BE9CA3}"/>
              </a:ext>
            </a:extLst>
          </p:cNvPr>
          <p:cNvSpPr txBox="1"/>
          <p:nvPr/>
        </p:nvSpPr>
        <p:spPr>
          <a:xfrm>
            <a:off x="1571624" y="1654175"/>
            <a:ext cx="9627599" cy="4440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     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∧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二元联结词 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合取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所得的命题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读作“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合取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“与”、“和”、“且”、“也”、“既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”“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虽然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但是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∧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为真，当且尽当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与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同为真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图片 4">
            <a:extLst>
              <a:ext uri="{FF2B5EF4-FFF2-40B4-BE49-F238E27FC236}">
                <a16:creationId xmlns:a16="http://schemas.microsoft.com/office/drawing/2014/main" id="{AC0B938A-1EBA-41A4-8B50-7416C3160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文本框 2">
            <a:extLst>
              <a:ext uri="{FF2B5EF4-FFF2-40B4-BE49-F238E27FC236}">
                <a16:creationId xmlns:a16="http://schemas.microsoft.com/office/drawing/2014/main" id="{87F0BBA8-5C9D-42E1-9020-A64A3A5F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5C0BA3-7A49-4339-A959-CCF45D82A210}"/>
              </a:ext>
            </a:extLst>
          </p:cNvPr>
          <p:cNvSpPr txBox="1"/>
          <p:nvPr/>
        </p:nvSpPr>
        <p:spPr>
          <a:xfrm>
            <a:off x="1493247" y="3383899"/>
            <a:ext cx="789305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FF0000"/>
                </a:solidFill>
                <a:latin typeface="+mn-lt"/>
                <a:ea typeface="+mn-ea"/>
              </a:rPr>
              <a:t>“和”</a:t>
            </a:r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</a:rPr>
              <a:t>不是总代表合取</a:t>
            </a:r>
            <a:endParaRPr lang="en-US" altLang="zh-CN" sz="40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40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BEB179-9EE5-483D-9BBD-E2FB59AF1257}"/>
              </a:ext>
            </a:extLst>
          </p:cNvPr>
          <p:cNvSpPr txBox="1"/>
          <p:nvPr/>
        </p:nvSpPr>
        <p:spPr>
          <a:xfrm>
            <a:off x="1571625" y="4580392"/>
            <a:ext cx="6562725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我和你心连心，永远一家人。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dirty="0"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998BED-E5FD-4787-B4A6-36854BF4162A}"/>
              </a:ext>
            </a:extLst>
          </p:cNvPr>
          <p:cNvSpPr txBox="1"/>
          <p:nvPr/>
        </p:nvSpPr>
        <p:spPr>
          <a:xfrm>
            <a:off x="1571625" y="1242454"/>
            <a:ext cx="8829176" cy="193899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虽然你是个好人，但是我们不合适。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 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9033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4">
            <a:extLst>
              <a:ext uri="{FF2B5EF4-FFF2-40B4-BE49-F238E27FC236}">
                <a16:creationId xmlns:a16="http://schemas.microsoft.com/office/drawing/2014/main" id="{C3697E40-798F-413C-A7E5-EABA092F7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文本框 2">
            <a:extLst>
              <a:ext uri="{FF2B5EF4-FFF2-40B4-BE49-F238E27FC236}">
                <a16:creationId xmlns:a16="http://schemas.microsoft.com/office/drawing/2014/main" id="{BFBABC1F-8A60-4722-A8F1-3492F9893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0B2D56-EB55-46FB-B873-AD1E1275BB49}"/>
              </a:ext>
            </a:extLst>
          </p:cNvPr>
          <p:cNvSpPr/>
          <p:nvPr/>
        </p:nvSpPr>
        <p:spPr>
          <a:xfrm>
            <a:off x="1751013" y="869950"/>
            <a:ext cx="36279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</a:rPr>
              <a:t>析取联结词“</a:t>
            </a: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  <a:sym typeface="cajcd fnta1" pitchFamily="2" charset="2"/>
              </a:rPr>
              <a:t>∨</a:t>
            </a:r>
            <a:r>
              <a:rPr lang="en-US" altLang="zh-CN" sz="4000" dirty="0">
                <a:solidFill>
                  <a:srgbClr val="0070C0"/>
                </a:solidFill>
                <a:latin typeface="+mn-ea"/>
                <a:ea typeface="+mn-ea"/>
              </a:rPr>
              <a:t>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DDA055-8564-421B-999A-E12895BE9CA3}"/>
              </a:ext>
            </a:extLst>
          </p:cNvPr>
          <p:cNvSpPr txBox="1"/>
          <p:nvPr/>
        </p:nvSpPr>
        <p:spPr>
          <a:xfrm>
            <a:off x="1871663" y="1709738"/>
            <a:ext cx="8916987" cy="499386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     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∨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二元联结词 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析取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所得的命题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读作“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析取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“或”、“要么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要么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 ∨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为假，当且仅当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与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同为假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图片 4">
            <a:extLst>
              <a:ext uri="{FF2B5EF4-FFF2-40B4-BE49-F238E27FC236}">
                <a16:creationId xmlns:a16="http://schemas.microsoft.com/office/drawing/2014/main" id="{AC0B938A-1EBA-41A4-8B50-7416C3160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文本框 2">
            <a:extLst>
              <a:ext uri="{FF2B5EF4-FFF2-40B4-BE49-F238E27FC236}">
                <a16:creationId xmlns:a16="http://schemas.microsoft.com/office/drawing/2014/main" id="{87F0BBA8-5C9D-42E1-9020-A64A3A5F5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3A3C5D-0705-4F4A-B366-9690D51D4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838" y="1323839"/>
            <a:ext cx="6308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>
                <a:solidFill>
                  <a:srgbClr val="FF0000"/>
                </a:solidFill>
              </a:rPr>
              <a:t>排斥或</a:t>
            </a:r>
            <a:r>
              <a:rPr lang="zh-CN" altLang="en-US" sz="4000"/>
              <a:t>与</a:t>
            </a:r>
            <a:r>
              <a:rPr lang="zh-CN" altLang="en-US" sz="4000">
                <a:solidFill>
                  <a:srgbClr val="FF0000"/>
                </a:solidFill>
              </a:rPr>
              <a:t>兼容或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7C39A5-A006-4C80-9912-804A460821D7}"/>
              </a:ext>
            </a:extLst>
          </p:cNvPr>
          <p:cNvSpPr txBox="1"/>
          <p:nvPr/>
        </p:nvSpPr>
        <p:spPr>
          <a:xfrm>
            <a:off x="2103801" y="2065201"/>
            <a:ext cx="727551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Nuggets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或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Warriors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将获得总冠军</a:t>
            </a:r>
            <a:endParaRPr lang="zh-CN" altLang="en-US" sz="4000" dirty="0">
              <a:latin typeface="+mn-lt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2A756A-E812-4383-9379-61C455512D01}"/>
              </a:ext>
            </a:extLst>
          </p:cNvPr>
          <p:cNvSpPr txBox="1"/>
          <p:nvPr/>
        </p:nvSpPr>
        <p:spPr>
          <a:xfrm>
            <a:off x="1895838" y="2928801"/>
            <a:ext cx="65627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 ∧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¬Q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 ∧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¬P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 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E6DEAE-F9B9-4CCD-BE4A-BDFCA6E678B8}"/>
              </a:ext>
            </a:extLst>
          </p:cNvPr>
          <p:cNvSpPr txBox="1"/>
          <p:nvPr/>
        </p:nvSpPr>
        <p:spPr>
          <a:xfrm>
            <a:off x="8222025" y="2912202"/>
            <a:ext cx="23145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⊕ 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A8C7EA-84C7-418E-85F1-2CAD582F4C3A}"/>
              </a:ext>
            </a:extLst>
          </p:cNvPr>
          <p:cNvSpPr txBox="1"/>
          <p:nvPr/>
        </p:nvSpPr>
        <p:spPr>
          <a:xfrm>
            <a:off x="2071256" y="3775802"/>
            <a:ext cx="74921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Celtics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或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Warriors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将进入总决赛</a:t>
            </a:r>
            <a:endParaRPr lang="zh-CN" altLang="en-US" sz="4000" dirty="0"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4C2728-C55E-4E91-84E6-1610F429FAE7}"/>
              </a:ext>
            </a:extLst>
          </p:cNvPr>
          <p:cNvSpPr txBox="1"/>
          <p:nvPr/>
        </p:nvSpPr>
        <p:spPr>
          <a:xfrm>
            <a:off x="2300651" y="4622664"/>
            <a:ext cx="65627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Q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图片 4">
            <a:extLst>
              <a:ext uri="{FF2B5EF4-FFF2-40B4-BE49-F238E27FC236}">
                <a16:creationId xmlns:a16="http://schemas.microsoft.com/office/drawing/2014/main" id="{4CC4B29F-4E7B-407F-A7F7-5F661BD44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文本框 2">
            <a:extLst>
              <a:ext uri="{FF2B5EF4-FFF2-40B4-BE49-F238E27FC236}">
                <a16:creationId xmlns:a16="http://schemas.microsoft.com/office/drawing/2014/main" id="{0EAB29EB-355E-44F7-83CF-4794FF8F6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0B2D56-EB55-46FB-B873-AD1E1275BB49}"/>
              </a:ext>
            </a:extLst>
          </p:cNvPr>
          <p:cNvSpPr/>
          <p:nvPr/>
        </p:nvSpPr>
        <p:spPr>
          <a:xfrm>
            <a:off x="1515882" y="677225"/>
            <a:ext cx="36215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</a:rPr>
              <a:t>蕴含联结词“</a:t>
            </a: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  <a:sym typeface="Symbol" panose="05050102010706020507" pitchFamily="18" charset="2"/>
              </a:rPr>
              <a:t></a:t>
            </a:r>
            <a:r>
              <a:rPr lang="en-US" altLang="zh-CN" sz="4000" dirty="0">
                <a:solidFill>
                  <a:srgbClr val="0070C0"/>
                </a:solidFill>
                <a:latin typeface="+mn-ea"/>
                <a:ea typeface="+mn-ea"/>
              </a:rPr>
              <a:t>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DDA055-8564-421B-999A-E12895BE9CA3}"/>
              </a:ext>
            </a:extLst>
          </p:cNvPr>
          <p:cNvSpPr txBox="1"/>
          <p:nvPr/>
        </p:nvSpPr>
        <p:spPr>
          <a:xfrm>
            <a:off x="1280750" y="1120820"/>
            <a:ext cx="10550525" cy="58197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     P</a:t>
            </a: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二元联结词 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   P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前件  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后件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的必要条件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读作“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蕴含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“如果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”、“因为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”、“只有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才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”、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为假，当且仅当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为真，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为假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图片 4">
            <a:extLst>
              <a:ext uri="{FF2B5EF4-FFF2-40B4-BE49-F238E27FC236}">
                <a16:creationId xmlns:a16="http://schemas.microsoft.com/office/drawing/2014/main" id="{3C8DC53B-0B9F-4AA7-8B1F-DFA4C7021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文本框 2">
            <a:extLst>
              <a:ext uri="{FF2B5EF4-FFF2-40B4-BE49-F238E27FC236}">
                <a16:creationId xmlns:a16="http://schemas.microsoft.com/office/drawing/2014/main" id="{A06589C5-C561-4619-BA37-0AB368D6C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905D1D-462E-4CEC-9373-22EACC31CE58}"/>
              </a:ext>
            </a:extLst>
          </p:cNvPr>
          <p:cNvSpPr txBox="1"/>
          <p:nvPr/>
        </p:nvSpPr>
        <p:spPr>
          <a:xfrm>
            <a:off x="1652588" y="820738"/>
            <a:ext cx="8848725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如果（）同学离散考了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分以上（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），我请他（她）喝冰阔落（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  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2BA6F8-57E7-4037-918D-F8172F294747}"/>
              </a:ext>
            </a:extLst>
          </p:cNvPr>
          <p:cNvSpPr txBox="1"/>
          <p:nvPr/>
        </p:nvSpPr>
        <p:spPr>
          <a:xfrm>
            <a:off x="1652588" y="3273425"/>
            <a:ext cx="847725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我请（）同学喝冰阔落（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），除非他（她）离散没考到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¬P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ACB433-26D2-4FFC-9FE7-8D5BC880BCB4}"/>
              </a:ext>
            </a:extLst>
          </p:cNvPr>
          <p:cNvSpPr txBox="1"/>
          <p:nvPr/>
        </p:nvSpPr>
        <p:spPr>
          <a:xfrm>
            <a:off x="1652588" y="4524375"/>
            <a:ext cx="847725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除非（）同学离散考到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），我才请他（她）喝冰阔落（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756A13-28DC-4BA8-A871-8FA868DC7405}"/>
              </a:ext>
            </a:extLst>
          </p:cNvPr>
          <p:cNvSpPr txBox="1"/>
          <p:nvPr/>
        </p:nvSpPr>
        <p:spPr>
          <a:xfrm>
            <a:off x="1709738" y="5724525"/>
            <a:ext cx="847725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只有（）同学离散考到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），我才请他（她）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喝冰阔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落（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3F726D-BB00-457F-AE27-F7D595CC10AE}"/>
              </a:ext>
            </a:extLst>
          </p:cNvPr>
          <p:cNvSpPr txBox="1"/>
          <p:nvPr/>
        </p:nvSpPr>
        <p:spPr>
          <a:xfrm>
            <a:off x="1652588" y="2020888"/>
            <a:ext cx="8848725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因为（）同学离散考了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分以上（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），所以我请他（她）喝冰阔落（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  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图片 4">
            <a:extLst>
              <a:ext uri="{FF2B5EF4-FFF2-40B4-BE49-F238E27FC236}">
                <a16:creationId xmlns:a16="http://schemas.microsoft.com/office/drawing/2014/main" id="{D9FDAC44-D75B-4199-8D25-BA18B348B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文本框 2">
            <a:extLst>
              <a:ext uri="{FF2B5EF4-FFF2-40B4-BE49-F238E27FC236}">
                <a16:creationId xmlns:a16="http://schemas.microsoft.com/office/drawing/2014/main" id="{E58CABB6-C6D9-4FE5-9CCD-F4C133F53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pic>
        <p:nvPicPr>
          <p:cNvPr id="57348" name="图片 2">
            <a:extLst>
              <a:ext uri="{FF2B5EF4-FFF2-40B4-BE49-F238E27FC236}">
                <a16:creationId xmlns:a16="http://schemas.microsoft.com/office/drawing/2014/main" id="{6C27264A-C555-4ACE-8791-41D70FC0D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06513"/>
            <a:ext cx="6592888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图片 4">
            <a:extLst>
              <a:ext uri="{FF2B5EF4-FFF2-40B4-BE49-F238E27FC236}">
                <a16:creationId xmlns:a16="http://schemas.microsoft.com/office/drawing/2014/main" id="{7A838F8A-C931-40B5-9FCE-D241E6AE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文本框 2">
            <a:extLst>
              <a:ext uri="{FF2B5EF4-FFF2-40B4-BE49-F238E27FC236}">
                <a16:creationId xmlns:a16="http://schemas.microsoft.com/office/drawing/2014/main" id="{F143C929-2340-4A36-BCB4-3F1998E9D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8BEC09-D19D-4F0E-8262-FAEB41ABF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968500"/>
            <a:ext cx="79390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2+2=5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，那么罗素是教皇。    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29AB85-F895-4262-902F-E94548009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892175"/>
            <a:ext cx="793908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如果我是校长，那么我请你们喝冰可乐。   真？假？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88EA49-F2BB-452F-A15E-33A694C0385E}"/>
              </a:ext>
            </a:extLst>
          </p:cNvPr>
          <p:cNvSpPr txBox="1"/>
          <p:nvPr/>
        </p:nvSpPr>
        <p:spPr>
          <a:xfrm>
            <a:off x="1358900" y="3319463"/>
            <a:ext cx="8475663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蕴含关系不依赖于假设和结论之间的因果关系。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对蕴含的定义规定了它的真值，而定义不是以语言的用法为基础的。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3EDB62-7EFD-4882-9151-8B76B2C71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2619375"/>
            <a:ext cx="7939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P   then  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3AA8FD-08F7-40B2-85E8-AE0550CF0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5381625"/>
            <a:ext cx="7939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2+2=5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，那么罗素是教皇。    真</a:t>
            </a: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4">
            <a:extLst>
              <a:ext uri="{FF2B5EF4-FFF2-40B4-BE49-F238E27FC236}">
                <a16:creationId xmlns:a16="http://schemas.microsoft.com/office/drawing/2014/main" id="{F900B2C1-903A-48D5-B5B3-D990269E1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3E3E59C-B158-4946-B7CB-A515468C6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3" y="941388"/>
            <a:ext cx="76835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zh-CN" altLang="en-US" sz="4000" b="1">
                <a:solidFill>
                  <a:srgbClr val="002060"/>
                </a:solidFill>
                <a:latin typeface="Calisto MT" panose="02040603050505030304" pitchFamily="18" charset="0"/>
              </a:rPr>
              <a:t>逻辑：</a:t>
            </a:r>
            <a:endParaRPr lang="en-US" altLang="zh-CN" sz="4000" b="1">
              <a:solidFill>
                <a:srgbClr val="002060"/>
              </a:solidFill>
              <a:latin typeface="Calisto MT" panose="0204060305050503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 sz="4000" b="1">
                <a:solidFill>
                  <a:srgbClr val="002060"/>
                </a:solidFill>
                <a:latin typeface="Calisto MT" panose="02040603050505030304" pitchFamily="18" charset="0"/>
              </a:rPr>
              <a:t>      </a:t>
            </a:r>
            <a:endParaRPr lang="zh-CN" altLang="zh-CN" sz="3200" b="1">
              <a:solidFill>
                <a:srgbClr val="002060"/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3837C2-A45B-436F-B6E3-01B0C4E3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763713"/>
            <a:ext cx="743585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zh-CN" altLang="en-US" sz="3200"/>
              <a:t>        广义上逻辑泛指规律，包括思维规律和客观规律。</a:t>
            </a:r>
            <a:endParaRPr lang="en-US" altLang="zh-CN" sz="3200"/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zh-CN" altLang="en-US" sz="3200"/>
              <a:t>        狭义上逻辑既指思维的规律，也指研究思维规律的学科即逻辑学。</a:t>
            </a:r>
            <a:r>
              <a:rPr lang="en-US" altLang="zh-CN" sz="3200"/>
              <a:t>       </a:t>
            </a:r>
            <a:endParaRPr lang="zh-CN" altLang="en-US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14BAC1-C18A-47CB-9B90-F64AE9FF2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4378325"/>
            <a:ext cx="76835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zh-CN" altLang="en-US" sz="4000" b="1">
                <a:solidFill>
                  <a:srgbClr val="002060"/>
                </a:solidFill>
                <a:latin typeface="Calisto MT" panose="02040603050505030304" pitchFamily="18" charset="0"/>
              </a:rPr>
              <a:t>逻辑学：</a:t>
            </a:r>
            <a:endParaRPr lang="en-US" altLang="zh-CN" sz="4000" b="1">
              <a:solidFill>
                <a:srgbClr val="002060"/>
              </a:solidFill>
              <a:latin typeface="Calisto MT" panose="0204060305050503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 sz="4000" b="1">
                <a:solidFill>
                  <a:srgbClr val="002060"/>
                </a:solidFill>
                <a:latin typeface="Calisto MT" panose="02040603050505030304" pitchFamily="18" charset="0"/>
              </a:rPr>
              <a:t>      </a:t>
            </a:r>
            <a:endParaRPr lang="zh-CN" altLang="zh-CN" sz="3200" b="1">
              <a:solidFill>
                <a:srgbClr val="002060"/>
              </a:solidFill>
              <a:latin typeface="Calisto MT" panose="0204060305050503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FD7F71-0208-4353-994F-16E4443FC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5" y="5116513"/>
            <a:ext cx="74358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/>
              <a:t>研究推理过程的一门科学。</a:t>
            </a: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图片 4">
            <a:extLst>
              <a:ext uri="{FF2B5EF4-FFF2-40B4-BE49-F238E27FC236}">
                <a16:creationId xmlns:a16="http://schemas.microsoft.com/office/drawing/2014/main" id="{D27AFBFA-29B9-45AD-9BDE-0E9AD3145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文本框 2">
            <a:extLst>
              <a:ext uri="{FF2B5EF4-FFF2-40B4-BE49-F238E27FC236}">
                <a16:creationId xmlns:a16="http://schemas.microsoft.com/office/drawing/2014/main" id="{2ACE1859-5B81-4476-9074-D7A6BBDD1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0B2D56-EB55-46FB-B873-AD1E1275BB49}"/>
              </a:ext>
            </a:extLst>
          </p:cNvPr>
          <p:cNvSpPr/>
          <p:nvPr/>
        </p:nvSpPr>
        <p:spPr>
          <a:xfrm>
            <a:off x="1571625" y="768623"/>
            <a:ext cx="36487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</a:rPr>
              <a:t>等价联结词“</a:t>
            </a: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  <a:sym typeface="Symbol" panose="05050102010706020507" pitchFamily="18" charset="2"/>
              </a:rPr>
              <a:t></a:t>
            </a:r>
            <a:r>
              <a:rPr lang="en-US" altLang="zh-CN" sz="4000" dirty="0">
                <a:solidFill>
                  <a:srgbClr val="0070C0"/>
                </a:solidFill>
                <a:latin typeface="+mn-ea"/>
                <a:ea typeface="+mn-ea"/>
              </a:rPr>
              <a:t>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DDA055-8564-421B-999A-E12895BE9CA3}"/>
              </a:ext>
            </a:extLst>
          </p:cNvPr>
          <p:cNvSpPr txBox="1"/>
          <p:nvPr/>
        </p:nvSpPr>
        <p:spPr>
          <a:xfrm>
            <a:off x="1643064" y="1455738"/>
            <a:ext cx="9190400" cy="4547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     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二元联结词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的充要条件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读作“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“等价”、“当且仅当”、“充要条件” “反之亦然”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为真，当且仅当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同为真或同为假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EDF5A7-027B-4B98-91F7-2419989715FC}"/>
              </a:ext>
            </a:extLst>
          </p:cNvPr>
          <p:cNvSpPr/>
          <p:nvPr/>
        </p:nvSpPr>
        <p:spPr>
          <a:xfrm>
            <a:off x="3839369" y="6195617"/>
            <a:ext cx="3078162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Q)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 ∧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(Q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jcd fnta1" pitchFamily="2" charset="2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图片 4">
            <a:extLst>
              <a:ext uri="{FF2B5EF4-FFF2-40B4-BE49-F238E27FC236}">
                <a16:creationId xmlns:a16="http://schemas.microsoft.com/office/drawing/2014/main" id="{4C21E375-51E2-4861-807A-07898B73B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文本框 2">
            <a:extLst>
              <a:ext uri="{FF2B5EF4-FFF2-40B4-BE49-F238E27FC236}">
                <a16:creationId xmlns:a16="http://schemas.microsoft.com/office/drawing/2014/main" id="{5C4959F1-F7A7-4B40-BFFB-F08E997CA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E708EA-F36C-4B1F-B30B-B61B8A82F07A}"/>
              </a:ext>
            </a:extLst>
          </p:cNvPr>
          <p:cNvSpPr txBox="1"/>
          <p:nvPr/>
        </p:nvSpPr>
        <p:spPr>
          <a:xfrm>
            <a:off x="1087352" y="1365782"/>
            <a:ext cx="111356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两个圆形面积相等，则它们半径相等，反之亦然。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P</a:t>
            </a: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      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真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 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4A3D88-228D-4817-8B85-F91089717409}"/>
              </a:ext>
            </a:extLst>
          </p:cNvPr>
          <p:cNvSpPr txBox="1"/>
          <p:nvPr/>
        </p:nvSpPr>
        <p:spPr>
          <a:xfrm>
            <a:off x="1095737" y="3207022"/>
            <a:ext cx="105127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是无理数，当且仅当中国队勇夺世界杯冠军。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</a:t>
            </a: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       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假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     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3B79CB-C19F-424F-AEBB-BF22567A549F}"/>
              </a:ext>
            </a:extLst>
          </p:cNvPr>
          <p:cNvSpPr txBox="1"/>
          <p:nvPr/>
        </p:nvSpPr>
        <p:spPr>
          <a:xfrm>
            <a:off x="1196974" y="5048262"/>
            <a:ext cx="10690225" cy="132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是有理数，当且仅当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2+3=6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       </a:t>
            </a:r>
            <a:r>
              <a:rPr lang="zh-CN" alt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真</a:t>
            </a:r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 </a:t>
            </a:r>
            <a:endParaRPr lang="zh-CN" altLang="en-US" sz="4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图片 4">
            <a:extLst>
              <a:ext uri="{FF2B5EF4-FFF2-40B4-BE49-F238E27FC236}">
                <a16:creationId xmlns:a16="http://schemas.microsoft.com/office/drawing/2014/main" id="{89B2C841-901C-4D9D-B49C-94613BF1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文本框 2">
            <a:extLst>
              <a:ext uri="{FF2B5EF4-FFF2-40B4-BE49-F238E27FC236}">
                <a16:creationId xmlns:a16="http://schemas.microsoft.com/office/drawing/2014/main" id="{78E25B77-3F72-41A0-8207-5B0BD6ABA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6" name="矩形 53251">
            <a:extLst>
              <a:ext uri="{FF2B5EF4-FFF2-40B4-BE49-F238E27FC236}">
                <a16:creationId xmlns:a16="http://schemas.microsoft.com/office/drawing/2014/main" id="{F90619AF-7B75-4E9E-8515-A63E0B6B0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1630363"/>
            <a:ext cx="8135938" cy="1508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</a:rPr>
              <a:t>优先级顺序：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0" dirty="0">
                <a:latin typeface="+mn-ea"/>
                <a:ea typeface="+mn-ea"/>
                <a:sym typeface="Symbol" panose="05050102010706020507" pitchFamily="18" charset="2"/>
              </a:rPr>
              <a:t></a:t>
            </a:r>
            <a:r>
              <a:rPr lang="zh-CN" altLang="en-US" sz="3200" b="0" dirty="0">
                <a:solidFill>
                  <a:srgbClr val="000000"/>
                </a:solidFill>
                <a:latin typeface="+mn-ea"/>
                <a:ea typeface="+mn-ea"/>
              </a:rPr>
              <a:t>的优先级最高，接着依次是</a:t>
            </a:r>
            <a:r>
              <a:rPr lang="zh-CN" altLang="en-US" sz="3200" b="0" dirty="0">
                <a:latin typeface="+mn-ea"/>
                <a:ea typeface="+mn-ea"/>
                <a:sym typeface="Symbol" panose="05050102010706020507" pitchFamily="18" charset="2"/>
              </a:rPr>
              <a:t></a:t>
            </a:r>
            <a:r>
              <a:rPr lang="zh-CN" altLang="en-US" sz="3200" b="0" dirty="0">
                <a:latin typeface="+mn-ea"/>
                <a:ea typeface="+mn-ea"/>
              </a:rPr>
              <a:t>，</a:t>
            </a:r>
            <a:r>
              <a:rPr lang="zh-CN" altLang="en-US" sz="3200" b="0" dirty="0">
                <a:latin typeface="+mn-ea"/>
                <a:ea typeface="+mn-ea"/>
                <a:sym typeface="Symbol" panose="05050102010706020507" pitchFamily="18" charset="2"/>
              </a:rPr>
              <a:t></a:t>
            </a:r>
            <a:r>
              <a:rPr lang="zh-CN" altLang="en-US" sz="3200" b="0" dirty="0">
                <a:latin typeface="+mn-ea"/>
                <a:ea typeface="+mn-ea"/>
              </a:rPr>
              <a:t>，→和</a:t>
            </a:r>
            <a:r>
              <a:rPr lang="zh-CN" altLang="en-US" sz="3200" b="0" dirty="0">
                <a:latin typeface="+mn-ea"/>
                <a:ea typeface="+mn-ea"/>
                <a:sym typeface="Symbol" panose="05050102010706020507" pitchFamily="18" charset="2"/>
              </a:rPr>
              <a:t>。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84862D-F4B9-4F28-A6B2-05EF9D4E50DB}"/>
              </a:ext>
            </a:extLst>
          </p:cNvPr>
          <p:cNvSpPr txBox="1"/>
          <p:nvPr/>
        </p:nvSpPr>
        <p:spPr>
          <a:xfrm>
            <a:off x="2851944" y="3509691"/>
            <a:ext cx="5010150" cy="862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，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，→，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D7D699-2974-457D-965E-77AB02E99EE7}"/>
              </a:ext>
            </a:extLst>
          </p:cNvPr>
          <p:cNvSpPr/>
          <p:nvPr/>
        </p:nvSpPr>
        <p:spPr>
          <a:xfrm>
            <a:off x="1571625" y="5041900"/>
            <a:ext cx="7570788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0070C0"/>
                </a:solidFill>
                <a:latin typeface="+mn-ea"/>
              </a:rPr>
              <a:t>真值表</a:t>
            </a:r>
            <a:endParaRPr lang="en-US" altLang="zh-CN" sz="4000" b="1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图片 4">
            <a:extLst>
              <a:ext uri="{FF2B5EF4-FFF2-40B4-BE49-F238E27FC236}">
                <a16:creationId xmlns:a16="http://schemas.microsoft.com/office/drawing/2014/main" id="{B11A6EFA-4B40-4BA7-9019-C1F693745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文本框 2">
            <a:extLst>
              <a:ext uri="{FF2B5EF4-FFF2-40B4-BE49-F238E27FC236}">
                <a16:creationId xmlns:a16="http://schemas.microsoft.com/office/drawing/2014/main" id="{F713251D-8A7A-478B-BA6F-D373E17C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0B2D56-EB55-46FB-B873-AD1E1275BB49}"/>
              </a:ext>
            </a:extLst>
          </p:cNvPr>
          <p:cNvSpPr/>
          <p:nvPr/>
        </p:nvSpPr>
        <p:spPr>
          <a:xfrm>
            <a:off x="1751013" y="1225550"/>
            <a:ext cx="2430462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</a:rPr>
              <a:t>否定词“</a:t>
            </a:r>
            <a:r>
              <a:rPr lang="en-US" altLang="zh-CN" sz="4000" dirty="0">
                <a:solidFill>
                  <a:srgbClr val="0070C0"/>
                </a:solidFill>
                <a:latin typeface="+mn-ea"/>
                <a:ea typeface="+mn-ea"/>
              </a:rPr>
              <a:t>¬”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DDA055-8564-421B-999A-E12895BE9CA3}"/>
              </a:ext>
            </a:extLst>
          </p:cNvPr>
          <p:cNvSpPr txBox="1"/>
          <p:nvPr/>
        </p:nvSpPr>
        <p:spPr>
          <a:xfrm>
            <a:off x="2105025" y="2268538"/>
            <a:ext cx="4238625" cy="2678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¬P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一元联结词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所指的情况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读作“非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“非”“没有”“不是”“无”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真值与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相反</a:t>
            </a:r>
          </a:p>
        </p:txBody>
      </p:sp>
      <p:graphicFrame>
        <p:nvGraphicFramePr>
          <p:cNvPr id="6" name="内容占位符 48131">
            <a:extLst>
              <a:ext uri="{FF2B5EF4-FFF2-40B4-BE49-F238E27FC236}">
                <a16:creationId xmlns:a16="http://schemas.microsoft.com/office/drawing/2014/main" id="{522493E6-0FE8-42FF-8DA7-BA481DEEB33C}"/>
              </a:ext>
            </a:extLst>
          </p:cNvPr>
          <p:cNvGraphicFramePr>
            <a:graphicFrameLocks noGrp="1"/>
          </p:cNvGraphicFramePr>
          <p:nvPr/>
        </p:nvGraphicFramePr>
        <p:xfrm>
          <a:off x="6723063" y="2268538"/>
          <a:ext cx="2244725" cy="1833561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:a16="http://schemas.microsoft.com/office/drawing/2014/main" val="704047794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1297221952"/>
                    </a:ext>
                  </a:extLst>
                </a:gridCol>
              </a:tblGrid>
              <a:tr h="61118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¬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993057"/>
                  </a:ext>
                </a:extLst>
              </a:tr>
              <a:tr h="61118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1777755"/>
                  </a:ext>
                </a:extLst>
              </a:tr>
              <a:tr h="61118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82297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0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图片 4">
            <a:extLst>
              <a:ext uri="{FF2B5EF4-FFF2-40B4-BE49-F238E27FC236}">
                <a16:creationId xmlns:a16="http://schemas.microsoft.com/office/drawing/2014/main" id="{B95888F6-7DBE-4BBB-8D36-C4B96CBCA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文本框 2">
            <a:extLst>
              <a:ext uri="{FF2B5EF4-FFF2-40B4-BE49-F238E27FC236}">
                <a16:creationId xmlns:a16="http://schemas.microsoft.com/office/drawing/2014/main" id="{F9D05FE5-6CBF-4F79-B90C-C829B31FF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0B2D56-EB55-46FB-B873-AD1E1275BB49}"/>
              </a:ext>
            </a:extLst>
          </p:cNvPr>
          <p:cNvSpPr/>
          <p:nvPr/>
        </p:nvSpPr>
        <p:spPr>
          <a:xfrm>
            <a:off x="1751013" y="1225550"/>
            <a:ext cx="2601912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</a:rPr>
              <a:t>合取词“∧</a:t>
            </a:r>
            <a:r>
              <a:rPr lang="en-US" altLang="zh-CN" sz="4000" dirty="0">
                <a:solidFill>
                  <a:srgbClr val="0070C0"/>
                </a:solidFill>
                <a:latin typeface="+mn-ea"/>
                <a:ea typeface="+mn-ea"/>
              </a:rPr>
              <a:t>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DDA055-8564-421B-999A-E12895BE9CA3}"/>
              </a:ext>
            </a:extLst>
          </p:cNvPr>
          <p:cNvSpPr txBox="1"/>
          <p:nvPr/>
        </p:nvSpPr>
        <p:spPr>
          <a:xfrm>
            <a:off x="2105025" y="2268538"/>
            <a:ext cx="8916988" cy="2678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     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二元联结词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合取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所得的命题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读作“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合取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“与”、“和”、“且”、“也”、“既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”“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虽然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但是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为真，当且尽当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同为真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内容占位符 49155">
            <a:extLst>
              <a:ext uri="{FF2B5EF4-FFF2-40B4-BE49-F238E27FC236}">
                <a16:creationId xmlns:a16="http://schemas.microsoft.com/office/drawing/2014/main" id="{73E7BA76-C225-414C-908E-33AA6231F0AE}"/>
              </a:ext>
            </a:extLst>
          </p:cNvPr>
          <p:cNvGraphicFramePr>
            <a:graphicFrameLocks noGrp="1"/>
          </p:cNvGraphicFramePr>
          <p:nvPr/>
        </p:nvGraphicFramePr>
        <p:xfrm>
          <a:off x="7564438" y="1039813"/>
          <a:ext cx="2876550" cy="2692402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4087984224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7743135"/>
                    </a:ext>
                  </a:extLst>
                </a:gridCol>
              </a:tblGrid>
              <a:tr h="53816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 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jcd fnta1" pitchFamily="2" charset="2"/>
                        </a:rPr>
                        <a:t>∧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735912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729096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944116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251100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32942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0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图片 4">
            <a:extLst>
              <a:ext uri="{FF2B5EF4-FFF2-40B4-BE49-F238E27FC236}">
                <a16:creationId xmlns:a16="http://schemas.microsoft.com/office/drawing/2014/main" id="{32108FDE-D2B6-4610-B8BF-65A4CC3E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文本框 2">
            <a:extLst>
              <a:ext uri="{FF2B5EF4-FFF2-40B4-BE49-F238E27FC236}">
                <a16:creationId xmlns:a16="http://schemas.microsoft.com/office/drawing/2014/main" id="{B1E664D6-F1D5-437A-A4DD-9123F0387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0B2D56-EB55-46FB-B873-AD1E1275BB49}"/>
              </a:ext>
            </a:extLst>
          </p:cNvPr>
          <p:cNvSpPr/>
          <p:nvPr/>
        </p:nvSpPr>
        <p:spPr>
          <a:xfrm>
            <a:off x="1751013" y="1225550"/>
            <a:ext cx="2601912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</a:rPr>
              <a:t>析取词“</a:t>
            </a: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  <a:sym typeface="cajcd fnta1" pitchFamily="2" charset="2"/>
              </a:rPr>
              <a:t>∨</a:t>
            </a:r>
            <a:r>
              <a:rPr lang="en-US" altLang="zh-CN" sz="4000" dirty="0">
                <a:solidFill>
                  <a:srgbClr val="0070C0"/>
                </a:solidFill>
                <a:latin typeface="+mn-ea"/>
                <a:ea typeface="+mn-ea"/>
              </a:rPr>
              <a:t>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DDA055-8564-421B-999A-E12895BE9CA3}"/>
              </a:ext>
            </a:extLst>
          </p:cNvPr>
          <p:cNvSpPr txBox="1"/>
          <p:nvPr/>
        </p:nvSpPr>
        <p:spPr>
          <a:xfrm>
            <a:off x="2143125" y="2247900"/>
            <a:ext cx="8916988" cy="2676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     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二元联结词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析取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所得的命题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读作“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析取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“或”、“要么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 ∨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为假，当且尽当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同为假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内容占位符 50179">
            <a:extLst>
              <a:ext uri="{FF2B5EF4-FFF2-40B4-BE49-F238E27FC236}">
                <a16:creationId xmlns:a16="http://schemas.microsoft.com/office/drawing/2014/main" id="{ED5C0C85-47B6-4295-9F0C-25D6D2FFEB9F}"/>
              </a:ext>
            </a:extLst>
          </p:cNvPr>
          <p:cNvGraphicFramePr>
            <a:graphicFrameLocks noGrp="1"/>
          </p:cNvGraphicFramePr>
          <p:nvPr/>
        </p:nvGraphicFramePr>
        <p:xfrm>
          <a:off x="7737475" y="1476375"/>
          <a:ext cx="2089150" cy="2286000"/>
        </p:xfrm>
        <a:graphic>
          <a:graphicData uri="http://schemas.openxmlformats.org/drawingml/2006/table">
            <a:tbl>
              <a:tblPr/>
              <a:tblGrid>
                <a:gridCol w="1046163">
                  <a:extLst>
                    <a:ext uri="{9D8B030D-6E8A-4147-A177-3AD203B41FA5}">
                      <a16:colId xmlns:a16="http://schemas.microsoft.com/office/drawing/2014/main" val="2196100648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65093223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cajcd fnta1" pitchFamily="2" charset="2"/>
                        </a:rPr>
                        <a:t>∨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390599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68579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05911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14084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0376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0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图片 4">
            <a:extLst>
              <a:ext uri="{FF2B5EF4-FFF2-40B4-BE49-F238E27FC236}">
                <a16:creationId xmlns:a16="http://schemas.microsoft.com/office/drawing/2014/main" id="{60D8B75B-04B8-4EC8-961B-90F580A6B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文本框 2">
            <a:extLst>
              <a:ext uri="{FF2B5EF4-FFF2-40B4-BE49-F238E27FC236}">
                <a16:creationId xmlns:a16="http://schemas.microsoft.com/office/drawing/2014/main" id="{24EFDCD2-D7F4-45EC-BC5C-4495CD6D0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0B2D56-EB55-46FB-B873-AD1E1275BB49}"/>
              </a:ext>
            </a:extLst>
          </p:cNvPr>
          <p:cNvSpPr/>
          <p:nvPr/>
        </p:nvSpPr>
        <p:spPr>
          <a:xfrm>
            <a:off x="1751013" y="1030288"/>
            <a:ext cx="2595562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</a:rPr>
              <a:t>蕴含词“</a:t>
            </a: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  <a:sym typeface="Symbol" panose="05050102010706020507" pitchFamily="18" charset="2"/>
              </a:rPr>
              <a:t></a:t>
            </a:r>
            <a:r>
              <a:rPr lang="en-US" altLang="zh-CN" sz="4000" dirty="0">
                <a:solidFill>
                  <a:srgbClr val="0070C0"/>
                </a:solidFill>
                <a:latin typeface="+mn-ea"/>
                <a:ea typeface="+mn-ea"/>
              </a:rPr>
              <a:t>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DDA055-8564-421B-999A-E12895BE9CA3}"/>
              </a:ext>
            </a:extLst>
          </p:cNvPr>
          <p:cNvSpPr txBox="1"/>
          <p:nvPr/>
        </p:nvSpPr>
        <p:spPr>
          <a:xfrm>
            <a:off x="1751013" y="1738313"/>
            <a:ext cx="10548937" cy="35394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     P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二元联结词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   P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前件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后件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的必要条件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读作“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蕴含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“如果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”、“因为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”、“只有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”、“除非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否则非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为假，当且仅当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为真，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为假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内容占位符 51203">
            <a:extLst>
              <a:ext uri="{FF2B5EF4-FFF2-40B4-BE49-F238E27FC236}">
                <a16:creationId xmlns:a16="http://schemas.microsoft.com/office/drawing/2014/main" id="{6D28B2B0-5829-45BC-BF22-D8237AA7E57A}"/>
              </a:ext>
            </a:extLst>
          </p:cNvPr>
          <p:cNvGraphicFramePr>
            <a:graphicFrameLocks/>
          </p:cNvGraphicFramePr>
          <p:nvPr/>
        </p:nvGraphicFramePr>
        <p:xfrm>
          <a:off x="7845425" y="1143000"/>
          <a:ext cx="2378075" cy="2286000"/>
        </p:xfrm>
        <a:graphic>
          <a:graphicData uri="http://schemas.openxmlformats.org/drawingml/2006/table">
            <a:tbl>
              <a:tblPr/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x-none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   Q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x-none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2" charset="2"/>
                        </a:rPr>
                        <a:t></a:t>
                      </a:r>
                      <a:r>
                        <a:rPr lang="en-US" altLang="x-none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x-none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0     0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x-none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x-none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0     1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x-none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x-none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1     0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x-none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x-none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1     1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x-none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0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图片 4">
            <a:extLst>
              <a:ext uri="{FF2B5EF4-FFF2-40B4-BE49-F238E27FC236}">
                <a16:creationId xmlns:a16="http://schemas.microsoft.com/office/drawing/2014/main" id="{B9BB38FB-2C43-44D4-B913-FF4632006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文本框 2">
            <a:extLst>
              <a:ext uri="{FF2B5EF4-FFF2-40B4-BE49-F238E27FC236}">
                <a16:creationId xmlns:a16="http://schemas.microsoft.com/office/drawing/2014/main" id="{CBF8E987-6576-4896-AB2B-D2E10FABB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0B2D56-EB55-46FB-B873-AD1E1275BB49}"/>
              </a:ext>
            </a:extLst>
          </p:cNvPr>
          <p:cNvSpPr/>
          <p:nvPr/>
        </p:nvSpPr>
        <p:spPr>
          <a:xfrm>
            <a:off x="1751013" y="1030288"/>
            <a:ext cx="262255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</a:rPr>
              <a:t>等价词“</a:t>
            </a: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  <a:sym typeface="Symbol" panose="05050102010706020507" pitchFamily="18" charset="2"/>
              </a:rPr>
              <a:t></a:t>
            </a:r>
            <a:r>
              <a:rPr lang="en-US" altLang="zh-CN" sz="4000" dirty="0">
                <a:solidFill>
                  <a:srgbClr val="0070C0"/>
                </a:solidFill>
                <a:latin typeface="+mn-ea"/>
                <a:ea typeface="+mn-ea"/>
              </a:rPr>
              <a:t>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DDA055-8564-421B-999A-E12895BE9CA3}"/>
              </a:ext>
            </a:extLst>
          </p:cNvPr>
          <p:cNvSpPr txBox="1"/>
          <p:nvPr/>
        </p:nvSpPr>
        <p:spPr>
          <a:xfrm>
            <a:off x="1641475" y="1793875"/>
            <a:ext cx="10550525" cy="3109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     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二元联结词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的充要条件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读作“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“等价”、“当且仅当”、“充要条件” “反之亦然”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为真，当且仅当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cajcd fnta1" pitchFamily="2" charset="2"/>
              </a:rPr>
              <a:t>同为真或同为假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EDF5A7-027B-4B98-91F7-2419989715FC}"/>
              </a:ext>
            </a:extLst>
          </p:cNvPr>
          <p:cNvSpPr/>
          <p:nvPr/>
        </p:nvSpPr>
        <p:spPr>
          <a:xfrm>
            <a:off x="2951163" y="4954588"/>
            <a:ext cx="3078162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+mn-lt"/>
                <a:ea typeface="+mn-ea"/>
              </a:rPr>
              <a:t>（</a:t>
            </a:r>
            <a:r>
              <a:rPr lang="en-US" altLang="zh-CN" sz="2400" dirty="0">
                <a:latin typeface="+mn-lt"/>
                <a:ea typeface="+mn-ea"/>
              </a:rPr>
              <a:t>P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 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Q)</a:t>
            </a:r>
            <a:r>
              <a:rPr lang="zh-CN" altLang="en-US" sz="2400" dirty="0">
                <a:latin typeface="+mn-lt"/>
                <a:ea typeface="+mn-ea"/>
                <a:sym typeface="cajcd fnta1" pitchFamily="2" charset="2"/>
              </a:rPr>
              <a:t> ∧ </a:t>
            </a:r>
            <a:r>
              <a:rPr lang="en-US" altLang="zh-CN" sz="2400" dirty="0">
                <a:latin typeface="+mn-lt"/>
                <a:ea typeface="+mn-ea"/>
                <a:sym typeface="cajcd fnta1" pitchFamily="2" charset="2"/>
              </a:rPr>
              <a:t>(Q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  </a:t>
            </a:r>
            <a:r>
              <a:rPr lang="en-US" altLang="zh-CN" sz="2400" dirty="0">
                <a:latin typeface="+mn-lt"/>
                <a:ea typeface="+mn-ea"/>
                <a:sym typeface="Symbol" panose="05050102010706020507" pitchFamily="18" charset="2"/>
              </a:rPr>
              <a:t>P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黑体" panose="02010609060101010101" pitchFamily="49" charset="-122"/>
                <a:sym typeface="cajcd fnta1" pitchFamily="2" charset="2"/>
              </a:rPr>
              <a:t>)</a:t>
            </a:r>
            <a:endParaRPr lang="zh-CN" altLang="en-US" sz="2400" dirty="0">
              <a:latin typeface="+mn-lt"/>
              <a:ea typeface="+mn-ea"/>
            </a:endParaRPr>
          </a:p>
        </p:txBody>
      </p:sp>
      <p:graphicFrame>
        <p:nvGraphicFramePr>
          <p:cNvPr id="10" name="内容占位符 52227">
            <a:extLst>
              <a:ext uri="{FF2B5EF4-FFF2-40B4-BE49-F238E27FC236}">
                <a16:creationId xmlns:a16="http://schemas.microsoft.com/office/drawing/2014/main" id="{BFD88DA1-F00A-4466-88DD-9EABE3EFF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21579"/>
              </p:ext>
            </p:extLst>
          </p:nvPr>
        </p:nvGraphicFramePr>
        <p:xfrm>
          <a:off x="7512050" y="1143000"/>
          <a:ext cx="2305050" cy="2286000"/>
        </p:xfrm>
        <a:graphic>
          <a:graphicData uri="http://schemas.openxmlformats.org/drawingml/2006/table">
            <a:tbl>
              <a:tblPr/>
              <a:tblGrid>
                <a:gridCol w="1154113">
                  <a:extLst>
                    <a:ext uri="{9D8B030D-6E8A-4147-A177-3AD203B41FA5}">
                      <a16:colId xmlns:a16="http://schemas.microsoft.com/office/drawing/2014/main" val="733412419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43537995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9581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66673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400816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220989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70846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4">
            <a:extLst>
              <a:ext uri="{FF2B5EF4-FFF2-40B4-BE49-F238E27FC236}">
                <a16:creationId xmlns:a16="http://schemas.microsoft.com/office/drawing/2014/main" id="{94AF3B28-623F-4E28-951C-4208B841A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83FC92-E97C-4BD2-9770-C397EB5EB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3" y="941388"/>
            <a:ext cx="76835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zh-CN" altLang="en-US" sz="4000" b="1">
                <a:solidFill>
                  <a:srgbClr val="002060"/>
                </a:solidFill>
                <a:latin typeface="Calisto MT" panose="02040603050505030304" pitchFamily="18" charset="0"/>
              </a:rPr>
              <a:t>数理逻辑：</a:t>
            </a:r>
            <a:endParaRPr lang="en-US" altLang="zh-CN" sz="4000" b="1">
              <a:solidFill>
                <a:srgbClr val="002060"/>
              </a:solidFill>
              <a:latin typeface="Calisto MT" panose="0204060305050503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 sz="4000" b="1">
                <a:solidFill>
                  <a:srgbClr val="002060"/>
                </a:solidFill>
                <a:latin typeface="Calisto MT" panose="02040603050505030304" pitchFamily="18" charset="0"/>
              </a:rPr>
              <a:t>      </a:t>
            </a:r>
            <a:endParaRPr lang="zh-CN" altLang="zh-CN" sz="3200" b="1">
              <a:solidFill>
                <a:srgbClr val="002060"/>
              </a:solidFill>
              <a:latin typeface="Calisto MT" panose="02040603050505030304" pitchFamily="18" charset="0"/>
            </a:endParaRP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0AA6E130-5B19-4438-859B-6854A630A482}"/>
              </a:ext>
            </a:extLst>
          </p:cNvPr>
          <p:cNvSpPr txBox="1">
            <a:spLocks/>
          </p:cNvSpPr>
          <p:nvPr/>
        </p:nvSpPr>
        <p:spPr bwMode="auto">
          <a:xfrm>
            <a:off x="1238250" y="1700213"/>
            <a:ext cx="9024938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数理逻辑（</a:t>
            </a:r>
            <a:r>
              <a:rPr lang="en-US" altLang="zh-CN" sz="3600">
                <a:latin typeface="Times New Roman" panose="02020603050405020304" pitchFamily="18" charset="0"/>
              </a:rPr>
              <a:t>mathematical logic</a:t>
            </a:r>
            <a:r>
              <a:rPr lang="zh-CN" altLang="en-US" sz="3600">
                <a:latin typeface="Times New Roman" panose="02020603050405020304" pitchFamily="18" charset="0"/>
              </a:rPr>
              <a:t>）则是用数学的方法来进行这一研究的一个数学学科，其显著特征是：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               </a:t>
            </a:r>
            <a:r>
              <a:rPr lang="zh-CN" altLang="en-US" sz="3600">
                <a:solidFill>
                  <a:schemeClr val="accent1"/>
                </a:solidFill>
                <a:latin typeface="Times New Roman" panose="02020603050405020304" pitchFamily="18" charset="0"/>
              </a:rPr>
              <a:t>符号化、形式化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即把逻辑所涉及的“概念、判断、推理”用符号来表示，用公理体系来刻划</a:t>
            </a:r>
            <a:r>
              <a:rPr lang="en-US" altLang="zh-CN" sz="3600">
                <a:latin typeface="Times New Roman" panose="02020603050405020304" pitchFamily="18" charset="0"/>
              </a:rPr>
              <a:t>, </a:t>
            </a:r>
            <a:r>
              <a:rPr lang="zh-CN" altLang="en-US" sz="3600">
                <a:latin typeface="Times New Roman" panose="02020603050405020304" pitchFamily="18" charset="0"/>
              </a:rPr>
              <a:t>并基于符号串形式的演算来描述推理过程的一般规律。</a:t>
            </a: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4">
            <a:extLst>
              <a:ext uri="{FF2B5EF4-FFF2-40B4-BE49-F238E27FC236}">
                <a16:creationId xmlns:a16="http://schemas.microsoft.com/office/drawing/2014/main" id="{A94FAB95-7123-4833-A6D1-758F94C0D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文本框 2">
            <a:extLst>
              <a:ext uri="{FF2B5EF4-FFF2-40B4-BE49-F238E27FC236}">
                <a16:creationId xmlns:a16="http://schemas.microsoft.com/office/drawing/2014/main" id="{F05BC65B-55E5-48FC-BDD8-B67558D43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9002A1B-5186-46CE-85AA-2EAC28F45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815975"/>
            <a:ext cx="8229600" cy="7064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002060"/>
                </a:solidFill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数理逻辑的发展历程</a:t>
            </a:r>
          </a:p>
        </p:txBody>
      </p:sp>
      <p:pic>
        <p:nvPicPr>
          <p:cNvPr id="12293" name="Picture 5">
            <a:extLst>
              <a:ext uri="{FF2B5EF4-FFF2-40B4-BE49-F238E27FC236}">
                <a16:creationId xmlns:a16="http://schemas.microsoft.com/office/drawing/2014/main" id="{3F32C568-5BF2-4381-A225-9DEAACE09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2170113"/>
            <a:ext cx="1233487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FBB9E63B-D8B4-4C2A-8584-36C40B51B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13" y="4475163"/>
            <a:ext cx="147955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7">
            <a:extLst>
              <a:ext uri="{FF2B5EF4-FFF2-40B4-BE49-F238E27FC236}">
                <a16:creationId xmlns:a16="http://schemas.microsoft.com/office/drawing/2014/main" id="{EA625616-E137-4DEF-BA68-3CF1F9B59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3813" y="4402138"/>
            <a:ext cx="7056437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80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德国数学家、哲学家莱布尼茨</a:t>
            </a:r>
            <a:r>
              <a:rPr lang="en-US" altLang="zh-CN" sz="2800" b="1">
                <a:solidFill>
                  <a:srgbClr val="000000"/>
                </a:solidFill>
              </a:rPr>
              <a:t>(1647~1716)</a:t>
            </a:r>
            <a:r>
              <a:rPr lang="zh-CN" altLang="en-US" sz="2800" b="1">
                <a:solidFill>
                  <a:srgbClr val="000000"/>
                </a:solidFill>
              </a:rPr>
              <a:t>首先提出用数学方法研究逻辑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</a:rPr>
              <a:t>就是建立一套表意符号体系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</a:rPr>
              <a:t>在符号之间进行形式推理</a:t>
            </a:r>
            <a:r>
              <a:rPr lang="en-US" altLang="zh-CN" sz="2800" b="1">
                <a:solidFill>
                  <a:srgbClr val="000000"/>
                </a:solidFill>
              </a:rPr>
              <a:t>. </a:t>
            </a:r>
            <a:r>
              <a:rPr lang="zh-CN" altLang="en-US" sz="2800" b="1">
                <a:solidFill>
                  <a:srgbClr val="000000"/>
                </a:solidFill>
              </a:rPr>
              <a:t>莱布尼茨是数理逻辑的创始人</a:t>
            </a:r>
            <a:r>
              <a:rPr lang="en-US" altLang="zh-CN" sz="2800" b="1">
                <a:solidFill>
                  <a:srgbClr val="000000"/>
                </a:solidFill>
              </a:rPr>
              <a:t>. </a:t>
            </a:r>
            <a:r>
              <a:rPr lang="zh-CN" altLang="en-US" sz="2800" b="1">
                <a:solidFill>
                  <a:srgbClr val="000000"/>
                </a:solidFill>
              </a:rPr>
              <a:t>也正因为这样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数理逻辑又称为符号逻辑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2296" name="Text Box 9">
            <a:extLst>
              <a:ext uri="{FF2B5EF4-FFF2-40B4-BE49-F238E27FC236}">
                <a16:creationId xmlns:a16="http://schemas.microsoft.com/office/drawing/2014/main" id="{554685AE-2448-4FBE-86EC-1165931DD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1954213"/>
            <a:ext cx="63373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803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</a:rPr>
              <a:t>逻辑学是研究思维形式及思维规律尤其是推理的学科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早在两千多年前就受到人们的重视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古希腊著名逻辑学家亚里士多德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zh-CN" altLang="en-US" sz="2800" b="1">
                <a:solidFill>
                  <a:srgbClr val="000000"/>
                </a:solidFill>
              </a:rPr>
              <a:t>公元前</a:t>
            </a:r>
            <a:r>
              <a:rPr lang="en-US" altLang="zh-CN" sz="2800" b="1">
                <a:solidFill>
                  <a:srgbClr val="000000"/>
                </a:solidFill>
              </a:rPr>
              <a:t>384~</a:t>
            </a:r>
            <a:r>
              <a:rPr lang="zh-CN" altLang="en-US" sz="2800" b="1">
                <a:solidFill>
                  <a:srgbClr val="000000"/>
                </a:solidFill>
              </a:rPr>
              <a:t>公元前</a:t>
            </a:r>
            <a:r>
              <a:rPr lang="en-US" altLang="zh-CN" sz="2800" b="1">
                <a:solidFill>
                  <a:srgbClr val="000000"/>
                </a:solidFill>
              </a:rPr>
              <a:t>322)</a:t>
            </a:r>
            <a:r>
              <a:rPr lang="zh-CN" altLang="en-US" sz="2800" b="1">
                <a:solidFill>
                  <a:srgbClr val="000000"/>
                </a:solidFill>
              </a:rPr>
              <a:t>是形式逻辑的创始人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4">
            <a:extLst>
              <a:ext uri="{FF2B5EF4-FFF2-40B4-BE49-F238E27FC236}">
                <a16:creationId xmlns:a16="http://schemas.microsoft.com/office/drawing/2014/main" id="{D0749787-9F25-48E9-9C03-8F052ED65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文本框 2">
            <a:extLst>
              <a:ext uri="{FF2B5EF4-FFF2-40B4-BE49-F238E27FC236}">
                <a16:creationId xmlns:a16="http://schemas.microsoft.com/office/drawing/2014/main" id="{87A95934-0285-4834-AEFF-3136C0E79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24DF1B5D-EA99-45B3-816F-C9EF7991BA8B}"/>
              </a:ext>
            </a:extLst>
          </p:cNvPr>
          <p:cNvSpPr txBox="1">
            <a:spLocks/>
          </p:cNvSpPr>
          <p:nvPr/>
        </p:nvSpPr>
        <p:spPr bwMode="auto">
          <a:xfrm>
            <a:off x="1327150" y="1314450"/>
            <a:ext cx="8785225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德国</a:t>
            </a:r>
            <a:r>
              <a:rPr lang="en-US" altLang="zh-CN" sz="2400" dirty="0">
                <a:latin typeface="Times New Roman" panose="02020603050405020304" pitchFamily="18" charset="0"/>
              </a:rPr>
              <a:t>G.W. Leibniz(1626-1716)</a:t>
            </a:r>
            <a:r>
              <a:rPr lang="zh-CN" altLang="en-US" sz="2400" dirty="0">
                <a:latin typeface="Times New Roman" panose="02020603050405020304" pitchFamily="18" charset="0"/>
              </a:rPr>
              <a:t>把数学引入形式逻辑，明确提出用数学方法研究推理。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英国</a:t>
            </a:r>
            <a:r>
              <a:rPr lang="en-US" altLang="zh-CN" sz="2400" dirty="0">
                <a:latin typeface="Times New Roman" panose="02020603050405020304" pitchFamily="18" charset="0"/>
              </a:rPr>
              <a:t>G. Boole(1815-1864)</a:t>
            </a:r>
            <a:r>
              <a:rPr lang="zh-CN" altLang="en-US" sz="2400" dirty="0">
                <a:latin typeface="Times New Roman" panose="02020603050405020304" pitchFamily="18" charset="0"/>
              </a:rPr>
              <a:t>等创立了逻辑代数，</a:t>
            </a:r>
            <a:r>
              <a:rPr lang="en-US" altLang="zh-CN" sz="2400" dirty="0">
                <a:latin typeface="Times New Roman" panose="02020603050405020304" pitchFamily="18" charset="0"/>
              </a:rPr>
              <a:t>1847</a:t>
            </a:r>
            <a:r>
              <a:rPr lang="zh-CN" altLang="en-US" sz="2400" dirty="0">
                <a:latin typeface="Times New Roman" panose="02020603050405020304" pitchFamily="18" charset="0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</a:rPr>
              <a:t>Boole</a:t>
            </a:r>
            <a:r>
              <a:rPr lang="zh-CN" altLang="en-US" sz="2400" dirty="0">
                <a:latin typeface="Times New Roman" panose="02020603050405020304" pitchFamily="18" charset="0"/>
              </a:rPr>
              <a:t>实现了命题演算。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德国</a:t>
            </a:r>
            <a:r>
              <a:rPr lang="en-US" altLang="zh-CN" sz="2400" dirty="0" err="1">
                <a:latin typeface="Times New Roman" panose="02020603050405020304" pitchFamily="18" charset="0"/>
              </a:rPr>
              <a:t>G.Frege</a:t>
            </a:r>
            <a:r>
              <a:rPr lang="en-US" altLang="zh-CN" sz="2400" dirty="0">
                <a:latin typeface="Times New Roman" panose="02020603050405020304" pitchFamily="18" charset="0"/>
              </a:rPr>
              <a:t>(1848-1925)</a:t>
            </a:r>
            <a:r>
              <a:rPr lang="zh-CN" altLang="en-US" sz="2400" dirty="0">
                <a:latin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</a:rPr>
              <a:t>1879</a:t>
            </a:r>
            <a:r>
              <a:rPr lang="zh-CN" altLang="en-US" sz="2400" dirty="0">
                <a:latin typeface="Times New Roman" panose="02020603050405020304" pitchFamily="18" charset="0"/>
              </a:rPr>
              <a:t>年建立了第一个谓词演算系统。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英国</a:t>
            </a:r>
            <a:r>
              <a:rPr lang="en-US" altLang="zh-CN" sz="2400" dirty="0" err="1">
                <a:latin typeface="Times New Roman" panose="02020603050405020304" pitchFamily="18" charset="0"/>
              </a:rPr>
              <a:t>B.Russell</a:t>
            </a:r>
            <a:r>
              <a:rPr lang="en-US" altLang="zh-CN" sz="2400" dirty="0">
                <a:latin typeface="Times New Roman" panose="02020603050405020304" pitchFamily="18" charset="0"/>
              </a:rPr>
              <a:t> (1872-1970)</a:t>
            </a:r>
            <a:r>
              <a:rPr lang="zh-CN" altLang="en-US" sz="2400" dirty="0">
                <a:latin typeface="Times New Roman" panose="02020603050405020304" pitchFamily="18" charset="0"/>
              </a:rPr>
              <a:t>从逻辑学的基本法则建立了自然数理论、实数理论及解析几何学等。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奥地利</a:t>
            </a:r>
            <a:r>
              <a:rPr lang="en-US" altLang="zh-CN" sz="2400" dirty="0" err="1">
                <a:latin typeface="Times New Roman" panose="02020603050405020304" pitchFamily="18" charset="0"/>
              </a:rPr>
              <a:t>K.Godel</a:t>
            </a:r>
            <a:r>
              <a:rPr lang="en-US" altLang="zh-CN" sz="2400" dirty="0">
                <a:latin typeface="Times New Roman" panose="02020603050405020304" pitchFamily="18" charset="0"/>
              </a:rPr>
              <a:t>(1906-1978)</a:t>
            </a:r>
            <a:r>
              <a:rPr lang="zh-CN" altLang="en-US" sz="2400" dirty="0">
                <a:latin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</a:rPr>
              <a:t>1931</a:t>
            </a:r>
            <a:r>
              <a:rPr lang="zh-CN" altLang="en-US" sz="2400" dirty="0">
                <a:latin typeface="Times New Roman" panose="02020603050405020304" pitchFamily="18" charset="0"/>
              </a:rPr>
              <a:t>年提出</a:t>
            </a:r>
            <a:r>
              <a:rPr lang="en-US" altLang="zh-CN" sz="2400" dirty="0" err="1">
                <a:latin typeface="Times New Roman" panose="02020603050405020304" pitchFamily="18" charset="0"/>
              </a:rPr>
              <a:t>Godel</a:t>
            </a:r>
            <a:r>
              <a:rPr lang="zh-CN" altLang="en-US" sz="2400" dirty="0">
                <a:latin typeface="Times New Roman" panose="02020603050405020304" pitchFamily="18" charset="0"/>
              </a:rPr>
              <a:t>不完全性定理。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英国</a:t>
            </a:r>
            <a:r>
              <a:rPr lang="en-US" altLang="zh-CN" sz="2400" dirty="0">
                <a:latin typeface="Times New Roman" panose="02020603050405020304" pitchFamily="18" charset="0"/>
              </a:rPr>
              <a:t>Alan M. Turing (1912-1954)</a:t>
            </a:r>
            <a:r>
              <a:rPr lang="zh-CN" altLang="en-US" sz="2400" dirty="0">
                <a:latin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</a:rPr>
              <a:t>1936</a:t>
            </a:r>
            <a:r>
              <a:rPr lang="zh-CN" altLang="en-US" sz="2400" dirty="0">
                <a:latin typeface="Times New Roman" panose="02020603050405020304" pitchFamily="18" charset="0"/>
              </a:rPr>
              <a:t>年提出一种抽象计算模型（数学逻辑机），引入图灵机</a:t>
            </a:r>
            <a:r>
              <a:rPr lang="en-US" altLang="zh-CN" sz="2400" dirty="0">
                <a:latin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</a:rPr>
              <a:t>一种理想的计算机。</a:t>
            </a:r>
          </a:p>
        </p:txBody>
      </p:sp>
    </p:spTree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4">
            <a:extLst>
              <a:ext uri="{FF2B5EF4-FFF2-40B4-BE49-F238E27FC236}">
                <a16:creationId xmlns:a16="http://schemas.microsoft.com/office/drawing/2014/main" id="{CF405576-DFFD-42BE-BCEA-E4944DFF6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文本框 2">
            <a:extLst>
              <a:ext uri="{FF2B5EF4-FFF2-40B4-BE49-F238E27FC236}">
                <a16:creationId xmlns:a16="http://schemas.microsoft.com/office/drawing/2014/main" id="{72BC7C1B-8FD1-4F51-BFB3-C133B2FCF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文本框 9219">
            <a:extLst>
              <a:ext uri="{FF2B5EF4-FFF2-40B4-BE49-F238E27FC236}">
                <a16:creationId xmlns:a16="http://schemas.microsoft.com/office/drawing/2014/main" id="{F89B9520-9BBD-434C-9EE0-1D107E5F3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455738"/>
            <a:ext cx="8359775" cy="467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 indent="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latin typeface="+mn-ea"/>
                <a:ea typeface="+mn-ea"/>
                <a:sym typeface="Arial" panose="020B0604020202020204" pitchFamily="34" charset="0"/>
              </a:rPr>
              <a:t>数理逻辑是计算理论的基础，计算理论是计算机科学的核心基础。</a:t>
            </a:r>
          </a:p>
          <a:p>
            <a:pPr indent="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600" dirty="0">
              <a:latin typeface="+mn-ea"/>
              <a:ea typeface="+mn-ea"/>
              <a:sym typeface="Arial" panose="020B0604020202020204" pitchFamily="34" charset="0"/>
            </a:endParaRPr>
          </a:p>
          <a:p>
            <a:pPr indent="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latin typeface="+mn-ea"/>
                <a:ea typeface="+mn-ea"/>
                <a:sym typeface="Arial" panose="020B0604020202020204" pitchFamily="34" charset="0"/>
              </a:rPr>
              <a:t>数理逻辑学家的工作对于通用计算机的产生是决定性的，许多计算机科学的先驱既是数学家又是逻辑学家。</a:t>
            </a:r>
          </a:p>
        </p:txBody>
      </p:sp>
    </p:spTree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4">
            <a:extLst>
              <a:ext uri="{FF2B5EF4-FFF2-40B4-BE49-F238E27FC236}">
                <a16:creationId xmlns:a16="http://schemas.microsoft.com/office/drawing/2014/main" id="{02DBF12F-79D5-49A4-B955-BE9C16612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文本框 2">
            <a:extLst>
              <a:ext uri="{FF2B5EF4-FFF2-40B4-BE49-F238E27FC236}">
                <a16:creationId xmlns:a16="http://schemas.microsoft.com/office/drawing/2014/main" id="{37FCCDE8-36C0-423F-A496-EA6D71351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pic>
        <p:nvPicPr>
          <p:cNvPr id="18436" name="内容占位符 3">
            <a:extLst>
              <a:ext uri="{FF2B5EF4-FFF2-40B4-BE49-F238E27FC236}">
                <a16:creationId xmlns:a16="http://schemas.microsoft.com/office/drawing/2014/main" id="{443100FF-C37F-4B7D-9AAC-A86323FB2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8" y="738188"/>
            <a:ext cx="6535737" cy="567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4">
            <a:extLst>
              <a:ext uri="{FF2B5EF4-FFF2-40B4-BE49-F238E27FC236}">
                <a16:creationId xmlns:a16="http://schemas.microsoft.com/office/drawing/2014/main" id="{8BFC34E6-6B02-46AF-93D8-C4B2B6E6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文本框 2">
            <a:extLst>
              <a:ext uri="{FF2B5EF4-FFF2-40B4-BE49-F238E27FC236}">
                <a16:creationId xmlns:a16="http://schemas.microsoft.com/office/drawing/2014/main" id="{E05064C2-3F7D-406F-B17F-1E1258758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pic>
        <p:nvPicPr>
          <p:cNvPr id="20484" name="图片 13315" descr="613FD2206E564596887BA7ECBB92E698">
            <a:extLst>
              <a:ext uri="{FF2B5EF4-FFF2-40B4-BE49-F238E27FC236}">
                <a16:creationId xmlns:a16="http://schemas.microsoft.com/office/drawing/2014/main" id="{F1D0A765-4C42-454B-A4A1-BD72A8B85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1023938"/>
            <a:ext cx="66389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2067</Words>
  <Application>Microsoft Office PowerPoint</Application>
  <PresentationFormat>宽屏</PresentationFormat>
  <Paragraphs>319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Microsoft YaHei Light</vt:lpstr>
      <vt:lpstr>等线</vt:lpstr>
      <vt:lpstr>等线 Light</vt:lpstr>
      <vt:lpstr>黑体</vt:lpstr>
      <vt:lpstr>KaiTi</vt:lpstr>
      <vt:lpstr>微软雅黑</vt:lpstr>
      <vt:lpstr>arial</vt:lpstr>
      <vt:lpstr>arial</vt:lpstr>
      <vt:lpstr>Arial Black</vt:lpstr>
      <vt:lpstr>Calisto MT</vt:lpstr>
      <vt:lpstr>Lucida Handwriting</vt:lpstr>
      <vt:lpstr>Segoe UI Semibold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77</dc:creator>
  <cp:lastModifiedBy>wyq</cp:lastModifiedBy>
  <cp:revision>40</cp:revision>
  <dcterms:created xsi:type="dcterms:W3CDTF">2019-03-04T15:14:35Z</dcterms:created>
  <dcterms:modified xsi:type="dcterms:W3CDTF">2022-09-23T03:48:12Z</dcterms:modified>
</cp:coreProperties>
</file>