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445" r:id="rId2"/>
    <p:sldId id="439" r:id="rId3"/>
    <p:sldId id="485" r:id="rId4"/>
    <p:sldId id="578" r:id="rId5"/>
    <p:sldId id="580" r:id="rId6"/>
    <p:sldId id="582" r:id="rId7"/>
    <p:sldId id="589" r:id="rId8"/>
    <p:sldId id="596" r:id="rId9"/>
    <p:sldId id="611" r:id="rId10"/>
    <p:sldId id="627" r:id="rId11"/>
    <p:sldId id="632" r:id="rId12"/>
    <p:sldId id="633" r:id="rId13"/>
    <p:sldId id="634" r:id="rId14"/>
    <p:sldId id="639" r:id="rId15"/>
    <p:sldId id="635" r:id="rId16"/>
    <p:sldId id="636" r:id="rId17"/>
    <p:sldId id="637" r:id="rId18"/>
    <p:sldId id="257" r:id="rId19"/>
    <p:sldId id="655" r:id="rId20"/>
    <p:sldId id="656" r:id="rId21"/>
    <p:sldId id="259" r:id="rId22"/>
    <p:sldId id="260" r:id="rId23"/>
    <p:sldId id="261" r:id="rId24"/>
    <p:sldId id="262" r:id="rId25"/>
    <p:sldId id="263" r:id="rId26"/>
    <p:sldId id="657" r:id="rId27"/>
    <p:sldId id="658" r:id="rId28"/>
    <p:sldId id="256" r:id="rId29"/>
    <p:sldId id="661" r:id="rId30"/>
    <p:sldId id="264" r:id="rId31"/>
    <p:sldId id="660" r:id="rId32"/>
    <p:sldId id="267" r:id="rId33"/>
    <p:sldId id="649" r:id="rId34"/>
    <p:sldId id="268" r:id="rId35"/>
    <p:sldId id="663" r:id="rId36"/>
    <p:sldId id="662" r:id="rId37"/>
    <p:sldId id="650" r:id="rId38"/>
    <p:sldId id="651" r:id="rId39"/>
    <p:sldId id="652" r:id="rId40"/>
    <p:sldId id="653" r:id="rId41"/>
    <p:sldId id="654" r:id="rId42"/>
    <p:sldId id="643" r:id="rId43"/>
    <p:sldId id="644" r:id="rId44"/>
    <p:sldId id="645" r:id="rId45"/>
    <p:sldId id="646" r:id="rId46"/>
    <p:sldId id="647" r:id="rId47"/>
    <p:sldId id="648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6C255-BE48-4E62-BF6B-555DC3E3BBAA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045F9-EF31-47C5-8C40-6E3CAD268B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62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48EFCBA1-A7E9-4FDA-BF25-F9B9DB298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05525849-9607-4614-8455-BBEFD3FED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149D7589-C6B5-4560-A2A2-9176D092A5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2DE769-E444-4A26-A21C-A6552BF1AB5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83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06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074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497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89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868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671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400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754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95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4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10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547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48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886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048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468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25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572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407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037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1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203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968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156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826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6477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190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6060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19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9737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224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8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64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530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4318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824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6176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152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292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784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34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3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04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95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992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0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E2-D197-475E-A4FA-8B3BBBCF2D2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3F6C-E39E-4F56-8DED-CA9FF3D2B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6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E2-D197-475E-A4FA-8B3BBBCF2D2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3F6C-E39E-4F56-8DED-CA9FF3D2B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5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E2-D197-475E-A4FA-8B3BBBCF2D2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3F6C-E39E-4F56-8DED-CA9FF3D2B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3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46156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E2-D197-475E-A4FA-8B3BBBCF2D2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3F6C-E39E-4F56-8DED-CA9FF3D2B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50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E2-D197-475E-A4FA-8B3BBBCF2D2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3F6C-E39E-4F56-8DED-CA9FF3D2B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51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E2-D197-475E-A4FA-8B3BBBCF2D2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3F6C-E39E-4F56-8DED-CA9FF3D2B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72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E2-D197-475E-A4FA-8B3BBBCF2D2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3F6C-E39E-4F56-8DED-CA9FF3D2B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8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E2-D197-475E-A4FA-8B3BBBCF2D2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3F6C-E39E-4F56-8DED-CA9FF3D2B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49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E2-D197-475E-A4FA-8B3BBBCF2D2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3F6C-E39E-4F56-8DED-CA9FF3D2B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00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E2-D197-475E-A4FA-8B3BBBCF2D2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3F6C-E39E-4F56-8DED-CA9FF3D2B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3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28E2-D197-475E-A4FA-8B3BBBCF2D2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53F6C-E39E-4F56-8DED-CA9FF3D2B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23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228E2-D197-475E-A4FA-8B3BBBCF2D2D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53F6C-E39E-4F56-8DED-CA9FF3D2B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5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9F1D2898-42B2-499F-8FFF-210EA3D17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7EA50814-1F08-45AD-9A84-5CDA3742A72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8CCB2428-5005-4264-98D3-20072D93A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180079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文本占位符 103426">
            <a:extLst>
              <a:ext uri="{FF2B5EF4-FFF2-40B4-BE49-F238E27FC236}">
                <a16:creationId xmlns:a16="http://schemas.microsoft.com/office/drawing/2014/main" id="{D5E6D921-013C-4E02-8C1E-0BA318162C3F}"/>
              </a:ext>
            </a:extLst>
          </p:cNvPr>
          <p:cNvSpPr txBox="1">
            <a:spLocks noChangeArrowheads="1"/>
          </p:cNvSpPr>
          <p:nvPr/>
        </p:nvSpPr>
        <p:spPr>
          <a:xfrm>
            <a:off x="1868024" y="940633"/>
            <a:ext cx="8207375" cy="5145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范式一定存在，但主范式不一定存在？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n-ea"/>
                <a:sym typeface="宋体" panose="02010600030101010101" pitchFamily="2" charset="-122"/>
              </a:rPr>
              <a:t>两个命题公式若具有相同的主析取范式(或主合取范式)，则这两个命题公式逻辑等价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n-ea"/>
                <a:sym typeface="宋体" panose="02010600030101010101" pitchFamily="2" charset="-12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如果命题公式数是矛盾式（永真式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),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则其无主析取范式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(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合取范式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)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？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如果命题公式存在主范式，则是唯一存在的？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如果已经求得某命题公式的主析取范式，则可以根据主析取范式求得该命题公式的主合取范式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只要给定真值表，则可以求出相应真值函数的主范式？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n个变元可构成多少个不同的主析取范式？</a:t>
            </a:r>
          </a:p>
        </p:txBody>
      </p:sp>
    </p:spTree>
    <p:extLst>
      <p:ext uri="{BB962C8B-B14F-4D97-AF65-F5344CB8AC3E}">
        <p14:creationId xmlns:p14="http://schemas.microsoft.com/office/powerpoint/2010/main" val="2591592037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295F1E-C642-41E9-A275-3CB52D0F0D6C}"/>
              </a:ext>
            </a:extLst>
          </p:cNvPr>
          <p:cNvSpPr txBox="1"/>
          <p:nvPr/>
        </p:nvSpPr>
        <p:spPr>
          <a:xfrm>
            <a:off x="2789381" y="2447637"/>
            <a:ext cx="6871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n </a:t>
            </a:r>
            <a:r>
              <a:rPr lang="zh-CN" altLang="en-US" sz="3600" dirty="0"/>
              <a:t>个命题变元共可构成       个</a:t>
            </a:r>
            <a:endParaRPr lang="en-US" altLang="zh-CN" sz="3600" dirty="0"/>
          </a:p>
          <a:p>
            <a:r>
              <a:rPr lang="zh-CN" altLang="en-US" sz="3600" dirty="0"/>
              <a:t>不同的真值函数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213B879-51F5-4C3B-B70C-14768B336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2050" y="2305504"/>
          <a:ext cx="726786" cy="77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215640" progId="Equation.DSMT4">
                  <p:embed/>
                </p:oleObj>
              </mc:Choice>
              <mc:Fallback>
                <p:oleObj name="Equation" r:id="rId4" imgW="203040" imgH="2156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213B879-51F5-4C3B-B70C-14768B336B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12050" y="2305504"/>
                        <a:ext cx="726786" cy="777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206001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F96453E-360F-44B9-A322-D41820465424}"/>
              </a:ext>
            </a:extLst>
          </p:cNvPr>
          <p:cNvGraphicFramePr>
            <a:graphicFrameLocks noGrp="1"/>
          </p:cNvGraphicFramePr>
          <p:nvPr/>
        </p:nvGraphicFramePr>
        <p:xfrm>
          <a:off x="1751013" y="2316479"/>
          <a:ext cx="8325860" cy="2033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172">
                  <a:extLst>
                    <a:ext uri="{9D8B030D-6E8A-4147-A177-3AD203B41FA5}">
                      <a16:colId xmlns:a16="http://schemas.microsoft.com/office/drawing/2014/main" val="392135534"/>
                    </a:ext>
                  </a:extLst>
                </a:gridCol>
                <a:gridCol w="1665172">
                  <a:extLst>
                    <a:ext uri="{9D8B030D-6E8A-4147-A177-3AD203B41FA5}">
                      <a16:colId xmlns:a16="http://schemas.microsoft.com/office/drawing/2014/main" val="784116537"/>
                    </a:ext>
                  </a:extLst>
                </a:gridCol>
                <a:gridCol w="1665172">
                  <a:extLst>
                    <a:ext uri="{9D8B030D-6E8A-4147-A177-3AD203B41FA5}">
                      <a16:colId xmlns:a16="http://schemas.microsoft.com/office/drawing/2014/main" val="880418889"/>
                    </a:ext>
                  </a:extLst>
                </a:gridCol>
                <a:gridCol w="1665172">
                  <a:extLst>
                    <a:ext uri="{9D8B030D-6E8A-4147-A177-3AD203B41FA5}">
                      <a16:colId xmlns:a16="http://schemas.microsoft.com/office/drawing/2014/main" val="2052577677"/>
                    </a:ext>
                  </a:extLst>
                </a:gridCol>
                <a:gridCol w="1665172">
                  <a:extLst>
                    <a:ext uri="{9D8B030D-6E8A-4147-A177-3AD203B41FA5}">
                      <a16:colId xmlns:a16="http://schemas.microsoft.com/office/drawing/2014/main" val="2092857535"/>
                    </a:ext>
                  </a:extLst>
                </a:gridCol>
              </a:tblGrid>
              <a:tr h="67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F</a:t>
                      </a:r>
                      <a:r>
                        <a:rPr lang="en-US" altLang="zh-CN" sz="2400" baseline="-25000" dirty="0"/>
                        <a:t>1, 0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F</a:t>
                      </a:r>
                      <a:r>
                        <a:rPr lang="en-US" altLang="zh-CN" sz="2400" baseline="-25000" dirty="0"/>
                        <a:t>1, 1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F</a:t>
                      </a:r>
                      <a:r>
                        <a:rPr lang="en-US" altLang="zh-CN" sz="2400" baseline="-25000" dirty="0"/>
                        <a:t>1, 2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F</a:t>
                      </a:r>
                      <a:r>
                        <a:rPr lang="en-US" altLang="zh-CN" sz="2400" baseline="-25000" dirty="0"/>
                        <a:t>1, 3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14171"/>
                  </a:ext>
                </a:extLst>
              </a:tr>
              <a:tr h="67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36959"/>
                  </a:ext>
                </a:extLst>
              </a:tr>
              <a:tr h="67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17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915312"/>
      </p:ext>
    </p:ext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0CC5D5B-EAB8-4489-98AB-94A635E86440}"/>
              </a:ext>
            </a:extLst>
          </p:cNvPr>
          <p:cNvGraphicFramePr>
            <a:graphicFrameLocks noGrp="1"/>
          </p:cNvGraphicFramePr>
          <p:nvPr/>
        </p:nvGraphicFramePr>
        <p:xfrm>
          <a:off x="1531290" y="2677775"/>
          <a:ext cx="954311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173">
                  <a:extLst>
                    <a:ext uri="{9D8B030D-6E8A-4147-A177-3AD203B41FA5}">
                      <a16:colId xmlns:a16="http://schemas.microsoft.com/office/drawing/2014/main" val="3908260309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2354117842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311548386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715016768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836166355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233593679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64957112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2627219956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236088099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4192292564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075908668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05177362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179166070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2161960111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474522293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235340002"/>
                    </a:ext>
                  </a:extLst>
                </a:gridCol>
                <a:gridCol w="450742">
                  <a:extLst>
                    <a:ext uri="{9D8B030D-6E8A-4147-A177-3AD203B41FA5}">
                      <a16:colId xmlns:a16="http://schemas.microsoft.com/office/drawing/2014/main" val="2563782126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41330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r>
                        <a:rPr lang="en-US" altLang="zh-CN" baseline="-25000" dirty="0"/>
                        <a:t>2,0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</a:t>
                      </a:r>
                      <a:r>
                        <a:rPr lang="en-US" altLang="zh-CN" baseline="-25000" dirty="0"/>
                        <a:t>2,1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r>
                        <a:rPr lang="en-US" altLang="zh-CN" baseline="-25000" dirty="0"/>
                        <a:t>2,15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7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8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0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3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00185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82CF2A4-4859-4BF7-B8FE-F217A99CAC74}"/>
              </a:ext>
            </a:extLst>
          </p:cNvPr>
          <p:cNvCxnSpPr>
            <a:cxnSpLocks/>
          </p:cNvCxnSpPr>
          <p:nvPr/>
        </p:nvCxnSpPr>
        <p:spPr>
          <a:xfrm>
            <a:off x="2595418" y="2660073"/>
            <a:ext cx="0" cy="18719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D68FD0B-7943-4EDC-8231-77110286B313}"/>
              </a:ext>
            </a:extLst>
          </p:cNvPr>
          <p:cNvSpPr txBox="1"/>
          <p:nvPr/>
        </p:nvSpPr>
        <p:spPr>
          <a:xfrm>
            <a:off x="2240540" y="5384680"/>
            <a:ext cx="802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每个命题公式对应唯一的与之等值的真值函数</a:t>
            </a:r>
          </a:p>
        </p:txBody>
      </p:sp>
    </p:spTree>
    <p:extLst>
      <p:ext uri="{BB962C8B-B14F-4D97-AF65-F5344CB8AC3E}">
        <p14:creationId xmlns:p14="http://schemas.microsoft.com/office/powerpoint/2010/main" val="372931363"/>
      </p:ext>
    </p:ext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D312E68-2796-4FC9-939E-870A519835A0}"/>
              </a:ext>
            </a:extLst>
          </p:cNvPr>
          <p:cNvGraphicFramePr>
            <a:graphicFrameLocks noGrp="1"/>
          </p:cNvGraphicFramePr>
          <p:nvPr/>
        </p:nvGraphicFramePr>
        <p:xfrm>
          <a:off x="1531290" y="2677775"/>
          <a:ext cx="954311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173">
                  <a:extLst>
                    <a:ext uri="{9D8B030D-6E8A-4147-A177-3AD203B41FA5}">
                      <a16:colId xmlns:a16="http://schemas.microsoft.com/office/drawing/2014/main" val="3908260309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2354117842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311548386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715016768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836166355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233593679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64957112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2627219956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236088099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4192292564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075908668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05177362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179166070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2161960111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1474522293"/>
                    </a:ext>
                  </a:extLst>
                </a:gridCol>
                <a:gridCol w="530173">
                  <a:extLst>
                    <a:ext uri="{9D8B030D-6E8A-4147-A177-3AD203B41FA5}">
                      <a16:colId xmlns:a16="http://schemas.microsoft.com/office/drawing/2014/main" val="3235340002"/>
                    </a:ext>
                  </a:extLst>
                </a:gridCol>
                <a:gridCol w="450742">
                  <a:extLst>
                    <a:ext uri="{9D8B030D-6E8A-4147-A177-3AD203B41FA5}">
                      <a16:colId xmlns:a16="http://schemas.microsoft.com/office/drawing/2014/main" val="2563782126"/>
                    </a:ext>
                  </a:extLst>
                </a:gridCol>
                <a:gridCol w="609603">
                  <a:extLst>
                    <a:ext uri="{9D8B030D-6E8A-4147-A177-3AD203B41FA5}">
                      <a16:colId xmlns:a16="http://schemas.microsoft.com/office/drawing/2014/main" val="41330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r>
                        <a:rPr lang="en-US" altLang="zh-CN" baseline="-25000" dirty="0"/>
                        <a:t>2,0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</a:t>
                      </a:r>
                      <a:r>
                        <a:rPr lang="en-US" altLang="zh-CN" baseline="-25000" dirty="0"/>
                        <a:t>2,1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r>
                        <a:rPr lang="en-US" altLang="zh-CN" baseline="-25000" dirty="0"/>
                        <a:t>2,15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17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98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0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03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00185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5714D7C8-0D07-48E0-AB0C-8DC671D3FFD2}"/>
              </a:ext>
            </a:extLst>
          </p:cNvPr>
          <p:cNvSpPr txBox="1"/>
          <p:nvPr/>
        </p:nvSpPr>
        <p:spPr>
          <a:xfrm>
            <a:off x="2650836" y="4821382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矛盾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3DD0D6-B946-4E0B-B072-BFFD55042CE0}"/>
              </a:ext>
            </a:extLst>
          </p:cNvPr>
          <p:cNvSpPr txBox="1"/>
          <p:nvPr/>
        </p:nvSpPr>
        <p:spPr>
          <a:xfrm>
            <a:off x="3117272" y="4821382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9AA6C9-036E-4DC8-BC43-F734A50C981A}"/>
              </a:ext>
            </a:extLst>
          </p:cNvPr>
          <p:cNvSpPr txBox="1"/>
          <p:nvPr/>
        </p:nvSpPr>
        <p:spPr>
          <a:xfrm>
            <a:off x="3648363" y="4821382"/>
            <a:ext cx="35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条件否定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846BB1-F1B1-41D1-9BBF-52714B7C7F7D}"/>
              </a:ext>
            </a:extLst>
          </p:cNvPr>
          <p:cNvSpPr txBox="1"/>
          <p:nvPr/>
        </p:nvSpPr>
        <p:spPr>
          <a:xfrm>
            <a:off x="4156362" y="4867548"/>
            <a:ext cx="35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8C52F3-9436-442A-86A4-064DD7CD6E5C}"/>
              </a:ext>
            </a:extLst>
          </p:cNvPr>
          <p:cNvSpPr txBox="1"/>
          <p:nvPr/>
        </p:nvSpPr>
        <p:spPr>
          <a:xfrm>
            <a:off x="4742872" y="4821382"/>
            <a:ext cx="350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条件否定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6790BE-6F1B-498D-A322-6AE1378C4967}"/>
              </a:ext>
            </a:extLst>
          </p:cNvPr>
          <p:cNvSpPr txBox="1"/>
          <p:nvPr/>
        </p:nvSpPr>
        <p:spPr>
          <a:xfrm>
            <a:off x="5329382" y="4849014"/>
            <a:ext cx="35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3DF915-5B0F-4438-893B-5DF761B84138}"/>
              </a:ext>
            </a:extLst>
          </p:cNvPr>
          <p:cNvSpPr txBox="1"/>
          <p:nvPr/>
        </p:nvSpPr>
        <p:spPr>
          <a:xfrm>
            <a:off x="5837381" y="4821381"/>
            <a:ext cx="350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排斥或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9261F5-5878-4BBA-93F5-0601A1410961}"/>
              </a:ext>
            </a:extLst>
          </p:cNvPr>
          <p:cNvSpPr txBox="1"/>
          <p:nvPr/>
        </p:nvSpPr>
        <p:spPr>
          <a:xfrm>
            <a:off x="6345380" y="4821381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析取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FD8260-88B4-46BD-8CDD-518CE505797C}"/>
              </a:ext>
            </a:extLst>
          </p:cNvPr>
          <p:cNvSpPr txBox="1"/>
          <p:nvPr/>
        </p:nvSpPr>
        <p:spPr>
          <a:xfrm>
            <a:off x="6830288" y="4821380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或非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54CB82-E923-47C1-878A-F4683FA27509}"/>
              </a:ext>
            </a:extLst>
          </p:cNvPr>
          <p:cNvSpPr txBox="1"/>
          <p:nvPr/>
        </p:nvSpPr>
        <p:spPr>
          <a:xfrm>
            <a:off x="7342909" y="4821379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等价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755ABC-167D-49F9-8D4F-CDB5BCFEA732}"/>
              </a:ext>
            </a:extLst>
          </p:cNvPr>
          <p:cNvSpPr txBox="1"/>
          <p:nvPr/>
        </p:nvSpPr>
        <p:spPr>
          <a:xfrm>
            <a:off x="7878615" y="4867548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438B2B-3633-4527-ACF6-7CDF184CF76D}"/>
              </a:ext>
            </a:extLst>
          </p:cNvPr>
          <p:cNvSpPr txBox="1"/>
          <p:nvPr/>
        </p:nvSpPr>
        <p:spPr>
          <a:xfrm>
            <a:off x="8391236" y="4881387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蕴含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8F243F-E63B-481F-B979-89F8E1FABFA0}"/>
              </a:ext>
            </a:extLst>
          </p:cNvPr>
          <p:cNvSpPr txBox="1"/>
          <p:nvPr/>
        </p:nvSpPr>
        <p:spPr>
          <a:xfrm>
            <a:off x="8968509" y="4858173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0D8372-5B17-4002-9C9F-48400C9F573E}"/>
              </a:ext>
            </a:extLst>
          </p:cNvPr>
          <p:cNvSpPr txBox="1"/>
          <p:nvPr/>
        </p:nvSpPr>
        <p:spPr>
          <a:xfrm>
            <a:off x="9508837" y="4867548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蕴含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F62258-E90B-40E3-B781-E59D87CFFABA}"/>
              </a:ext>
            </a:extLst>
          </p:cNvPr>
          <p:cNvSpPr txBox="1"/>
          <p:nvPr/>
        </p:nvSpPr>
        <p:spPr>
          <a:xfrm>
            <a:off x="10012213" y="4849014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与非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17749A-F051-47DA-9AAD-B31737133772}"/>
              </a:ext>
            </a:extLst>
          </p:cNvPr>
          <p:cNvSpPr txBox="1"/>
          <p:nvPr/>
        </p:nvSpPr>
        <p:spPr>
          <a:xfrm>
            <a:off x="10515589" y="4849013"/>
            <a:ext cx="35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重言</a:t>
            </a:r>
          </a:p>
        </p:txBody>
      </p:sp>
    </p:spTree>
    <p:extLst>
      <p:ext uri="{BB962C8B-B14F-4D97-AF65-F5344CB8AC3E}">
        <p14:creationId xmlns:p14="http://schemas.microsoft.com/office/powerpoint/2010/main" val="11827650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106722-5DE4-4F0A-8F97-05680CA35035}"/>
              </a:ext>
            </a:extLst>
          </p:cNvPr>
          <p:cNvSpPr txBox="1"/>
          <p:nvPr/>
        </p:nvSpPr>
        <p:spPr>
          <a:xfrm>
            <a:off x="1350418" y="978131"/>
            <a:ext cx="10118770" cy="592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设</a:t>
            </a:r>
            <a:r>
              <a:rPr lang="en-US" altLang="zh-CN" sz="3200" dirty="0"/>
              <a:t>S</a:t>
            </a:r>
            <a:r>
              <a:rPr lang="zh-CN" altLang="en-US" sz="3200" dirty="0"/>
              <a:t>是一个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联结词集合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）如果对任一命题公式，都有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由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中的联结词</a:t>
            </a:r>
            <a:r>
              <a:rPr lang="zh-CN" altLang="en-US" sz="3200" dirty="0"/>
              <a:t>所表示出来的命题公式与之等价，则称</a:t>
            </a:r>
            <a:r>
              <a:rPr lang="en-US" altLang="zh-CN" sz="3200" dirty="0"/>
              <a:t>S</a:t>
            </a:r>
            <a:r>
              <a:rPr lang="zh-CN" altLang="en-US" sz="3200" dirty="0"/>
              <a:t>是</a:t>
            </a:r>
            <a:r>
              <a:rPr lang="zh-CN" altLang="en-US" sz="3200" dirty="0">
                <a:solidFill>
                  <a:srgbClr val="FF0000"/>
                </a:solidFill>
              </a:rPr>
              <a:t>完备的联结词集合</a:t>
            </a:r>
            <a:r>
              <a:rPr lang="zh-CN" altLang="en-US" sz="3200" dirty="0"/>
              <a:t>，或者说</a:t>
            </a:r>
            <a:r>
              <a:rPr lang="en-US" altLang="zh-CN" sz="3200" dirty="0"/>
              <a:t>S</a:t>
            </a:r>
            <a:r>
              <a:rPr lang="zh-CN" altLang="en-US" sz="3200" dirty="0"/>
              <a:t>是</a:t>
            </a:r>
            <a:r>
              <a:rPr lang="zh-CN" altLang="en-US" sz="3200" dirty="0">
                <a:solidFill>
                  <a:srgbClr val="FF0000"/>
                </a:solidFill>
              </a:rPr>
              <a:t>联结词完备集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）对于一个联结词完备集</a:t>
            </a:r>
            <a:r>
              <a:rPr lang="en-US" altLang="zh-CN" sz="3200" dirty="0"/>
              <a:t>S</a:t>
            </a:r>
            <a:r>
              <a:rPr lang="zh-CN" altLang="en-US" sz="3200" dirty="0"/>
              <a:t>，从</a:t>
            </a:r>
            <a:r>
              <a:rPr lang="en-US" altLang="zh-CN" sz="3200" dirty="0"/>
              <a:t>S</a:t>
            </a:r>
            <a:r>
              <a:rPr lang="zh-CN" altLang="en-US" sz="3200" dirty="0"/>
              <a:t>中任意删去一种联结词后，得到的一个新的联结词集合</a:t>
            </a:r>
            <a:r>
              <a:rPr lang="en-US" altLang="zh-CN" sz="3200" dirty="0"/>
              <a:t>S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，至少有一个公式不等价于仅包含</a:t>
            </a:r>
            <a:r>
              <a:rPr lang="en-US" altLang="zh-CN" sz="3200" dirty="0"/>
              <a:t>S</a:t>
            </a:r>
            <a:r>
              <a:rPr lang="en-US" altLang="zh-CN" sz="3200" baseline="-25000" dirty="0"/>
              <a:t>1</a:t>
            </a:r>
            <a:r>
              <a:rPr lang="zh-CN" altLang="en-US" sz="3200" dirty="0"/>
              <a:t>中联结词所表示的任一公式，则称</a:t>
            </a:r>
            <a:r>
              <a:rPr lang="en-US" altLang="zh-CN" sz="3200" dirty="0"/>
              <a:t>S</a:t>
            </a:r>
            <a:r>
              <a:rPr lang="zh-CN" altLang="en-US" sz="3200" dirty="0"/>
              <a:t>为</a:t>
            </a:r>
            <a:r>
              <a:rPr lang="zh-CN" altLang="en-US" sz="3200" dirty="0">
                <a:solidFill>
                  <a:srgbClr val="FF0000"/>
                </a:solidFill>
              </a:rPr>
              <a:t>极小完备的联结词集合</a:t>
            </a:r>
            <a:r>
              <a:rPr lang="zh-CN" altLang="en-US" sz="3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81488476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2B708A-3031-40E9-8391-99D44F9C9DF9}"/>
              </a:ext>
            </a:extLst>
          </p:cNvPr>
          <p:cNvSpPr txBox="1"/>
          <p:nvPr/>
        </p:nvSpPr>
        <p:spPr>
          <a:xfrm>
            <a:off x="2331677" y="1455738"/>
            <a:ext cx="647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S={</a:t>
            </a:r>
            <a:r>
              <a:rPr lang="en-US" altLang="zh-CN" sz="3600" dirty="0">
                <a:sym typeface="Symbol" panose="05050102010706020507" pitchFamily="18" charset="2"/>
              </a:rPr>
              <a:t></a:t>
            </a:r>
            <a:r>
              <a:rPr lang="zh-CN" altLang="en-US" sz="3600" dirty="0">
                <a:sym typeface="Symbol" panose="05050102010706020507" pitchFamily="18" charset="2"/>
              </a:rPr>
              <a:t>，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600" dirty="0">
                <a:sym typeface="Symbol" panose="05050102010706020507" pitchFamily="18" charset="2"/>
              </a:rPr>
              <a:t> </a:t>
            </a:r>
            <a:r>
              <a:rPr lang="en-US" altLang="zh-CN" sz="3600" dirty="0"/>
              <a:t>}</a:t>
            </a:r>
            <a:r>
              <a:rPr lang="zh-CN" altLang="en-US" sz="3600" dirty="0"/>
              <a:t>是联结词完备集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E956FA-5480-4646-BB22-0D36685FE427}"/>
              </a:ext>
            </a:extLst>
          </p:cNvPr>
          <p:cNvSpPr txBox="1"/>
          <p:nvPr/>
        </p:nvSpPr>
        <p:spPr>
          <a:xfrm>
            <a:off x="2586182" y="2512291"/>
            <a:ext cx="58835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以下联结词集都是完备集：</a:t>
            </a:r>
            <a:endParaRPr lang="en-US" altLang="zh-CN" sz="3200" dirty="0"/>
          </a:p>
          <a:p>
            <a:r>
              <a:rPr lang="en-US" altLang="zh-CN" sz="3200" dirty="0"/>
              <a:t>S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={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zh-CN" altLang="en-US" sz="3200" dirty="0"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等线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zh-CN" altLang="en-US" sz="3200" dirty="0">
                <a:latin typeface="等线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sym typeface="Symbol" panose="05050102010706020507" pitchFamily="18" charset="2"/>
              </a:rPr>
              <a:t> </a:t>
            </a:r>
            <a:r>
              <a:rPr lang="zh-CN" altLang="en-US" sz="3200" dirty="0">
                <a:sym typeface="Symbol" panose="05050102010706020507" pitchFamily="18" charset="2"/>
              </a:rPr>
              <a:t>，</a:t>
            </a:r>
            <a:r>
              <a:rPr lang="zh-CN" altLang="en-US" sz="3200" dirty="0">
                <a:latin typeface="等线" panose="02010600030101010101" pitchFamily="2" charset="-122"/>
                <a:sym typeface="Symbol" panose="05050102010706020507" pitchFamily="18" charset="2"/>
              </a:rPr>
              <a:t> </a:t>
            </a:r>
            <a:r>
              <a:rPr lang="en-US" altLang="zh-CN" sz="3200" dirty="0"/>
              <a:t>}</a:t>
            </a:r>
          </a:p>
          <a:p>
            <a:r>
              <a:rPr lang="en-US" altLang="zh-CN" sz="3200" dirty="0"/>
              <a:t>S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={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zh-CN" altLang="en-US" sz="3200" dirty="0"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等线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zh-CN" altLang="en-US" sz="3200" dirty="0">
                <a:latin typeface="等线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sym typeface="Symbol" panose="05050102010706020507" pitchFamily="18" charset="2"/>
              </a:rPr>
              <a:t> </a:t>
            </a:r>
            <a:r>
              <a:rPr lang="zh-CN" altLang="en-US" sz="3200" dirty="0">
                <a:sym typeface="Symbol" panose="05050102010706020507" pitchFamily="18" charset="2"/>
              </a:rPr>
              <a:t>，</a:t>
            </a:r>
            <a:r>
              <a:rPr lang="zh-CN" altLang="en-US" sz="3200" dirty="0">
                <a:latin typeface="等线" panose="02010600030101010101" pitchFamily="2" charset="-122"/>
                <a:sym typeface="Symbol" panose="05050102010706020507" pitchFamily="18" charset="2"/>
              </a:rPr>
              <a:t> ，</a:t>
            </a:r>
            <a:r>
              <a:rPr lang="en-US" altLang="zh-CN" sz="3200" dirty="0">
                <a:latin typeface="Arial" panose="020B0604020202020204" pitchFamily="34" charset="0"/>
                <a:sym typeface="Symbol" panose="05050102010706020507" pitchFamily="18" charset="2"/>
              </a:rPr>
              <a:t> </a:t>
            </a:r>
            <a:r>
              <a:rPr lang="en-US" altLang="zh-CN" sz="3200" dirty="0"/>
              <a:t>}</a:t>
            </a:r>
            <a:endParaRPr lang="zh-CN" altLang="en-US" sz="3200" dirty="0"/>
          </a:p>
          <a:p>
            <a:r>
              <a:rPr lang="en-US" altLang="zh-CN" sz="3200" dirty="0"/>
              <a:t>S</a:t>
            </a:r>
            <a:r>
              <a:rPr lang="en-US" altLang="zh-CN" sz="3200" baseline="-25000" dirty="0"/>
              <a:t>3</a:t>
            </a:r>
            <a:r>
              <a:rPr lang="en-US" altLang="zh-CN" sz="3200" dirty="0"/>
              <a:t>={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zh-CN" altLang="en-US" sz="3200" dirty="0"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等线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}</a:t>
            </a:r>
            <a:endParaRPr lang="zh-CN" altLang="en-US" sz="3200" dirty="0"/>
          </a:p>
          <a:p>
            <a:r>
              <a:rPr lang="en-US" altLang="zh-CN" sz="3200" dirty="0"/>
              <a:t>S</a:t>
            </a:r>
            <a:r>
              <a:rPr lang="en-US" altLang="zh-CN" sz="3200" baseline="-25000" dirty="0"/>
              <a:t>4</a:t>
            </a:r>
            <a:r>
              <a:rPr lang="en-US" altLang="zh-CN" sz="3200" dirty="0"/>
              <a:t>={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zh-CN" altLang="en-US" sz="3200" dirty="0"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sym typeface="Symbol" panose="05050102010706020507" pitchFamily="18" charset="2"/>
              </a:rPr>
              <a:t> </a:t>
            </a:r>
            <a:r>
              <a:rPr lang="en-US" altLang="zh-CN" sz="3200" dirty="0"/>
              <a:t>}</a:t>
            </a:r>
            <a:endParaRPr lang="zh-CN" altLang="en-US" sz="3200" dirty="0"/>
          </a:p>
          <a:p>
            <a:r>
              <a:rPr lang="en-US" altLang="zh-CN" sz="3200" dirty="0"/>
              <a:t>S</a:t>
            </a:r>
            <a:r>
              <a:rPr lang="en-US" altLang="zh-CN" sz="3200" baseline="-25000" dirty="0"/>
              <a:t>5</a:t>
            </a:r>
            <a:r>
              <a:rPr lang="en-US" altLang="zh-CN" sz="3200" dirty="0"/>
              <a:t>={</a:t>
            </a:r>
            <a:r>
              <a:rPr lang="en-US" altLang="zh-CN" sz="3200" dirty="0">
                <a:sym typeface="Symbol" panose="05050102010706020507" pitchFamily="18" charset="2"/>
              </a:rPr>
              <a:t></a:t>
            </a:r>
            <a:r>
              <a:rPr lang="zh-CN" altLang="en-US" sz="3200" dirty="0">
                <a:sym typeface="Symbol" panose="05050102010706020507" pitchFamily="18" charset="2"/>
              </a:rPr>
              <a:t>，</a:t>
            </a:r>
            <a:r>
              <a:rPr lang="zh-CN" altLang="en-US" sz="3200" dirty="0">
                <a:latin typeface="等线" panose="02010600030101010101" pitchFamily="2" charset="-122"/>
                <a:sym typeface="Symbol" panose="05050102010706020507" pitchFamily="18" charset="2"/>
              </a:rPr>
              <a:t> </a:t>
            </a:r>
            <a:r>
              <a:rPr lang="en-US" altLang="zh-CN" sz="3200" dirty="0"/>
              <a:t>}</a:t>
            </a:r>
            <a:endParaRPr lang="zh-CN" altLang="en-US" sz="3200" dirty="0"/>
          </a:p>
          <a:p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180393499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F5D7BE-5832-4606-86BA-C1A19B15A659}"/>
              </a:ext>
            </a:extLst>
          </p:cNvPr>
          <p:cNvSpPr/>
          <p:nvPr/>
        </p:nvSpPr>
        <p:spPr>
          <a:xfrm>
            <a:off x="3799174" y="1585109"/>
            <a:ext cx="3712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{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600" dirty="0">
                <a:sym typeface="Symbol" panose="05050102010706020507" pitchFamily="18" charset="2"/>
              </a:rPr>
              <a:t> </a:t>
            </a:r>
            <a:r>
              <a:rPr lang="zh-CN" altLang="en-US" sz="3600" dirty="0">
                <a:sym typeface="Symbol" panose="05050102010706020507" pitchFamily="18" charset="2"/>
              </a:rPr>
              <a:t>，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 ，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3600" dirty="0"/>
              <a:t>}</a:t>
            </a:r>
            <a:endParaRPr lang="zh-CN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18D67B-805F-4320-A018-0F44E89F2C39}"/>
              </a:ext>
            </a:extLst>
          </p:cNvPr>
          <p:cNvSpPr/>
          <p:nvPr/>
        </p:nvSpPr>
        <p:spPr>
          <a:xfrm>
            <a:off x="3799174" y="3105834"/>
            <a:ext cx="2845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{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600" dirty="0"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 ，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3600" dirty="0"/>
              <a:t>}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DF0CF9-4AA4-426B-B412-6C217157580A}"/>
              </a:ext>
            </a:extLst>
          </p:cNvPr>
          <p:cNvSpPr/>
          <p:nvPr/>
        </p:nvSpPr>
        <p:spPr>
          <a:xfrm>
            <a:off x="3799174" y="4431252"/>
            <a:ext cx="19030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/>
              <a:t>{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600" dirty="0"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dirty="0"/>
              <a:t>}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46024398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5" name="内容占位符 110594">
            <a:extLst>
              <a:ext uri="{FF2B5EF4-FFF2-40B4-BE49-F238E27FC236}">
                <a16:creationId xmlns:a16="http://schemas.microsoft.com/office/drawing/2014/main" id="{5399EBF8-0137-488F-A2EC-3F7B72033479}"/>
              </a:ext>
            </a:extLst>
          </p:cNvPr>
          <p:cNvSpPr txBox="1">
            <a:spLocks noChangeArrowheads="1"/>
          </p:cNvSpPr>
          <p:nvPr/>
        </p:nvSpPr>
        <p:spPr>
          <a:xfrm>
            <a:off x="1229043" y="1333818"/>
            <a:ext cx="10144351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是公式，称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的逻辑结果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(logic conclusion)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，当且仅当对于任意解释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同时满足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记为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有效的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(efficacious)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，否则称为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无效的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inefficacious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5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称为一组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(Premise)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，有时用集合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来表示，记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 = {G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(conclusion)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。又称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是前提集合的逻辑结果。记为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 </a:t>
            </a:r>
            <a:r>
              <a:rPr lang="en-US" altLang="en-US" noProof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1142931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5" name="文本占位符 108546">
            <a:extLst>
              <a:ext uri="{FF2B5EF4-FFF2-40B4-BE49-F238E27FC236}">
                <a16:creationId xmlns:a16="http://schemas.microsoft.com/office/drawing/2014/main" id="{695E9E90-7249-4802-9B42-21B134662876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063852"/>
            <a:ext cx="9300164" cy="40608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3333FF"/>
                </a:solidFill>
                <a:latin typeface="+mn-ea"/>
              </a:rPr>
              <a:t>推理的有效性和结论的真实性</a:t>
            </a:r>
            <a:endParaRPr lang="en-US" altLang="zh-CN" sz="3600" b="1" dirty="0">
              <a:solidFill>
                <a:srgbClr val="3333FF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/>
              <a:t>有效的推理不一定产生真实的结论；</a:t>
            </a:r>
          </a:p>
          <a:p>
            <a:pPr marL="0" indent="0">
              <a:buNone/>
            </a:pPr>
            <a:r>
              <a:rPr lang="zh-CN" altLang="en-US" sz="3600" dirty="0"/>
              <a:t>而产生真实结论的推理过程未必是有效的。</a:t>
            </a:r>
          </a:p>
          <a:p>
            <a:pPr marL="0" indent="0">
              <a:buNone/>
            </a:pPr>
            <a:r>
              <a:rPr lang="zh-CN" altLang="en-US" sz="3600" dirty="0">
                <a:solidFill>
                  <a:srgbClr val="FF0000"/>
                </a:solidFill>
              </a:rPr>
              <a:t>有效的推理</a:t>
            </a:r>
            <a:r>
              <a:rPr lang="zh-CN" altLang="en-US" sz="3600" dirty="0"/>
              <a:t>中可能包含为</a:t>
            </a:r>
            <a:r>
              <a:rPr lang="zh-CN" altLang="en-US" sz="3600" dirty="0">
                <a:solidFill>
                  <a:srgbClr val="0000FF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3600" dirty="0">
                <a:solidFill>
                  <a:srgbClr val="0000FF"/>
                </a:solidFill>
              </a:rPr>
              <a:t>假</a:t>
            </a:r>
            <a:r>
              <a:rPr lang="zh-CN" altLang="en-US" sz="3600" dirty="0">
                <a:solidFill>
                  <a:srgbClr val="0000FF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3600" dirty="0">
                <a:solidFill>
                  <a:srgbClr val="0000FF"/>
                </a:solidFill>
              </a:rPr>
              <a:t>的前提</a:t>
            </a:r>
            <a:r>
              <a:rPr lang="zh-CN" altLang="en-US" sz="3600" dirty="0"/>
              <a:t>，</a:t>
            </a:r>
          </a:p>
          <a:p>
            <a:pPr marL="0" indent="0">
              <a:buNone/>
            </a:pPr>
            <a:r>
              <a:rPr lang="zh-CN" altLang="en-US" sz="3600" dirty="0"/>
              <a:t>而</a:t>
            </a:r>
            <a:r>
              <a:rPr lang="zh-CN" altLang="en-US" sz="3600" dirty="0">
                <a:solidFill>
                  <a:srgbClr val="FF0000"/>
                </a:solidFill>
              </a:rPr>
              <a:t>无效的推理</a:t>
            </a:r>
            <a:r>
              <a:rPr lang="zh-CN" altLang="en-US" sz="3600" dirty="0"/>
              <a:t>却可能得到为</a:t>
            </a:r>
            <a:r>
              <a:rPr lang="zh-CN" altLang="en-US" sz="3600" dirty="0">
                <a:solidFill>
                  <a:srgbClr val="0000FF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3600" dirty="0">
                <a:solidFill>
                  <a:srgbClr val="0000FF"/>
                </a:solidFill>
              </a:rPr>
              <a:t>真</a:t>
            </a:r>
            <a:r>
              <a:rPr lang="zh-CN" altLang="en-US" sz="3600" dirty="0">
                <a:solidFill>
                  <a:srgbClr val="0000FF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3600" dirty="0">
                <a:solidFill>
                  <a:srgbClr val="0000FF"/>
                </a:solidFill>
              </a:rPr>
              <a:t>的结论</a:t>
            </a:r>
            <a:r>
              <a:rPr lang="zh-CN" altLang="en-US" sz="3600" dirty="0"/>
              <a:t> 。</a:t>
            </a:r>
          </a:p>
          <a:p>
            <a:pPr>
              <a:lnSpc>
                <a:spcPct val="150000"/>
              </a:lnSpc>
            </a:pPr>
            <a:endParaRPr lang="en-US" altLang="zh-CN" sz="3600" b="1" dirty="0">
              <a:solidFill>
                <a:srgbClr val="3333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3650850"/>
      </p:ext>
    </p:ext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78" y="20039"/>
            <a:ext cx="1439410" cy="143599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87DB9B1-EC02-48CA-A761-A65A60FBCA1B}"/>
              </a:ext>
            </a:extLst>
          </p:cNvPr>
          <p:cNvSpPr txBox="1"/>
          <p:nvPr/>
        </p:nvSpPr>
        <p:spPr>
          <a:xfrm>
            <a:off x="1849740" y="318052"/>
            <a:ext cx="35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Lucida Handwriting" panose="03010101010101010101" pitchFamily="66" charset="0"/>
              </a:rPr>
              <a:t>Introduction</a:t>
            </a:r>
            <a:endParaRPr lang="zh-CN" altLang="en-US" dirty="0">
              <a:latin typeface="Lucida Handwriting" panose="03010101010101010101" pitchFamily="66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D27D01-525B-4557-8DB6-2116B6064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3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B6C4F6-5B54-450C-B585-78560083FB7C}"/>
              </a:ext>
            </a:extLst>
          </p:cNvPr>
          <p:cNvSpPr txBox="1"/>
          <p:nvPr/>
        </p:nvSpPr>
        <p:spPr>
          <a:xfrm>
            <a:off x="2018805" y="1103475"/>
            <a:ext cx="71432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是前提集合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Г={G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的逻辑结果当且仅当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∧G</a:t>
            </a:r>
            <a:r>
              <a:rPr lang="en-US" altLang="zh-C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∧…∧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→H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永真式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AF4D13-D2B9-497B-9693-AFF9B5610657}"/>
              </a:ext>
            </a:extLst>
          </p:cNvPr>
          <p:cNvSpPr txBox="1"/>
          <p:nvPr/>
        </p:nvSpPr>
        <p:spPr>
          <a:xfrm>
            <a:off x="2018805" y="3286562"/>
            <a:ext cx="7758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 </a:t>
            </a:r>
            <a:r>
              <a:rPr lang="zh-CN" altLang="en-US" sz="3200" dirty="0"/>
              <a:t>前提排列次序无关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2 </a:t>
            </a:r>
            <a:r>
              <a:rPr lang="en-US" altLang="zh-CN" sz="3200" dirty="0">
                <a:sym typeface="Symbol" panose="05050102010706020507" pitchFamily="18" charset="2"/>
              </a:rPr>
              <a:t> </a:t>
            </a:r>
            <a:r>
              <a:rPr lang="zh-CN" altLang="en-US" sz="3200" dirty="0">
                <a:sym typeface="Symbol" panose="05050102010706020507" pitchFamily="18" charset="2"/>
              </a:rPr>
              <a:t>→ 的关系</a:t>
            </a:r>
            <a:endParaRPr lang="en-US" altLang="zh-CN" sz="3200" dirty="0">
              <a:sym typeface="Symbol" panose="05050102010706020507" pitchFamily="18" charset="2"/>
            </a:endParaRPr>
          </a:p>
          <a:p>
            <a:endParaRPr lang="en-US" altLang="zh-CN" sz="3200" dirty="0">
              <a:sym typeface="Symbol" panose="05050102010706020507" pitchFamily="18" charset="2"/>
            </a:endParaRPr>
          </a:p>
          <a:p>
            <a:r>
              <a:rPr lang="en-US" altLang="zh-CN" sz="3200" dirty="0">
                <a:sym typeface="Symbol" panose="05050102010706020507" pitchFamily="18" charset="2"/>
              </a:rPr>
              <a:t>3 </a:t>
            </a:r>
            <a:r>
              <a:rPr lang="zh-CN" altLang="en-US" sz="3200" dirty="0">
                <a:sym typeface="Symbol" panose="05050102010706020507" pitchFamily="18" charset="2"/>
              </a:rPr>
              <a:t>推理的有效性和结论的真实性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76998584"/>
      </p:ext>
    </p:ext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内容占位符 111618">
            <a:extLst>
              <a:ext uri="{FF2B5EF4-FFF2-40B4-BE49-F238E27FC236}">
                <a16:creationId xmlns:a16="http://schemas.microsoft.com/office/drawing/2014/main" id="{03FF5883-0465-4868-A34E-0EA42620BDC8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455738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写出下述推理关系的推理形式：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“下午小王或去看电影或去游泳。他没去看电影。所以，他去游泳了。”</a:t>
            </a:r>
          </a:p>
          <a:p>
            <a:pPr>
              <a:buFontTx/>
              <a:buNone/>
            </a:pPr>
            <a:endParaRPr lang="zh-CN" altLang="en-US" b="1" dirty="0">
              <a:solidFill>
                <a:srgbClr val="0066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设 </a:t>
            </a: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：小王下午去看电影；</a:t>
            </a: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：小王下午去游泳。于是得到如下推理形式</a:t>
            </a: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前提：</a:t>
            </a: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</a:p>
          <a:p>
            <a:pPr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结论：</a:t>
            </a: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</a:p>
          <a:p>
            <a:pPr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推理形式为</a:t>
            </a: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:(P</a:t>
            </a: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Q)</a:t>
            </a: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zh-CN" altLang="en-US" sz="2400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5829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7BEB826-CD3B-40D2-89D0-F2FA4197FD45}"/>
              </a:ext>
            </a:extLst>
          </p:cNvPr>
          <p:cNvSpPr txBox="1"/>
          <p:nvPr/>
        </p:nvSpPr>
        <p:spPr>
          <a:xfrm>
            <a:off x="1571625" y="1289264"/>
            <a:ext cx="9016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/>
              <a:t>如果李剑</a:t>
            </a:r>
            <a:r>
              <a:rPr lang="en-US" altLang="zh-CN" sz="3600" dirty="0"/>
              <a:t>\</a:t>
            </a:r>
            <a:r>
              <a:rPr lang="zh-CN" altLang="en-US" sz="3600" dirty="0"/>
              <a:t>刘勇同学离散考了</a:t>
            </a:r>
            <a:r>
              <a:rPr lang="en-US" altLang="zh-CN" sz="3600" dirty="0"/>
              <a:t>90</a:t>
            </a:r>
            <a:r>
              <a:rPr lang="zh-CN" altLang="en-US" sz="3600" dirty="0"/>
              <a:t>分，他就能喝到冰阔落。如果他能喝冰阔落，他就不喝鲜橙多。所以，如果李剑</a:t>
            </a:r>
            <a:r>
              <a:rPr lang="en-US" altLang="zh-CN" sz="3600" dirty="0"/>
              <a:t>\</a:t>
            </a:r>
            <a:r>
              <a:rPr lang="zh-CN" altLang="en-US" sz="3600" dirty="0"/>
              <a:t>刘勇同学没喝鲜橙多，他肯定是离散考了</a:t>
            </a:r>
            <a:r>
              <a:rPr lang="en-US" altLang="zh-CN" sz="3600" dirty="0"/>
              <a:t>90</a:t>
            </a:r>
            <a:r>
              <a:rPr lang="zh-CN" altLang="en-US" sz="3600" dirty="0"/>
              <a:t>分以上。</a:t>
            </a:r>
          </a:p>
        </p:txBody>
      </p:sp>
    </p:spTree>
    <p:extLst>
      <p:ext uri="{BB962C8B-B14F-4D97-AF65-F5344CB8AC3E}">
        <p14:creationId xmlns:p14="http://schemas.microsoft.com/office/powerpoint/2010/main" val="166559892"/>
      </p:ext>
    </p:ext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3E0D98-6B9D-45A7-A919-C9F730669F28}"/>
              </a:ext>
            </a:extLst>
          </p:cNvPr>
          <p:cNvSpPr txBox="1"/>
          <p:nvPr/>
        </p:nvSpPr>
        <p:spPr>
          <a:xfrm>
            <a:off x="2318326" y="1313165"/>
            <a:ext cx="9375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3200" dirty="0"/>
              <a:t>李剑</a:t>
            </a:r>
            <a:r>
              <a:rPr lang="en-US" altLang="zh-CN" sz="3200" dirty="0"/>
              <a:t>\</a:t>
            </a:r>
            <a:r>
              <a:rPr lang="zh-CN" altLang="en-US" sz="3200" dirty="0"/>
              <a:t>刘勇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离散考了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分以上。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1504C5-AD66-4DF1-ACD7-A1EDBC651EF5}"/>
              </a:ext>
            </a:extLst>
          </p:cNvPr>
          <p:cNvSpPr txBox="1"/>
          <p:nvPr/>
        </p:nvSpPr>
        <p:spPr>
          <a:xfrm>
            <a:off x="2244435" y="1895143"/>
            <a:ext cx="9375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3200" dirty="0"/>
              <a:t>李剑</a:t>
            </a:r>
            <a:r>
              <a:rPr lang="en-US" altLang="zh-CN" sz="3200" dirty="0"/>
              <a:t>\</a:t>
            </a:r>
            <a:r>
              <a:rPr lang="zh-CN" altLang="en-US" sz="3200" dirty="0"/>
              <a:t>刘勇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喝到冰可乐。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84035E-73AA-4D66-B542-D692D95CB45A}"/>
              </a:ext>
            </a:extLst>
          </p:cNvPr>
          <p:cNvSpPr txBox="1"/>
          <p:nvPr/>
        </p:nvSpPr>
        <p:spPr>
          <a:xfrm>
            <a:off x="2244435" y="2508382"/>
            <a:ext cx="9375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3200" dirty="0"/>
              <a:t>李剑</a:t>
            </a:r>
            <a:r>
              <a:rPr lang="en-US" altLang="zh-CN" sz="3200" dirty="0"/>
              <a:t>\</a:t>
            </a:r>
            <a:r>
              <a:rPr lang="zh-CN" altLang="en-US" sz="3200" dirty="0"/>
              <a:t>刘勇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喝鲜橙多。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FA0958-2BDA-4AB9-B3E5-AD1CEC8F711F}"/>
              </a:ext>
            </a:extLst>
          </p:cNvPr>
          <p:cNvSpPr txBox="1"/>
          <p:nvPr/>
        </p:nvSpPr>
        <p:spPr>
          <a:xfrm>
            <a:off x="2004291" y="3164884"/>
            <a:ext cx="1113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02C81D-196B-4FB1-9530-0E90C493D976}"/>
              </a:ext>
            </a:extLst>
          </p:cNvPr>
          <p:cNvSpPr txBox="1"/>
          <p:nvPr/>
        </p:nvSpPr>
        <p:spPr>
          <a:xfrm>
            <a:off x="2004291" y="3886582"/>
            <a:ext cx="11136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31D19E-4F4A-4956-90F6-33EC5551CC0D}"/>
              </a:ext>
            </a:extLst>
          </p:cNvPr>
          <p:cNvSpPr txBox="1"/>
          <p:nvPr/>
        </p:nvSpPr>
        <p:spPr>
          <a:xfrm>
            <a:off x="1228630" y="4608280"/>
            <a:ext cx="989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推理形式为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 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E3D429-99FA-4B4C-A2D3-2824315598AE}"/>
              </a:ext>
            </a:extLst>
          </p:cNvPr>
          <p:cNvSpPr txBox="1"/>
          <p:nvPr/>
        </p:nvSpPr>
        <p:spPr>
          <a:xfrm>
            <a:off x="2129078" y="54669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6780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/>
      <p:bldP spid="8" grpId="0"/>
      <p:bldP spid="4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12A944-E6FD-4F3D-8E8A-E76D6647E5B8}"/>
              </a:ext>
            </a:extLst>
          </p:cNvPr>
          <p:cNvSpPr txBox="1"/>
          <p:nvPr/>
        </p:nvSpPr>
        <p:spPr>
          <a:xfrm>
            <a:off x="1930594" y="900695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090D7F-58BB-484D-9D7B-DE6298D8C797}"/>
              </a:ext>
            </a:extLst>
          </p:cNvPr>
          <p:cNvSpPr txBox="1"/>
          <p:nvPr/>
        </p:nvSpPr>
        <p:spPr>
          <a:xfrm>
            <a:off x="1219200" y="1618245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））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192D49-8763-4E0C-B91A-85D3FBFF41A9}"/>
              </a:ext>
            </a:extLst>
          </p:cNvPr>
          <p:cNvSpPr txBox="1"/>
          <p:nvPr/>
        </p:nvSpPr>
        <p:spPr>
          <a:xfrm>
            <a:off x="1219200" y="2335794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））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4A8CBB-23B0-41D1-80CA-3767FFCAA646}"/>
              </a:ext>
            </a:extLst>
          </p:cNvPr>
          <p:cNvSpPr txBox="1"/>
          <p:nvPr/>
        </p:nvSpPr>
        <p:spPr>
          <a:xfrm>
            <a:off x="1219200" y="3083076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  P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C57D83-ABE3-44C0-A181-C0C1F476A417}"/>
              </a:ext>
            </a:extLst>
          </p:cNvPr>
          <p:cNvSpPr txBox="1"/>
          <p:nvPr/>
        </p:nvSpPr>
        <p:spPr>
          <a:xfrm>
            <a:off x="1219199" y="3830358"/>
            <a:ext cx="1022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  P  R 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 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(P  Q  R)  (P   Q  R)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973488-0FCA-45BF-B665-64E9372B0E44}"/>
              </a:ext>
            </a:extLst>
          </p:cNvPr>
          <p:cNvSpPr txBox="1"/>
          <p:nvPr/>
        </p:nvSpPr>
        <p:spPr>
          <a:xfrm>
            <a:off x="1219200" y="4577212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  M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M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AE7F7D-A9FA-4673-A0DE-6DE268DED206}"/>
              </a:ext>
            </a:extLst>
          </p:cNvPr>
          <p:cNvSpPr txBox="1"/>
          <p:nvPr/>
        </p:nvSpPr>
        <p:spPr>
          <a:xfrm>
            <a:off x="1219200" y="5324660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  m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m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m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m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m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m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0EC495-27F8-4D31-8169-8A7C66B1445E}"/>
              </a:ext>
            </a:extLst>
          </p:cNvPr>
          <p:cNvSpPr/>
          <p:nvPr/>
        </p:nvSpPr>
        <p:spPr>
          <a:xfrm>
            <a:off x="3352800" y="3053343"/>
            <a:ext cx="7067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(P  ( Q  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(R  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)  ……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8108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内容占位符 112642">
            <a:extLst>
              <a:ext uri="{FF2B5EF4-FFF2-40B4-BE49-F238E27FC236}">
                <a16:creationId xmlns:a16="http://schemas.microsoft.com/office/drawing/2014/main" id="{BF78262A-3BD5-448C-8696-E82D24990A17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827665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讨论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+mn-ea"/>
              </a:rPr>
              <a:t>符号</a:t>
            </a:r>
            <a:r>
              <a:rPr lang="zh-CN" altLang="en-US" sz="3200" b="1" dirty="0">
                <a:latin typeface="+mn-ea"/>
                <a:sym typeface="Symbol" panose="05050102010706020507" pitchFamily="18" charset="2"/>
              </a:rPr>
              <a:t></a:t>
            </a:r>
            <a:r>
              <a:rPr lang="zh-CN" altLang="en-US" sz="3200" b="1" dirty="0">
                <a:latin typeface="+mn-ea"/>
              </a:rPr>
              <a:t>与→是两个完全不同的符号？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+mn-ea"/>
              </a:rPr>
              <a:t>推理有效，则所得结论就真实吗？推理是有效的话，那么不可能有：它的前提都为真时而它的结论为假，对吗？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+mn-ea"/>
              </a:rPr>
              <a:t>可以用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真值表</a:t>
            </a:r>
            <a:r>
              <a:rPr lang="zh-CN" altLang="en-US" sz="3200" b="1" dirty="0">
                <a:latin typeface="+mn-ea"/>
              </a:rPr>
              <a:t>在有限步内判定一个结论是否是前提的有效逻辑结论吗？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+mn-ea"/>
              </a:rPr>
              <a:t>推理方法还有哪些？</a:t>
            </a:r>
          </a:p>
          <a:p>
            <a:pPr>
              <a:lnSpc>
                <a:spcPct val="110000"/>
              </a:lnSpc>
              <a:buFontTx/>
              <a:buNone/>
            </a:pPr>
            <a:endParaRPr lang="zh-CN" altLang="en-US" sz="32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997081"/>
      </p:ext>
    </p:ext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F3D0AB-E9FE-48A9-82A7-7B57636B6A98}"/>
              </a:ext>
            </a:extLst>
          </p:cNvPr>
          <p:cNvSpPr txBox="1">
            <a:spLocks noChangeArrowheads="1"/>
          </p:cNvSpPr>
          <p:nvPr/>
        </p:nvSpPr>
        <p:spPr>
          <a:xfrm>
            <a:off x="1870347" y="1113473"/>
            <a:ext cx="7620000" cy="1873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判断下列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是否是前提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,G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的逻辑结果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	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　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	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	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7" name="Group 198">
            <a:extLst>
              <a:ext uri="{FF2B5EF4-FFF2-40B4-BE49-F238E27FC236}">
                <a16:creationId xmlns:a16="http://schemas.microsoft.com/office/drawing/2014/main" id="{1EFD0AF4-E414-429E-AD6C-A3163ECF3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93810"/>
              </p:ext>
            </p:extLst>
          </p:nvPr>
        </p:nvGraphicFramePr>
        <p:xfrm>
          <a:off x="2014810" y="3489960"/>
          <a:ext cx="2209800" cy="30861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77932724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8095452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73395234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90598912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48887833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353598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1764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142362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53592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81945"/>
                  </a:ext>
                </a:extLst>
              </a:tr>
              <a:tr h="514350">
                <a:tc gridSpan="5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22794"/>
                  </a:ext>
                </a:extLst>
              </a:tr>
            </a:tbl>
          </a:graphicData>
        </a:graphic>
      </p:graphicFrame>
      <p:graphicFrame>
        <p:nvGraphicFramePr>
          <p:cNvPr id="8" name="Group 341">
            <a:extLst>
              <a:ext uri="{FF2B5EF4-FFF2-40B4-BE49-F238E27FC236}">
                <a16:creationId xmlns:a16="http://schemas.microsoft.com/office/drawing/2014/main" id="{28AEB643-2C98-473D-850C-C078F5399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6204"/>
              </p:ext>
            </p:extLst>
          </p:nvPr>
        </p:nvGraphicFramePr>
        <p:xfrm>
          <a:off x="4607197" y="3489960"/>
          <a:ext cx="2447925" cy="3097214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1778337935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328176316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20413851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430338662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666906136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336983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202463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44533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199676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158064"/>
                  </a:ext>
                </a:extLst>
              </a:tr>
              <a:tr h="623888">
                <a:tc gridSpan="5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(2)</a:t>
                      </a:r>
                    </a:p>
                  </a:txBody>
                  <a:tcPr marL="38100" marR="3810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55705"/>
                  </a:ext>
                </a:extLst>
              </a:tr>
            </a:tbl>
          </a:graphicData>
        </a:graphic>
      </p:graphicFrame>
      <p:graphicFrame>
        <p:nvGraphicFramePr>
          <p:cNvPr id="9" name="Group 384">
            <a:extLst>
              <a:ext uri="{FF2B5EF4-FFF2-40B4-BE49-F238E27FC236}">
                <a16:creationId xmlns:a16="http://schemas.microsoft.com/office/drawing/2014/main" id="{F078B4DA-3FC1-4049-AE82-A2D2046AD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76812"/>
              </p:ext>
            </p:extLst>
          </p:nvPr>
        </p:nvGraphicFramePr>
        <p:xfrm>
          <a:off x="7271022" y="3489960"/>
          <a:ext cx="2363788" cy="3086100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val="13576741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887214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2747698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6381524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72618703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074027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683461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113822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58931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614035"/>
                  </a:ext>
                </a:extLst>
              </a:tr>
              <a:tr h="514350">
                <a:tc gridSpan="5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0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6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1400" b="1">
                          <a:solidFill>
                            <a:srgbClr val="3333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(3)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4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55748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内容占位符 112642">
            <a:extLst>
              <a:ext uri="{FF2B5EF4-FFF2-40B4-BE49-F238E27FC236}">
                <a16:creationId xmlns:a16="http://schemas.microsoft.com/office/drawing/2014/main" id="{BF78262A-3BD5-448C-8696-E82D24990A17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827665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讨论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+mn-ea"/>
              </a:rPr>
              <a:t>符号</a:t>
            </a:r>
            <a:r>
              <a:rPr lang="zh-CN" altLang="en-US" sz="3200" b="1" dirty="0">
                <a:latin typeface="+mn-ea"/>
                <a:sym typeface="Symbol" panose="05050102010706020507" pitchFamily="18" charset="2"/>
              </a:rPr>
              <a:t></a:t>
            </a:r>
            <a:r>
              <a:rPr lang="zh-CN" altLang="en-US" sz="3200" b="1" dirty="0">
                <a:latin typeface="+mn-ea"/>
              </a:rPr>
              <a:t>与→是两个完全不同的符号？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+mn-ea"/>
              </a:rPr>
              <a:t>推理有效，则所得结论就真实吗？推理是有效的话，那么不可能有：它的前提都为真时而它的结论为假，对吗？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+mn-ea"/>
              </a:rPr>
              <a:t>可以用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</a:rPr>
              <a:t>真值表</a:t>
            </a:r>
            <a:r>
              <a:rPr lang="zh-CN" altLang="en-US" sz="3200" b="1" dirty="0">
                <a:latin typeface="+mn-ea"/>
              </a:rPr>
              <a:t>在有限步内判定一个结论是否是前提的有效逻辑结论吗？</a:t>
            </a:r>
          </a:p>
          <a:p>
            <a:pPr>
              <a:lnSpc>
                <a:spcPct val="110000"/>
              </a:lnSpc>
            </a:pPr>
            <a:r>
              <a:rPr lang="zh-CN" altLang="en-US" sz="3200" b="1" dirty="0">
                <a:latin typeface="+mn-ea"/>
              </a:rPr>
              <a:t>推理方法还有哪些？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3200" b="1" dirty="0">
                <a:solidFill>
                  <a:srgbClr val="CC3300"/>
                </a:solidFill>
                <a:latin typeface="+mn-ea"/>
              </a:rPr>
              <a:t>  </a:t>
            </a:r>
            <a:r>
              <a:rPr lang="zh-CN" altLang="en-US" sz="32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3200" b="1" u="sng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动态推理方法</a:t>
            </a:r>
            <a:r>
              <a:rPr lang="en-US" altLang="zh-CN" sz="32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	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公理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推理规则：演绎推理</a:t>
            </a:r>
          </a:p>
          <a:p>
            <a:pPr>
              <a:lnSpc>
                <a:spcPct val="110000"/>
              </a:lnSpc>
              <a:buFontTx/>
              <a:buNone/>
            </a:pPr>
            <a:endParaRPr lang="zh-CN" altLang="en-US" sz="32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133327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5" name="文本占位符 108546">
            <a:extLst>
              <a:ext uri="{FF2B5EF4-FFF2-40B4-BE49-F238E27FC236}">
                <a16:creationId xmlns:a16="http://schemas.microsoft.com/office/drawing/2014/main" id="{695E9E90-7249-4802-9B42-21B134662876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063852"/>
            <a:ext cx="9300164" cy="40608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3333FF"/>
                </a:solidFill>
                <a:latin typeface="+mn-ea"/>
              </a:rPr>
              <a:t>演绎推理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3600" b="1" dirty="0">
                <a:latin typeface="+mn-ea"/>
              </a:rPr>
              <a:t>  数理逻辑中，应用公认的推理规则</a:t>
            </a:r>
            <a:r>
              <a:rPr lang="en-US" altLang="zh-CN" sz="3600" b="1" dirty="0">
                <a:latin typeface="+mn-ea"/>
              </a:rPr>
              <a:t>(Rules of 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3600" b="1" dirty="0">
                <a:latin typeface="+mn-ea"/>
              </a:rPr>
              <a:t>nference)</a:t>
            </a:r>
            <a:r>
              <a:rPr lang="zh-CN" altLang="en-US" sz="3600" b="1" dirty="0">
                <a:latin typeface="+mn-ea"/>
              </a:rPr>
              <a:t>从一些前提</a:t>
            </a:r>
            <a:r>
              <a:rPr lang="en-US" altLang="zh-CN" sz="3600" b="1" dirty="0">
                <a:latin typeface="+mn-ea"/>
              </a:rPr>
              <a:t>(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zh-CN" sz="3600" b="1" dirty="0">
                <a:latin typeface="+mn-ea"/>
              </a:rPr>
              <a:t>remise)</a:t>
            </a:r>
            <a:r>
              <a:rPr lang="zh-CN" altLang="en-US" sz="3600" b="1" dirty="0">
                <a:latin typeface="+mn-ea"/>
              </a:rPr>
              <a:t>中推导出结论来时，这种推导过程称之为演绎推理</a:t>
            </a:r>
            <a:r>
              <a:rPr lang="en-US" altLang="zh-CN" sz="3600" b="1" dirty="0">
                <a:latin typeface="+mn-ea"/>
              </a:rPr>
              <a:t>(Deduction)</a:t>
            </a:r>
            <a:r>
              <a:rPr lang="zh-CN" altLang="en-US" sz="3600" b="1" dirty="0">
                <a:latin typeface="+mn-ea"/>
              </a:rPr>
              <a:t>或形式证明</a:t>
            </a:r>
            <a:r>
              <a:rPr lang="en-US" altLang="zh-CN" sz="3600" b="1" dirty="0">
                <a:latin typeface="+mn-ea"/>
              </a:rPr>
              <a:t>(Formal Proof)</a:t>
            </a:r>
            <a:r>
              <a:rPr lang="zh-CN" altLang="en-US" sz="3600" b="1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0380740"/>
      </p:ext>
    </p:ext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48EE971-5581-49BC-B425-041EFDB0E0F8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520082"/>
            <a:ext cx="8064500" cy="1152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      </a:t>
            </a:r>
            <a:r>
              <a:rPr lang="zh-CN" altLang="en-US">
                <a:solidFill>
                  <a:schemeClr val="accent2"/>
                </a:solidFill>
              </a:rPr>
              <a:t>演绎法</a:t>
            </a:r>
            <a:r>
              <a:rPr lang="zh-CN" altLang="en-US"/>
              <a:t>是从前提</a:t>
            </a:r>
            <a:r>
              <a:rPr lang="en-US" altLang="zh-CN"/>
              <a:t>(</a:t>
            </a:r>
            <a:r>
              <a:rPr lang="zh-CN" altLang="en-US"/>
              <a:t>假设</a:t>
            </a:r>
            <a:r>
              <a:rPr lang="en-US" altLang="zh-CN"/>
              <a:t>)</a:t>
            </a:r>
            <a:r>
              <a:rPr lang="zh-CN" altLang="en-US"/>
              <a:t>出发，依据公认的推理规则和推理定律，推导出一个结论来。 </a:t>
            </a:r>
            <a:endParaRPr lang="zh-CN" altLang="en-US" dirty="0"/>
          </a:p>
        </p:txBody>
      </p:sp>
      <p:grpSp>
        <p:nvGrpSpPr>
          <p:cNvPr id="7" name="Group 24">
            <a:extLst>
              <a:ext uri="{FF2B5EF4-FFF2-40B4-BE49-F238E27FC236}">
                <a16:creationId xmlns:a16="http://schemas.microsoft.com/office/drawing/2014/main" id="{55224366-B05A-4DF7-8C5C-608A9696D2BF}"/>
              </a:ext>
            </a:extLst>
          </p:cNvPr>
          <p:cNvGrpSpPr>
            <a:grpSpLocks/>
          </p:cNvGrpSpPr>
          <p:nvPr/>
        </p:nvGrpSpPr>
        <p:grpSpPr bwMode="auto">
          <a:xfrm>
            <a:off x="1966913" y="3147269"/>
            <a:ext cx="7200900" cy="2760663"/>
            <a:chOff x="521" y="1824"/>
            <a:chExt cx="4536" cy="1739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0B910CEE-0529-4ECD-9C5D-2F5152C8A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2517"/>
              <a:ext cx="260" cy="45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lang="en-US" altLang="zh-CN" sz="2000"/>
                <a:t>Y</a:t>
              </a:r>
              <a:endParaRPr lang="en-US" altLang="zh-CN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60260D28-DC2C-4981-BDFF-D6C743AFD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2520"/>
              <a:ext cx="260" cy="451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lang="en-US" altLang="zh-CN" sz="2000"/>
                <a:t>N</a:t>
              </a:r>
              <a:endParaRPr lang="en-US" altLang="zh-CN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62438CD-23A8-4516-9404-29B39BED0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431"/>
              <a:ext cx="7" cy="1003"/>
            </a:xfrm>
            <a:custGeom>
              <a:avLst/>
              <a:gdLst>
                <a:gd name="T0" fmla="*/ 9 w 9"/>
                <a:gd name="T1" fmla="*/ 1042 h 1042"/>
                <a:gd name="T2" fmla="*/ 0 w 9"/>
                <a:gd name="T3" fmla="*/ 0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" h="1042">
                  <a:moveTo>
                    <a:pt x="9" y="1042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110EBDB8-2A17-413B-96F3-60A7554A2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432"/>
              <a:ext cx="912" cy="45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accent2"/>
                  </a:solidFill>
                  <a:ea typeface="黑体" panose="02010609060101010101" pitchFamily="49" charset="-122"/>
                </a:rPr>
                <a:t>触发规则</a:t>
              </a:r>
            </a:p>
          </p:txBody>
        </p:sp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F01D6526-C0F0-4987-A154-8D82A2AB6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5" y="1974"/>
              <a:ext cx="652" cy="45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新事实</a:t>
              </a: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28474CD-A427-4901-BF0E-848196DA6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" y="2203"/>
              <a:ext cx="219" cy="1"/>
            </a:xfrm>
            <a:custGeom>
              <a:avLst/>
              <a:gdLst>
                <a:gd name="T0" fmla="*/ 0 w 302"/>
                <a:gd name="T1" fmla="*/ 0 h 1"/>
                <a:gd name="T2" fmla="*/ 302 w 30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2" h="1">
                  <a:moveTo>
                    <a:pt x="0" y="0"/>
                  </a:moveTo>
                  <a:lnTo>
                    <a:pt x="30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AutoShape 11">
              <a:extLst>
                <a:ext uri="{FF2B5EF4-FFF2-40B4-BE49-F238E27FC236}">
                  <a16:creationId xmlns:a16="http://schemas.microsoft.com/office/drawing/2014/main" id="{01292907-81EF-4818-90E1-2A70FF91B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1824"/>
              <a:ext cx="1498" cy="75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事实</a:t>
              </a:r>
              <a:r>
                <a:rPr lang="en-US" altLang="zh-CN" sz="2000">
                  <a:ea typeface="黑体" panose="02010609060101010101" pitchFamily="49" charset="-122"/>
                </a:rPr>
                <a:t>=</a:t>
              </a:r>
              <a:r>
                <a:rPr lang="zh-CN" altLang="en-US" sz="2000">
                  <a:ea typeface="黑体" panose="02010609060101010101" pitchFamily="49" charset="-122"/>
                </a:rPr>
                <a:t>结论？</a:t>
              </a: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E3725E9C-6253-4743-B8B3-58F488211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7" y="2196"/>
              <a:ext cx="2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AutoShape 13">
              <a:extLst>
                <a:ext uri="{FF2B5EF4-FFF2-40B4-BE49-F238E27FC236}">
                  <a16:creationId xmlns:a16="http://schemas.microsoft.com/office/drawing/2014/main" id="{4C7A6940-1164-45FE-A9E4-591B98BE8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974"/>
              <a:ext cx="651" cy="45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事实库</a:t>
              </a:r>
              <a:endParaRPr lang="zh-CN" altLang="en-US" sz="2000">
                <a:latin typeface="楷体_GB2312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AutoShape 14">
              <a:extLst>
                <a:ext uri="{FF2B5EF4-FFF2-40B4-BE49-F238E27FC236}">
                  <a16:creationId xmlns:a16="http://schemas.microsoft.com/office/drawing/2014/main" id="{2B2BAAAB-26C1-4F3C-B96C-B769CD7FB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1974"/>
              <a:ext cx="782" cy="45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54000" rIns="54000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规则匹配</a:t>
              </a:r>
            </a:p>
          </p:txBody>
        </p:sp>
        <p:sp>
          <p:nvSpPr>
            <p:cNvPr id="18" name="AutoShape 15">
              <a:extLst>
                <a:ext uri="{FF2B5EF4-FFF2-40B4-BE49-F238E27FC236}">
                  <a16:creationId xmlns:a16="http://schemas.microsoft.com/office/drawing/2014/main" id="{0377B4D2-CB8A-4ED6-B21D-8052AC39F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" y="2851"/>
              <a:ext cx="651" cy="451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公理库</a:t>
              </a:r>
              <a:endParaRPr lang="zh-CN" altLang="en-US" sz="2000">
                <a:latin typeface="楷体_GB2312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6205207F-295F-4629-B292-A7488AE20A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7" y="2178"/>
              <a:ext cx="205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5E55B61E-1F58-4E79-AA39-D60A84047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5" y="2574"/>
              <a:ext cx="0" cy="8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75272A9-5FB6-4CE4-A09B-84DC2194B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" y="3441"/>
              <a:ext cx="3132" cy="3"/>
            </a:xfrm>
            <a:custGeom>
              <a:avLst/>
              <a:gdLst>
                <a:gd name="T0" fmla="*/ 4329 w 4329"/>
                <a:gd name="T1" fmla="*/ 3 h 3"/>
                <a:gd name="T2" fmla="*/ 0 w 432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29" h="3">
                  <a:moveTo>
                    <a:pt x="4329" y="3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70C85E94-C409-496C-8385-F79001DD1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113"/>
              <a:ext cx="1815" cy="450"/>
            </a:xfrm>
            <a:prstGeom prst="flowChartAlternateProcess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accent2"/>
                  </a:solidFill>
                  <a:ea typeface="黑体" panose="02010609060101010101" pitchFamily="49" charset="-122"/>
                </a:rPr>
                <a:t>将事实加入到事实库中</a:t>
              </a: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373140C5-A756-4882-86F7-4782A37AD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4" y="2197"/>
              <a:ext cx="0" cy="8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AutoShape 21">
              <a:extLst>
                <a:ext uri="{FF2B5EF4-FFF2-40B4-BE49-F238E27FC236}">
                  <a16:creationId xmlns:a16="http://schemas.microsoft.com/office/drawing/2014/main" id="{E04DF198-0204-49CB-A142-FF24A19FC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" y="3025"/>
              <a:ext cx="651" cy="450"/>
            </a:xfrm>
            <a:prstGeom prst="flowChartAlternate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buClr>
                  <a:srgbClr val="00FF00"/>
                </a:buClr>
                <a:buFont typeface="Wingdings" panose="05000000000000000000" pitchFamily="2" charset="2"/>
                <a:buNone/>
              </a:pPr>
              <a:r>
                <a:rPr lang="zh-CN" altLang="en-US" sz="2000">
                  <a:ea typeface="黑体" panose="02010609060101010101" pitchFamily="49" charset="-122"/>
                </a:rPr>
                <a:t>结束</a:t>
              </a:r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73246D6F-EDE0-4F3E-90B4-ABAF2898E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0" y="2402"/>
              <a:ext cx="0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AutoShape 23">
            <a:extLst>
              <a:ext uri="{FF2B5EF4-FFF2-40B4-BE49-F238E27FC236}">
                <a16:creationId xmlns:a16="http://schemas.microsoft.com/office/drawing/2014/main" id="{90F0BA8A-7DE5-43DE-BC41-ED8CDE355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400" y="2817069"/>
            <a:ext cx="1447800" cy="714375"/>
          </a:xfrm>
          <a:prstGeom prst="flowChartAlternateProcess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accent2"/>
                </a:solidFill>
                <a:ea typeface="黑体" panose="02010609060101010101" pitchFamily="49" charset="-122"/>
              </a:rPr>
              <a:t>引入事实</a:t>
            </a:r>
            <a:endParaRPr lang="zh-CN" altLang="en-US" sz="2000" dirty="0">
              <a:solidFill>
                <a:schemeClr val="accent2"/>
              </a:solidFill>
              <a:latin typeface="楷体_GB2312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36627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标题 5121">
            <a:extLst>
              <a:ext uri="{FF2B5EF4-FFF2-40B4-BE49-F238E27FC236}">
                <a16:creationId xmlns:a16="http://schemas.microsoft.com/office/drawing/2014/main" id="{BD3B8202-9B15-491A-A771-6A87576C0324}"/>
              </a:ext>
            </a:extLst>
          </p:cNvPr>
          <p:cNvSpPr txBox="1">
            <a:spLocks/>
          </p:cNvSpPr>
          <p:nvPr/>
        </p:nvSpPr>
        <p:spPr>
          <a:xfrm>
            <a:off x="1562100" y="2954338"/>
            <a:ext cx="8691563" cy="1136650"/>
          </a:xfrm>
          <a:prstGeom prst="rect">
            <a:avLst/>
          </a:prstGeom>
          <a:ln>
            <a:miter/>
          </a:ln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35000"/>
              </a:lnSpc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命题逻辑  </a:t>
            </a:r>
            <a:r>
              <a:rPr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Propositional Logic</a:t>
            </a:r>
            <a:br>
              <a:rPr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zh-CN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9187025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DA17FF7-3DAD-4DDD-ADAC-C074247C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964" y="738188"/>
            <a:ext cx="8516072" cy="1081088"/>
          </a:xfrm>
          <a:prstGeom prst="rect">
            <a:avLst/>
          </a:prstGeom>
          <a:solidFill>
            <a:schemeClr val="bg1"/>
          </a:solidFill>
          <a:ln w="9525">
            <a:solidFill>
              <a:srgbClr val="CC0000"/>
            </a:solidFill>
            <a:prstDash val="dash"/>
            <a:miter lim="800000"/>
            <a:headEnd/>
            <a:tailEnd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zh-CN" altLang="en-US" sz="3200" u="sng" dirty="0">
                <a:solidFill>
                  <a:srgbClr val="FF0000"/>
                </a:solidFill>
                <a:latin typeface="+mn-ea"/>
                <a:ea typeface="+mn-ea"/>
              </a:rPr>
              <a:t>等价公式</a:t>
            </a:r>
            <a:r>
              <a:rPr lang="zh-CN" altLang="en-US" sz="3200" dirty="0">
                <a:latin typeface="+mn-ea"/>
                <a:ea typeface="+mn-ea"/>
              </a:rPr>
              <a:t>（</a:t>
            </a:r>
            <a:r>
              <a:rPr lang="zh-CN" altLang="en-US" sz="3200" dirty="0">
                <a:solidFill>
                  <a:schemeClr val="hlink"/>
                </a:solidFill>
                <a:latin typeface="+mn-ea"/>
                <a:ea typeface="+mn-ea"/>
              </a:rPr>
              <a:t>用于等价变换或蕴含推理</a:t>
            </a:r>
            <a:r>
              <a:rPr lang="zh-CN" altLang="en-US" sz="3200" dirty="0">
                <a:latin typeface="+mn-ea"/>
                <a:ea typeface="+mn-ea"/>
              </a:rPr>
              <a:t>）以及以下</a:t>
            </a:r>
            <a:r>
              <a:rPr lang="zh-CN" altLang="en-US" sz="3200" u="sng" dirty="0">
                <a:solidFill>
                  <a:srgbClr val="FF0000"/>
                </a:solidFill>
                <a:latin typeface="+mn-ea"/>
                <a:ea typeface="+mn-ea"/>
              </a:rPr>
              <a:t>推理定律</a:t>
            </a:r>
            <a:r>
              <a:rPr lang="zh-CN" altLang="en-US" sz="3200" dirty="0">
                <a:latin typeface="+mn-ea"/>
                <a:ea typeface="+mn-ea"/>
              </a:rPr>
              <a:t>构成了演绎推理基本公理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00C92-0325-4D28-8CA5-475F9D972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964" y="2021414"/>
            <a:ext cx="6469120" cy="4610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1)  I</a:t>
            </a:r>
            <a:r>
              <a:rPr lang="en-US" altLang="zh-CN" baseline="-25000" dirty="0">
                <a:cs typeface="Times New Roman" panose="02020603050405020304" pitchFamily="18" charset="0"/>
              </a:rPr>
              <a:t>1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G∧H</a:t>
            </a:r>
            <a:r>
              <a:rPr lang="en-US" altLang="en-US" noProof="1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cs typeface="Times New Roman" panose="02020603050405020304" pitchFamily="18" charset="0"/>
              </a:rPr>
              <a:t>G　　　　　　(</a:t>
            </a:r>
            <a:r>
              <a:rPr lang="zh-CN" altLang="en-US" noProof="1">
                <a:cs typeface="Times New Roman" panose="02020603050405020304" pitchFamily="18" charset="0"/>
              </a:rPr>
              <a:t>简化规则</a:t>
            </a:r>
            <a:r>
              <a:rPr lang="zh-CN" altLang="zh-CN" noProof="1">
                <a:cs typeface="Times New Roman" panose="02020603050405020304" pitchFamily="18" charset="0"/>
              </a:rPr>
              <a:t>)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cs typeface="Times New Roman" panose="02020603050405020304" pitchFamily="18" charset="0"/>
              </a:rPr>
              <a:t>2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G∧H</a:t>
            </a:r>
            <a:r>
              <a:rPr lang="en-US" altLang="en-US" noProof="1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cs typeface="Times New Roman" panose="02020603050405020304" pitchFamily="18" charset="0"/>
              </a:rPr>
              <a:t>H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en-US" altLang="zh-CN" dirty="0">
                <a:cs typeface="Times New Roman" panose="02020603050405020304" pitchFamily="18" charset="0"/>
              </a:rPr>
              <a:t>2)  I</a:t>
            </a:r>
            <a:r>
              <a:rPr lang="en-US" altLang="zh-CN" baseline="-25000" dirty="0">
                <a:cs typeface="Times New Roman" panose="02020603050405020304" pitchFamily="18" charset="0"/>
              </a:rPr>
              <a:t>3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G</a:t>
            </a:r>
            <a:r>
              <a:rPr lang="en-US" altLang="en-US" noProof="1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cs typeface="Times New Roman" panose="02020603050405020304" pitchFamily="18" charset="0"/>
              </a:rPr>
              <a:t>G∨H　　　　　　(</a:t>
            </a:r>
            <a:r>
              <a:rPr lang="zh-CN" altLang="en-US" noProof="1">
                <a:cs typeface="Times New Roman" panose="02020603050405020304" pitchFamily="18" charset="0"/>
              </a:rPr>
              <a:t>添加规则</a:t>
            </a:r>
            <a:r>
              <a:rPr lang="zh-CN" altLang="zh-CN" noProof="1">
                <a:cs typeface="Times New Roman" panose="02020603050405020304" pitchFamily="18" charset="0"/>
              </a:rPr>
              <a:t>)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cs typeface="Times New Roman" panose="02020603050405020304" pitchFamily="18" charset="0"/>
              </a:rPr>
              <a:t>4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H</a:t>
            </a:r>
            <a:r>
              <a:rPr lang="en-US" altLang="en-US" noProof="1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cs typeface="Times New Roman" panose="02020603050405020304" pitchFamily="18" charset="0"/>
              </a:rPr>
              <a:t>G∨H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en-US" altLang="zh-CN" dirty="0">
                <a:cs typeface="Times New Roman" panose="02020603050405020304" pitchFamily="18" charset="0"/>
              </a:rPr>
              <a:t>3)  I</a:t>
            </a:r>
            <a:r>
              <a:rPr lang="en-US" altLang="zh-CN" baseline="-25000" dirty="0">
                <a:cs typeface="Times New Roman" panose="02020603050405020304" pitchFamily="18" charset="0"/>
              </a:rPr>
              <a:t>5</a:t>
            </a:r>
            <a:r>
              <a:rPr lang="zh-CN" altLang="en-US" dirty="0">
                <a:cs typeface="Times New Roman" panose="02020603050405020304" pitchFamily="18" charset="0"/>
              </a:rPr>
              <a:t>：┐</a:t>
            </a:r>
            <a:r>
              <a:rPr lang="en-US" altLang="zh-CN" dirty="0">
                <a:cs typeface="Times New Roman" panose="02020603050405020304" pitchFamily="18" charset="0"/>
              </a:rPr>
              <a:t>G</a:t>
            </a:r>
            <a:r>
              <a:rPr lang="en-US" altLang="en-US" noProof="1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cs typeface="Times New Roman" panose="02020603050405020304" pitchFamily="18" charset="0"/>
              </a:rPr>
              <a:t>G→H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cs typeface="Times New Roman" panose="02020603050405020304" pitchFamily="18" charset="0"/>
              </a:rPr>
              <a:t>6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H</a:t>
            </a:r>
            <a:r>
              <a:rPr lang="en-US" altLang="en-US" noProof="1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cs typeface="Times New Roman" panose="02020603050405020304" pitchFamily="18" charset="0"/>
              </a:rPr>
              <a:t>G→H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en-US" altLang="zh-CN" dirty="0">
                <a:cs typeface="Times New Roman" panose="02020603050405020304" pitchFamily="18" charset="0"/>
              </a:rPr>
              <a:t>4)  I</a:t>
            </a:r>
            <a:r>
              <a:rPr lang="en-US" altLang="zh-CN" baseline="-25000" dirty="0">
                <a:cs typeface="Times New Roman" panose="02020603050405020304" pitchFamily="18" charset="0"/>
              </a:rPr>
              <a:t>7</a:t>
            </a:r>
            <a:r>
              <a:rPr lang="zh-CN" altLang="en-US" dirty="0">
                <a:cs typeface="Times New Roman" panose="02020603050405020304" pitchFamily="18" charset="0"/>
              </a:rPr>
              <a:t>：┐</a:t>
            </a:r>
            <a:r>
              <a:rPr lang="en-US" altLang="zh-CN" dirty="0">
                <a:cs typeface="Times New Roman" panose="02020603050405020304" pitchFamily="18" charset="0"/>
              </a:rPr>
              <a:t>(G→H)</a:t>
            </a:r>
            <a:r>
              <a:rPr lang="en-US" altLang="en-US" noProof="1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cs typeface="Times New Roman" panose="02020603050405020304" pitchFamily="18" charset="0"/>
              </a:rPr>
              <a:t>G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cs typeface="Times New Roman" panose="02020603050405020304" pitchFamily="18" charset="0"/>
              </a:rPr>
              <a:t>8</a:t>
            </a:r>
            <a:r>
              <a:rPr lang="zh-CN" altLang="en-US" dirty="0">
                <a:cs typeface="Times New Roman" panose="02020603050405020304" pitchFamily="18" charset="0"/>
              </a:rPr>
              <a:t>：┐</a:t>
            </a:r>
            <a:r>
              <a:rPr lang="en-US" altLang="zh-CN" dirty="0">
                <a:cs typeface="Times New Roman" panose="02020603050405020304" pitchFamily="18" charset="0"/>
              </a:rPr>
              <a:t>(G→H)</a:t>
            </a:r>
            <a:r>
              <a:rPr lang="en-US" altLang="en-US" noProof="1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cs typeface="Times New Roman" panose="02020603050405020304" pitchFamily="18" charset="0"/>
              </a:rPr>
              <a:t>┐H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</a:pPr>
            <a:r>
              <a:rPr lang="en-US" altLang="zh-CN" dirty="0">
                <a:cs typeface="Times New Roman" panose="02020603050405020304" pitchFamily="18" charset="0"/>
              </a:rPr>
              <a:t>5)  I</a:t>
            </a:r>
            <a:r>
              <a:rPr lang="en-US" altLang="zh-CN" baseline="-25000" dirty="0">
                <a:cs typeface="Times New Roman" panose="02020603050405020304" pitchFamily="18" charset="0"/>
              </a:rPr>
              <a:t>9</a:t>
            </a:r>
            <a:r>
              <a:rPr lang="zh-CN" altLang="en-US" dirty="0"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cs typeface="Times New Roman" panose="02020603050405020304" pitchFamily="18" charset="0"/>
              </a:rPr>
              <a:t>G,H</a:t>
            </a:r>
            <a:r>
              <a:rPr lang="en-US" altLang="en-US" noProof="1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cs typeface="Times New Roman" panose="02020603050405020304" pitchFamily="18" charset="0"/>
              </a:rPr>
              <a:t>G∧H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9316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C5A62A-B6B2-4CE3-9538-2D270B55B276}"/>
              </a:ext>
            </a:extLst>
          </p:cNvPr>
          <p:cNvSpPr txBox="1">
            <a:spLocks noChangeArrowheads="1"/>
          </p:cNvSpPr>
          <p:nvPr/>
        </p:nvSpPr>
        <p:spPr>
          <a:xfrm>
            <a:off x="2051618" y="958020"/>
            <a:ext cx="7620000" cy="46815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 G∨H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选言三段论</a:t>
            </a:r>
            <a:r>
              <a:rPr lang="zh-CN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 G    H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 G→H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分离规则</a:t>
            </a:r>
            <a:r>
              <a:rPr lang="zh-CN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H, G→H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┐G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否定后件式</a:t>
            </a:r>
            <a:r>
              <a:rPr lang="zh-CN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G→H, H→I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G→I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假言三段论</a:t>
            </a:r>
            <a:r>
              <a:rPr lang="zh-CN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G∨H, G→I, H→I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二难推论)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F142DEE6-2A38-496A-AF2B-5E15345604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243029"/>
              </p:ext>
            </p:extLst>
          </p:nvPr>
        </p:nvGraphicFramePr>
        <p:xfrm>
          <a:off x="4069854" y="1921079"/>
          <a:ext cx="390525" cy="48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203040" progId="Equation.3">
                  <p:embed/>
                </p:oleObj>
              </mc:Choice>
              <mc:Fallback>
                <p:oleObj name="Equation" r:id="rId4" imgW="139680" imgH="203040" progId="Equation.3">
                  <p:embed/>
                  <p:pic>
                    <p:nvPicPr>
                      <p:cNvPr id="976900" name="Object 4">
                        <a:extLst>
                          <a:ext uri="{FF2B5EF4-FFF2-40B4-BE49-F238E27FC236}">
                            <a16:creationId xmlns:a16="http://schemas.microsoft.com/office/drawing/2014/main" id="{22BE7D00-2CC4-40F6-84D6-9BB7A297F3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9854" y="1921079"/>
                        <a:ext cx="390525" cy="480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946106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F356912-DCFC-4B0F-AA22-21497600BA5F}"/>
              </a:ext>
            </a:extLst>
          </p:cNvPr>
          <p:cNvSpPr/>
          <p:nvPr/>
        </p:nvSpPr>
        <p:spPr>
          <a:xfrm>
            <a:off x="2123733" y="1033136"/>
            <a:ext cx="7598097" cy="5824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推理规则</a:t>
            </a:r>
          </a:p>
          <a:p>
            <a:pPr lvl="1">
              <a:lnSpc>
                <a:spcPct val="150000"/>
              </a:lnSpc>
              <a:buClr>
                <a:srgbClr val="3333FF"/>
              </a:buClr>
            </a:pP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前提引入</a:t>
            </a: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(P)</a:t>
            </a:r>
          </a:p>
          <a:p>
            <a:pPr lvl="1">
              <a:lnSpc>
                <a:spcPct val="150000"/>
              </a:lnSpc>
              <a:buClr>
                <a:srgbClr val="3333FF"/>
              </a:buClr>
            </a:pP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结论引用</a:t>
            </a: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(T)</a:t>
            </a:r>
          </a:p>
          <a:p>
            <a:pPr lvl="1">
              <a:lnSpc>
                <a:spcPct val="150000"/>
              </a:lnSpc>
              <a:buClr>
                <a:srgbClr val="3333FF"/>
              </a:buClr>
            </a:pP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等值演算</a:t>
            </a: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(E)</a:t>
            </a:r>
          </a:p>
          <a:p>
            <a:pPr lvl="1">
              <a:lnSpc>
                <a:spcPct val="150000"/>
              </a:lnSpc>
              <a:buClr>
                <a:srgbClr val="3333FF"/>
              </a:buClr>
            </a:pP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推理定律 </a:t>
            </a: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(I)</a:t>
            </a:r>
          </a:p>
          <a:p>
            <a:pPr lvl="1">
              <a:lnSpc>
                <a:spcPct val="150000"/>
              </a:lnSpc>
              <a:buClr>
                <a:srgbClr val="3333FF"/>
              </a:buClr>
            </a:pP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附加前提</a:t>
            </a: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(CP)</a:t>
            </a:r>
          </a:p>
          <a:p>
            <a:pPr lvl="1">
              <a:lnSpc>
                <a:spcPct val="150000"/>
              </a:lnSpc>
              <a:buClr>
                <a:srgbClr val="3333FF"/>
              </a:buClr>
            </a:pP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76143696"/>
      </p:ext>
    </p:extLst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内容占位符 120834">
            <a:extLst>
              <a:ext uri="{FF2B5EF4-FFF2-40B4-BE49-F238E27FC236}">
                <a16:creationId xmlns:a16="http://schemas.microsoft.com/office/drawing/2014/main" id="{54986F72-D8B5-4F45-838C-9D59E941C71E}"/>
              </a:ext>
            </a:extLst>
          </p:cNvPr>
          <p:cNvSpPr txBox="1">
            <a:spLocks noChangeArrowheads="1"/>
          </p:cNvSpPr>
          <p:nvPr/>
        </p:nvSpPr>
        <p:spPr>
          <a:xfrm>
            <a:off x="2121440" y="889181"/>
            <a:ext cx="8229600" cy="27224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3333FF"/>
                </a:solidFill>
                <a:latin typeface="+mn-ea"/>
              </a:rPr>
              <a:t>CP</a:t>
            </a:r>
            <a:r>
              <a:rPr lang="zh-CN" altLang="en-US" dirty="0">
                <a:solidFill>
                  <a:srgbClr val="3333FF"/>
                </a:solidFill>
                <a:latin typeface="+mn-ea"/>
              </a:rPr>
              <a:t>规则</a:t>
            </a:r>
            <a:r>
              <a:rPr lang="en-US" altLang="zh-CN" dirty="0">
                <a:solidFill>
                  <a:srgbClr val="3333FF"/>
                </a:solidFill>
                <a:latin typeface="+mn-ea"/>
              </a:rPr>
              <a:t>(Rule of Condition Proof)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	</a:t>
            </a:r>
          </a:p>
          <a:p>
            <a:pPr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	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演绎定理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 (α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+mn-ea"/>
              </a:rPr>
              <a:t>α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+mn-ea"/>
              </a:rPr>
              <a:t>…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+mn-ea"/>
              </a:rPr>
              <a:t>α</a:t>
            </a:r>
            <a:r>
              <a:rPr lang="en-US" altLang="zh-CN" baseline="-25000" dirty="0">
                <a:latin typeface="+mn-ea"/>
              </a:rPr>
              <a:t>k</a:t>
            </a:r>
            <a:r>
              <a:rPr lang="en-US" altLang="zh-CN" dirty="0">
                <a:latin typeface="+mn-ea"/>
              </a:rPr>
              <a:t>)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α</a:t>
            </a:r>
            <a:r>
              <a:rPr lang="en-US" altLang="zh-CN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β</a:t>
            </a:r>
            <a:r>
              <a:rPr lang="zh-CN" altLang="en-US" dirty="0">
                <a:latin typeface="+mn-ea"/>
              </a:rPr>
              <a:t>当且仅当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+mn-ea"/>
              </a:rPr>
              <a:t>   (α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+mn-ea"/>
              </a:rPr>
              <a:t>α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+mn-ea"/>
              </a:rPr>
              <a:t>…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+mn-ea"/>
              </a:rPr>
              <a:t>α</a:t>
            </a:r>
            <a:r>
              <a:rPr lang="en-US" altLang="zh-CN" baseline="-25000" dirty="0">
                <a:latin typeface="+mn-ea"/>
              </a:rPr>
              <a:t>k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α</a:t>
            </a:r>
            <a:r>
              <a:rPr lang="en-US" altLang="zh-CN" dirty="0">
                <a:latin typeface="+mn-ea"/>
              </a:rPr>
              <a:t>)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β</a:t>
            </a:r>
            <a:r>
              <a:rPr lang="zh-CN" altLang="en-US" dirty="0">
                <a:latin typeface="+mn-ea"/>
              </a:rPr>
              <a:t> </a:t>
            </a:r>
          </a:p>
          <a:p>
            <a:pPr>
              <a:lnSpc>
                <a:spcPct val="135000"/>
              </a:lnSpc>
              <a:spcBef>
                <a:spcPct val="40000"/>
              </a:spcBef>
              <a:buFontTx/>
              <a:buNone/>
            </a:pPr>
            <a:r>
              <a:rPr lang="zh-CN" altLang="en-US" dirty="0">
                <a:latin typeface="+mn-ea"/>
              </a:rPr>
              <a:t>	</a:t>
            </a:r>
          </a:p>
          <a:p>
            <a:pPr>
              <a:lnSpc>
                <a:spcPct val="135000"/>
              </a:lnSpc>
              <a:spcBef>
                <a:spcPct val="40000"/>
              </a:spcBef>
              <a:buFontTx/>
              <a:buNone/>
            </a:pPr>
            <a:r>
              <a:rPr lang="zh-CN" altLang="en-US" dirty="0">
                <a:latin typeface="+mn-ea"/>
              </a:rPr>
              <a:t>	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09B76F-F58B-4B8A-A95D-A493FDF2D5DD}"/>
              </a:ext>
            </a:extLst>
          </p:cNvPr>
          <p:cNvSpPr/>
          <p:nvPr/>
        </p:nvSpPr>
        <p:spPr>
          <a:xfrm>
            <a:off x="1751013" y="3982893"/>
            <a:ext cx="9154028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利用演绎定理，许多命题公式，特别是蕴涵式的证明可得到简化，可将</a:t>
            </a:r>
            <a:r>
              <a:rPr lang="zh-CN" altLang="en-US" sz="2800" dirty="0">
                <a:solidFill>
                  <a:srgbClr val="00B0F0"/>
                </a:solidFill>
                <a:latin typeface="+mn-ea"/>
              </a:rPr>
              <a:t>蕴涵式的前件作为前提</a:t>
            </a:r>
            <a:r>
              <a:rPr lang="zh-CN" altLang="en-US" sz="2800" dirty="0">
                <a:latin typeface="+mn-ea"/>
              </a:rPr>
              <a:t>引入来进行证明。</a:t>
            </a:r>
          </a:p>
        </p:txBody>
      </p:sp>
    </p:spTree>
    <p:extLst>
      <p:ext uri="{BB962C8B-B14F-4D97-AF65-F5344CB8AC3E}">
        <p14:creationId xmlns:p14="http://schemas.microsoft.com/office/powerpoint/2010/main" val="295767147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067" y="178419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106099-1315-49A0-8FB6-D0916C089BB6}"/>
              </a:ext>
            </a:extLst>
          </p:cNvPr>
          <p:cNvSpPr/>
          <p:nvPr/>
        </p:nvSpPr>
        <p:spPr>
          <a:xfrm>
            <a:off x="2447214" y="824532"/>
            <a:ext cx="6096000" cy="49355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  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      P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    T,E,(1)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     P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   T,I,(2),(3)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   T,E,(4)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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    P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⑺ (P→R)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(R→P) T,E,(6)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P→R        T, I ,⑺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  T,I,(5),(8)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    T,E,(9)</a:t>
            </a:r>
          </a:p>
        </p:txBody>
      </p:sp>
    </p:spTree>
    <p:extLst>
      <p:ext uri="{BB962C8B-B14F-4D97-AF65-F5344CB8AC3E}">
        <p14:creationId xmlns:p14="http://schemas.microsoft.com/office/powerpoint/2010/main" val="3321428351"/>
      </p:ext>
    </p:extLst>
  </p:cSld>
  <p:clrMapOvr>
    <a:masterClrMapping/>
  </p:clrMapOvr>
  <p:transition spd="slow" advTm="0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067" y="178419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106099-1315-49A0-8FB6-D0916C089BB6}"/>
              </a:ext>
            </a:extLst>
          </p:cNvPr>
          <p:cNvSpPr/>
          <p:nvPr/>
        </p:nvSpPr>
        <p:spPr>
          <a:xfrm>
            <a:off x="2673717" y="824532"/>
            <a:ext cx="6096000" cy="9400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628DD3-4CB1-4E59-9136-886547B2F445}"/>
              </a:ext>
            </a:extLst>
          </p:cNvPr>
          <p:cNvSpPr txBox="1">
            <a:spLocks noChangeArrowheads="1"/>
          </p:cNvSpPr>
          <p:nvPr/>
        </p:nvSpPr>
        <p:spPr>
          <a:xfrm>
            <a:off x="2673717" y="1614604"/>
            <a:ext cx="7391400" cy="493269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buFontTx/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证明</a:t>
            </a:r>
            <a:r>
              <a:rPr lang="en-US" altLang="zh-CN" dirty="0"/>
              <a:t>⑴</a:t>
            </a:r>
            <a:r>
              <a:rPr lang="zh-CN" altLang="en-US" dirty="0"/>
              <a:t>　┐</a:t>
            </a:r>
            <a:r>
              <a:rPr lang="en-US" altLang="zh-CN" dirty="0"/>
              <a:t>S			P(</a:t>
            </a:r>
            <a:r>
              <a:rPr lang="zh-CN" altLang="en-US" dirty="0"/>
              <a:t>附加前提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⑵</a:t>
            </a:r>
            <a:r>
              <a:rPr lang="zh-CN" altLang="en-US" dirty="0"/>
              <a:t>　</a:t>
            </a:r>
            <a:r>
              <a:rPr lang="en-US" altLang="zh-CN" dirty="0"/>
              <a:t>Q→S		P</a:t>
            </a:r>
          </a:p>
          <a:p>
            <a:r>
              <a:rPr lang="en-US" altLang="zh-CN" dirty="0"/>
              <a:t>        ⑶</a:t>
            </a:r>
            <a:r>
              <a:rPr lang="zh-CN" altLang="en-US" dirty="0"/>
              <a:t>　┐</a:t>
            </a:r>
            <a:r>
              <a:rPr lang="en-US" altLang="zh-CN" dirty="0"/>
              <a:t>Q			T,⑴,⑵,I</a:t>
            </a:r>
          </a:p>
          <a:p>
            <a:r>
              <a:rPr lang="en-US" altLang="zh-CN" dirty="0"/>
              <a:t>        ⑷</a:t>
            </a:r>
            <a:r>
              <a:rPr lang="zh-CN" altLang="en-US" dirty="0"/>
              <a:t>　</a:t>
            </a:r>
            <a:r>
              <a:rPr lang="en-US" altLang="zh-CN" dirty="0"/>
              <a:t>P∨Q		P</a:t>
            </a:r>
          </a:p>
          <a:p>
            <a:r>
              <a:rPr lang="en-US" altLang="zh-CN" dirty="0"/>
              <a:t>        ⑸</a:t>
            </a:r>
            <a:r>
              <a:rPr lang="zh-CN" altLang="en-US" dirty="0"/>
              <a:t>　</a:t>
            </a:r>
            <a:r>
              <a:rPr lang="en-US" altLang="zh-CN" dirty="0"/>
              <a:t>P			T,⑶,⑷,I</a:t>
            </a:r>
          </a:p>
          <a:p>
            <a:r>
              <a:rPr lang="en-US" altLang="zh-CN" dirty="0"/>
              <a:t>        ⑹  P</a:t>
            </a:r>
            <a:r>
              <a:rPr lang="en-US" altLang="zh-CN" noProof="1">
                <a:sym typeface="Symbol" panose="05050102010706020507" pitchFamily="18" charset="2"/>
              </a:rPr>
              <a:t></a:t>
            </a:r>
            <a:r>
              <a:rPr lang="en-US" altLang="zh-CN" dirty="0"/>
              <a:t>R</a:t>
            </a:r>
            <a:r>
              <a:rPr lang="zh-CN" altLang="en-US" dirty="0"/>
              <a:t>　　　             </a:t>
            </a:r>
            <a:r>
              <a:rPr lang="en-US" altLang="zh-CN" dirty="0"/>
              <a:t>P</a:t>
            </a:r>
          </a:p>
          <a:p>
            <a:r>
              <a:rPr lang="en-US" altLang="zh-CN" dirty="0"/>
              <a:t>        ⑺ (P→R)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(R→P)         T,⑹,E</a:t>
            </a:r>
          </a:p>
          <a:p>
            <a:r>
              <a:rPr lang="en-US" altLang="zh-CN" dirty="0"/>
              <a:t>        ⑻  P→R			T,⑺,I</a:t>
            </a:r>
          </a:p>
          <a:p>
            <a:r>
              <a:rPr lang="en-US" altLang="zh-CN" dirty="0"/>
              <a:t>        ⑼  R		            T,⑸,⑻,I</a:t>
            </a:r>
          </a:p>
          <a:p>
            <a:r>
              <a:rPr lang="en-US" altLang="zh-CN" dirty="0"/>
              <a:t>        ⑽ ┐S→R 		CP,⑴, ⑼</a:t>
            </a:r>
          </a:p>
          <a:p>
            <a:r>
              <a:rPr lang="en-US" altLang="zh-CN" dirty="0"/>
              <a:t>        ⑾  S∨R                         T, ⑽,E</a:t>
            </a:r>
          </a:p>
        </p:txBody>
      </p:sp>
    </p:spTree>
    <p:extLst>
      <p:ext uri="{BB962C8B-B14F-4D97-AF65-F5344CB8AC3E}">
        <p14:creationId xmlns:p14="http://schemas.microsoft.com/office/powerpoint/2010/main" val="61931602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4DC772-7145-4FA5-BF3E-2A21D3A12168}"/>
              </a:ext>
            </a:extLst>
          </p:cNvPr>
          <p:cNvSpPr/>
          <p:nvPr/>
        </p:nvSpPr>
        <p:spPr>
          <a:xfrm>
            <a:off x="1958109" y="1045304"/>
            <a:ext cx="8950037" cy="1231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构造下列推理的证明</a:t>
            </a:r>
          </a:p>
          <a:p>
            <a:pPr marL="457200" indent="-457200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zh-CN" alt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前提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F1D1E6-D7D3-4AFF-95F8-FF06FF7A821C}"/>
              </a:ext>
            </a:extLst>
          </p:cNvPr>
          <p:cNvSpPr/>
          <p:nvPr/>
        </p:nvSpPr>
        <p:spPr>
          <a:xfrm>
            <a:off x="2124363" y="2276795"/>
            <a:ext cx="77770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根据合取引入规则，因为已经有前提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，所以只要推出结论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392B85-AC03-4B8F-9B29-B48485D65D80}"/>
              </a:ext>
            </a:extLst>
          </p:cNvPr>
          <p:cNvSpPr/>
          <p:nvPr/>
        </p:nvSpPr>
        <p:spPr>
          <a:xfrm>
            <a:off x="3294780" y="3222246"/>
            <a:ext cx="4087979" cy="572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38200" lvl="1" indent="-381000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	 	P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7C11C1-3365-4871-9F3F-26F23637D187}"/>
              </a:ext>
            </a:extLst>
          </p:cNvPr>
          <p:cNvSpPr/>
          <p:nvPr/>
        </p:nvSpPr>
        <p:spPr>
          <a:xfrm>
            <a:off x="3294780" y="3701962"/>
            <a:ext cx="4131259" cy="572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38200" lvl="1" indent="-381000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	 	          P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96BCF0-6F95-4CBA-87EC-80643135DD1D}"/>
              </a:ext>
            </a:extLst>
          </p:cNvPr>
          <p:cNvSpPr/>
          <p:nvPr/>
        </p:nvSpPr>
        <p:spPr>
          <a:xfrm>
            <a:off x="3294780" y="4176353"/>
            <a:ext cx="5080237" cy="572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38200" lvl="1" indent="-381000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		         T,I (1)(2)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E1E145-81FA-4F10-A66A-633A45273F99}"/>
              </a:ext>
            </a:extLst>
          </p:cNvPr>
          <p:cNvSpPr/>
          <p:nvPr/>
        </p:nvSpPr>
        <p:spPr>
          <a:xfrm>
            <a:off x="3294780" y="4647413"/>
            <a:ext cx="463925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8200" lvl="1" indent="-381000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		          P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DC8C0C-1E4F-461F-97F9-F78FC2B30B56}"/>
              </a:ext>
            </a:extLst>
          </p:cNvPr>
          <p:cNvSpPr/>
          <p:nvPr/>
        </p:nvSpPr>
        <p:spPr>
          <a:xfrm>
            <a:off x="3294779" y="5121804"/>
            <a:ext cx="6394165" cy="576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8200" lvl="1" indent="-381000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B		          T,I (3)(4)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CD8C52-ED95-47A3-91B9-60E3DC031B19}"/>
              </a:ext>
            </a:extLst>
          </p:cNvPr>
          <p:cNvSpPr/>
          <p:nvPr/>
        </p:nvSpPr>
        <p:spPr>
          <a:xfrm>
            <a:off x="3294780" y="5589594"/>
            <a:ext cx="463925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8200" lvl="1" indent="-381000">
              <a:lnSpc>
                <a:spcPct val="120000"/>
              </a:lnSpc>
              <a:buClr>
                <a:schemeClr val="tx1"/>
              </a:buClr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		P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1A7208-97A6-46E8-82FC-E0D08C5ED562}"/>
              </a:ext>
            </a:extLst>
          </p:cNvPr>
          <p:cNvSpPr/>
          <p:nvPr/>
        </p:nvSpPr>
        <p:spPr>
          <a:xfrm>
            <a:off x="3294779" y="6046454"/>
            <a:ext cx="6070893" cy="576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8200" lvl="1" indent="-381000">
              <a:lnSpc>
                <a:spcPct val="120000"/>
              </a:lnSpc>
              <a:buClr>
                <a:schemeClr val="tx1"/>
              </a:buCl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C          	          T, I (5)(6)</a:t>
            </a:r>
          </a:p>
        </p:txBody>
      </p:sp>
    </p:spTree>
    <p:extLst>
      <p:ext uri="{BB962C8B-B14F-4D97-AF65-F5344CB8AC3E}">
        <p14:creationId xmlns:p14="http://schemas.microsoft.com/office/powerpoint/2010/main" val="362608604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0" grpId="0"/>
      <p:bldP spid="11" grpId="0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内容占位符 121858">
            <a:extLst>
              <a:ext uri="{FF2B5EF4-FFF2-40B4-BE49-F238E27FC236}">
                <a16:creationId xmlns:a16="http://schemas.microsoft.com/office/drawing/2014/main" id="{2C4B9920-6834-48AB-B359-BCABF7603B59}"/>
              </a:ext>
            </a:extLst>
          </p:cNvPr>
          <p:cNvSpPr txBox="1">
            <a:spLocks noChangeArrowheads="1"/>
          </p:cNvSpPr>
          <p:nvPr/>
        </p:nvSpPr>
        <p:spPr>
          <a:xfrm>
            <a:off x="1463242" y="1129145"/>
            <a:ext cx="8964612" cy="4781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示例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验证下述推理是否正确。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或者逻辑学难学，或者有多数学生喜欢它；如果数学容易学，那么逻辑学并不难学。因此如果许多学生不喜欢逻辑，那么数学并不容易学。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先将命题符号化，首先抽取的基本命题包括：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：逻辑学难学；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：有多数学生喜欢逻辑学；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：数学容易学。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则上述推理形式化为：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前提：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>
              <a:lnSpc>
                <a:spcPct val="110000"/>
              </a:lnSpc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0995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文本占位符 122882">
            <a:extLst>
              <a:ext uri="{FF2B5EF4-FFF2-40B4-BE49-F238E27FC236}">
                <a16:creationId xmlns:a16="http://schemas.microsoft.com/office/drawing/2014/main" id="{02E7544E-8F9D-4C82-9DDC-EAB54072B873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166018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验证：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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</a:p>
          <a:p>
            <a:pPr algn="just"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  (1)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			P(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附加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	</a:t>
            </a:r>
          </a:p>
          <a:p>
            <a:pPr algn="just"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(2) P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			P			</a:t>
            </a:r>
          </a:p>
          <a:p>
            <a:pPr algn="just"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  (3) P     		T,I,(1),(2)	</a:t>
            </a:r>
          </a:p>
          <a:p>
            <a:pPr algn="just"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(4) R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    	P</a:t>
            </a:r>
          </a:p>
          <a:p>
            <a:pPr algn="just"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(5)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			T,I,(3),(4)</a:t>
            </a:r>
          </a:p>
          <a:p>
            <a:pPr algn="just"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(6)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       CP</a:t>
            </a:r>
          </a:p>
          <a:p>
            <a:pPr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规则，整个推理正确。</a:t>
            </a:r>
          </a:p>
        </p:txBody>
      </p:sp>
    </p:spTree>
    <p:extLst>
      <p:ext uri="{BB962C8B-B14F-4D97-AF65-F5344CB8AC3E}">
        <p14:creationId xmlns:p14="http://schemas.microsoft.com/office/powerpoint/2010/main" val="1386398804"/>
      </p:ext>
    </p:extLst>
  </p:cSld>
  <p:clrMapOvr>
    <a:masterClrMapping/>
  </p:clrMapOvr>
  <p:transition spd="slow" advTm="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3346CA-2CE6-494D-8DAD-0BCC297FE4CF}"/>
              </a:ext>
            </a:extLst>
          </p:cNvPr>
          <p:cNvSpPr txBox="1"/>
          <p:nvPr/>
        </p:nvSpPr>
        <p:spPr>
          <a:xfrm>
            <a:off x="851694" y="1802814"/>
            <a:ext cx="10440987" cy="276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如果小张和小王去看电影，则小李也去看电影；小赵不去看电影或小张去看电影；小王去看电影。所以，如果小赵去看电影，小李也去。</a:t>
            </a:r>
          </a:p>
        </p:txBody>
      </p:sp>
    </p:spTree>
    <p:extLst>
      <p:ext uri="{BB962C8B-B14F-4D97-AF65-F5344CB8AC3E}">
        <p14:creationId xmlns:p14="http://schemas.microsoft.com/office/powerpoint/2010/main" val="533066876"/>
      </p:ext>
    </p:ext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22ABA8-42BE-40ED-89B0-7A340D4018C0}"/>
              </a:ext>
            </a:extLst>
          </p:cNvPr>
          <p:cNvSpPr txBox="1"/>
          <p:nvPr/>
        </p:nvSpPr>
        <p:spPr>
          <a:xfrm>
            <a:off x="1257590" y="712842"/>
            <a:ext cx="10361756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（</a:t>
            </a:r>
            <a:r>
              <a:rPr lang="en-US" altLang="zh-CN" sz="4000" dirty="0"/>
              <a:t>1</a:t>
            </a:r>
            <a:r>
              <a:rPr lang="zh-CN" altLang="en-US" sz="4000" dirty="0"/>
              <a:t>）命题变元或命题变元的否定称为</a:t>
            </a:r>
            <a:r>
              <a:rPr lang="zh-CN" altLang="en-US" sz="4000" dirty="0">
                <a:solidFill>
                  <a:srgbClr val="FF0000"/>
                </a:solidFill>
              </a:rPr>
              <a:t>文字</a:t>
            </a:r>
          </a:p>
          <a:p>
            <a:pPr>
              <a:lnSpc>
                <a:spcPct val="150000"/>
              </a:lnSpc>
            </a:pPr>
            <a:r>
              <a:rPr lang="zh-CN" altLang="en-US" sz="4000" dirty="0"/>
              <a:t>（</a:t>
            </a:r>
            <a:r>
              <a:rPr lang="en-US" altLang="zh-CN" sz="4000" dirty="0"/>
              <a:t>2</a:t>
            </a:r>
            <a:r>
              <a:rPr lang="zh-CN" altLang="en-US" sz="4000" dirty="0"/>
              <a:t>）有限个文字的析取称为</a:t>
            </a:r>
            <a:r>
              <a:rPr lang="zh-CN" altLang="en-US" sz="4000" dirty="0">
                <a:solidFill>
                  <a:srgbClr val="FF0000"/>
                </a:solidFill>
              </a:rPr>
              <a:t>析取式</a:t>
            </a:r>
            <a:r>
              <a:rPr lang="en-US" altLang="zh-CN" sz="4000" dirty="0"/>
              <a:t>(</a:t>
            </a:r>
            <a:r>
              <a:rPr lang="zh-CN" altLang="en-US" sz="4000" dirty="0">
                <a:solidFill>
                  <a:srgbClr val="FF0000"/>
                </a:solidFill>
              </a:rPr>
              <a:t>子句</a:t>
            </a:r>
            <a:r>
              <a:rPr lang="zh-CN" altLang="en-US" sz="4000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4000" dirty="0"/>
              <a:t>（</a:t>
            </a:r>
            <a:r>
              <a:rPr lang="en-US" altLang="zh-CN" sz="4000" dirty="0"/>
              <a:t>3</a:t>
            </a:r>
            <a:r>
              <a:rPr lang="zh-CN" altLang="en-US" sz="4000" dirty="0"/>
              <a:t>）有限个文字的合取称为</a:t>
            </a:r>
            <a:r>
              <a:rPr lang="zh-CN" altLang="en-US" sz="4000" dirty="0">
                <a:solidFill>
                  <a:srgbClr val="FF0000"/>
                </a:solidFill>
              </a:rPr>
              <a:t>合取式</a:t>
            </a:r>
            <a:r>
              <a:rPr lang="en-US" altLang="zh-CN" sz="4000" dirty="0"/>
              <a:t>(</a:t>
            </a:r>
            <a:r>
              <a:rPr lang="zh-CN" altLang="en-US" sz="4000" dirty="0">
                <a:solidFill>
                  <a:srgbClr val="FF0000"/>
                </a:solidFill>
              </a:rPr>
              <a:t>短语</a:t>
            </a:r>
            <a:r>
              <a:rPr lang="zh-CN" altLang="en-US" sz="4000" dirty="0"/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4000" dirty="0"/>
              <a:t>（</a:t>
            </a:r>
            <a:r>
              <a:rPr lang="en-US" altLang="zh-CN" sz="4000" dirty="0"/>
              <a:t>4</a:t>
            </a:r>
            <a:r>
              <a:rPr lang="zh-CN" altLang="en-US" sz="4000" dirty="0"/>
              <a:t>）</a:t>
            </a:r>
            <a:r>
              <a:rPr lang="en-US" altLang="zh-CN" sz="4000" dirty="0"/>
              <a:t>P</a:t>
            </a:r>
            <a:r>
              <a:rPr lang="zh-CN" altLang="en-US" sz="4000" dirty="0"/>
              <a:t>与</a:t>
            </a:r>
            <a:r>
              <a:rPr lang="en-US" altLang="zh-CN" sz="5400" dirty="0">
                <a:sym typeface="Symbol" panose="05050102010706020507" pitchFamily="18" charset="2"/>
              </a:rPr>
              <a:t></a:t>
            </a:r>
            <a:r>
              <a:rPr lang="zh-CN" altLang="en-US" sz="4000" dirty="0"/>
              <a:t> </a:t>
            </a:r>
            <a:r>
              <a:rPr lang="en-US" altLang="zh-CN" sz="4000" dirty="0"/>
              <a:t>P</a:t>
            </a:r>
            <a:r>
              <a:rPr lang="zh-CN" altLang="en-US" sz="4000" dirty="0"/>
              <a:t>称为</a:t>
            </a:r>
            <a:r>
              <a:rPr lang="zh-CN" altLang="en-US" sz="4000" dirty="0">
                <a:solidFill>
                  <a:srgbClr val="FF0000"/>
                </a:solidFill>
              </a:rPr>
              <a:t>互补对</a:t>
            </a:r>
            <a:r>
              <a:rPr lang="zh-CN" altLang="en-US" sz="4000" dirty="0"/>
              <a:t>。</a:t>
            </a:r>
          </a:p>
          <a:p>
            <a:endParaRPr lang="zh-CN" altLang="en-US" sz="4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EB9C2B-5EE4-4F21-8A90-F13FEA41CE7F}"/>
              </a:ext>
            </a:extLst>
          </p:cNvPr>
          <p:cNvSpPr txBox="1"/>
          <p:nvPr/>
        </p:nvSpPr>
        <p:spPr>
          <a:xfrm>
            <a:off x="1751012" y="5114046"/>
            <a:ext cx="840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</a:t>
            </a:r>
            <a:r>
              <a:rPr lang="zh-CN" altLang="en-US" sz="3600" dirty="0"/>
              <a:t>，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 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 P 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， 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R</a:t>
            </a:r>
            <a:endParaRPr lang="zh-CN" altLang="en-US" sz="3600" dirty="0">
              <a:latin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1222F8-FE70-4100-B125-388665D108C2}"/>
              </a:ext>
            </a:extLst>
          </p:cNvPr>
          <p:cNvSpPr txBox="1"/>
          <p:nvPr/>
        </p:nvSpPr>
        <p:spPr>
          <a:xfrm>
            <a:off x="1751012" y="5821992"/>
            <a:ext cx="840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</a:t>
            </a:r>
            <a:r>
              <a:rPr lang="zh-CN" altLang="en-US" sz="3600" dirty="0"/>
              <a:t>，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 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 P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， 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latin typeface="等线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3600" dirty="0">
                <a:latin typeface="等线" panose="02010600030101010101" pitchFamily="2" charset="-122"/>
                <a:sym typeface="Symbol" panose="05050102010706020507" pitchFamily="18" charset="2"/>
              </a:rPr>
              <a:t>R</a:t>
            </a:r>
            <a:endParaRPr lang="zh-CN" altLang="en-US" sz="3600" dirty="0">
              <a:latin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626401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3346CA-2CE6-494D-8DAD-0BCC297FE4CF}"/>
              </a:ext>
            </a:extLst>
          </p:cNvPr>
          <p:cNvSpPr txBox="1"/>
          <p:nvPr/>
        </p:nvSpPr>
        <p:spPr>
          <a:xfrm>
            <a:off x="1684338" y="874455"/>
            <a:ext cx="8058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如果小张和小王去看电影，则小李也去看电影；小赵不去看电影或小张去看电影；小王去看电影。所以，如果小赵去看电影，小李也去。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51BB46-E076-425F-ABB3-9EE40779D8D8}"/>
              </a:ext>
            </a:extLst>
          </p:cNvPr>
          <p:cNvSpPr txBox="1"/>
          <p:nvPr/>
        </p:nvSpPr>
        <p:spPr>
          <a:xfrm>
            <a:off x="1571625" y="1793756"/>
            <a:ext cx="8629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：小张去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：小王去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：小李去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：小赵去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6BA470-579B-4D4D-BBB4-176FDF8D771F}"/>
              </a:ext>
            </a:extLst>
          </p:cNvPr>
          <p:cNvSpPr txBox="1"/>
          <p:nvPr/>
        </p:nvSpPr>
        <p:spPr>
          <a:xfrm>
            <a:off x="1571625" y="3326070"/>
            <a:ext cx="762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Q)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S  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Q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43E2FF-3537-4DD5-AB47-5C597D1E5784}"/>
              </a:ext>
            </a:extLst>
          </p:cNvPr>
          <p:cNvSpPr txBox="1"/>
          <p:nvPr/>
        </p:nvSpPr>
        <p:spPr>
          <a:xfrm>
            <a:off x="1571625" y="4185988"/>
            <a:ext cx="762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6913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6BA470-579B-4D4D-BBB4-176FDF8D771F}"/>
              </a:ext>
            </a:extLst>
          </p:cNvPr>
          <p:cNvSpPr txBox="1"/>
          <p:nvPr/>
        </p:nvSpPr>
        <p:spPr>
          <a:xfrm>
            <a:off x="1657350" y="738188"/>
            <a:ext cx="762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前提：</a:t>
            </a:r>
            <a:r>
              <a:rPr lang="en-US" altLang="zh-CN" sz="2400" dirty="0"/>
              <a:t>(P</a:t>
            </a: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  Q) </a:t>
            </a:r>
            <a:r>
              <a:rPr lang="zh-CN" altLang="en-US" sz="2400" dirty="0">
                <a:latin typeface="+mn-ea"/>
                <a:sym typeface="Symbol" panose="05050102010706020507" pitchFamily="18" charset="2"/>
              </a:rPr>
              <a:t>→ </a:t>
            </a: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latin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S  P</a:t>
            </a:r>
            <a:r>
              <a:rPr lang="zh-CN" altLang="en-US" sz="2400" dirty="0">
                <a:latin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 Q </a:t>
            </a:r>
            <a:r>
              <a:rPr lang="zh-CN" altLang="en-US" sz="2400" dirty="0">
                <a:latin typeface="+mn-ea"/>
                <a:sym typeface="Symbol" panose="05050102010706020507" pitchFamily="18" charset="2"/>
              </a:rPr>
              <a:t> 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43E2FF-3537-4DD5-AB47-5C597D1E5784}"/>
              </a:ext>
            </a:extLst>
          </p:cNvPr>
          <p:cNvSpPr txBox="1"/>
          <p:nvPr/>
        </p:nvSpPr>
        <p:spPr>
          <a:xfrm>
            <a:off x="1657350" y="1205209"/>
            <a:ext cx="762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结论：</a:t>
            </a:r>
            <a:r>
              <a:rPr lang="en-US" altLang="zh-CN" sz="2400" dirty="0"/>
              <a:t>S </a:t>
            </a:r>
            <a:r>
              <a:rPr lang="zh-CN" altLang="en-US" sz="2400" dirty="0">
                <a:latin typeface="+mn-ea"/>
                <a:sym typeface="Symbol" panose="05050102010706020507" pitchFamily="18" charset="2"/>
              </a:rPr>
              <a:t>→ </a:t>
            </a:r>
            <a:r>
              <a:rPr lang="en-US" altLang="zh-CN" sz="2400" dirty="0">
                <a:latin typeface="+mn-ea"/>
                <a:sym typeface="Symbol" panose="05050102010706020507" pitchFamily="18" charset="2"/>
              </a:rPr>
              <a:t>R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E9B2BD-ACFD-43D0-BE94-C1B6D565388B}"/>
              </a:ext>
            </a:extLst>
          </p:cNvPr>
          <p:cNvSpPr txBox="1"/>
          <p:nvPr/>
        </p:nvSpPr>
        <p:spPr>
          <a:xfrm>
            <a:off x="2217739" y="1845966"/>
            <a:ext cx="2039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en-US" altLang="zh-CN" sz="2800" dirty="0"/>
              <a:t>S    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39739A-5B08-4B4E-9397-1F3A550068DB}"/>
              </a:ext>
            </a:extLst>
          </p:cNvPr>
          <p:cNvSpPr txBox="1"/>
          <p:nvPr/>
        </p:nvSpPr>
        <p:spPr>
          <a:xfrm>
            <a:off x="5472112" y="1844082"/>
            <a:ext cx="161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附加前提</a:t>
            </a:r>
            <a:r>
              <a:rPr lang="en-US" altLang="zh-CN" sz="2800" dirty="0"/>
              <a:t>   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00B7A1-BBCB-416D-ADC9-69B2BE0055D1}"/>
              </a:ext>
            </a:extLst>
          </p:cNvPr>
          <p:cNvSpPr txBox="1"/>
          <p:nvPr/>
        </p:nvSpPr>
        <p:spPr>
          <a:xfrm>
            <a:off x="2217738" y="2395877"/>
            <a:ext cx="2792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 S  P</a:t>
            </a:r>
            <a:r>
              <a:rPr lang="en-US" altLang="zh-CN" sz="2800" dirty="0"/>
              <a:t>    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B119FA-3E86-4149-9B82-107D0E9FAD31}"/>
              </a:ext>
            </a:extLst>
          </p:cNvPr>
          <p:cNvSpPr txBox="1"/>
          <p:nvPr/>
        </p:nvSpPr>
        <p:spPr>
          <a:xfrm>
            <a:off x="2217739" y="2949661"/>
            <a:ext cx="2039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en-US" altLang="zh-CN" sz="2800" dirty="0"/>
              <a:t>P   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D6C4C9-B5B6-469D-95D3-B26D10DF0D35}"/>
              </a:ext>
            </a:extLst>
          </p:cNvPr>
          <p:cNvSpPr txBox="1"/>
          <p:nvPr/>
        </p:nvSpPr>
        <p:spPr>
          <a:xfrm>
            <a:off x="2217739" y="5607466"/>
            <a:ext cx="279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8</a:t>
            </a:r>
            <a:r>
              <a:rPr lang="zh-CN" altLang="en-US" sz="2800" dirty="0"/>
              <a:t>）</a:t>
            </a:r>
            <a:r>
              <a:rPr lang="en-US" altLang="zh-CN" sz="2800" dirty="0"/>
              <a:t> S 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→ 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R</a:t>
            </a:r>
            <a:r>
              <a:rPr lang="en-US" altLang="zh-CN" sz="2800" dirty="0"/>
              <a:t>    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389074-5034-42C8-97E5-EA283789EE8A}"/>
              </a:ext>
            </a:extLst>
          </p:cNvPr>
          <p:cNvSpPr txBox="1"/>
          <p:nvPr/>
        </p:nvSpPr>
        <p:spPr>
          <a:xfrm>
            <a:off x="2217739" y="4592365"/>
            <a:ext cx="279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</a:t>
            </a:r>
            <a:r>
              <a:rPr lang="en-US" altLang="zh-CN" sz="2800" dirty="0"/>
              <a:t> P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  Q</a:t>
            </a:r>
            <a:r>
              <a:rPr lang="en-US" altLang="zh-CN" sz="2800" dirty="0"/>
              <a:t>   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5AC5C4-1398-4F8A-A3AE-507793DC482D}"/>
              </a:ext>
            </a:extLst>
          </p:cNvPr>
          <p:cNvSpPr txBox="1"/>
          <p:nvPr/>
        </p:nvSpPr>
        <p:spPr>
          <a:xfrm>
            <a:off x="2217738" y="3500745"/>
            <a:ext cx="3173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</a:t>
            </a:r>
            <a:r>
              <a:rPr lang="en-US" altLang="zh-CN" sz="2800" dirty="0"/>
              <a:t> (P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  Q) 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→ 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R</a:t>
            </a:r>
            <a:r>
              <a:rPr lang="en-US" altLang="zh-CN" sz="2800" dirty="0"/>
              <a:t>    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205EF2-A544-4182-A125-8C372832AB42}"/>
              </a:ext>
            </a:extLst>
          </p:cNvPr>
          <p:cNvSpPr txBox="1"/>
          <p:nvPr/>
        </p:nvSpPr>
        <p:spPr>
          <a:xfrm>
            <a:off x="2217739" y="5084246"/>
            <a:ext cx="2039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7</a:t>
            </a:r>
            <a:r>
              <a:rPr lang="zh-CN" altLang="en-US" sz="2800" dirty="0"/>
              <a:t>）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 R</a:t>
            </a:r>
            <a:r>
              <a:rPr lang="en-US" altLang="zh-CN" sz="2800" dirty="0"/>
              <a:t>    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C580D0-ACD8-4CC6-BB8C-6244BF71242A}"/>
              </a:ext>
            </a:extLst>
          </p:cNvPr>
          <p:cNvSpPr txBox="1"/>
          <p:nvPr/>
        </p:nvSpPr>
        <p:spPr>
          <a:xfrm>
            <a:off x="2217739" y="4100484"/>
            <a:ext cx="2039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5</a:t>
            </a:r>
            <a:r>
              <a:rPr lang="zh-CN" altLang="en-US" sz="2800" dirty="0"/>
              <a:t>）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 Q</a:t>
            </a:r>
            <a:r>
              <a:rPr lang="en-US" altLang="zh-CN" sz="2800" dirty="0"/>
              <a:t>    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546325-1B0F-4485-9AF1-B1B7C943D5C5}"/>
              </a:ext>
            </a:extLst>
          </p:cNvPr>
          <p:cNvSpPr txBox="1"/>
          <p:nvPr/>
        </p:nvSpPr>
        <p:spPr>
          <a:xfrm>
            <a:off x="5472112" y="2385319"/>
            <a:ext cx="161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前提</a:t>
            </a:r>
            <a:r>
              <a:rPr lang="en-US" altLang="zh-CN" sz="2800" dirty="0"/>
              <a:t>   </a:t>
            </a:r>
            <a:endParaRPr lang="zh-CN" altLang="en-US" sz="2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2BCFEA-49E0-4888-96A1-037235065BF0}"/>
              </a:ext>
            </a:extLst>
          </p:cNvPr>
          <p:cNvSpPr txBox="1"/>
          <p:nvPr/>
        </p:nvSpPr>
        <p:spPr>
          <a:xfrm>
            <a:off x="5472111" y="2949661"/>
            <a:ext cx="354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析取三段 （</a:t>
            </a:r>
            <a:r>
              <a:rPr lang="en-US" altLang="zh-CN" sz="2800" dirty="0"/>
              <a:t>1</a:t>
            </a:r>
            <a:r>
              <a:rPr lang="zh-CN" altLang="en-US" sz="2800" dirty="0"/>
              <a:t>）（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en-US" altLang="zh-CN" sz="2800" dirty="0"/>
              <a:t>   </a:t>
            </a:r>
            <a:endParaRPr lang="zh-CN" altLang="en-US" sz="28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283C883-2633-4877-9FB1-98FC5858063E}"/>
              </a:ext>
            </a:extLst>
          </p:cNvPr>
          <p:cNvSpPr txBox="1"/>
          <p:nvPr/>
        </p:nvSpPr>
        <p:spPr>
          <a:xfrm>
            <a:off x="5472112" y="3490898"/>
            <a:ext cx="161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前提</a:t>
            </a:r>
            <a:r>
              <a:rPr lang="en-US" altLang="zh-CN" sz="2800" dirty="0"/>
              <a:t>   </a:t>
            </a:r>
            <a:endParaRPr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7E9A05E-E307-407B-BFB6-90F7A82DBD35}"/>
              </a:ext>
            </a:extLst>
          </p:cNvPr>
          <p:cNvSpPr txBox="1"/>
          <p:nvPr/>
        </p:nvSpPr>
        <p:spPr>
          <a:xfrm>
            <a:off x="5472112" y="4014118"/>
            <a:ext cx="161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前提</a:t>
            </a:r>
            <a:r>
              <a:rPr lang="en-US" altLang="zh-CN" sz="2800" dirty="0"/>
              <a:t>   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3DE2E3B-554F-455D-9FBD-A6EF6F3A0A2B}"/>
              </a:ext>
            </a:extLst>
          </p:cNvPr>
          <p:cNvSpPr txBox="1"/>
          <p:nvPr/>
        </p:nvSpPr>
        <p:spPr>
          <a:xfrm>
            <a:off x="5472110" y="4561026"/>
            <a:ext cx="342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合取引入 （</a:t>
            </a:r>
            <a:r>
              <a:rPr lang="en-US" altLang="zh-CN" sz="2800" dirty="0"/>
              <a:t>3</a:t>
            </a:r>
            <a:r>
              <a:rPr lang="zh-CN" altLang="en-US" sz="2800" dirty="0"/>
              <a:t>）（</a:t>
            </a:r>
            <a:r>
              <a:rPr lang="en-US" altLang="zh-CN" sz="2800" dirty="0"/>
              <a:t>5</a:t>
            </a:r>
            <a:r>
              <a:rPr lang="zh-CN" altLang="en-US" sz="2800" dirty="0"/>
              <a:t>）    </a:t>
            </a:r>
            <a:r>
              <a:rPr lang="en-US" altLang="zh-CN" sz="2800" dirty="0"/>
              <a:t>   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FC8521C-3E57-4D12-A239-7F497F284C63}"/>
              </a:ext>
            </a:extLst>
          </p:cNvPr>
          <p:cNvSpPr txBox="1"/>
          <p:nvPr/>
        </p:nvSpPr>
        <p:spPr>
          <a:xfrm>
            <a:off x="5472110" y="5060558"/>
            <a:ext cx="3424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假言推理（</a:t>
            </a:r>
            <a:r>
              <a:rPr lang="en-US" altLang="zh-CN" sz="2800" dirty="0"/>
              <a:t>4</a:t>
            </a:r>
            <a:r>
              <a:rPr lang="zh-CN" altLang="en-US" sz="2800" dirty="0"/>
              <a:t>）（</a:t>
            </a:r>
            <a:r>
              <a:rPr lang="en-US" altLang="zh-CN" sz="2800" dirty="0"/>
              <a:t>6</a:t>
            </a:r>
            <a:r>
              <a:rPr lang="zh-CN" altLang="en-US" sz="2800" dirty="0"/>
              <a:t>）    </a:t>
            </a:r>
            <a:r>
              <a:rPr lang="en-US" altLang="zh-CN" sz="2800" dirty="0"/>
              <a:t> 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933640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50E8E0-8679-4834-B52B-9296E28469F3}"/>
              </a:ext>
            </a:extLst>
          </p:cNvPr>
          <p:cNvSpPr txBox="1"/>
          <p:nvPr/>
        </p:nvSpPr>
        <p:spPr>
          <a:xfrm>
            <a:off x="1828800" y="877455"/>
            <a:ext cx="501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1"/>
                </a:solidFill>
              </a:rPr>
              <a:t>间接证明</a:t>
            </a:r>
          </a:p>
        </p:txBody>
      </p:sp>
      <p:sp>
        <p:nvSpPr>
          <p:cNvPr id="5" name="文本占位符 118786">
            <a:extLst>
              <a:ext uri="{FF2B5EF4-FFF2-40B4-BE49-F238E27FC236}">
                <a16:creationId xmlns:a16="http://schemas.microsoft.com/office/drawing/2014/main" id="{20817542-C818-451C-988E-8C308518C8BF}"/>
              </a:ext>
            </a:extLst>
          </p:cNvPr>
          <p:cNvSpPr txBox="1">
            <a:spLocks/>
          </p:cNvSpPr>
          <p:nvPr/>
        </p:nvSpPr>
        <p:spPr>
          <a:xfrm>
            <a:off x="1751013" y="1840346"/>
            <a:ext cx="8229600" cy="4525963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2"/>
              </a:buClr>
              <a:buNone/>
            </a:pPr>
            <a:r>
              <a:rPr lang="zh-CN" altLang="en-US" sz="4000" dirty="0">
                <a:latin typeface="+mn-ea"/>
              </a:rPr>
              <a:t>  </a:t>
            </a:r>
            <a:r>
              <a:rPr lang="zh-CN" altLang="en-US" sz="3600" dirty="0">
                <a:latin typeface="+mn-ea"/>
              </a:rPr>
              <a:t>反证法</a:t>
            </a:r>
            <a:r>
              <a:rPr lang="en-US" altLang="zh-CN" sz="3600" dirty="0">
                <a:latin typeface="+mn-ea"/>
              </a:rPr>
              <a:t>/</a:t>
            </a:r>
            <a:r>
              <a:rPr lang="zh-CN" altLang="en-US" sz="3600" dirty="0">
                <a:latin typeface="+mn-ea"/>
              </a:rPr>
              <a:t>矛盾法</a:t>
            </a:r>
            <a:r>
              <a:rPr lang="en-US" altLang="zh-CN" sz="3600" dirty="0">
                <a:latin typeface="+mn-ea"/>
              </a:rPr>
              <a:t>/(Proof by Contradiction)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3600" dirty="0">
                <a:latin typeface="+mn-ea"/>
                <a:cs typeface="Times New Roman" panose="02020603050405020304" pitchFamily="18" charset="0"/>
              </a:rPr>
              <a:t>	</a:t>
            </a: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设</a:t>
            </a:r>
            <a:r>
              <a:rPr lang="en-US" altLang="zh-CN" sz="3600" dirty="0">
                <a:latin typeface="+mn-ea"/>
                <a:cs typeface="Times New Roman" panose="02020603050405020304" pitchFamily="18" charset="0"/>
              </a:rPr>
              <a:t>α</a:t>
            </a: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3600" dirty="0">
                <a:latin typeface="+mn-ea"/>
                <a:cs typeface="Times New Roman" panose="02020603050405020304" pitchFamily="18" charset="0"/>
              </a:rPr>
              <a:t>β</a:t>
            </a:r>
            <a:r>
              <a:rPr lang="zh-CN" altLang="en-US" sz="3600" dirty="0">
                <a:latin typeface="+mn-ea"/>
              </a:rPr>
              <a:t>是命题公式，则</a:t>
            </a:r>
            <a:r>
              <a:rPr lang="en-US" altLang="zh-CN" sz="3600" dirty="0">
                <a:latin typeface="+mn-ea"/>
                <a:cs typeface="Times New Roman" panose="02020603050405020304" pitchFamily="18" charset="0"/>
              </a:rPr>
              <a:t>α</a:t>
            </a:r>
            <a:r>
              <a:rPr lang="en-US" altLang="zh-CN" sz="3600" dirty="0">
                <a:latin typeface="+mn-ea"/>
                <a:sym typeface="Symbol" panose="05050102010706020507" pitchFamily="18" charset="2"/>
              </a:rPr>
              <a:t></a:t>
            </a:r>
            <a:r>
              <a:rPr lang="en-US" altLang="zh-CN" sz="3600" dirty="0">
                <a:latin typeface="+mn-ea"/>
                <a:cs typeface="Times New Roman" panose="02020603050405020304" pitchFamily="18" charset="0"/>
              </a:rPr>
              <a:t>β</a:t>
            </a: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的充要条件是</a:t>
            </a:r>
            <a:r>
              <a:rPr lang="en-US" altLang="zh-CN" sz="3600" dirty="0">
                <a:latin typeface="+mn-ea"/>
                <a:cs typeface="Times New Roman" panose="02020603050405020304" pitchFamily="18" charset="0"/>
              </a:rPr>
              <a:t>α</a:t>
            </a:r>
            <a:r>
              <a:rPr lang="en-US" altLang="zh-CN" sz="3600" dirty="0">
                <a:latin typeface="+mn-ea"/>
                <a:sym typeface="Symbol" panose="05050102010706020507" pitchFamily="18" charset="2"/>
              </a:rPr>
              <a:t></a:t>
            </a:r>
            <a:r>
              <a:rPr lang="en-US" altLang="zh-CN" sz="3600" dirty="0">
                <a:latin typeface="+mn-ea"/>
                <a:cs typeface="Times New Roman" panose="02020603050405020304" pitchFamily="18" charset="0"/>
              </a:rPr>
              <a:t>β</a:t>
            </a: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是矛盾式</a:t>
            </a:r>
            <a:r>
              <a:rPr lang="zh-CN" altLang="en-US" sz="4000" dirty="0">
                <a:latin typeface="+mn-ea"/>
                <a:cs typeface="Times New Roman" panose="02020603050405020304" pitchFamily="18" charset="0"/>
              </a:rPr>
              <a:t>。</a:t>
            </a:r>
          </a:p>
          <a:p>
            <a:pPr marL="0" indent="0">
              <a:buFontTx/>
              <a:buNone/>
            </a:pPr>
            <a:endParaRPr lang="zh-CN" altLang="en-US" sz="4000" b="1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4000" b="1" dirty="0">
                <a:latin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00978860"/>
      </p:ext>
    </p:extLst>
  </p:cSld>
  <p:clrMapOvr>
    <a:masterClrMapping/>
  </p:clrMapOvr>
  <p:transition spd="slow" advTm="0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内容占位符 119810">
            <a:extLst>
              <a:ext uri="{FF2B5EF4-FFF2-40B4-BE49-F238E27FC236}">
                <a16:creationId xmlns:a16="http://schemas.microsoft.com/office/drawing/2014/main" id="{E32B525D-9FC2-4C70-87D6-BA097095147B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308823"/>
            <a:ext cx="8229600" cy="45259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用反证法。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P)      P(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附加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(2) P           T,E,(1)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(3) P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      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(4)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         T,I,(2),(3)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(5) Q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      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(6)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        T,I,(4),(5)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(7) 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      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(8) R            T,I,(7)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(9) 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      T,I,(6),(8),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矛盾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因此，假设不成立，原推理形式正确。 </a:t>
            </a:r>
          </a:p>
        </p:txBody>
      </p:sp>
    </p:spTree>
    <p:extLst>
      <p:ext uri="{BB962C8B-B14F-4D97-AF65-F5344CB8AC3E}">
        <p14:creationId xmlns:p14="http://schemas.microsoft.com/office/powerpoint/2010/main" val="323247286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2E0C86-DA88-4A4C-9BA3-5B237D0F11F5}"/>
              </a:ext>
            </a:extLst>
          </p:cNvPr>
          <p:cNvSpPr txBox="1"/>
          <p:nvPr/>
        </p:nvSpPr>
        <p:spPr>
          <a:xfrm>
            <a:off x="1019991" y="1763213"/>
            <a:ext cx="10187940" cy="2500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如果小张守一垒并且小李向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队投球，则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队取胜；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队或者未取胜，或者成为冠军；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队没有获得冠军；小张守一垒。因此，小李没有向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队投球。</a:t>
            </a:r>
          </a:p>
        </p:txBody>
      </p:sp>
    </p:spTree>
    <p:extLst>
      <p:ext uri="{BB962C8B-B14F-4D97-AF65-F5344CB8AC3E}">
        <p14:creationId xmlns:p14="http://schemas.microsoft.com/office/powerpoint/2010/main" val="2531980048"/>
      </p:ext>
    </p:extLst>
  </p:cSld>
  <p:clrMapOvr>
    <a:masterClrMapping/>
  </p:clrMapOvr>
  <p:transition spd="slow" advTm="0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2E0C86-DA88-4A4C-9BA3-5B237D0F11F5}"/>
              </a:ext>
            </a:extLst>
          </p:cNvPr>
          <p:cNvSpPr txBox="1"/>
          <p:nvPr/>
        </p:nvSpPr>
        <p:spPr>
          <a:xfrm>
            <a:off x="1962150" y="923925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如果小张守一垒并且小李向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队投球，则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队取胜；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队或者未取胜，或者成为冠军；小张守一垒；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队没有获得冠军。因此，小李没有向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队投球。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9AF04A-38E9-4E4C-B7D6-16BEABECB213}"/>
              </a:ext>
            </a:extLst>
          </p:cNvPr>
          <p:cNvSpPr txBox="1"/>
          <p:nvPr/>
        </p:nvSpPr>
        <p:spPr>
          <a:xfrm>
            <a:off x="1571625" y="1809750"/>
            <a:ext cx="7629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：小张守一垒。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：小李向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队投球。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队取胜。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队成为冠军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858CC9-9453-48BA-BF14-A63CF901D245}"/>
              </a:ext>
            </a:extLst>
          </p:cNvPr>
          <p:cNvSpPr txBox="1"/>
          <p:nvPr/>
        </p:nvSpPr>
        <p:spPr>
          <a:xfrm>
            <a:off x="1571624" y="3126462"/>
            <a:ext cx="762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Q)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R  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EAD298-0D22-4432-858B-2D7BBA23B149}"/>
              </a:ext>
            </a:extLst>
          </p:cNvPr>
          <p:cNvSpPr txBox="1"/>
          <p:nvPr/>
        </p:nvSpPr>
        <p:spPr>
          <a:xfrm>
            <a:off x="1571624" y="4098012"/>
            <a:ext cx="762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0475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C8A584-CEB4-42B1-917B-4F603E0E4DBA}"/>
              </a:ext>
            </a:extLst>
          </p:cNvPr>
          <p:cNvSpPr txBox="1"/>
          <p:nvPr/>
        </p:nvSpPr>
        <p:spPr>
          <a:xfrm>
            <a:off x="1990725" y="2222212"/>
            <a:ext cx="270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BA4616-D1C1-4FF6-861B-B4879718D760}"/>
              </a:ext>
            </a:extLst>
          </p:cNvPr>
          <p:cNvSpPr txBox="1"/>
          <p:nvPr/>
        </p:nvSpPr>
        <p:spPr>
          <a:xfrm>
            <a:off x="1990725" y="2806987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R  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2ACD50-C20D-408D-88F9-BF883124383E}"/>
              </a:ext>
            </a:extLst>
          </p:cNvPr>
          <p:cNvSpPr txBox="1"/>
          <p:nvPr/>
        </p:nvSpPr>
        <p:spPr>
          <a:xfrm>
            <a:off x="1571625" y="895425"/>
            <a:ext cx="762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Q)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R  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B93C50-DA00-4E49-9001-A4AF2B7BB86E}"/>
              </a:ext>
            </a:extLst>
          </p:cNvPr>
          <p:cNvSpPr txBox="1"/>
          <p:nvPr/>
        </p:nvSpPr>
        <p:spPr>
          <a:xfrm>
            <a:off x="1571625" y="1430052"/>
            <a:ext cx="762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E2FE93-B790-4B1A-84B8-326D2D4BE1CB}"/>
              </a:ext>
            </a:extLst>
          </p:cNvPr>
          <p:cNvSpPr/>
          <p:nvPr/>
        </p:nvSpPr>
        <p:spPr>
          <a:xfrm>
            <a:off x="5386387" y="280698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2CDBDB-CC6C-417F-9DE1-96BF1D969B09}"/>
              </a:ext>
            </a:extLst>
          </p:cNvPr>
          <p:cNvSpPr/>
          <p:nvPr/>
        </p:nvSpPr>
        <p:spPr>
          <a:xfrm>
            <a:off x="5386387" y="2134500"/>
            <a:ext cx="1172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3FFEB9-0086-4683-BEDD-F9D251524E3A}"/>
              </a:ext>
            </a:extLst>
          </p:cNvPr>
          <p:cNvSpPr txBox="1"/>
          <p:nvPr/>
        </p:nvSpPr>
        <p:spPr>
          <a:xfrm>
            <a:off x="1990725" y="33914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F3C5E1-7321-4E93-9095-5E497CF0AA9D}"/>
              </a:ext>
            </a:extLst>
          </p:cNvPr>
          <p:cNvSpPr/>
          <p:nvPr/>
        </p:nvSpPr>
        <p:spPr>
          <a:xfrm>
            <a:off x="5386387" y="3368197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3149A1-F2DB-423B-931D-A1876AABF78B}"/>
              </a:ext>
            </a:extLst>
          </p:cNvPr>
          <p:cNvSpPr txBox="1"/>
          <p:nvPr/>
        </p:nvSpPr>
        <p:spPr>
          <a:xfrm>
            <a:off x="1990724" y="3974708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0A5C85-964D-4527-A6C0-C020D4F9F8D8}"/>
              </a:ext>
            </a:extLst>
          </p:cNvPr>
          <p:cNvSpPr/>
          <p:nvPr/>
        </p:nvSpPr>
        <p:spPr>
          <a:xfrm>
            <a:off x="5386387" y="3974708"/>
            <a:ext cx="39862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I,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242BC9-E44A-459B-9020-76F22A96DEF1}"/>
              </a:ext>
            </a:extLst>
          </p:cNvPr>
          <p:cNvSpPr txBox="1"/>
          <p:nvPr/>
        </p:nvSpPr>
        <p:spPr>
          <a:xfrm>
            <a:off x="1990724" y="4603973"/>
            <a:ext cx="353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Q)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D943EB-BE91-42C1-98E4-28B9192D0B4F}"/>
              </a:ext>
            </a:extLst>
          </p:cNvPr>
          <p:cNvSpPr/>
          <p:nvPr/>
        </p:nvSpPr>
        <p:spPr>
          <a:xfrm>
            <a:off x="5524500" y="468904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EDA868-ED52-445E-86B2-436E97A584BC}"/>
              </a:ext>
            </a:extLst>
          </p:cNvPr>
          <p:cNvSpPr txBox="1"/>
          <p:nvPr/>
        </p:nvSpPr>
        <p:spPr>
          <a:xfrm>
            <a:off x="1990724" y="5249985"/>
            <a:ext cx="353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Q)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4DA561-3F05-4325-959F-35454CB7E611}"/>
              </a:ext>
            </a:extLst>
          </p:cNvPr>
          <p:cNvSpPr/>
          <p:nvPr/>
        </p:nvSpPr>
        <p:spPr>
          <a:xfrm>
            <a:off x="5560536" y="5290088"/>
            <a:ext cx="3116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I,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DF46F8-E5EA-4EEA-82B7-C88BB50DA3B6}"/>
              </a:ext>
            </a:extLst>
          </p:cNvPr>
          <p:cNvSpPr txBox="1"/>
          <p:nvPr/>
        </p:nvSpPr>
        <p:spPr>
          <a:xfrm>
            <a:off x="2026760" y="5962575"/>
            <a:ext cx="353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 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AE250C-9FFC-426D-AD22-DF1DE7CDD083}"/>
              </a:ext>
            </a:extLst>
          </p:cNvPr>
          <p:cNvSpPr/>
          <p:nvPr/>
        </p:nvSpPr>
        <p:spPr>
          <a:xfrm>
            <a:off x="5560536" y="6007123"/>
            <a:ext cx="3116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4760889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  <p:bldP spid="5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C53358-CEE0-4F38-9D79-7A3EBAA5651E}"/>
              </a:ext>
            </a:extLst>
          </p:cNvPr>
          <p:cNvSpPr txBox="1"/>
          <p:nvPr/>
        </p:nvSpPr>
        <p:spPr>
          <a:xfrm>
            <a:off x="1571625" y="895425"/>
            <a:ext cx="762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 Q)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R  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C038C0-E3F3-43DF-A7A8-F87D844AF5EA}"/>
              </a:ext>
            </a:extLst>
          </p:cNvPr>
          <p:cNvSpPr txBox="1"/>
          <p:nvPr/>
        </p:nvSpPr>
        <p:spPr>
          <a:xfrm>
            <a:off x="1571625" y="1430052"/>
            <a:ext cx="7629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结论：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7C90EA-E9B9-48B0-BA2B-4706FC52B654}"/>
              </a:ext>
            </a:extLst>
          </p:cNvPr>
          <p:cNvSpPr txBox="1"/>
          <p:nvPr/>
        </p:nvSpPr>
        <p:spPr>
          <a:xfrm>
            <a:off x="1665288" y="2634316"/>
            <a:ext cx="218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9D108C-8E7D-42A9-A451-4669B8CF8E41}"/>
              </a:ext>
            </a:extLst>
          </p:cNvPr>
          <p:cNvSpPr/>
          <p:nvPr/>
        </p:nvSpPr>
        <p:spPr>
          <a:xfrm>
            <a:off x="5386387" y="2695871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990222-86B7-428E-8F3C-5FE9CF8E377C}"/>
              </a:ext>
            </a:extLst>
          </p:cNvPr>
          <p:cNvSpPr txBox="1"/>
          <p:nvPr/>
        </p:nvSpPr>
        <p:spPr>
          <a:xfrm>
            <a:off x="1665288" y="3219091"/>
            <a:ext cx="2182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94F20A-3E60-497F-9F10-E2A3CD3871CC}"/>
              </a:ext>
            </a:extLst>
          </p:cNvPr>
          <p:cNvSpPr txBox="1"/>
          <p:nvPr/>
        </p:nvSpPr>
        <p:spPr>
          <a:xfrm>
            <a:off x="1665288" y="2012229"/>
            <a:ext cx="353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 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815923-B42F-450C-A922-EE7012E0D535}"/>
              </a:ext>
            </a:extLst>
          </p:cNvPr>
          <p:cNvSpPr/>
          <p:nvPr/>
        </p:nvSpPr>
        <p:spPr>
          <a:xfrm>
            <a:off x="5386387" y="3280646"/>
            <a:ext cx="37338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8F5B7B-530A-4B1A-B0B1-B7B04D77045C}"/>
              </a:ext>
            </a:extLst>
          </p:cNvPr>
          <p:cNvSpPr txBox="1"/>
          <p:nvPr/>
        </p:nvSpPr>
        <p:spPr>
          <a:xfrm>
            <a:off x="1665287" y="3968609"/>
            <a:ext cx="3278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 Q  Q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B290C4-236E-44E0-A4B0-136121A2DC02}"/>
              </a:ext>
            </a:extLst>
          </p:cNvPr>
          <p:cNvSpPr txBox="1"/>
          <p:nvPr/>
        </p:nvSpPr>
        <p:spPr>
          <a:xfrm>
            <a:off x="5386387" y="3968609"/>
            <a:ext cx="3278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I,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A006AA-7A94-4509-AE2F-360AABCE6636}"/>
              </a:ext>
            </a:extLst>
          </p:cNvPr>
          <p:cNvSpPr/>
          <p:nvPr/>
        </p:nvSpPr>
        <p:spPr>
          <a:xfrm>
            <a:off x="5386387" y="2026234"/>
            <a:ext cx="31167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1787147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2" grpId="0"/>
      <p:bldP spid="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DA594C-C08F-49B5-8F70-6C2E54995A07}"/>
              </a:ext>
            </a:extLst>
          </p:cNvPr>
          <p:cNvSpPr txBox="1"/>
          <p:nvPr/>
        </p:nvSpPr>
        <p:spPr>
          <a:xfrm>
            <a:off x="1990165" y="1250576"/>
            <a:ext cx="7901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有限个合取式的析取式称为</a:t>
            </a:r>
            <a:r>
              <a:rPr lang="zh-CN" altLang="en-US" sz="4800" dirty="0">
                <a:solidFill>
                  <a:srgbClr val="FF0000"/>
                </a:solidFill>
              </a:rPr>
              <a:t>析取范式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6D91E9-B200-4C1B-BD7A-5920B1B52C79}"/>
              </a:ext>
            </a:extLst>
          </p:cNvPr>
          <p:cNvSpPr txBox="1"/>
          <p:nvPr/>
        </p:nvSpPr>
        <p:spPr>
          <a:xfrm>
            <a:off x="1990165" y="3429000"/>
            <a:ext cx="7680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有限个析取式的合取式称为</a:t>
            </a:r>
            <a:r>
              <a:rPr lang="zh-CN" altLang="en-US" sz="4800" dirty="0">
                <a:solidFill>
                  <a:srgbClr val="FF0000"/>
                </a:solidFill>
              </a:rPr>
              <a:t>合取范式</a:t>
            </a:r>
          </a:p>
        </p:txBody>
      </p:sp>
    </p:spTree>
    <p:extLst>
      <p:ext uri="{BB962C8B-B14F-4D97-AF65-F5344CB8AC3E}">
        <p14:creationId xmlns:p14="http://schemas.microsoft.com/office/powerpoint/2010/main" val="323851676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1A7E89-1C01-4A50-8730-34C3FCB8A60B}"/>
              </a:ext>
            </a:extLst>
          </p:cNvPr>
          <p:cNvSpPr txBox="1"/>
          <p:nvPr/>
        </p:nvSpPr>
        <p:spPr>
          <a:xfrm>
            <a:off x="1819835" y="758732"/>
            <a:ext cx="8552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范式存在定理</a:t>
            </a:r>
            <a:r>
              <a:rPr lang="zh-CN" altLang="en-US" sz="4000" dirty="0"/>
              <a:t>：任一命题公式都存在着与之等值的析取范式和合取范式。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3B9254-6B43-4A2F-AFAA-3790CA796A64}"/>
              </a:ext>
            </a:extLst>
          </p:cNvPr>
          <p:cNvSpPr txBox="1"/>
          <p:nvPr/>
        </p:nvSpPr>
        <p:spPr>
          <a:xfrm>
            <a:off x="1819835" y="2110901"/>
            <a:ext cx="8736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 </a:t>
            </a:r>
            <a:r>
              <a:rPr lang="zh-CN" altLang="en-US" sz="3600" dirty="0"/>
              <a:t>利用蕴含等值式和等价等值式消去公式中的联结词“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</a:t>
            </a:r>
            <a:r>
              <a:rPr lang="zh-CN" altLang="en-US" sz="3600" dirty="0"/>
              <a:t>”“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</a:t>
            </a:r>
            <a:r>
              <a:rPr lang="zh-CN" altLang="en-US" sz="3600" dirty="0"/>
              <a:t>”</a:t>
            </a:r>
            <a:endParaRPr lang="en-US" altLang="zh-CN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B03568-0B26-4129-B2CF-E11CC7D3DB99}"/>
              </a:ext>
            </a:extLst>
          </p:cNvPr>
          <p:cNvSpPr txBox="1"/>
          <p:nvPr/>
        </p:nvSpPr>
        <p:spPr>
          <a:xfrm>
            <a:off x="1819835" y="3646704"/>
            <a:ext cx="8736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2 </a:t>
            </a:r>
            <a:r>
              <a:rPr lang="zh-CN" altLang="en-US" sz="3600" dirty="0"/>
              <a:t>利用德摩根律和双重否定律将联结词“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</a:t>
            </a:r>
            <a:r>
              <a:rPr lang="zh-CN" altLang="en-US" sz="3600" dirty="0"/>
              <a:t>”向内深入，使之只作用于命题变元</a:t>
            </a:r>
            <a:endParaRPr lang="en-US" altLang="zh-CN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5B78AE-B708-45E0-9839-DFAB24F8E8B0}"/>
              </a:ext>
            </a:extLst>
          </p:cNvPr>
          <p:cNvSpPr txBox="1"/>
          <p:nvPr/>
        </p:nvSpPr>
        <p:spPr>
          <a:xfrm>
            <a:off x="1819835" y="5701918"/>
            <a:ext cx="8736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 </a:t>
            </a:r>
            <a:r>
              <a:rPr lang="zh-CN" altLang="en-US" sz="3600" dirty="0"/>
              <a:t>利用分配率将公式化为所需要的范式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96667811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94C781-1B3B-47EF-B592-2C3181E13FAD}"/>
              </a:ext>
            </a:extLst>
          </p:cNvPr>
          <p:cNvSpPr txBox="1"/>
          <p:nvPr/>
        </p:nvSpPr>
        <p:spPr>
          <a:xfrm>
            <a:off x="2130641" y="958789"/>
            <a:ext cx="7741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在含有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/>
              <a:t>个命题变元的</a:t>
            </a:r>
            <a:r>
              <a:rPr lang="zh-CN" altLang="en-US" sz="2800" dirty="0">
                <a:solidFill>
                  <a:srgbClr val="FF0000"/>
                </a:solidFill>
              </a:rPr>
              <a:t>质合取式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质析取式</a:t>
            </a:r>
            <a:r>
              <a:rPr lang="zh-CN" altLang="en-US" sz="2800" dirty="0"/>
              <a:t>）中，若每个命题变元与其否定</a:t>
            </a:r>
            <a:r>
              <a:rPr lang="zh-CN" altLang="en-US" sz="2800" u="sng" dirty="0"/>
              <a:t>不同时存在</a:t>
            </a:r>
            <a:r>
              <a:rPr lang="zh-CN" altLang="en-US" sz="2800" dirty="0"/>
              <a:t>，且二者之一</a:t>
            </a:r>
            <a:r>
              <a:rPr lang="zh-CN" altLang="en-US" sz="2800" u="sng" dirty="0"/>
              <a:t>必出现且仅出现一次</a:t>
            </a:r>
            <a:r>
              <a:rPr lang="zh-CN" altLang="en-US" sz="2800" dirty="0"/>
              <a:t>，且第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/>
              <a:t>个命题变元或其否定出现在从左算起的第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/>
              <a:t>位上（若命题变元无下标，则按英文字母顺序排列），这样的</a:t>
            </a:r>
            <a:r>
              <a:rPr lang="zh-CN" altLang="en-US" sz="2800" dirty="0">
                <a:solidFill>
                  <a:srgbClr val="FF0000"/>
                </a:solidFill>
              </a:rPr>
              <a:t>质合取式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质析取式</a:t>
            </a:r>
            <a:r>
              <a:rPr lang="zh-CN" altLang="en-US" sz="2800" dirty="0"/>
              <a:t>）称为</a:t>
            </a:r>
            <a:r>
              <a:rPr lang="zh-CN" altLang="en-US" sz="2800" dirty="0">
                <a:solidFill>
                  <a:srgbClr val="FF0000"/>
                </a:solidFill>
              </a:rPr>
              <a:t>极小项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极大项</a:t>
            </a:r>
            <a:r>
              <a:rPr lang="zh-CN" altLang="en-US" sz="28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65314615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569356-3BA5-4BB8-BF4E-9D774C2C72BB}"/>
              </a:ext>
            </a:extLst>
          </p:cNvPr>
          <p:cNvSpPr txBox="1"/>
          <p:nvPr/>
        </p:nvSpPr>
        <p:spPr>
          <a:xfrm>
            <a:off x="1751013" y="1166842"/>
            <a:ext cx="8591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设命题公式</a:t>
            </a:r>
            <a:r>
              <a:rPr lang="en-US" altLang="zh-CN" sz="4800" dirty="0"/>
              <a:t>α</a:t>
            </a:r>
            <a:r>
              <a:rPr lang="zh-CN" altLang="en-US" sz="4800" dirty="0"/>
              <a:t>中含有</a:t>
            </a:r>
            <a:r>
              <a:rPr lang="en-US" altLang="zh-CN" sz="4800" dirty="0"/>
              <a:t>n</a:t>
            </a:r>
            <a:r>
              <a:rPr lang="zh-CN" altLang="en-US" sz="4800" dirty="0"/>
              <a:t>个命题变元，如果</a:t>
            </a:r>
            <a:r>
              <a:rPr lang="en-US" altLang="zh-CN" sz="4800" dirty="0"/>
              <a:t>α</a:t>
            </a:r>
            <a:r>
              <a:rPr lang="zh-CN" altLang="en-US" sz="4800" dirty="0"/>
              <a:t>的析取范式（合取范式）中的质合取式（质析取式）</a:t>
            </a:r>
            <a:r>
              <a:rPr lang="zh-CN" altLang="en-US" sz="4800" dirty="0">
                <a:solidFill>
                  <a:schemeClr val="accent1">
                    <a:lumMod val="75000"/>
                  </a:schemeClr>
                </a:solidFill>
              </a:rPr>
              <a:t>都是极小项（极大项）</a:t>
            </a:r>
            <a:r>
              <a:rPr lang="zh-CN" altLang="en-US" sz="4800" dirty="0">
                <a:solidFill>
                  <a:schemeClr val="bg2">
                    <a:lumMod val="10000"/>
                  </a:schemeClr>
                </a:solidFill>
              </a:rPr>
              <a:t>，</a:t>
            </a:r>
            <a:r>
              <a:rPr lang="zh-CN" altLang="en-US" sz="4800" dirty="0"/>
              <a:t>则称该析取范式（合取范式）为</a:t>
            </a:r>
            <a:r>
              <a:rPr lang="en-US" altLang="zh-CN" sz="4800" dirty="0"/>
              <a:t>α</a:t>
            </a:r>
            <a:r>
              <a:rPr lang="zh-CN" altLang="en-US" sz="4800" dirty="0"/>
              <a:t>的</a:t>
            </a:r>
            <a:r>
              <a:rPr lang="zh-CN" altLang="en-US" sz="4800" dirty="0">
                <a:solidFill>
                  <a:srgbClr val="FF0000"/>
                </a:solidFill>
              </a:rPr>
              <a:t>主析取范式（主合取范式）</a:t>
            </a:r>
            <a:r>
              <a:rPr lang="zh-CN" altLang="en-US" sz="4800" dirty="0">
                <a:solidFill>
                  <a:schemeClr val="bg2">
                    <a:lumMod val="10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90495832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文本占位符 103426">
            <a:extLst>
              <a:ext uri="{FF2B5EF4-FFF2-40B4-BE49-F238E27FC236}">
                <a16:creationId xmlns:a16="http://schemas.microsoft.com/office/drawing/2014/main" id="{D5E6D921-013C-4E02-8C1E-0BA318162C3F}"/>
              </a:ext>
            </a:extLst>
          </p:cNvPr>
          <p:cNvSpPr txBox="1">
            <a:spLocks noChangeArrowheads="1"/>
          </p:cNvSpPr>
          <p:nvPr/>
        </p:nvSpPr>
        <p:spPr>
          <a:xfrm>
            <a:off x="1868024" y="940633"/>
            <a:ext cx="8207375" cy="5145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范式一定存在，但主范式不一定存在？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3333FF"/>
                </a:solidFill>
                <a:latin typeface="+mn-ea"/>
                <a:sym typeface="宋体" panose="02010600030101010101" pitchFamily="2" charset="-122"/>
              </a:rPr>
              <a:t>两个命题公式若具有相同的主析取范式(或主合取范式)，则这两个命题公式逻辑等价</a:t>
            </a:r>
            <a:r>
              <a:rPr lang="en-US" altLang="zh-CN" b="1" dirty="0">
                <a:solidFill>
                  <a:srgbClr val="3333FF"/>
                </a:solidFill>
                <a:latin typeface="+mn-ea"/>
                <a:sym typeface="宋体" panose="02010600030101010101" pitchFamily="2" charset="-122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如果命题公式数是矛盾式（永真式</a:t>
            </a:r>
            <a:r>
              <a:rPr lang="en-US" altLang="zh-CN" b="1" dirty="0">
                <a:solidFill>
                  <a:srgbClr val="3333FF"/>
                </a:solidFill>
                <a:latin typeface="+mn-ea"/>
              </a:rPr>
              <a:t>),</a:t>
            </a: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则其无主析取范式</a:t>
            </a:r>
            <a:r>
              <a:rPr lang="en-US" altLang="zh-CN" b="1" dirty="0">
                <a:solidFill>
                  <a:srgbClr val="3333FF"/>
                </a:solidFill>
                <a:latin typeface="+mn-ea"/>
              </a:rPr>
              <a:t>(</a:t>
            </a: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合取范式</a:t>
            </a:r>
            <a:r>
              <a:rPr lang="en-US" altLang="zh-CN" b="1" dirty="0">
                <a:solidFill>
                  <a:srgbClr val="3333FF"/>
                </a:solidFill>
                <a:latin typeface="+mn-ea"/>
              </a:rPr>
              <a:t>)</a:t>
            </a: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？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如果命题公式存在主范式，则是唯一存在的？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如果已经求得某命题公式的主析取范式，则可以根据主析取范式求得该命题公式的主合取范式</a:t>
            </a:r>
            <a:r>
              <a:rPr lang="en-US" altLang="zh-CN" b="1" dirty="0">
                <a:solidFill>
                  <a:srgbClr val="3333FF"/>
                </a:solidFill>
                <a:latin typeface="+mn-ea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只要给定真值表，则可以求出相应真值函数的主范式？</a:t>
            </a: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3333FF"/>
                </a:solidFill>
                <a:latin typeface="+mn-ea"/>
              </a:rPr>
              <a:t>n个变元可构成多少个不同的主析取范式？</a:t>
            </a:r>
          </a:p>
        </p:txBody>
      </p:sp>
    </p:spTree>
    <p:extLst>
      <p:ext uri="{BB962C8B-B14F-4D97-AF65-F5344CB8AC3E}">
        <p14:creationId xmlns:p14="http://schemas.microsoft.com/office/powerpoint/2010/main" val="170150879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3835</Words>
  <Application>Microsoft Office PowerPoint</Application>
  <PresentationFormat>宽屏</PresentationFormat>
  <Paragraphs>622</Paragraphs>
  <Slides>47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Microsoft YaHei Light</vt:lpstr>
      <vt:lpstr>等线</vt:lpstr>
      <vt:lpstr>等线 Light</vt:lpstr>
      <vt:lpstr>黑体</vt:lpstr>
      <vt:lpstr>KaiTi</vt:lpstr>
      <vt:lpstr>楷体_GB2312</vt:lpstr>
      <vt:lpstr>宋体</vt:lpstr>
      <vt:lpstr>Arial</vt:lpstr>
      <vt:lpstr>Arial Black</vt:lpstr>
      <vt:lpstr>Lucida Handwriting</vt:lpstr>
      <vt:lpstr>Segoe UI Semibold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77</dc:creator>
  <cp:lastModifiedBy>wyq</cp:lastModifiedBy>
  <cp:revision>45</cp:revision>
  <dcterms:created xsi:type="dcterms:W3CDTF">2019-03-19T08:34:44Z</dcterms:created>
  <dcterms:modified xsi:type="dcterms:W3CDTF">2022-09-27T13:12:54Z</dcterms:modified>
</cp:coreProperties>
</file>