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445" r:id="rId2"/>
    <p:sldId id="1135" r:id="rId3"/>
    <p:sldId id="632" r:id="rId4"/>
    <p:sldId id="633" r:id="rId5"/>
    <p:sldId id="634" r:id="rId6"/>
    <p:sldId id="639" r:id="rId7"/>
    <p:sldId id="635" r:id="rId8"/>
    <p:sldId id="1156" r:id="rId9"/>
    <p:sldId id="656" r:id="rId10"/>
    <p:sldId id="657" r:id="rId11"/>
    <p:sldId id="256" r:id="rId12"/>
    <p:sldId id="1157" r:id="rId13"/>
    <p:sldId id="660" r:id="rId14"/>
    <p:sldId id="1158" r:id="rId15"/>
    <p:sldId id="649" r:id="rId16"/>
    <p:sldId id="643" r:id="rId17"/>
    <p:sldId id="644" r:id="rId18"/>
    <p:sldId id="645" r:id="rId19"/>
    <p:sldId id="646" r:id="rId20"/>
    <p:sldId id="647" r:id="rId21"/>
    <p:sldId id="648" r:id="rId22"/>
    <p:sldId id="485" r:id="rId23"/>
    <p:sldId id="524" r:id="rId24"/>
    <p:sldId id="522" r:id="rId25"/>
    <p:sldId id="488" r:id="rId26"/>
    <p:sldId id="486" r:id="rId27"/>
    <p:sldId id="487" r:id="rId28"/>
    <p:sldId id="492" r:id="rId29"/>
    <p:sldId id="489" r:id="rId30"/>
    <p:sldId id="490" r:id="rId31"/>
    <p:sldId id="491" r:id="rId32"/>
    <p:sldId id="493" r:id="rId33"/>
    <p:sldId id="1159" r:id="rId34"/>
    <p:sldId id="495" r:id="rId35"/>
    <p:sldId id="494" r:id="rId36"/>
    <p:sldId id="496" r:id="rId37"/>
    <p:sldId id="498" r:id="rId38"/>
    <p:sldId id="497" r:id="rId39"/>
    <p:sldId id="499" r:id="rId40"/>
    <p:sldId id="1136" r:id="rId41"/>
    <p:sldId id="1137" r:id="rId42"/>
    <p:sldId id="500" r:id="rId43"/>
    <p:sldId id="501" r:id="rId44"/>
    <p:sldId id="502" r:id="rId45"/>
    <p:sldId id="503" r:id="rId46"/>
    <p:sldId id="504" r:id="rId47"/>
    <p:sldId id="505" r:id="rId48"/>
    <p:sldId id="1122" r:id="rId49"/>
    <p:sldId id="1115" r:id="rId50"/>
    <p:sldId id="506" r:id="rId51"/>
    <p:sldId id="507" r:id="rId52"/>
    <p:sldId id="508" r:id="rId53"/>
    <p:sldId id="509" r:id="rId54"/>
    <p:sldId id="511" r:id="rId55"/>
    <p:sldId id="510" r:id="rId56"/>
    <p:sldId id="512" r:id="rId57"/>
    <p:sldId id="1111" r:id="rId58"/>
    <p:sldId id="1121" r:id="rId59"/>
    <p:sldId id="1138" r:id="rId60"/>
    <p:sldId id="1141" r:id="rId61"/>
    <p:sldId id="1142" r:id="rId62"/>
    <p:sldId id="1143" r:id="rId63"/>
    <p:sldId id="1144" r:id="rId64"/>
    <p:sldId id="1160" r:id="rId65"/>
    <p:sldId id="1147" r:id="rId66"/>
    <p:sldId id="1146" r:id="rId67"/>
    <p:sldId id="1148" r:id="rId68"/>
    <p:sldId id="1151" r:id="rId69"/>
    <p:sldId id="1152" r:id="rId70"/>
    <p:sldId id="1153" r:id="rId71"/>
    <p:sldId id="1154" r:id="rId72"/>
    <p:sldId id="1155" r:id="rId73"/>
    <p:sldId id="521" r:id="rId74"/>
    <p:sldId id="517" r:id="rId75"/>
    <p:sldId id="518" r:id="rId76"/>
    <p:sldId id="519" r:id="rId77"/>
    <p:sldId id="520" r:id="rId7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58CD0-EFD1-4D27-A427-70167095FD10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D47A-F619-4A5B-A8DF-B8BE879F9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76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572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037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968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15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82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647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82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617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15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29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620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78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44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861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688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44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626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133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50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7518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6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0740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41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60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183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445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6239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9636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9000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6104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96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59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4979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3984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41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3796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0704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487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392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483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510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7636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859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8895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5125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9067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0336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79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6464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9868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0849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9080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0191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585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86865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093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2170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1060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172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5772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565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36363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0585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003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41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6711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0516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7702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6560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86598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121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950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973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51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95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54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6E42D-8E1F-4161-92FC-798002BD6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38D7EA-6BDB-4E64-B964-80168CE37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6C0B8-A32B-4878-B781-603CA377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034E1-D035-43F7-B64D-29398828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B4D6F-9FE4-4AD6-8337-0FE1B658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3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1C7E0-3A75-4623-9D79-2EC44EB9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9C279-1369-407F-963C-3FDABB3B3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AB553-602F-4D34-9454-6212EA2F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2D560-2717-478A-957B-EFA01113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9566A-D4B7-4359-930C-6E605905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8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0FD482-6518-4B73-B8B4-737A92FE8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189D8D-031B-4157-A964-232795122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1B225-C513-4598-8A7C-52A744EC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43814-5EB6-47BE-BCA3-2B92BA01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C6707-C37E-4D0E-B58E-FFC3494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2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053564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B075D-15DC-42AC-93A2-6A06B06E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4E679-C3AD-4C33-B06C-91BDD767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38F1-C445-4800-90A5-8F3ED061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1018E-22E1-4D4F-A56D-10C1E62E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D2562-0CCF-4227-85A9-AFD35B0E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7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192B2-AC57-485E-9E3F-B7B8C905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58D281-194B-468B-ADBA-76A4E2385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9BCE0-002E-42ED-B7C2-261D43E9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EF642-B6DE-4777-8064-A39FFF8F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A94A4-38F0-4C2B-ADFE-D02E2B1A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76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DB952-D4D5-4F3B-830A-67B71D6E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57EF1-6F7D-43F5-BE79-67D16A90B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181AE9-5B3A-45EC-8869-29C393E4F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5487C-7666-44DE-80EE-2902D9B4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3EDC2-3316-4B5C-A95A-0A39BECD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3D2A1-3261-49CC-BA76-3E398676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4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3126-81EA-4C17-9D21-7D9EFAC3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5D8D7-9261-44FB-96B7-5B9D93CC5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81393F-A933-46B1-B8AE-5B752A523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6D282E-4854-4A45-9EBC-6D406339D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4A79BF-2110-4A4A-A27C-3064D7DEA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97EF3B-A447-4A59-B47E-60D3E1B9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260F99-31D5-491C-8D88-3FBFBEFA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8E84E-BD81-4EE1-BFDF-4680C8F0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7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80B8-CAFF-4186-813A-E935D303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707CB1-D86D-4955-AA11-EC433699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3060BF-8F34-4402-8824-20704BA5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20C4CC-E83E-4E13-AAC4-6236B53B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6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7E5E81-960E-452B-BEEC-237A7658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28A7DE-E2FD-4DCD-88D4-9461A95F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D45A2C-4D06-4ADE-A257-8FD50395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53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F57E0-C81E-4CD1-AD98-8E486CB6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00199-6F84-4A59-8899-E8B2E6DE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090C66-7379-460F-9033-E6814CA81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F1194-1784-48F1-B41C-D7101B2E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CE248-CB85-4EB4-8EAB-B63C1C9F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506F9-F269-4A99-9F79-36580B84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7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A2D68-F164-431A-B045-FF32FD8F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88AEBE-7DD1-4AB2-88CB-65DD42C06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5E8435-B02C-45D8-8560-2C62BF681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AF48E-D282-434B-B1B1-A60EEBEE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310E0-45D2-4D33-B87B-87A037DA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DB1FD-3803-4744-81A6-2E12760C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4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F79C98-3199-4C9B-9161-434E02C1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E81D8-ADFF-4204-A1B1-03575868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5A6F5-C2B7-426F-8FB9-A73AD3EFA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A7D63-D7B8-4F0E-B9CF-2A3E3830BAA8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A0E02-245B-4209-85B4-765107BCA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4894D-1E88-4F89-8FD8-4C353DC3E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4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F3D0AB-E9FE-48A9-82A7-7B57636B6A98}"/>
              </a:ext>
            </a:extLst>
          </p:cNvPr>
          <p:cNvSpPr txBox="1">
            <a:spLocks noChangeArrowheads="1"/>
          </p:cNvSpPr>
          <p:nvPr/>
        </p:nvSpPr>
        <p:spPr>
          <a:xfrm>
            <a:off x="1870347" y="1113473"/>
            <a:ext cx="7620000" cy="1873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判断下列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是否是前提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,G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的逻辑结果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	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P→Q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　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	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P→Q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	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P→Q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7" name="Group 198">
            <a:extLst>
              <a:ext uri="{FF2B5EF4-FFF2-40B4-BE49-F238E27FC236}">
                <a16:creationId xmlns:a16="http://schemas.microsoft.com/office/drawing/2014/main" id="{1EFD0AF4-E414-429E-AD6C-A3163ECF3D5D}"/>
              </a:ext>
            </a:extLst>
          </p:cNvPr>
          <p:cNvGraphicFramePr>
            <a:graphicFrameLocks noGrp="1"/>
          </p:cNvGraphicFramePr>
          <p:nvPr/>
        </p:nvGraphicFramePr>
        <p:xfrm>
          <a:off x="2014810" y="3489960"/>
          <a:ext cx="2209800" cy="30861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77932724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68095452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73395234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90598912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48887833"/>
                    </a:ext>
                  </a:extLst>
                </a:gridCol>
              </a:tblGrid>
              <a:tr h="5143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353598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1764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142362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53592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81945"/>
                  </a:ext>
                </a:extLst>
              </a:tr>
              <a:tr h="514350">
                <a:tc gridSpan="5"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22794"/>
                  </a:ext>
                </a:extLst>
              </a:tr>
            </a:tbl>
          </a:graphicData>
        </a:graphic>
      </p:graphicFrame>
      <p:graphicFrame>
        <p:nvGraphicFramePr>
          <p:cNvPr id="8" name="Group 341">
            <a:extLst>
              <a:ext uri="{FF2B5EF4-FFF2-40B4-BE49-F238E27FC236}">
                <a16:creationId xmlns:a16="http://schemas.microsoft.com/office/drawing/2014/main" id="{28AEB643-2C98-473D-850C-C078F53990B9}"/>
              </a:ext>
            </a:extLst>
          </p:cNvPr>
          <p:cNvGraphicFramePr>
            <a:graphicFrameLocks noGrp="1"/>
          </p:cNvGraphicFramePr>
          <p:nvPr/>
        </p:nvGraphicFramePr>
        <p:xfrm>
          <a:off x="4607197" y="3489960"/>
          <a:ext cx="2447925" cy="3097214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1778337935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328176316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20413851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43033866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666906136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336983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202463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544533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199676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158064"/>
                  </a:ext>
                </a:extLst>
              </a:tr>
              <a:tr h="623888">
                <a:tc gridSpan="5"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(2)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55705"/>
                  </a:ext>
                </a:extLst>
              </a:tr>
            </a:tbl>
          </a:graphicData>
        </a:graphic>
      </p:graphicFrame>
      <p:graphicFrame>
        <p:nvGraphicFramePr>
          <p:cNvPr id="9" name="Group 384">
            <a:extLst>
              <a:ext uri="{FF2B5EF4-FFF2-40B4-BE49-F238E27FC236}">
                <a16:creationId xmlns:a16="http://schemas.microsoft.com/office/drawing/2014/main" id="{F078B4DA-3FC1-4049-AE82-A2D2046AD4E7}"/>
              </a:ext>
            </a:extLst>
          </p:cNvPr>
          <p:cNvGraphicFramePr>
            <a:graphicFrameLocks noGrp="1"/>
          </p:cNvGraphicFramePr>
          <p:nvPr/>
        </p:nvGraphicFramePr>
        <p:xfrm>
          <a:off x="7271022" y="3489960"/>
          <a:ext cx="2363788" cy="3086100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13576741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887214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2747698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6381524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72618703"/>
                    </a:ext>
                  </a:extLst>
                </a:gridCol>
              </a:tblGrid>
              <a:tr h="5143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74027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683461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113822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58931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614035"/>
                  </a:ext>
                </a:extLst>
              </a:tr>
              <a:tr h="514350">
                <a:tc gridSpan="5"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(3)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48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557486"/>
      </p:ext>
    </p:ext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5" name="文本占位符 108546">
            <a:extLst>
              <a:ext uri="{FF2B5EF4-FFF2-40B4-BE49-F238E27FC236}">
                <a16:creationId xmlns:a16="http://schemas.microsoft.com/office/drawing/2014/main" id="{695E9E90-7249-4802-9B42-21B134662876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1455738"/>
            <a:ext cx="8229600" cy="40608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3333FF"/>
                </a:solidFill>
                <a:latin typeface="+mn-ea"/>
              </a:rPr>
              <a:t>演绎推理</a:t>
            </a:r>
          </a:p>
          <a:p>
            <a:pPr>
              <a:buFontTx/>
              <a:buNone/>
            </a:pPr>
            <a:r>
              <a:rPr lang="zh-CN" altLang="en-US" sz="3600" b="1" dirty="0">
                <a:latin typeface="+mn-ea"/>
              </a:rPr>
              <a:t>  数理逻辑中，应用公认的推理规则</a:t>
            </a:r>
            <a:r>
              <a:rPr lang="en-US" altLang="zh-CN" sz="3600" b="1" dirty="0">
                <a:latin typeface="+mn-ea"/>
              </a:rPr>
              <a:t>(Rules of 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3600" b="1" dirty="0">
                <a:latin typeface="+mn-ea"/>
              </a:rPr>
              <a:t>nference)</a:t>
            </a:r>
            <a:r>
              <a:rPr lang="zh-CN" altLang="en-US" sz="3600" b="1" dirty="0">
                <a:latin typeface="+mn-ea"/>
              </a:rPr>
              <a:t>从一些前提</a:t>
            </a:r>
            <a:r>
              <a:rPr lang="en-US" altLang="zh-CN" sz="3600" b="1" dirty="0">
                <a:latin typeface="+mn-ea"/>
              </a:rPr>
              <a:t>(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P</a:t>
            </a:r>
            <a:r>
              <a:rPr lang="en-US" altLang="zh-CN" sz="3600" b="1" dirty="0">
                <a:latin typeface="+mn-ea"/>
              </a:rPr>
              <a:t>remise)</a:t>
            </a:r>
            <a:r>
              <a:rPr lang="zh-CN" altLang="en-US" sz="3600" b="1" dirty="0">
                <a:latin typeface="+mn-ea"/>
              </a:rPr>
              <a:t>中推导出结论来时，这种推导过程称之为演绎推理</a:t>
            </a:r>
            <a:r>
              <a:rPr lang="en-US" altLang="zh-CN" sz="3600" b="1" dirty="0">
                <a:latin typeface="+mn-ea"/>
              </a:rPr>
              <a:t>(Deduction)</a:t>
            </a:r>
            <a:r>
              <a:rPr lang="zh-CN" altLang="en-US" sz="3600" b="1" dirty="0">
                <a:latin typeface="+mn-ea"/>
              </a:rPr>
              <a:t>或形式证明</a:t>
            </a:r>
            <a:r>
              <a:rPr lang="en-US" altLang="zh-CN" sz="3600" b="1" dirty="0">
                <a:latin typeface="+mn-ea"/>
              </a:rPr>
              <a:t>(Formal Proof)</a:t>
            </a:r>
            <a:r>
              <a:rPr lang="zh-CN" altLang="en-US" sz="3600" b="1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0380740"/>
      </p:ext>
    </p:ext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A17FF7-3DAD-4DDD-ADAC-C074247C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964" y="738188"/>
            <a:ext cx="8516072" cy="1081088"/>
          </a:xfrm>
          <a:prstGeom prst="rect">
            <a:avLst/>
          </a:prstGeom>
          <a:solidFill>
            <a:schemeClr val="bg1"/>
          </a:solidFill>
          <a:ln w="9525">
            <a:solidFill>
              <a:srgbClr val="CC0000"/>
            </a:solidFill>
            <a:prstDash val="dash"/>
            <a:miter lim="800000"/>
            <a:headEnd/>
            <a:tailEnd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   </a:t>
            </a:r>
            <a:r>
              <a:rPr lang="zh-CN" altLang="en-US" sz="3200" u="sng" dirty="0">
                <a:solidFill>
                  <a:srgbClr val="FF0000"/>
                </a:solidFill>
                <a:latin typeface="+mn-ea"/>
                <a:ea typeface="+mn-ea"/>
              </a:rPr>
              <a:t>等价公式</a:t>
            </a:r>
            <a:r>
              <a:rPr lang="zh-CN" altLang="en-US" sz="3200" dirty="0">
                <a:latin typeface="+mn-ea"/>
                <a:ea typeface="+mn-ea"/>
              </a:rPr>
              <a:t>（</a:t>
            </a:r>
            <a:r>
              <a:rPr lang="zh-CN" altLang="en-US" sz="3200" dirty="0">
                <a:solidFill>
                  <a:schemeClr val="hlink"/>
                </a:solidFill>
                <a:latin typeface="+mn-ea"/>
                <a:ea typeface="+mn-ea"/>
              </a:rPr>
              <a:t>用于等价变换或蕴含推理</a:t>
            </a:r>
            <a:r>
              <a:rPr lang="zh-CN" altLang="en-US" sz="3200" dirty="0">
                <a:latin typeface="+mn-ea"/>
                <a:ea typeface="+mn-ea"/>
              </a:rPr>
              <a:t>）以及以下</a:t>
            </a:r>
            <a:r>
              <a:rPr lang="zh-CN" altLang="en-US" sz="3200" u="sng" dirty="0">
                <a:solidFill>
                  <a:srgbClr val="FF0000"/>
                </a:solidFill>
                <a:latin typeface="+mn-ea"/>
                <a:ea typeface="+mn-ea"/>
              </a:rPr>
              <a:t>推理定律</a:t>
            </a:r>
            <a:r>
              <a:rPr lang="zh-CN" altLang="en-US" sz="3200" dirty="0">
                <a:latin typeface="+mn-ea"/>
                <a:ea typeface="+mn-ea"/>
              </a:rPr>
              <a:t>构成了演绎推理基本公理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B00C92-0325-4D28-8CA5-475F9D972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964" y="2021414"/>
            <a:ext cx="6469120" cy="461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1)  I</a:t>
            </a:r>
            <a:r>
              <a:rPr lang="en-US" altLang="zh-CN" baseline="-25000" dirty="0">
                <a:cs typeface="Times New Roman" panose="02020603050405020304" pitchFamily="18" charset="0"/>
              </a:rPr>
              <a:t>1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cs typeface="Times New Roman" panose="02020603050405020304" pitchFamily="18" charset="0"/>
              </a:rPr>
              <a:t>G∧H</a:t>
            </a:r>
            <a:r>
              <a:rPr lang="en-US" altLang="en-US" noProof="1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cs typeface="Times New Roman" panose="02020603050405020304" pitchFamily="18" charset="0"/>
              </a:rPr>
              <a:t>G　　　　　　(</a:t>
            </a:r>
            <a:r>
              <a:rPr lang="zh-CN" altLang="en-US" noProof="1">
                <a:cs typeface="Times New Roman" panose="02020603050405020304" pitchFamily="18" charset="0"/>
              </a:rPr>
              <a:t>简化规则</a:t>
            </a:r>
            <a:r>
              <a:rPr lang="zh-CN" altLang="zh-CN" noProof="1">
                <a:cs typeface="Times New Roman" panose="02020603050405020304" pitchFamily="18" charset="0"/>
              </a:rPr>
              <a:t>)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cs typeface="Times New Roman" panose="02020603050405020304" pitchFamily="18" charset="0"/>
              </a:rPr>
              <a:t>2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cs typeface="Times New Roman" panose="02020603050405020304" pitchFamily="18" charset="0"/>
              </a:rPr>
              <a:t>G∧H</a:t>
            </a:r>
            <a:r>
              <a:rPr lang="en-US" altLang="en-US" noProof="1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cs typeface="Times New Roman" panose="02020603050405020304" pitchFamily="18" charset="0"/>
              </a:rPr>
              <a:t>H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</a:pPr>
            <a:r>
              <a:rPr lang="en-US" altLang="zh-CN" dirty="0">
                <a:cs typeface="Times New Roman" panose="02020603050405020304" pitchFamily="18" charset="0"/>
              </a:rPr>
              <a:t>2)  I</a:t>
            </a:r>
            <a:r>
              <a:rPr lang="en-US" altLang="zh-CN" baseline="-25000" dirty="0">
                <a:cs typeface="Times New Roman" panose="02020603050405020304" pitchFamily="18" charset="0"/>
              </a:rPr>
              <a:t>3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cs typeface="Times New Roman" panose="02020603050405020304" pitchFamily="18" charset="0"/>
              </a:rPr>
              <a:t>G</a:t>
            </a:r>
            <a:r>
              <a:rPr lang="en-US" altLang="en-US" noProof="1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cs typeface="Times New Roman" panose="02020603050405020304" pitchFamily="18" charset="0"/>
              </a:rPr>
              <a:t>G∨H　　　　　　(</a:t>
            </a:r>
            <a:r>
              <a:rPr lang="zh-CN" altLang="en-US" noProof="1">
                <a:cs typeface="Times New Roman" panose="02020603050405020304" pitchFamily="18" charset="0"/>
              </a:rPr>
              <a:t>添加规则</a:t>
            </a:r>
            <a:r>
              <a:rPr lang="zh-CN" altLang="zh-CN" noProof="1">
                <a:cs typeface="Times New Roman" panose="02020603050405020304" pitchFamily="18" charset="0"/>
              </a:rPr>
              <a:t>)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cs typeface="Times New Roman" panose="02020603050405020304" pitchFamily="18" charset="0"/>
              </a:rPr>
              <a:t>4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cs typeface="Times New Roman" panose="02020603050405020304" pitchFamily="18" charset="0"/>
              </a:rPr>
              <a:t>H</a:t>
            </a:r>
            <a:r>
              <a:rPr lang="en-US" altLang="en-US" noProof="1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cs typeface="Times New Roman" panose="02020603050405020304" pitchFamily="18" charset="0"/>
              </a:rPr>
              <a:t>G∨H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</a:pPr>
            <a:r>
              <a:rPr lang="en-US" altLang="zh-CN" dirty="0">
                <a:cs typeface="Times New Roman" panose="02020603050405020304" pitchFamily="18" charset="0"/>
              </a:rPr>
              <a:t>3)  I</a:t>
            </a:r>
            <a:r>
              <a:rPr lang="en-US" altLang="zh-CN" baseline="-25000" dirty="0">
                <a:cs typeface="Times New Roman" panose="02020603050405020304" pitchFamily="18" charset="0"/>
              </a:rPr>
              <a:t>5</a:t>
            </a:r>
            <a:r>
              <a:rPr lang="zh-CN" altLang="en-US" dirty="0">
                <a:cs typeface="Times New Roman" panose="02020603050405020304" pitchFamily="18" charset="0"/>
              </a:rPr>
              <a:t>：┐</a:t>
            </a:r>
            <a:r>
              <a:rPr lang="en-US" altLang="zh-CN" dirty="0">
                <a:cs typeface="Times New Roman" panose="02020603050405020304" pitchFamily="18" charset="0"/>
              </a:rPr>
              <a:t>G</a:t>
            </a:r>
            <a:r>
              <a:rPr lang="en-US" altLang="en-US" noProof="1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cs typeface="Times New Roman" panose="02020603050405020304" pitchFamily="18" charset="0"/>
              </a:rPr>
              <a:t>G→H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cs typeface="Times New Roman" panose="02020603050405020304" pitchFamily="18" charset="0"/>
              </a:rPr>
              <a:t>6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cs typeface="Times New Roman" panose="02020603050405020304" pitchFamily="18" charset="0"/>
              </a:rPr>
              <a:t>H</a:t>
            </a:r>
            <a:r>
              <a:rPr lang="en-US" altLang="en-US" noProof="1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cs typeface="Times New Roman" panose="02020603050405020304" pitchFamily="18" charset="0"/>
              </a:rPr>
              <a:t>G→H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</a:pPr>
            <a:r>
              <a:rPr lang="en-US" altLang="zh-CN" dirty="0">
                <a:cs typeface="Times New Roman" panose="02020603050405020304" pitchFamily="18" charset="0"/>
              </a:rPr>
              <a:t>4)  I</a:t>
            </a:r>
            <a:r>
              <a:rPr lang="en-US" altLang="zh-CN" baseline="-25000" dirty="0">
                <a:cs typeface="Times New Roman" panose="02020603050405020304" pitchFamily="18" charset="0"/>
              </a:rPr>
              <a:t>7</a:t>
            </a:r>
            <a:r>
              <a:rPr lang="zh-CN" altLang="en-US" dirty="0">
                <a:cs typeface="Times New Roman" panose="02020603050405020304" pitchFamily="18" charset="0"/>
              </a:rPr>
              <a:t>：┐</a:t>
            </a:r>
            <a:r>
              <a:rPr lang="en-US" altLang="zh-CN" dirty="0">
                <a:cs typeface="Times New Roman" panose="02020603050405020304" pitchFamily="18" charset="0"/>
              </a:rPr>
              <a:t>(G→H)</a:t>
            </a:r>
            <a:r>
              <a:rPr lang="en-US" altLang="en-US" noProof="1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cs typeface="Times New Roman" panose="02020603050405020304" pitchFamily="18" charset="0"/>
              </a:rPr>
              <a:t>G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cs typeface="Times New Roman" panose="02020603050405020304" pitchFamily="18" charset="0"/>
              </a:rPr>
              <a:t>8</a:t>
            </a:r>
            <a:r>
              <a:rPr lang="zh-CN" altLang="en-US" dirty="0">
                <a:cs typeface="Times New Roman" panose="02020603050405020304" pitchFamily="18" charset="0"/>
              </a:rPr>
              <a:t>：┐</a:t>
            </a:r>
            <a:r>
              <a:rPr lang="en-US" altLang="zh-CN" dirty="0">
                <a:cs typeface="Times New Roman" panose="02020603050405020304" pitchFamily="18" charset="0"/>
              </a:rPr>
              <a:t>(G→H)</a:t>
            </a:r>
            <a:r>
              <a:rPr lang="en-US" altLang="en-US" noProof="1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cs typeface="Times New Roman" panose="02020603050405020304" pitchFamily="18" charset="0"/>
              </a:rPr>
              <a:t>┐H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</a:pPr>
            <a:r>
              <a:rPr lang="en-US" altLang="zh-CN" dirty="0">
                <a:cs typeface="Times New Roman" panose="02020603050405020304" pitchFamily="18" charset="0"/>
              </a:rPr>
              <a:t>5)  I</a:t>
            </a:r>
            <a:r>
              <a:rPr lang="en-US" altLang="zh-CN" baseline="-25000" dirty="0">
                <a:cs typeface="Times New Roman" panose="02020603050405020304" pitchFamily="18" charset="0"/>
              </a:rPr>
              <a:t>9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cs typeface="Times New Roman" panose="02020603050405020304" pitchFamily="18" charset="0"/>
              </a:rPr>
              <a:t>G,H</a:t>
            </a:r>
            <a:r>
              <a:rPr lang="en-US" altLang="en-US" noProof="1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cs typeface="Times New Roman" panose="02020603050405020304" pitchFamily="18" charset="0"/>
              </a:rPr>
              <a:t>G∧H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554342"/>
      </p:ext>
    </p:extLst>
  </p:cSld>
  <p:clrMapOvr>
    <a:masterClrMapping/>
  </p:clrMapOvr>
  <p:transition spd="slow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0C5A62A-B6B2-4CE3-9538-2D270B55B276}"/>
              </a:ext>
            </a:extLst>
          </p:cNvPr>
          <p:cNvSpPr txBox="1">
            <a:spLocks noChangeArrowheads="1"/>
          </p:cNvSpPr>
          <p:nvPr/>
        </p:nvSpPr>
        <p:spPr>
          <a:xfrm>
            <a:off x="2051618" y="958020"/>
            <a:ext cx="7620000" cy="46815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G, G∨H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选言三段论</a:t>
            </a:r>
            <a:r>
              <a:rPr lang="zh-CN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G, G    H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G, G→H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分离规则</a:t>
            </a:r>
            <a:r>
              <a:rPr lang="zh-CN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H, G→H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┐G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否定后件式</a:t>
            </a:r>
            <a:r>
              <a:rPr lang="zh-CN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G→H, H→I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G→I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假言三段论</a:t>
            </a:r>
            <a:r>
              <a:rPr lang="zh-CN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G∨H, G→I, H→I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I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二难推论)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F142DEE6-2A38-496A-AF2B-5E15345604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9854" y="1921079"/>
          <a:ext cx="390525" cy="48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203040" progId="Equation.3">
                  <p:embed/>
                </p:oleObj>
              </mc:Choice>
              <mc:Fallback>
                <p:oleObj name="Equation" r:id="rId4" imgW="139680" imgH="203040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F142DEE6-2A38-496A-AF2B-5E15345604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9854" y="1921079"/>
                        <a:ext cx="390525" cy="480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9461063"/>
      </p:ext>
    </p:extLst>
  </p:cSld>
  <p:clrMapOvr>
    <a:masterClrMapping/>
  </p:clrMapOvr>
  <p:transition spd="slow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356912-DCFC-4B0F-AA22-21497600BA5F}"/>
              </a:ext>
            </a:extLst>
          </p:cNvPr>
          <p:cNvSpPr/>
          <p:nvPr/>
        </p:nvSpPr>
        <p:spPr>
          <a:xfrm>
            <a:off x="2123733" y="1033136"/>
            <a:ext cx="7598097" cy="5824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推理规则</a:t>
            </a:r>
          </a:p>
          <a:p>
            <a:pPr lvl="1">
              <a:lnSpc>
                <a:spcPct val="150000"/>
              </a:lnSpc>
              <a:buClr>
                <a:srgbClr val="3333FF"/>
              </a:buClr>
            </a:pPr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前提引入</a:t>
            </a:r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(P)</a:t>
            </a:r>
          </a:p>
          <a:p>
            <a:pPr lvl="1">
              <a:lnSpc>
                <a:spcPct val="150000"/>
              </a:lnSpc>
              <a:buClr>
                <a:srgbClr val="3333FF"/>
              </a:buClr>
            </a:pPr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结论引用</a:t>
            </a:r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(T)</a:t>
            </a:r>
          </a:p>
          <a:p>
            <a:pPr lvl="1">
              <a:lnSpc>
                <a:spcPct val="150000"/>
              </a:lnSpc>
              <a:buClr>
                <a:srgbClr val="3333FF"/>
              </a:buClr>
            </a:pPr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等值演算</a:t>
            </a:r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(E)</a:t>
            </a:r>
          </a:p>
          <a:p>
            <a:pPr lvl="1">
              <a:lnSpc>
                <a:spcPct val="150000"/>
              </a:lnSpc>
              <a:buClr>
                <a:srgbClr val="3333FF"/>
              </a:buClr>
            </a:pPr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推理定律 </a:t>
            </a:r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(I)</a:t>
            </a:r>
          </a:p>
          <a:p>
            <a:pPr lvl="1">
              <a:lnSpc>
                <a:spcPct val="150000"/>
              </a:lnSpc>
              <a:buClr>
                <a:srgbClr val="3333FF"/>
              </a:buClr>
            </a:pPr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附加前提</a:t>
            </a:r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(CP)</a:t>
            </a:r>
          </a:p>
          <a:p>
            <a:pPr lvl="1">
              <a:lnSpc>
                <a:spcPct val="150000"/>
              </a:lnSpc>
              <a:buClr>
                <a:srgbClr val="3333FF"/>
              </a:buClr>
            </a:pPr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88908028"/>
      </p:ext>
    </p:extLst>
  </p:cSld>
  <p:clrMapOvr>
    <a:masterClrMapping/>
  </p:clrMapOvr>
  <p:transition spd="slow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内容占位符 120834">
            <a:extLst>
              <a:ext uri="{FF2B5EF4-FFF2-40B4-BE49-F238E27FC236}">
                <a16:creationId xmlns:a16="http://schemas.microsoft.com/office/drawing/2014/main" id="{54986F72-D8B5-4F45-838C-9D59E941C71E}"/>
              </a:ext>
            </a:extLst>
          </p:cNvPr>
          <p:cNvSpPr txBox="1">
            <a:spLocks noChangeArrowheads="1"/>
          </p:cNvSpPr>
          <p:nvPr/>
        </p:nvSpPr>
        <p:spPr>
          <a:xfrm>
            <a:off x="2121440" y="889181"/>
            <a:ext cx="8229600" cy="27224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3333FF"/>
                </a:solidFill>
                <a:latin typeface="+mn-ea"/>
              </a:rPr>
              <a:t>CP</a:t>
            </a:r>
            <a:r>
              <a:rPr lang="zh-CN" altLang="en-US" dirty="0">
                <a:solidFill>
                  <a:srgbClr val="3333FF"/>
                </a:solidFill>
                <a:latin typeface="+mn-ea"/>
              </a:rPr>
              <a:t>规则</a:t>
            </a:r>
            <a:r>
              <a:rPr lang="en-US" altLang="zh-CN" dirty="0">
                <a:solidFill>
                  <a:srgbClr val="3333FF"/>
                </a:solidFill>
                <a:latin typeface="+mn-ea"/>
              </a:rPr>
              <a:t>(Rule of Condition Proof)</a:t>
            </a:r>
          </a:p>
          <a:p>
            <a:pPr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	</a:t>
            </a:r>
          </a:p>
          <a:p>
            <a:pPr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演绎定理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en-US" altLang="zh-CN" dirty="0">
                <a:latin typeface="+mn-ea"/>
              </a:rPr>
              <a:t> (α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+mn-ea"/>
              </a:rPr>
              <a:t>α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+mn-ea"/>
              </a:rPr>
              <a:t>…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+mn-ea"/>
              </a:rPr>
              <a:t>α</a:t>
            </a:r>
            <a:r>
              <a:rPr lang="en-US" altLang="zh-CN" baseline="-25000" dirty="0">
                <a:latin typeface="+mn-ea"/>
              </a:rPr>
              <a:t>k</a:t>
            </a:r>
            <a:r>
              <a:rPr lang="en-US" altLang="zh-CN" dirty="0">
                <a:latin typeface="+mn-ea"/>
              </a:rPr>
              <a:t>)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α</a:t>
            </a:r>
            <a:r>
              <a:rPr lang="en-US" altLang="zh-CN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β</a:t>
            </a:r>
            <a:r>
              <a:rPr lang="zh-CN" altLang="en-US" dirty="0">
                <a:latin typeface="+mn-ea"/>
              </a:rPr>
              <a:t>当且仅当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+mn-ea"/>
              </a:rPr>
              <a:t>   (α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+mn-ea"/>
              </a:rPr>
              <a:t>α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+mn-ea"/>
              </a:rPr>
              <a:t>…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+mn-ea"/>
              </a:rPr>
              <a:t>α</a:t>
            </a:r>
            <a:r>
              <a:rPr lang="en-US" altLang="zh-CN" baseline="-25000" dirty="0">
                <a:latin typeface="+mn-ea"/>
              </a:rPr>
              <a:t>k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α</a:t>
            </a:r>
            <a:r>
              <a:rPr lang="en-US" altLang="zh-CN" dirty="0">
                <a:latin typeface="+mn-ea"/>
              </a:rPr>
              <a:t>)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β</a:t>
            </a:r>
            <a:r>
              <a:rPr lang="zh-CN" altLang="en-US" dirty="0">
                <a:latin typeface="+mn-ea"/>
              </a:rPr>
              <a:t> </a:t>
            </a:r>
          </a:p>
          <a:p>
            <a:pPr>
              <a:lnSpc>
                <a:spcPct val="135000"/>
              </a:lnSpc>
              <a:spcBef>
                <a:spcPct val="40000"/>
              </a:spcBef>
              <a:buFontTx/>
              <a:buNone/>
            </a:pPr>
            <a:r>
              <a:rPr lang="zh-CN" altLang="en-US" dirty="0">
                <a:latin typeface="+mn-ea"/>
              </a:rPr>
              <a:t>	</a:t>
            </a:r>
          </a:p>
          <a:p>
            <a:pPr>
              <a:lnSpc>
                <a:spcPct val="135000"/>
              </a:lnSpc>
              <a:spcBef>
                <a:spcPct val="40000"/>
              </a:spcBef>
              <a:buFontTx/>
              <a:buNone/>
            </a:pPr>
            <a:r>
              <a:rPr lang="zh-CN" altLang="en-US" dirty="0">
                <a:latin typeface="+mn-ea"/>
              </a:rPr>
              <a:t>	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09B76F-F58B-4B8A-A95D-A493FDF2D5DD}"/>
              </a:ext>
            </a:extLst>
          </p:cNvPr>
          <p:cNvSpPr/>
          <p:nvPr/>
        </p:nvSpPr>
        <p:spPr>
          <a:xfrm>
            <a:off x="1751013" y="3982893"/>
            <a:ext cx="9154028" cy="131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利用演绎定理，许多命题公式，特别是蕴涵式的证明可得到简化，可将</a:t>
            </a:r>
            <a:r>
              <a:rPr lang="zh-CN" altLang="en-US" sz="2800" dirty="0">
                <a:solidFill>
                  <a:srgbClr val="00B0F0"/>
                </a:solidFill>
                <a:latin typeface="+mn-ea"/>
              </a:rPr>
              <a:t>蕴涵式的前件作为前提</a:t>
            </a:r>
            <a:r>
              <a:rPr lang="zh-CN" altLang="en-US" sz="2800" dirty="0">
                <a:latin typeface="+mn-ea"/>
              </a:rPr>
              <a:t>引入来进行证明。</a:t>
            </a:r>
          </a:p>
        </p:txBody>
      </p:sp>
    </p:spTree>
    <p:extLst>
      <p:ext uri="{BB962C8B-B14F-4D97-AF65-F5344CB8AC3E}">
        <p14:creationId xmlns:p14="http://schemas.microsoft.com/office/powerpoint/2010/main" val="295767147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50E8E0-8679-4834-B52B-9296E28469F3}"/>
              </a:ext>
            </a:extLst>
          </p:cNvPr>
          <p:cNvSpPr txBox="1"/>
          <p:nvPr/>
        </p:nvSpPr>
        <p:spPr>
          <a:xfrm>
            <a:off x="1828800" y="877455"/>
            <a:ext cx="501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</a:rPr>
              <a:t>间接证明</a:t>
            </a:r>
          </a:p>
        </p:txBody>
      </p:sp>
      <p:sp>
        <p:nvSpPr>
          <p:cNvPr id="5" name="文本占位符 118786">
            <a:extLst>
              <a:ext uri="{FF2B5EF4-FFF2-40B4-BE49-F238E27FC236}">
                <a16:creationId xmlns:a16="http://schemas.microsoft.com/office/drawing/2014/main" id="{20817542-C818-451C-988E-8C308518C8BF}"/>
              </a:ext>
            </a:extLst>
          </p:cNvPr>
          <p:cNvSpPr txBox="1">
            <a:spLocks/>
          </p:cNvSpPr>
          <p:nvPr/>
        </p:nvSpPr>
        <p:spPr>
          <a:xfrm>
            <a:off x="1751013" y="1840346"/>
            <a:ext cx="8229600" cy="4525963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4000" dirty="0">
                <a:latin typeface="+mn-ea"/>
              </a:rPr>
              <a:t>  </a:t>
            </a:r>
            <a:r>
              <a:rPr lang="zh-CN" altLang="en-US" sz="3600" dirty="0">
                <a:latin typeface="+mn-ea"/>
              </a:rPr>
              <a:t>反证法</a:t>
            </a:r>
            <a:r>
              <a:rPr lang="en-US" altLang="zh-CN" sz="3600" dirty="0">
                <a:latin typeface="+mn-ea"/>
              </a:rPr>
              <a:t>/</a:t>
            </a:r>
            <a:r>
              <a:rPr lang="zh-CN" altLang="en-US" sz="3600" dirty="0">
                <a:latin typeface="+mn-ea"/>
              </a:rPr>
              <a:t>矛盾法</a:t>
            </a:r>
            <a:r>
              <a:rPr lang="en-US" altLang="zh-CN" sz="3600" dirty="0">
                <a:latin typeface="+mn-ea"/>
              </a:rPr>
              <a:t>/(Proof by Contradiction)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36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en-US" sz="3600" dirty="0">
                <a:latin typeface="+mn-ea"/>
                <a:cs typeface="Times New Roman" panose="02020603050405020304" pitchFamily="18" charset="0"/>
              </a:rPr>
              <a:t>设</a:t>
            </a:r>
            <a:r>
              <a:rPr lang="en-US" altLang="zh-CN" sz="3600" dirty="0">
                <a:latin typeface="+mn-ea"/>
                <a:cs typeface="Times New Roman" panose="02020603050405020304" pitchFamily="18" charset="0"/>
              </a:rPr>
              <a:t>α</a:t>
            </a:r>
            <a:r>
              <a:rPr lang="zh-CN" altLang="en-US" sz="36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3600" dirty="0">
                <a:latin typeface="+mn-ea"/>
                <a:cs typeface="Times New Roman" panose="02020603050405020304" pitchFamily="18" charset="0"/>
              </a:rPr>
              <a:t>β</a:t>
            </a:r>
            <a:r>
              <a:rPr lang="zh-CN" altLang="en-US" sz="3600" dirty="0">
                <a:latin typeface="+mn-ea"/>
              </a:rPr>
              <a:t>是命题公式，则</a:t>
            </a:r>
            <a:r>
              <a:rPr lang="en-US" altLang="zh-CN" sz="3600" dirty="0">
                <a:latin typeface="+mn-ea"/>
                <a:cs typeface="Times New Roman" panose="02020603050405020304" pitchFamily="18" charset="0"/>
              </a:rPr>
              <a:t>α</a:t>
            </a:r>
            <a:r>
              <a:rPr lang="en-US" altLang="zh-CN" sz="3600" dirty="0">
                <a:latin typeface="+mn-ea"/>
                <a:sym typeface="Symbol" panose="05050102010706020507" pitchFamily="18" charset="2"/>
              </a:rPr>
              <a:t></a:t>
            </a:r>
            <a:r>
              <a:rPr lang="en-US" altLang="zh-CN" sz="3600" dirty="0">
                <a:latin typeface="+mn-ea"/>
                <a:cs typeface="Times New Roman" panose="02020603050405020304" pitchFamily="18" charset="0"/>
              </a:rPr>
              <a:t>β</a:t>
            </a:r>
            <a:r>
              <a:rPr lang="zh-CN" altLang="en-US" sz="3600" dirty="0">
                <a:latin typeface="+mn-ea"/>
                <a:cs typeface="Times New Roman" panose="02020603050405020304" pitchFamily="18" charset="0"/>
              </a:rPr>
              <a:t>的充要条件是</a:t>
            </a:r>
            <a:r>
              <a:rPr lang="en-US" altLang="zh-CN" sz="3600" dirty="0">
                <a:latin typeface="+mn-ea"/>
                <a:cs typeface="Times New Roman" panose="02020603050405020304" pitchFamily="18" charset="0"/>
              </a:rPr>
              <a:t>α</a:t>
            </a:r>
            <a:r>
              <a:rPr lang="en-US" altLang="zh-CN" sz="3600" dirty="0">
                <a:latin typeface="+mn-ea"/>
                <a:sym typeface="Symbol" panose="05050102010706020507" pitchFamily="18" charset="2"/>
              </a:rPr>
              <a:t></a:t>
            </a:r>
            <a:r>
              <a:rPr lang="en-US" altLang="zh-CN" sz="3600" dirty="0">
                <a:latin typeface="+mn-ea"/>
                <a:cs typeface="Times New Roman" panose="02020603050405020304" pitchFamily="18" charset="0"/>
              </a:rPr>
              <a:t>β</a:t>
            </a:r>
            <a:r>
              <a:rPr lang="zh-CN" altLang="en-US" sz="3600" dirty="0">
                <a:latin typeface="+mn-ea"/>
                <a:cs typeface="Times New Roman" panose="02020603050405020304" pitchFamily="18" charset="0"/>
              </a:rPr>
              <a:t>是矛盾式</a:t>
            </a:r>
            <a:r>
              <a:rPr lang="zh-CN" altLang="en-US" sz="4000" dirty="0">
                <a:latin typeface="+mn-ea"/>
                <a:cs typeface="Times New Roman" panose="02020603050405020304" pitchFamily="18" charset="0"/>
              </a:rPr>
              <a:t>。</a:t>
            </a:r>
          </a:p>
          <a:p>
            <a:pPr marL="0" indent="0">
              <a:buFontTx/>
              <a:buNone/>
            </a:pPr>
            <a:endParaRPr lang="zh-CN" altLang="en-US" sz="4000" b="1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4000" b="1" dirty="0">
                <a:latin typeface="+mn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00978860"/>
      </p:ext>
    </p:ext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内容占位符 119810">
            <a:extLst>
              <a:ext uri="{FF2B5EF4-FFF2-40B4-BE49-F238E27FC236}">
                <a16:creationId xmlns:a16="http://schemas.microsoft.com/office/drawing/2014/main" id="{E32B525D-9FC2-4C70-87D6-BA097095147B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1308823"/>
            <a:ext cx="8229600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示例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用反证法。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P)      P(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附加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(2) P           T,E,(1)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(3) P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      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(4)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         T,I,(2),(3)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(5) Q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       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(6)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         T,I,(4),(5)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(7) 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      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(8) R            T,I,(7)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(9) 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       T,I,(6),(8),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矛盾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因此，假设不成立，原推理形式正确。 </a:t>
            </a:r>
          </a:p>
        </p:txBody>
      </p:sp>
    </p:spTree>
    <p:extLst>
      <p:ext uri="{BB962C8B-B14F-4D97-AF65-F5344CB8AC3E}">
        <p14:creationId xmlns:p14="http://schemas.microsoft.com/office/powerpoint/2010/main" val="323247286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2E0C86-DA88-4A4C-9BA3-5B237D0F11F5}"/>
              </a:ext>
            </a:extLst>
          </p:cNvPr>
          <p:cNvSpPr txBox="1"/>
          <p:nvPr/>
        </p:nvSpPr>
        <p:spPr>
          <a:xfrm>
            <a:off x="1019991" y="1763213"/>
            <a:ext cx="10187940" cy="2500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如果小张守一垒并且小李向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队投球，则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队取胜；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队或者未取胜，或者成为冠军；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队没有获得冠军；小张守一垒。因此，小李没有向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队投球。</a:t>
            </a:r>
          </a:p>
        </p:txBody>
      </p:sp>
    </p:spTree>
    <p:extLst>
      <p:ext uri="{BB962C8B-B14F-4D97-AF65-F5344CB8AC3E}">
        <p14:creationId xmlns:p14="http://schemas.microsoft.com/office/powerpoint/2010/main" val="2531980048"/>
      </p:ext>
    </p:extLst>
  </p:cSld>
  <p:clrMapOvr>
    <a:masterClrMapping/>
  </p:clrMapOvr>
  <p:transition spd="slow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2E0C86-DA88-4A4C-9BA3-5B237D0F11F5}"/>
              </a:ext>
            </a:extLst>
          </p:cNvPr>
          <p:cNvSpPr txBox="1"/>
          <p:nvPr/>
        </p:nvSpPr>
        <p:spPr>
          <a:xfrm>
            <a:off x="1962150" y="923925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如果小张守一垒并且小李向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队投球，则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队取胜；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队或者未取胜，或者成为冠军；小张守一垒；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队没有获得冠军。因此，小李没有向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队投球。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9AF04A-38E9-4E4C-B7D6-16BEABECB213}"/>
              </a:ext>
            </a:extLst>
          </p:cNvPr>
          <p:cNvSpPr txBox="1"/>
          <p:nvPr/>
        </p:nvSpPr>
        <p:spPr>
          <a:xfrm>
            <a:off x="1571625" y="1809750"/>
            <a:ext cx="7629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：小张守一垒。 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：小李向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队投球。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队取胜。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队成为冠军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858CC9-9453-48BA-BF14-A63CF901D245}"/>
              </a:ext>
            </a:extLst>
          </p:cNvPr>
          <p:cNvSpPr txBox="1"/>
          <p:nvPr/>
        </p:nvSpPr>
        <p:spPr>
          <a:xfrm>
            <a:off x="1571624" y="3126462"/>
            <a:ext cx="762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Q)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→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R  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EAD298-0D22-4432-858B-2D7BBA23B149}"/>
              </a:ext>
            </a:extLst>
          </p:cNvPr>
          <p:cNvSpPr txBox="1"/>
          <p:nvPr/>
        </p:nvSpPr>
        <p:spPr>
          <a:xfrm>
            <a:off x="1571624" y="4098012"/>
            <a:ext cx="762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Q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0475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标题 5121">
            <a:extLst>
              <a:ext uri="{FF2B5EF4-FFF2-40B4-BE49-F238E27FC236}">
                <a16:creationId xmlns:a16="http://schemas.microsoft.com/office/drawing/2014/main" id="{BD3B8202-9B15-491A-A771-6A87576C0324}"/>
              </a:ext>
            </a:extLst>
          </p:cNvPr>
          <p:cNvSpPr txBox="1">
            <a:spLocks/>
          </p:cNvSpPr>
          <p:nvPr/>
        </p:nvSpPr>
        <p:spPr>
          <a:xfrm>
            <a:off x="1562100" y="2954338"/>
            <a:ext cx="8691563" cy="1136650"/>
          </a:xfrm>
          <a:prstGeom prst="rect">
            <a:avLst/>
          </a:prstGeom>
          <a:ln>
            <a:miter/>
          </a:ln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35000"/>
              </a:lnSpc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命题逻辑  </a:t>
            </a:r>
            <a:r>
              <a:rPr lang="en-US" altLang="zh-CN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Propositional Logic</a:t>
            </a:r>
            <a:br>
              <a:rPr lang="en-US" altLang="zh-CN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zh-CN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278578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C8A584-CEB4-42B1-917B-4F603E0E4DBA}"/>
              </a:ext>
            </a:extLst>
          </p:cNvPr>
          <p:cNvSpPr txBox="1"/>
          <p:nvPr/>
        </p:nvSpPr>
        <p:spPr>
          <a:xfrm>
            <a:off x="1990725" y="2222212"/>
            <a:ext cx="270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BA4616-D1C1-4FF6-861B-B4879718D760}"/>
              </a:ext>
            </a:extLst>
          </p:cNvPr>
          <p:cNvSpPr txBox="1"/>
          <p:nvPr/>
        </p:nvSpPr>
        <p:spPr>
          <a:xfrm>
            <a:off x="1990725" y="2806987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R  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2ACD50-C20D-408D-88F9-BF883124383E}"/>
              </a:ext>
            </a:extLst>
          </p:cNvPr>
          <p:cNvSpPr txBox="1"/>
          <p:nvPr/>
        </p:nvSpPr>
        <p:spPr>
          <a:xfrm>
            <a:off x="1571625" y="895425"/>
            <a:ext cx="762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Q)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→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R  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B93C50-DA00-4E49-9001-A4AF2B7BB86E}"/>
              </a:ext>
            </a:extLst>
          </p:cNvPr>
          <p:cNvSpPr txBox="1"/>
          <p:nvPr/>
        </p:nvSpPr>
        <p:spPr>
          <a:xfrm>
            <a:off x="1571625" y="1430052"/>
            <a:ext cx="762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Q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E2FE93-B790-4B1A-84B8-326D2D4BE1CB}"/>
              </a:ext>
            </a:extLst>
          </p:cNvPr>
          <p:cNvSpPr/>
          <p:nvPr/>
        </p:nvSpPr>
        <p:spPr>
          <a:xfrm>
            <a:off x="5386387" y="280698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2CDBDB-CC6C-417F-9DE1-96BF1D969B09}"/>
              </a:ext>
            </a:extLst>
          </p:cNvPr>
          <p:cNvSpPr/>
          <p:nvPr/>
        </p:nvSpPr>
        <p:spPr>
          <a:xfrm>
            <a:off x="5386387" y="2134500"/>
            <a:ext cx="1172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3FFEB9-0086-4683-BEDD-F9D251524E3A}"/>
              </a:ext>
            </a:extLst>
          </p:cNvPr>
          <p:cNvSpPr txBox="1"/>
          <p:nvPr/>
        </p:nvSpPr>
        <p:spPr>
          <a:xfrm>
            <a:off x="1990725" y="33914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F3C5E1-7321-4E93-9095-5E497CF0AA9D}"/>
              </a:ext>
            </a:extLst>
          </p:cNvPr>
          <p:cNvSpPr/>
          <p:nvPr/>
        </p:nvSpPr>
        <p:spPr>
          <a:xfrm>
            <a:off x="5386387" y="336819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3149A1-F2DB-423B-931D-A1876AABF78B}"/>
              </a:ext>
            </a:extLst>
          </p:cNvPr>
          <p:cNvSpPr txBox="1"/>
          <p:nvPr/>
        </p:nvSpPr>
        <p:spPr>
          <a:xfrm>
            <a:off x="1990724" y="3974708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0A5C85-964D-4527-A6C0-C020D4F9F8D8}"/>
              </a:ext>
            </a:extLst>
          </p:cNvPr>
          <p:cNvSpPr/>
          <p:nvPr/>
        </p:nvSpPr>
        <p:spPr>
          <a:xfrm>
            <a:off x="5386387" y="3974708"/>
            <a:ext cx="3986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I,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242BC9-E44A-459B-9020-76F22A96DEF1}"/>
              </a:ext>
            </a:extLst>
          </p:cNvPr>
          <p:cNvSpPr txBox="1"/>
          <p:nvPr/>
        </p:nvSpPr>
        <p:spPr>
          <a:xfrm>
            <a:off x="1990724" y="4603973"/>
            <a:ext cx="3533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Q)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→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D943EB-BE91-42C1-98E4-28B9192D0B4F}"/>
              </a:ext>
            </a:extLst>
          </p:cNvPr>
          <p:cNvSpPr/>
          <p:nvPr/>
        </p:nvSpPr>
        <p:spPr>
          <a:xfrm>
            <a:off x="5524500" y="468904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EDA868-ED52-445E-86B2-436E97A584BC}"/>
              </a:ext>
            </a:extLst>
          </p:cNvPr>
          <p:cNvSpPr txBox="1"/>
          <p:nvPr/>
        </p:nvSpPr>
        <p:spPr>
          <a:xfrm>
            <a:off x="1990724" y="5249985"/>
            <a:ext cx="3533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Q)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4DA561-3F05-4325-959F-35454CB7E611}"/>
              </a:ext>
            </a:extLst>
          </p:cNvPr>
          <p:cNvSpPr/>
          <p:nvPr/>
        </p:nvSpPr>
        <p:spPr>
          <a:xfrm>
            <a:off x="5560536" y="5290088"/>
            <a:ext cx="31167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I,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DF46F8-E5EA-4EEA-82B7-C88BB50DA3B6}"/>
              </a:ext>
            </a:extLst>
          </p:cNvPr>
          <p:cNvSpPr txBox="1"/>
          <p:nvPr/>
        </p:nvSpPr>
        <p:spPr>
          <a:xfrm>
            <a:off x="2026760" y="5962575"/>
            <a:ext cx="3533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 Q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2AE250C-9FFC-426D-AD22-DF1DE7CDD083}"/>
              </a:ext>
            </a:extLst>
          </p:cNvPr>
          <p:cNvSpPr/>
          <p:nvPr/>
        </p:nvSpPr>
        <p:spPr>
          <a:xfrm>
            <a:off x="5560536" y="6007123"/>
            <a:ext cx="31167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4760889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4" grpId="0"/>
      <p:bldP spid="5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C53358-CEE0-4F38-9D79-7A3EBAA5651E}"/>
              </a:ext>
            </a:extLst>
          </p:cNvPr>
          <p:cNvSpPr txBox="1"/>
          <p:nvPr/>
        </p:nvSpPr>
        <p:spPr>
          <a:xfrm>
            <a:off x="1571625" y="895425"/>
            <a:ext cx="762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Q)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→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R  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C038C0-E3F3-43DF-A7A8-F87D844AF5EA}"/>
              </a:ext>
            </a:extLst>
          </p:cNvPr>
          <p:cNvSpPr txBox="1"/>
          <p:nvPr/>
        </p:nvSpPr>
        <p:spPr>
          <a:xfrm>
            <a:off x="1571625" y="1430052"/>
            <a:ext cx="762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Q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7C90EA-E9B9-48B0-BA2B-4706FC52B654}"/>
              </a:ext>
            </a:extLst>
          </p:cNvPr>
          <p:cNvSpPr txBox="1"/>
          <p:nvPr/>
        </p:nvSpPr>
        <p:spPr>
          <a:xfrm>
            <a:off x="1665288" y="2634316"/>
            <a:ext cx="2182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9D108C-8E7D-42A9-A451-4669B8CF8E41}"/>
              </a:ext>
            </a:extLst>
          </p:cNvPr>
          <p:cNvSpPr/>
          <p:nvPr/>
        </p:nvSpPr>
        <p:spPr>
          <a:xfrm>
            <a:off x="5386387" y="2695871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990222-86B7-428E-8F3C-5FE9CF8E377C}"/>
              </a:ext>
            </a:extLst>
          </p:cNvPr>
          <p:cNvSpPr txBox="1"/>
          <p:nvPr/>
        </p:nvSpPr>
        <p:spPr>
          <a:xfrm>
            <a:off x="1665288" y="3219091"/>
            <a:ext cx="2182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Q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94F20A-3E60-497F-9F10-E2A3CD3871CC}"/>
              </a:ext>
            </a:extLst>
          </p:cNvPr>
          <p:cNvSpPr txBox="1"/>
          <p:nvPr/>
        </p:nvSpPr>
        <p:spPr>
          <a:xfrm>
            <a:off x="1665288" y="2012229"/>
            <a:ext cx="3533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 Q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815923-B42F-450C-A922-EE7012E0D535}"/>
              </a:ext>
            </a:extLst>
          </p:cNvPr>
          <p:cNvSpPr/>
          <p:nvPr/>
        </p:nvSpPr>
        <p:spPr>
          <a:xfrm>
            <a:off x="5386387" y="3280646"/>
            <a:ext cx="3733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8F5B7B-530A-4B1A-B0B1-B7B04D77045C}"/>
              </a:ext>
            </a:extLst>
          </p:cNvPr>
          <p:cNvSpPr txBox="1"/>
          <p:nvPr/>
        </p:nvSpPr>
        <p:spPr>
          <a:xfrm>
            <a:off x="1665287" y="3968609"/>
            <a:ext cx="3278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Q  Q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B290C4-236E-44E0-A4B0-136121A2DC02}"/>
              </a:ext>
            </a:extLst>
          </p:cNvPr>
          <p:cNvSpPr txBox="1"/>
          <p:nvPr/>
        </p:nvSpPr>
        <p:spPr>
          <a:xfrm>
            <a:off x="5386387" y="3968609"/>
            <a:ext cx="3278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I,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A006AA-7A94-4509-AE2F-360AABCE6636}"/>
              </a:ext>
            </a:extLst>
          </p:cNvPr>
          <p:cNvSpPr/>
          <p:nvPr/>
        </p:nvSpPr>
        <p:spPr>
          <a:xfrm>
            <a:off x="5386387" y="2026234"/>
            <a:ext cx="31167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1787147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  <p:bldP spid="12" grpId="0"/>
      <p:bldP spid="4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标题 5121">
            <a:extLst>
              <a:ext uri="{FF2B5EF4-FFF2-40B4-BE49-F238E27FC236}">
                <a16:creationId xmlns:a16="http://schemas.microsoft.com/office/drawing/2014/main" id="{BD3B8202-9B15-491A-A771-6A87576C0324}"/>
              </a:ext>
            </a:extLst>
          </p:cNvPr>
          <p:cNvSpPr txBox="1">
            <a:spLocks/>
          </p:cNvSpPr>
          <p:nvPr/>
        </p:nvSpPr>
        <p:spPr>
          <a:xfrm>
            <a:off x="1562100" y="2954338"/>
            <a:ext cx="8691563" cy="1136650"/>
          </a:xfrm>
          <a:prstGeom prst="rect">
            <a:avLst/>
          </a:prstGeom>
          <a:ln>
            <a:miter/>
          </a:ln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35000"/>
              </a:lnSpc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  <a:endParaRPr lang="en-US" altLang="zh-CN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fontAlgn="auto">
              <a:lnSpc>
                <a:spcPct val="135000"/>
              </a:lnSpc>
              <a:spcAft>
                <a:spcPts val="0"/>
              </a:spcAft>
              <a:defRPr/>
            </a:pPr>
            <a:r>
              <a:rPr lang="zh-CN" altLang="en-US" sz="5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谓词逻辑  </a:t>
            </a:r>
            <a:r>
              <a:rPr lang="en-US" altLang="zh-CN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Predicate Logic</a:t>
            </a:r>
            <a:br>
              <a:rPr lang="en-US" altLang="zh-CN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zh-CN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9187025"/>
      </p:ext>
    </p:extLst>
  </p:cSld>
  <p:clrMapOvr>
    <a:masterClrMapping/>
  </p:clrMapOvr>
  <p:transition spd="slow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0CD44A-F2E2-4C21-A29C-5024A2704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1650707"/>
            <a:ext cx="55880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44824"/>
      </p:ext>
    </p:ext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6D7CF4-4C43-4C8F-837B-BA900046B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206" y="1037365"/>
            <a:ext cx="6950042" cy="29263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FDA8EA-A808-45D0-BFE3-7ADE2015F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750" y="1843902"/>
            <a:ext cx="3238781" cy="31701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ADD3819-8D36-4BC0-BC4E-544835292D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5609" y="3257535"/>
            <a:ext cx="6812870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9267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803534-7679-42BB-A21F-FC6ADF202F22}"/>
              </a:ext>
            </a:extLst>
          </p:cNvPr>
          <p:cNvSpPr/>
          <p:nvPr/>
        </p:nvSpPr>
        <p:spPr>
          <a:xfrm>
            <a:off x="1932048" y="876889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</a:rPr>
              <a:t>命题逻辑的缺陷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B5EC5C-432D-477C-BE23-7338AE5308B6}"/>
              </a:ext>
            </a:extLst>
          </p:cNvPr>
          <p:cNvSpPr/>
          <p:nvPr/>
        </p:nvSpPr>
        <p:spPr>
          <a:xfrm>
            <a:off x="991351" y="1816892"/>
            <a:ext cx="1733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2325" lvl="1">
              <a:buFontTx/>
              <a:buNone/>
            </a:pP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繁琐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230334-4728-4AAE-AB0D-B89250CC13F7}"/>
              </a:ext>
            </a:extLst>
          </p:cNvPr>
          <p:cNvSpPr/>
          <p:nvPr/>
        </p:nvSpPr>
        <p:spPr>
          <a:xfrm>
            <a:off x="1258643" y="2633784"/>
            <a:ext cx="9341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325" lvl="1">
              <a:buFontTx/>
              <a:buNone/>
            </a:pPr>
            <a:r>
              <a:rPr lang="en-US" altLang="zh-CN" sz="3200" b="0" dirty="0">
                <a:latin typeface="Times New Roman" panose="02020603050405020304" pitchFamily="18" charset="0"/>
              </a:rPr>
              <a:t>S={1,2,…,50}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5672AC-3C27-4236-AF0F-C50DDD47CB39}"/>
              </a:ext>
            </a:extLst>
          </p:cNvPr>
          <p:cNvSpPr/>
          <p:nvPr/>
        </p:nvSpPr>
        <p:spPr>
          <a:xfrm>
            <a:off x="1932048" y="3429000"/>
            <a:ext cx="71833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表述</a:t>
            </a:r>
            <a:r>
              <a:rPr lang="en-US" altLang="zh-CN" sz="3200" dirty="0">
                <a:latin typeface="Times New Roman" panose="02020603050405020304" pitchFamily="18" charset="0"/>
              </a:rPr>
              <a:t>S</a:t>
            </a:r>
            <a:r>
              <a:rPr lang="zh-CN" altLang="en-US" sz="3200" dirty="0">
                <a:latin typeface="Times New Roman" panose="02020603050405020304" pitchFamily="18" charset="0"/>
              </a:rPr>
              <a:t>中所有元素都大于</a:t>
            </a:r>
            <a:r>
              <a:rPr lang="en-US" altLang="zh-CN" sz="3200" dirty="0">
                <a:latin typeface="Times New Roman" panose="02020603050405020304" pitchFamily="18" charset="0"/>
              </a:rPr>
              <a:t>3</a:t>
            </a:r>
            <a:r>
              <a:rPr lang="zh-CN" altLang="en-US" sz="3200" dirty="0">
                <a:latin typeface="Times New Roman" panose="02020603050405020304" pitchFamily="18" charset="0"/>
              </a:rPr>
              <a:t>这样一个性质</a:t>
            </a:r>
            <a:endParaRPr lang="zh-CN" alt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062644-0BF8-4C3A-BAA5-540C35960793}"/>
              </a:ext>
            </a:extLst>
          </p:cNvPr>
          <p:cNvSpPr/>
          <p:nvPr/>
        </p:nvSpPr>
        <p:spPr>
          <a:xfrm>
            <a:off x="1127760" y="4329123"/>
            <a:ext cx="74746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325" lvl="1">
              <a:buFontTx/>
              <a:buNone/>
            </a:pPr>
            <a:r>
              <a:rPr lang="zh-CN" altLang="en-US" sz="3200" b="0" dirty="0">
                <a:latin typeface="Times New Roman" panose="02020603050405020304" pitchFamily="18" charset="0"/>
              </a:rPr>
              <a:t>需要</a:t>
            </a:r>
            <a:r>
              <a:rPr lang="en-US" altLang="zh-CN" sz="3200" b="0" dirty="0">
                <a:latin typeface="Times New Roman" panose="02020603050405020304" pitchFamily="18" charset="0"/>
              </a:rPr>
              <a:t>1&gt;3, 2&gt;3, …, 50&gt;3 </a:t>
            </a:r>
            <a:r>
              <a:rPr lang="zh-CN" altLang="en-US" sz="3200" b="0" dirty="0">
                <a:latin typeface="Times New Roman" panose="02020603050405020304" pitchFamily="18" charset="0"/>
              </a:rPr>
              <a:t>等</a:t>
            </a:r>
            <a:r>
              <a:rPr lang="en-US" altLang="zh-CN" sz="3200" b="0" dirty="0">
                <a:latin typeface="Times New Roman" panose="02020603050405020304" pitchFamily="18" charset="0"/>
              </a:rPr>
              <a:t>50</a:t>
            </a:r>
            <a:r>
              <a:rPr lang="zh-CN" altLang="en-US" sz="3200" b="0" dirty="0">
                <a:latin typeface="Times New Roman" panose="02020603050405020304" pitchFamily="18" charset="0"/>
              </a:rPr>
              <a:t>个命题。</a:t>
            </a:r>
          </a:p>
        </p:txBody>
      </p:sp>
    </p:spTree>
    <p:extLst>
      <p:ext uri="{BB962C8B-B14F-4D97-AF65-F5344CB8AC3E}">
        <p14:creationId xmlns:p14="http://schemas.microsoft.com/office/powerpoint/2010/main" val="389467590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F2A7A85-E54C-4CEE-91AC-A363C1DEF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612" y="1768270"/>
            <a:ext cx="9642256" cy="4681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kern="0" dirty="0"/>
              <a:t>例：</a:t>
            </a:r>
            <a:r>
              <a:rPr lang="zh-CN" altLang="en-US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苏格拉底三段论</a:t>
            </a:r>
          </a:p>
          <a:p>
            <a:pPr lvl="1">
              <a:lnSpc>
                <a:spcPct val="90000"/>
              </a:lnSpc>
            </a:pPr>
            <a:r>
              <a:rPr kumimoji="1" lang="zh-CN" altLang="en-US" kern="0" dirty="0"/>
              <a:t>前提</a:t>
            </a:r>
          </a:p>
          <a:p>
            <a:pPr lvl="2">
              <a:lnSpc>
                <a:spcPct val="90000"/>
              </a:lnSpc>
            </a:pPr>
            <a:r>
              <a:rPr kumimoji="1" lang="zh-CN" altLang="en-US" kern="0" dirty="0"/>
              <a:t>“所有的人都是要死的”</a:t>
            </a:r>
          </a:p>
          <a:p>
            <a:pPr lvl="2">
              <a:lnSpc>
                <a:spcPct val="90000"/>
              </a:lnSpc>
            </a:pPr>
            <a:r>
              <a:rPr kumimoji="1" lang="zh-CN" altLang="en-US" kern="0" dirty="0"/>
              <a:t>“苏格拉底是人”</a:t>
            </a:r>
          </a:p>
          <a:p>
            <a:pPr lvl="1">
              <a:lnSpc>
                <a:spcPct val="90000"/>
              </a:lnSpc>
            </a:pPr>
            <a:r>
              <a:rPr kumimoji="1" lang="zh-CN" altLang="en-US" kern="0" dirty="0"/>
              <a:t>结论</a:t>
            </a:r>
          </a:p>
          <a:p>
            <a:pPr lvl="2">
              <a:lnSpc>
                <a:spcPct val="90000"/>
              </a:lnSpc>
            </a:pPr>
            <a:r>
              <a:rPr kumimoji="1" lang="zh-CN" altLang="en-US" kern="0" dirty="0"/>
              <a:t>“所以苏格拉底是要死的”</a:t>
            </a:r>
          </a:p>
          <a:p>
            <a:pPr>
              <a:lnSpc>
                <a:spcPct val="90000"/>
              </a:lnSpc>
            </a:pPr>
            <a:endParaRPr lang="en-US" altLang="zh-CN" kern="0" dirty="0"/>
          </a:p>
          <a:p>
            <a:pPr>
              <a:lnSpc>
                <a:spcPct val="90000"/>
              </a:lnSpc>
            </a:pPr>
            <a:r>
              <a:rPr lang="zh-CN" altLang="en-US" kern="0" dirty="0"/>
              <a:t>命题逻辑限定原子命题是不能细分的整体</a:t>
            </a:r>
          </a:p>
          <a:p>
            <a:pPr lvl="1">
              <a:lnSpc>
                <a:spcPct val="90000"/>
              </a:lnSpc>
            </a:pPr>
            <a:r>
              <a:rPr lang="zh-CN" altLang="en-US" kern="0" dirty="0">
                <a:latin typeface="宋体" pitchFamily="2" charset="-122"/>
              </a:rPr>
              <a:t>命题逻辑的局限性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FC345E1-6EA0-4B55-A8FA-341B1206F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112" y="2716007"/>
            <a:ext cx="422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latin typeface="Times New Roman" pitchFamily="18" charset="0"/>
              </a:rPr>
              <a:t>P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4F276282-48EC-4FBA-83DA-87B3055FB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4" y="3074782"/>
            <a:ext cx="5059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latin typeface="Times New Roman" pitchFamily="18" charset="0"/>
              </a:rPr>
              <a:t>Q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4A247019-13C8-404E-8A7D-CDBDD2B0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4" y="3978070"/>
            <a:ext cx="5059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latin typeface="Times New Roman" pitchFamily="18" charset="0"/>
              </a:rPr>
              <a:t>R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4BF61B9E-8152-4628-8EC7-695F411E2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2" y="3352595"/>
            <a:ext cx="20255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 err="1">
                <a:latin typeface="Times New Roman" pitchFamily="18" charset="0"/>
              </a:rPr>
              <a:t>P</a:t>
            </a:r>
            <a:r>
              <a:rPr lang="en-US" altLang="zh-CN" sz="2400" dirty="0" err="1">
                <a:latin typeface="Times New Roman" pitchFamily="18" charset="0"/>
              </a:rPr>
              <a:t>∧</a:t>
            </a:r>
            <a:r>
              <a:rPr lang="en-US" altLang="zh-CN" sz="2400" i="1" dirty="0" err="1">
                <a:latin typeface="Times New Roman" pitchFamily="18" charset="0"/>
              </a:rPr>
              <a:t>Q</a:t>
            </a:r>
            <a:r>
              <a:rPr lang="en-US" altLang="zh-CN" sz="2400" dirty="0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 dirty="0" err="1">
                <a:latin typeface="Times New Roman" pitchFamily="18" charset="0"/>
              </a:rPr>
              <a:t>R</a:t>
            </a:r>
            <a:endParaRPr lang="en-US" altLang="zh-CN" sz="2400" i="1" dirty="0">
              <a:latin typeface="Times New Roman" pitchFamily="18" charset="0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ED95640-191E-4422-BB75-E5E9B904FB3D}"/>
              </a:ext>
            </a:extLst>
          </p:cNvPr>
          <p:cNvSpPr>
            <a:spLocks/>
          </p:cNvSpPr>
          <p:nvPr/>
        </p:nvSpPr>
        <p:spPr bwMode="auto">
          <a:xfrm>
            <a:off x="6501213" y="2813724"/>
            <a:ext cx="338521" cy="1733209"/>
          </a:xfrm>
          <a:prstGeom prst="rightBrace">
            <a:avLst>
              <a:gd name="adj1" fmla="val 4152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AAFCB8A7-9CE2-472E-982C-1CD4AA648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837" y="3279570"/>
            <a:ext cx="1887904" cy="779658"/>
          </a:xfrm>
          <a:prstGeom prst="wedgeEllipseCallout">
            <a:avLst>
              <a:gd name="adj1" fmla="val 61032"/>
              <a:gd name="adj2" fmla="val -137009"/>
            </a:avLst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4C53B016-4553-48CA-9529-B20F1D0C4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975" y="1846057"/>
            <a:ext cx="25314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不是命题演算的有效推理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54B81821-194F-407A-AA7E-F04AB0B6B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904670"/>
            <a:ext cx="9279555" cy="779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不能很好地描述命题间的逻辑关系</a:t>
            </a:r>
            <a:endParaRPr lang="en-US" altLang="zh-CN" sz="36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CE8A448B-7CAD-4355-902C-4F4BE8AAD0CF}"/>
              </a:ext>
            </a:extLst>
          </p:cNvPr>
          <p:cNvSpPr txBox="1"/>
          <p:nvPr/>
        </p:nvSpPr>
        <p:spPr>
          <a:xfrm>
            <a:off x="7619651" y="3785436"/>
            <a:ext cx="1264947" cy="476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zh-CN" altLang="en-US" sz="2800" dirty="0">
                <a:solidFill>
                  <a:srgbClr val="FF0000"/>
                </a:solidFill>
                <a:sym typeface="Symbol"/>
              </a:rPr>
              <a:t>？</a:t>
            </a:r>
            <a:endParaRPr lang="en-US" altLang="zh-CN" sz="2800" dirty="0">
              <a:solidFill>
                <a:srgbClr val="FF0000"/>
              </a:solidFill>
              <a:sym typeface="Symbol"/>
            </a:endParaRPr>
          </a:p>
          <a:p>
            <a:pPr>
              <a:lnSpc>
                <a:spcPts val="1300"/>
              </a:lnSpc>
            </a:pPr>
            <a:r>
              <a:rPr lang="zh-CN" altLang="en-US" sz="2800" dirty="0">
                <a:sym typeface="Symbol"/>
              </a:rPr>
              <a:t></a:t>
            </a:r>
            <a:endParaRPr lang="en-US" altLang="zh-CN" sz="2800" dirty="0">
              <a:sym typeface="Symbol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AD94A2C-0A45-426D-BC27-B06EAA13E7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08306" y="5445811"/>
            <a:ext cx="5924550" cy="1131647"/>
          </a:xfrm>
          <a:prstGeom prst="rect">
            <a:avLst/>
          </a:prstGeom>
          <a:noFill/>
          <a:ln>
            <a:noFill/>
          </a:ln>
          <a:effectLst/>
        </p:spPr>
        <p:txBody>
          <a:bodyPr lIns="36000" tIns="36000" rIns="36000" bIns="36000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1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1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1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1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1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    命题逻辑能够解决的问题是有</a:t>
            </a:r>
            <a:r>
              <a:rPr lang="zh-CN" altLang="en-US" sz="2000" dirty="0">
                <a:solidFill>
                  <a:srgbClr val="FF0000"/>
                </a:solidFill>
              </a:rPr>
              <a:t>局限性</a:t>
            </a:r>
            <a:r>
              <a:rPr lang="zh-CN" altLang="en-US" sz="2000" dirty="0"/>
              <a:t>的。只能进行</a:t>
            </a:r>
            <a:r>
              <a:rPr lang="zh-CN" altLang="en-US" sz="2000" dirty="0">
                <a:solidFill>
                  <a:srgbClr val="0000FF"/>
                </a:solidFill>
              </a:rPr>
              <a:t>命题间关系</a:t>
            </a:r>
            <a:r>
              <a:rPr lang="zh-CN" altLang="en-US" sz="2000" dirty="0"/>
              <a:t>的推理，无法解决与</a:t>
            </a:r>
            <a:r>
              <a:rPr lang="zh-CN" altLang="en-US" sz="2000" dirty="0">
                <a:solidFill>
                  <a:srgbClr val="0000FF"/>
                </a:solidFill>
              </a:rPr>
              <a:t>命题的结构和成分</a:t>
            </a:r>
            <a:r>
              <a:rPr lang="zh-CN" altLang="en-US" sz="2000" dirty="0"/>
              <a:t>有关的推理问题。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8618863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/>
      <p:bldP spid="7" grpId="0" uiExpand="1"/>
      <p:bldP spid="8" grpId="0" uiExpand="1"/>
      <p:bldP spid="9" grpId="0" uiExpand="1"/>
      <p:bldP spid="10" grpId="0" uiExpand="1"/>
      <p:bldP spid="11" grpId="0" uiExpand="1" animBg="1"/>
      <p:bldP spid="12" grpId="0" uiExpand="1" animBg="1"/>
      <p:bldP spid="13" grpId="0" uiExpand="1"/>
      <p:bldP spid="14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118BCD-0868-4C96-8AAA-41E8CC4B7797}"/>
              </a:ext>
            </a:extLst>
          </p:cNvPr>
          <p:cNvSpPr txBox="1">
            <a:spLocks noChangeArrowheads="1"/>
          </p:cNvSpPr>
          <p:nvPr/>
        </p:nvSpPr>
        <p:spPr>
          <a:xfrm>
            <a:off x="1457691" y="1654996"/>
            <a:ext cx="8229600" cy="5400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  <a:p>
            <a:pPr lvl="1"/>
            <a:r>
              <a:rPr lang="zh-CN" altLang="en-US" sz="3200" i="1" dirty="0">
                <a:latin typeface="Times New Roman" pitchFamily="18" charset="0"/>
              </a:rPr>
              <a:t>Ｐ</a:t>
            </a:r>
            <a:r>
              <a:rPr lang="en-US" altLang="zh-CN" sz="3200" baseline="-25000" dirty="0">
                <a:latin typeface="Times New Roman" pitchFamily="18" charset="0"/>
              </a:rPr>
              <a:t>1</a:t>
            </a:r>
            <a:r>
              <a:rPr lang="zh-CN" altLang="en-US" sz="3200" dirty="0">
                <a:latin typeface="宋体" pitchFamily="2" charset="-122"/>
              </a:rPr>
              <a:t>：小张是大学生</a:t>
            </a:r>
          </a:p>
          <a:p>
            <a:pPr lvl="1"/>
            <a:r>
              <a:rPr lang="zh-CN" altLang="en-US" sz="3200" i="1" dirty="0">
                <a:latin typeface="Times New Roman" pitchFamily="18" charset="0"/>
              </a:rPr>
              <a:t>Ｐ</a:t>
            </a:r>
            <a:r>
              <a:rPr lang="en-US" altLang="zh-CN" sz="3200" baseline="-25000" dirty="0">
                <a:latin typeface="Times New Roman" pitchFamily="18" charset="0"/>
              </a:rPr>
              <a:t>2</a:t>
            </a:r>
            <a:r>
              <a:rPr lang="zh-CN" altLang="en-US" sz="3200" dirty="0">
                <a:latin typeface="宋体" pitchFamily="2" charset="-122"/>
              </a:rPr>
              <a:t>：小李是大学生</a:t>
            </a:r>
          </a:p>
          <a:p>
            <a:pPr lvl="1"/>
            <a:r>
              <a:rPr lang="en-US" altLang="zh-CN" sz="3200" i="1" dirty="0">
                <a:latin typeface="Times New Roman" pitchFamily="18" charset="0"/>
              </a:rPr>
              <a:t>Q</a:t>
            </a:r>
            <a:r>
              <a:rPr lang="en-US" altLang="zh-CN" sz="3200" baseline="-25000" dirty="0">
                <a:latin typeface="Times New Roman" pitchFamily="18" charset="0"/>
              </a:rPr>
              <a:t>1</a:t>
            </a:r>
            <a:r>
              <a:rPr lang="zh-CN" altLang="en-US" sz="3200" dirty="0">
                <a:latin typeface="宋体" pitchFamily="2" charset="-122"/>
              </a:rPr>
              <a:t>：</a:t>
            </a:r>
            <a:r>
              <a:rPr lang="en-US" altLang="zh-CN" sz="3200" dirty="0">
                <a:latin typeface="宋体" pitchFamily="2" charset="-122"/>
              </a:rPr>
              <a:t>2</a:t>
            </a:r>
            <a:r>
              <a:rPr lang="zh-CN" altLang="en-US" sz="3200" dirty="0">
                <a:latin typeface="宋体" pitchFamily="2" charset="-122"/>
              </a:rPr>
              <a:t>大于</a:t>
            </a:r>
            <a:r>
              <a:rPr lang="en-US" altLang="zh-CN" sz="3200" dirty="0">
                <a:latin typeface="宋体" pitchFamily="2" charset="-122"/>
              </a:rPr>
              <a:t>3</a:t>
            </a:r>
          </a:p>
          <a:p>
            <a:pPr lvl="1"/>
            <a:r>
              <a:rPr lang="en-US" altLang="zh-CN" sz="3200" i="1" dirty="0">
                <a:latin typeface="Times New Roman" pitchFamily="18" charset="0"/>
              </a:rPr>
              <a:t>Q</a:t>
            </a:r>
            <a:r>
              <a:rPr lang="en-US" altLang="zh-CN" sz="3200" baseline="-25000" dirty="0">
                <a:latin typeface="Times New Roman" pitchFamily="18" charset="0"/>
              </a:rPr>
              <a:t>2</a:t>
            </a:r>
            <a:r>
              <a:rPr lang="zh-CN" altLang="en-US" sz="3200" dirty="0">
                <a:latin typeface="宋体" pitchFamily="2" charset="-122"/>
              </a:rPr>
              <a:t>：</a:t>
            </a:r>
            <a:r>
              <a:rPr lang="en-US" altLang="zh-CN" sz="3200" dirty="0">
                <a:latin typeface="宋体" pitchFamily="2" charset="-122"/>
              </a:rPr>
              <a:t>6</a:t>
            </a:r>
            <a:r>
              <a:rPr lang="zh-CN" altLang="en-US" sz="3200" dirty="0">
                <a:latin typeface="宋体" pitchFamily="2" charset="-122"/>
              </a:rPr>
              <a:t>大于</a:t>
            </a:r>
            <a:r>
              <a:rPr lang="en-US" altLang="zh-CN" sz="3200" dirty="0">
                <a:latin typeface="宋体" pitchFamily="2" charset="-122"/>
              </a:rPr>
              <a:t>4</a:t>
            </a:r>
          </a:p>
          <a:p>
            <a:r>
              <a:rPr lang="zh-CN" altLang="en-US" sz="3200" dirty="0">
                <a:latin typeface="宋体" pitchFamily="2" charset="-122"/>
              </a:rPr>
              <a:t>不同原子命题之间是有</a:t>
            </a:r>
            <a:r>
              <a:rPr lang="zh-CN" altLang="en-US" sz="3200" dirty="0">
                <a:solidFill>
                  <a:srgbClr val="FF0000"/>
                </a:solidFill>
                <a:latin typeface="宋体" pitchFamily="2" charset="-122"/>
              </a:rPr>
              <a:t>内在联系</a:t>
            </a:r>
            <a:r>
              <a:rPr lang="zh-CN" altLang="en-US" sz="3200" dirty="0">
                <a:latin typeface="宋体" pitchFamily="2" charset="-122"/>
              </a:rPr>
              <a:t>的，但命题逻辑无法研究这种内在联系</a:t>
            </a:r>
          </a:p>
          <a:p>
            <a:r>
              <a:rPr lang="zh-CN" altLang="en-US" sz="3200" dirty="0">
                <a:latin typeface="宋体" pitchFamily="2" charset="-122"/>
              </a:rPr>
              <a:t>解决问题的方法</a:t>
            </a:r>
          </a:p>
          <a:p>
            <a:pPr lvl="1"/>
            <a:r>
              <a:rPr lang="zh-CN" altLang="en-US" sz="3200" dirty="0">
                <a:latin typeface="宋体" pitchFamily="2" charset="-122"/>
              </a:rPr>
              <a:t>分析原子命题，</a:t>
            </a:r>
            <a:r>
              <a:rPr lang="zh-CN" altLang="en-US" sz="3200" dirty="0">
                <a:solidFill>
                  <a:srgbClr val="FF0000"/>
                </a:solidFill>
                <a:latin typeface="宋体" pitchFamily="2" charset="-122"/>
              </a:rPr>
              <a:t>分离其主语和谓语</a:t>
            </a:r>
          </a:p>
          <a:p>
            <a:pPr lvl="1"/>
            <a:r>
              <a:rPr lang="zh-CN" altLang="en-US" sz="3200" dirty="0">
                <a:latin typeface="宋体" pitchFamily="2" charset="-122"/>
              </a:rPr>
              <a:t>考虑</a:t>
            </a:r>
            <a:r>
              <a:rPr lang="zh-CN" altLang="en-US" sz="3200" dirty="0">
                <a:solidFill>
                  <a:srgbClr val="FF0000"/>
                </a:solidFill>
                <a:latin typeface="宋体" pitchFamily="2" charset="-122"/>
              </a:rPr>
              <a:t>一般和个别，全称和存在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20C250B0-237A-4204-B5EE-82A961B544C4}"/>
              </a:ext>
            </a:extLst>
          </p:cNvPr>
          <p:cNvGrpSpPr>
            <a:grpSpLocks/>
          </p:cNvGrpSpPr>
          <p:nvPr/>
        </p:nvGrpSpPr>
        <p:grpSpPr bwMode="auto">
          <a:xfrm>
            <a:off x="4224521" y="1805042"/>
            <a:ext cx="5545138" cy="1384300"/>
            <a:chOff x="1791" y="300"/>
            <a:chExt cx="3493" cy="953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46684DE4-0C13-4CF7-B203-BA74209E5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00"/>
              <a:ext cx="1678" cy="318"/>
            </a:xfrm>
            <a:prstGeom prst="wedgeRoundRectCallout">
              <a:avLst>
                <a:gd name="adj1" fmla="val -100833"/>
                <a:gd name="adj2" fmla="val 187106"/>
                <a:gd name="adj3" fmla="val 16667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400"/>
                <a:t>刻划个体的性质</a:t>
              </a: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82331F81-B98B-4B52-9077-496F80EC3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" y="935"/>
              <a:ext cx="86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366AC8EE-603B-409F-A5B1-686993328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1253"/>
              <a:ext cx="86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49896C64-9B4F-4869-9344-AFA8CE00A7E7}"/>
              </a:ext>
            </a:extLst>
          </p:cNvPr>
          <p:cNvGrpSpPr>
            <a:grpSpLocks/>
          </p:cNvGrpSpPr>
          <p:nvPr/>
        </p:nvGrpSpPr>
        <p:grpSpPr bwMode="auto">
          <a:xfrm>
            <a:off x="3754560" y="2776637"/>
            <a:ext cx="6343650" cy="1384300"/>
            <a:chOff x="1429" y="935"/>
            <a:chExt cx="3996" cy="953"/>
          </a:xfrm>
        </p:grpSpPr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52BD9F11-9497-4412-8EA2-7B6F6651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935"/>
              <a:ext cx="2091" cy="318"/>
            </a:xfrm>
            <a:prstGeom prst="wedgeRoundRectCallout">
              <a:avLst>
                <a:gd name="adj1" fmla="val -120634"/>
                <a:gd name="adj2" fmla="val 161949"/>
                <a:gd name="adj3" fmla="val 16667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400"/>
                <a:t>刻划两个个体的关系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73D70EDF-ACA4-42BD-B3E1-1BAEFEFA8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5" y="1570"/>
              <a:ext cx="35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6C85F199-AAB0-4655-BC8C-1CFC23F96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888"/>
              <a:ext cx="35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380777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02961E-C559-4CF4-8752-9A45215D8955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1385791"/>
            <a:ext cx="8424863" cy="48244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/>
              <a:t>谓词逻辑命题符号化的三个基本要素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3600" dirty="0"/>
              <a:t>个体</a:t>
            </a:r>
            <a:endParaRPr lang="en-US" altLang="zh-CN" sz="3600" dirty="0"/>
          </a:p>
          <a:p>
            <a:pPr lvl="1" algn="just">
              <a:lnSpc>
                <a:spcPct val="120000"/>
              </a:lnSpc>
            </a:pPr>
            <a:r>
              <a:rPr lang="zh-CN" altLang="en-US" sz="3600" dirty="0"/>
              <a:t>谓词</a:t>
            </a:r>
            <a:endParaRPr lang="en-US" altLang="zh-CN" sz="3600" dirty="0"/>
          </a:p>
          <a:p>
            <a:pPr lvl="1" algn="just">
              <a:lnSpc>
                <a:spcPct val="120000"/>
              </a:lnSpc>
            </a:pPr>
            <a:r>
              <a:rPr lang="zh-CN" altLang="en-US" sz="3600" dirty="0"/>
              <a:t>量词</a:t>
            </a:r>
          </a:p>
          <a:p>
            <a:pPr>
              <a:buFont typeface="Wingdings" panose="05000000000000000000" pitchFamily="2" charset="2"/>
              <a:buNone/>
            </a:pPr>
            <a:br>
              <a:rPr lang="zh-CN" altLang="en-US" sz="3600" dirty="0"/>
            </a:b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0656942"/>
      </p:ext>
    </p:extLst>
  </p:cSld>
  <p:clrMapOvr>
    <a:masterClrMapping/>
  </p:clrMapOvr>
  <p:transition spd="slow" advTm="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CEDE23-89D9-4D3D-8C81-A9D4CF6CB4C7}"/>
              </a:ext>
            </a:extLst>
          </p:cNvPr>
          <p:cNvSpPr txBox="1"/>
          <p:nvPr/>
        </p:nvSpPr>
        <p:spPr>
          <a:xfrm>
            <a:off x="1751013" y="1139483"/>
            <a:ext cx="79167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个体词：</a:t>
            </a:r>
            <a:endParaRPr lang="en-US" altLang="zh-CN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可以独立存在的客体称为</a:t>
            </a:r>
            <a:r>
              <a:rPr lang="zh-CN" alt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个词体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（具体的事物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抽象的概念）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具体的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确定的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个体词称为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个体常量  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   </a:t>
            </a:r>
            <a:r>
              <a:rPr lang="en-US" altLang="zh-CN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40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抽象的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泛指的（取值不确定的）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个体变量  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 y, z, x</a:t>
            </a:r>
            <a:r>
              <a:rPr lang="en-US" altLang="zh-CN" sz="4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546"/>
      </p:ext>
    </p:extLst>
  </p:cSld>
  <p:clrMapOvr>
    <a:masterClrMapping/>
  </p:clrMapOvr>
  <p:transition spd="slow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295F1E-C642-41E9-A275-3CB52D0F0D6C}"/>
              </a:ext>
            </a:extLst>
          </p:cNvPr>
          <p:cNvSpPr txBox="1"/>
          <p:nvPr/>
        </p:nvSpPr>
        <p:spPr>
          <a:xfrm>
            <a:off x="2789381" y="2447637"/>
            <a:ext cx="6871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n </a:t>
            </a:r>
            <a:r>
              <a:rPr lang="zh-CN" altLang="en-US" sz="3600" dirty="0"/>
              <a:t>个命题变元共可构成       个</a:t>
            </a:r>
            <a:endParaRPr lang="en-US" altLang="zh-CN" sz="3600" dirty="0"/>
          </a:p>
          <a:p>
            <a:r>
              <a:rPr lang="zh-CN" altLang="en-US" sz="3600" dirty="0"/>
              <a:t>不同的真值函数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213B879-51F5-4C3B-B70C-14768B336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12050" y="2305504"/>
          <a:ext cx="726786" cy="777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215640" progId="Equation.DSMT4">
                  <p:embed/>
                </p:oleObj>
              </mc:Choice>
              <mc:Fallback>
                <p:oleObj name="Equation" r:id="rId4" imgW="203040" imgH="2156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213B879-51F5-4C3B-B70C-14768B336B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12050" y="2305504"/>
                        <a:ext cx="726786" cy="777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0206001"/>
      </p:ext>
    </p:extLst>
  </p:cSld>
  <p:clrMapOvr>
    <a:masterClrMapping/>
  </p:clrMapOvr>
  <p:transition spd="slow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67D8A8-D0DA-47FD-B035-CCB5F93EFE0A}"/>
              </a:ext>
            </a:extLst>
          </p:cNvPr>
          <p:cNvSpPr/>
          <p:nvPr/>
        </p:nvSpPr>
        <p:spPr>
          <a:xfrm>
            <a:off x="1751013" y="869470"/>
            <a:ext cx="8494542" cy="2969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个体域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（或称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论域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dirty="0"/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Field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指个体变元的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取值范围，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常用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可以是有穷集合，如{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{1, 2}。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可以是无穷集合，如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E8DE45-9BE7-49B8-810D-29F79BA7C8F2}"/>
              </a:ext>
            </a:extLst>
          </p:cNvPr>
          <p:cNvSpPr/>
          <p:nvPr/>
        </p:nvSpPr>
        <p:spPr>
          <a:xfrm>
            <a:off x="1946445" y="3945437"/>
            <a:ext cx="9044110" cy="1236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3200" b="1" dirty="0"/>
              <a:t>全总个体域</a:t>
            </a:r>
            <a:r>
              <a:rPr lang="en-US" altLang="zh-CN" sz="3200" b="1" dirty="0"/>
              <a:t>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Individual Field</a:t>
            </a:r>
            <a:r>
              <a:rPr lang="en-US" altLang="zh-CN" sz="3200" b="1" dirty="0"/>
              <a:t>)</a:t>
            </a:r>
            <a:r>
              <a:rPr lang="zh-CN" altLang="en-US" sz="3200" b="1" dirty="0"/>
              <a:t> </a:t>
            </a:r>
            <a:r>
              <a:rPr lang="zh-CN" altLang="en-US" sz="3200" dirty="0"/>
              <a:t>——</a:t>
            </a:r>
            <a:endParaRPr lang="en-US" altLang="zh-CN" sz="3200" dirty="0"/>
          </a:p>
          <a:p>
            <a:pPr algn="just">
              <a:lnSpc>
                <a:spcPct val="120000"/>
              </a:lnSpc>
            </a:pPr>
            <a:r>
              <a:rPr lang="zh-CN" altLang="en-US" sz="3200" dirty="0"/>
              <a:t>宇宙间的所有个体域聚集在一起所构成的个体域。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54A7D7AE-E6EA-4B2F-9767-FA9F13B37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536" y="5430056"/>
            <a:ext cx="7391400" cy="946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kumimoji="0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本课程在论述或推理中，如果没有指明所采用的个体域，都是使用的全总个体域。</a:t>
            </a:r>
          </a:p>
        </p:txBody>
      </p:sp>
    </p:spTree>
    <p:extLst>
      <p:ext uri="{BB962C8B-B14F-4D97-AF65-F5344CB8AC3E}">
        <p14:creationId xmlns:p14="http://schemas.microsoft.com/office/powerpoint/2010/main" val="267173623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5DD32B-7216-4794-8E92-2FB64A8899F4}"/>
              </a:ext>
            </a:extLst>
          </p:cNvPr>
          <p:cNvSpPr/>
          <p:nvPr/>
        </p:nvSpPr>
        <p:spPr>
          <a:xfrm>
            <a:off x="1416148" y="1161303"/>
            <a:ext cx="9952892" cy="270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FontTx/>
              <a:buChar char="–"/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命题：离散数学是一门有趣的学科。</a:t>
            </a:r>
            <a:b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个体词：离散数学。</a:t>
            </a:r>
          </a:p>
          <a:p>
            <a:pPr lvl="1">
              <a:lnSpc>
                <a:spcPct val="120000"/>
              </a:lnSpc>
              <a:buFontTx/>
              <a:buChar char="–"/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命题：我是好人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b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个体词：我。</a:t>
            </a:r>
          </a:p>
        </p:txBody>
      </p:sp>
      <p:sp>
        <p:nvSpPr>
          <p:cNvPr id="5" name="矩形 11">
            <a:extLst>
              <a:ext uri="{FF2B5EF4-FFF2-40B4-BE49-F238E27FC236}">
                <a16:creationId xmlns:a16="http://schemas.microsoft.com/office/drawing/2014/main" id="{6505511C-6C9C-4DE5-8192-B8113F3A9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827" y="4613568"/>
            <a:ext cx="7620000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kumimoji="0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个体词一般是充当陈述句主语的名词或代词</a:t>
            </a:r>
          </a:p>
        </p:txBody>
      </p:sp>
    </p:spTree>
    <p:extLst>
      <p:ext uri="{BB962C8B-B14F-4D97-AF65-F5344CB8AC3E}">
        <p14:creationId xmlns:p14="http://schemas.microsoft.com/office/powerpoint/2010/main" val="46655147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BE213D-DF21-4E93-99D5-3004A2C345C8}"/>
              </a:ext>
            </a:extLst>
          </p:cNvPr>
          <p:cNvSpPr/>
          <p:nvPr/>
        </p:nvSpPr>
        <p:spPr>
          <a:xfrm>
            <a:off x="1466116" y="964023"/>
            <a:ext cx="8032968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4000" dirty="0">
                <a:solidFill>
                  <a:srgbClr val="4472C4">
                    <a:lumMod val="50000"/>
                  </a:srgbClr>
                </a:solidFill>
              </a:rPr>
              <a:t>谓词</a:t>
            </a:r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(Predicate) </a:t>
            </a:r>
            <a:r>
              <a:rPr lang="zh-CN" altLang="en-US" sz="4000" dirty="0">
                <a:solidFill>
                  <a:srgbClr val="4472C4">
                    <a:lumMod val="50000"/>
                  </a:srgbClr>
                </a:solidFill>
              </a:rPr>
              <a:t>：</a:t>
            </a:r>
            <a:endParaRPr lang="en-US" altLang="zh-CN" sz="4000" dirty="0">
              <a:solidFill>
                <a:srgbClr val="4472C4">
                  <a:lumMod val="50000"/>
                </a:srgbClr>
              </a:solidFill>
            </a:endParaRPr>
          </a:p>
          <a:p>
            <a:pPr lvl="0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用以刻划</a:t>
            </a:r>
            <a:r>
              <a:rPr lang="zh-CN" altLang="en-US" sz="3600" dirty="0">
                <a:solidFill>
                  <a:srgbClr val="0070C0"/>
                </a:solidFill>
              </a:rPr>
              <a:t>客体的性质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或</a:t>
            </a:r>
            <a:r>
              <a:rPr lang="zh-CN" altLang="en-US" sz="3600" dirty="0">
                <a:solidFill>
                  <a:srgbClr val="0070C0"/>
                </a:solidFill>
              </a:rPr>
              <a:t>客体之间的关系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0B56AA-C4F9-411F-80E5-E5C3AD99330E}"/>
              </a:ext>
            </a:extLst>
          </p:cNvPr>
          <p:cNvSpPr/>
          <p:nvPr/>
        </p:nvSpPr>
        <p:spPr>
          <a:xfrm>
            <a:off x="1466116" y="2420964"/>
            <a:ext cx="8494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表示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</a:rPr>
              <a:t>具体性质或关系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的谓词称为</a:t>
            </a:r>
            <a:r>
              <a:rPr lang="zh-CN" altLang="en-US" sz="3600" dirty="0">
                <a:solidFill>
                  <a:srgbClr val="FF0000"/>
                </a:solidFill>
              </a:rPr>
              <a:t>谓词常量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516390-0E9B-436E-8A97-4FA3860A3E16}"/>
              </a:ext>
            </a:extLst>
          </p:cNvPr>
          <p:cNvSpPr/>
          <p:nvPr/>
        </p:nvSpPr>
        <p:spPr>
          <a:xfrm>
            <a:off x="1466116" y="3138514"/>
            <a:ext cx="103412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表示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</a:rPr>
              <a:t>抽象或泛指的性质或关系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的谓词称为</a:t>
            </a:r>
            <a:r>
              <a:rPr lang="zh-CN" altLang="en-US" sz="3600" dirty="0">
                <a:solidFill>
                  <a:srgbClr val="FF0000"/>
                </a:solidFill>
              </a:rPr>
              <a:t>谓词变量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B82408-53DF-4E43-8CBE-EA678047B055}"/>
              </a:ext>
            </a:extLst>
          </p:cNvPr>
          <p:cNvSpPr/>
          <p:nvPr/>
        </p:nvSpPr>
        <p:spPr>
          <a:xfrm>
            <a:off x="1571624" y="3979902"/>
            <a:ext cx="6826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 Q, R, P</a:t>
            </a:r>
            <a:r>
              <a:rPr lang="en-US" altLang="zh-CN" sz="3600" baseline="-250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   </a:t>
            </a:r>
            <a:r>
              <a:rPr lang="zh-CN" altLang="en-US" sz="36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谓词常元  谓词变元</a:t>
            </a:r>
            <a:endParaRPr lang="en-US" altLang="zh-CN" sz="36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6353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A8C2F1-876E-4419-9A39-54574DD5C462}"/>
              </a:ext>
            </a:extLst>
          </p:cNvPr>
          <p:cNvSpPr txBox="1"/>
          <p:nvPr/>
        </p:nvSpPr>
        <p:spPr>
          <a:xfrm>
            <a:off x="851694" y="5389461"/>
            <a:ext cx="10947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由一个谓词和</a:t>
            </a:r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3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个体变元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组成的</a:t>
            </a:r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x=x</a:t>
            </a:r>
            <a:r>
              <a:rPr lang="en-US" altLang="zh-CN" sz="3600" b="1" baseline="-250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 x</a:t>
            </a:r>
            <a:r>
              <a:rPr lang="en-US" altLang="zh-CN" sz="3600" b="1" baseline="-250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 … </a:t>
            </a:r>
            <a:r>
              <a:rPr lang="en-US" altLang="zh-CN" sz="3600" b="1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600" b="1" baseline="-25000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），称它为</a:t>
            </a:r>
            <a:r>
              <a:rPr lang="en-US" altLang="zh-CN" sz="3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元谓词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3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元命题函数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73E13C1-DE4A-4AB3-AA64-DCC505392F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99900" y="809210"/>
            <a:ext cx="10187952" cy="415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非空的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个体域，定义在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6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个个体都在个体域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上取值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上取值于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元函数，称为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元命题函数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元谓词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(Propositional Function)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。此时，个体变量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的定义域都为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的值域为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{0, 1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｝。 </a:t>
            </a:r>
          </a:p>
        </p:txBody>
      </p:sp>
    </p:spTree>
    <p:extLst>
      <p:ext uri="{BB962C8B-B14F-4D97-AF65-F5344CB8AC3E}">
        <p14:creationId xmlns:p14="http://schemas.microsoft.com/office/powerpoint/2010/main" val="400680037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AC56465E-34D3-4B71-BA90-9E85C49528BE}"/>
              </a:ext>
            </a:extLst>
          </p:cNvPr>
          <p:cNvSpPr txBox="1">
            <a:spLocks noChangeArrowheads="1"/>
          </p:cNvSpPr>
          <p:nvPr/>
        </p:nvSpPr>
        <p:spPr>
          <a:xfrm>
            <a:off x="1515354" y="646748"/>
            <a:ext cx="9415243" cy="5745162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 panose="05000000000000000000" pitchFamily="2" charset="2"/>
              <a:buAutoNum type="arabicParenBoth"/>
            </a:pPr>
            <a:r>
              <a:rPr lang="zh-CN" altLang="en-US" sz="3200" dirty="0">
                <a:latin typeface="+mn-ea"/>
                <a:sym typeface="Symbol" panose="05050102010706020507" pitchFamily="18" charset="2"/>
              </a:rPr>
              <a:t></a:t>
            </a:r>
            <a:r>
              <a:rPr lang="zh-CN" altLang="en-US" sz="3200" dirty="0">
                <a:latin typeface="+mn-ea"/>
              </a:rPr>
              <a:t>是无理数。</a:t>
            </a:r>
            <a:endParaRPr lang="en-US" altLang="zh-CN" sz="3200" dirty="0">
              <a:latin typeface="+mn-ea"/>
            </a:endParaRPr>
          </a:p>
          <a:p>
            <a:r>
              <a:rPr lang="zh-CN" altLang="en-US" sz="3200" dirty="0">
                <a:latin typeface="+mn-ea"/>
                <a:sym typeface="Symbol" panose="05050102010706020507" pitchFamily="18" charset="2"/>
              </a:rPr>
              <a:t></a:t>
            </a:r>
            <a:r>
              <a:rPr lang="zh-CN" altLang="en-US" sz="3200" dirty="0">
                <a:latin typeface="+mn-ea"/>
              </a:rPr>
              <a:t>是个体常元，“</a:t>
            </a:r>
            <a:r>
              <a:rPr lang="zh-CN" altLang="en-US" sz="3200" dirty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</a:t>
            </a:r>
            <a:r>
              <a:rPr lang="zh-CN" altLang="en-US" sz="3200" dirty="0">
                <a:latin typeface="+mn-ea"/>
              </a:rPr>
              <a:t>是无理数”是谓词，记为</a:t>
            </a:r>
            <a:r>
              <a:rPr lang="en-US" altLang="zh-CN" sz="3200" dirty="0">
                <a:latin typeface="+mn-ea"/>
              </a:rPr>
              <a:t>F，</a:t>
            </a:r>
            <a:r>
              <a:rPr lang="zh-CN" altLang="en-US" sz="3200" dirty="0">
                <a:latin typeface="+mn-ea"/>
              </a:rPr>
              <a:t>命题符号化为</a:t>
            </a:r>
            <a:r>
              <a:rPr lang="en-US" altLang="zh-CN" sz="3200" dirty="0">
                <a:latin typeface="+mn-ea"/>
              </a:rPr>
              <a:t>F(</a:t>
            </a:r>
            <a:r>
              <a:rPr lang="zh-CN" altLang="en-US" sz="3200" dirty="0">
                <a:latin typeface="+mn-ea"/>
                <a:sym typeface="Symbol" panose="05050102010706020507" pitchFamily="18" charset="2"/>
              </a:rPr>
              <a:t></a:t>
            </a:r>
            <a:r>
              <a:rPr lang="en-US" altLang="zh-CN" sz="3200" dirty="0">
                <a:latin typeface="+mn-ea"/>
              </a:rPr>
              <a:t>)</a:t>
            </a:r>
            <a:r>
              <a:rPr lang="zh-CN" altLang="en-US" sz="3200" dirty="0">
                <a:latin typeface="+mn-ea"/>
              </a:rPr>
              <a:t> 。</a:t>
            </a:r>
          </a:p>
          <a:p>
            <a:r>
              <a:rPr lang="zh-CN" altLang="en-US" sz="3200" dirty="0">
                <a:latin typeface="+mn-ea"/>
              </a:rPr>
              <a:t>(2) </a:t>
            </a:r>
            <a:r>
              <a:rPr lang="en-US" altLang="zh-CN" sz="3200" dirty="0">
                <a:latin typeface="+mn-ea"/>
              </a:rPr>
              <a:t>x</a:t>
            </a:r>
            <a:r>
              <a:rPr lang="zh-CN" altLang="en-US" sz="3200" dirty="0">
                <a:latin typeface="+mn-ea"/>
              </a:rPr>
              <a:t>是有理数。</a:t>
            </a:r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  <a:sym typeface="Symbol" panose="05050102010706020507" pitchFamily="18" charset="2"/>
              </a:rPr>
              <a:t>x</a:t>
            </a:r>
            <a:r>
              <a:rPr lang="zh-CN" altLang="en-US" sz="3200" dirty="0">
                <a:latin typeface="+mn-ea"/>
              </a:rPr>
              <a:t>是个体变元，“</a:t>
            </a:r>
            <a:r>
              <a:rPr lang="zh-CN" altLang="en-US" sz="3200" dirty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</a:t>
            </a:r>
            <a:r>
              <a:rPr lang="zh-CN" altLang="en-US" sz="3200" dirty="0">
                <a:latin typeface="+mn-ea"/>
              </a:rPr>
              <a:t>是有理数”是谓词，记为</a:t>
            </a:r>
            <a:r>
              <a:rPr lang="en-US" altLang="zh-CN" sz="3200" dirty="0">
                <a:latin typeface="+mn-ea"/>
              </a:rPr>
              <a:t>G，</a:t>
            </a:r>
            <a:r>
              <a:rPr lang="zh-CN" altLang="en-US" sz="3200" dirty="0">
                <a:latin typeface="+mn-ea"/>
              </a:rPr>
              <a:t>命题符号化为</a:t>
            </a:r>
            <a:r>
              <a:rPr lang="en-US" altLang="zh-CN" sz="3200" dirty="0">
                <a:latin typeface="+mn-ea"/>
              </a:rPr>
              <a:t>G(</a:t>
            </a:r>
            <a:r>
              <a:rPr lang="en-US" altLang="zh-CN" sz="3200" dirty="0">
                <a:latin typeface="+mn-ea"/>
                <a:sym typeface="Symbol" panose="05050102010706020507" pitchFamily="18" charset="2"/>
              </a:rPr>
              <a:t>x</a:t>
            </a:r>
            <a:r>
              <a:rPr lang="en-US" altLang="zh-CN" sz="3200" dirty="0">
                <a:latin typeface="+mn-ea"/>
              </a:rPr>
              <a:t>)</a:t>
            </a:r>
            <a:r>
              <a:rPr lang="zh-CN" altLang="en-US" sz="3200" dirty="0">
                <a:latin typeface="+mn-ea"/>
              </a:rPr>
              <a:t>。</a:t>
            </a:r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(3) 小王与小李同岁。</a:t>
            </a:r>
            <a:endParaRPr lang="en-US" altLang="zh-CN" sz="3200" dirty="0">
              <a:latin typeface="+mn-ea"/>
            </a:endParaRPr>
          </a:p>
          <a:p>
            <a:r>
              <a:rPr lang="zh-CN" altLang="en-US" sz="3200" dirty="0">
                <a:latin typeface="+mn-ea"/>
              </a:rPr>
              <a:t>小王、小李都是个体常元，“</a:t>
            </a:r>
            <a:r>
              <a:rPr lang="zh-CN" altLang="en-US" sz="3200" dirty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</a:t>
            </a:r>
            <a:r>
              <a:rPr lang="zh-CN" altLang="en-US" sz="3200" dirty="0">
                <a:latin typeface="+mn-ea"/>
              </a:rPr>
              <a:t>与</a:t>
            </a:r>
            <a:r>
              <a:rPr lang="zh-CN" altLang="en-US" sz="3200" dirty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</a:t>
            </a:r>
            <a:r>
              <a:rPr lang="zh-CN" altLang="en-US" sz="3200" dirty="0">
                <a:latin typeface="+mn-ea"/>
              </a:rPr>
              <a:t>同岁”是谓词，记为</a:t>
            </a:r>
            <a:r>
              <a:rPr lang="en-US" altLang="zh-CN" sz="3200" dirty="0">
                <a:latin typeface="+mn-ea"/>
              </a:rPr>
              <a:t>H，</a:t>
            </a:r>
            <a:r>
              <a:rPr lang="zh-CN" altLang="en-US" sz="3200" dirty="0">
                <a:latin typeface="+mn-ea"/>
              </a:rPr>
              <a:t>命题符号化为</a:t>
            </a:r>
            <a:r>
              <a:rPr lang="en-US" altLang="zh-CN" sz="3200" dirty="0">
                <a:latin typeface="+mn-ea"/>
              </a:rPr>
              <a:t>H(</a:t>
            </a:r>
            <a:r>
              <a:rPr lang="en-US" altLang="zh-CN" sz="3200" dirty="0" err="1">
                <a:latin typeface="+mn-ea"/>
                <a:sym typeface="Symbol" panose="05050102010706020507" pitchFamily="18" charset="2"/>
              </a:rPr>
              <a:t>a,b</a:t>
            </a:r>
            <a:r>
              <a:rPr lang="en-US" altLang="zh-CN" sz="3200" dirty="0">
                <a:latin typeface="+mn-ea"/>
              </a:rPr>
              <a:t>)</a:t>
            </a:r>
            <a:r>
              <a:rPr lang="zh-CN" altLang="en-US" sz="3200" dirty="0">
                <a:latin typeface="+mn-ea"/>
              </a:rPr>
              <a:t> ，其中</a:t>
            </a:r>
            <a:r>
              <a:rPr lang="en-US" altLang="zh-CN" sz="3200" dirty="0">
                <a:latin typeface="+mn-ea"/>
                <a:sym typeface="Symbol" panose="05050102010706020507" pitchFamily="18" charset="2"/>
              </a:rPr>
              <a:t>a：</a:t>
            </a:r>
            <a:r>
              <a:rPr lang="zh-CN" altLang="en-US" sz="3200" dirty="0">
                <a:latin typeface="+mn-ea"/>
                <a:sym typeface="Symbol" panose="05050102010706020507" pitchFamily="18" charset="2"/>
              </a:rPr>
              <a:t>小王，</a:t>
            </a:r>
            <a:r>
              <a:rPr lang="en-US" altLang="zh-CN" sz="3200" dirty="0">
                <a:latin typeface="+mn-ea"/>
                <a:sym typeface="Symbol" panose="05050102010706020507" pitchFamily="18" charset="2"/>
              </a:rPr>
              <a:t>b</a:t>
            </a:r>
            <a:r>
              <a:rPr lang="zh-CN" altLang="en-US" sz="3200" dirty="0">
                <a:latin typeface="+mn-ea"/>
              </a:rPr>
              <a:t>：小李</a:t>
            </a:r>
            <a:r>
              <a:rPr lang="en-US" altLang="zh-CN" sz="3200" dirty="0">
                <a:latin typeface="+mn-ea"/>
              </a:rPr>
              <a:t>。</a:t>
            </a:r>
          </a:p>
          <a:p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(4) </a:t>
            </a:r>
            <a:r>
              <a:rPr lang="en-US" altLang="zh-CN" sz="3200" dirty="0">
                <a:latin typeface="+mn-ea"/>
              </a:rPr>
              <a:t>x</a:t>
            </a:r>
            <a:r>
              <a:rPr lang="zh-CN" altLang="en-US" sz="3200" dirty="0">
                <a:latin typeface="+mn-ea"/>
              </a:rPr>
              <a:t>与</a:t>
            </a:r>
            <a:r>
              <a:rPr lang="en-US" altLang="zh-CN" sz="3200" dirty="0">
                <a:latin typeface="+mn-ea"/>
              </a:rPr>
              <a:t>y</a:t>
            </a:r>
            <a:r>
              <a:rPr lang="zh-CN" altLang="en-US" sz="3200" dirty="0">
                <a:latin typeface="+mn-ea"/>
              </a:rPr>
              <a:t>具有关系</a:t>
            </a:r>
            <a:r>
              <a:rPr lang="en-US" altLang="zh-CN" sz="3200" dirty="0">
                <a:latin typeface="+mn-ea"/>
              </a:rPr>
              <a:t>L。</a:t>
            </a:r>
          </a:p>
          <a:p>
            <a:r>
              <a:rPr lang="en-US" altLang="zh-CN" sz="3200" dirty="0" err="1">
                <a:latin typeface="+mn-ea"/>
              </a:rPr>
              <a:t>x，y</a:t>
            </a:r>
            <a:r>
              <a:rPr lang="zh-CN" altLang="en-US" sz="3200" dirty="0">
                <a:latin typeface="+mn-ea"/>
              </a:rPr>
              <a:t>都是个体变元，谓词为</a:t>
            </a:r>
            <a:r>
              <a:rPr lang="en-US" altLang="zh-CN" sz="3200" dirty="0">
                <a:latin typeface="+mn-ea"/>
              </a:rPr>
              <a:t>L，</a:t>
            </a:r>
            <a:r>
              <a:rPr lang="zh-CN" altLang="en-US" sz="3200" dirty="0">
                <a:latin typeface="+mn-ea"/>
              </a:rPr>
              <a:t>命题符号化为</a:t>
            </a:r>
            <a:r>
              <a:rPr lang="en-US" altLang="zh-CN" sz="3200" dirty="0">
                <a:latin typeface="+mn-ea"/>
              </a:rPr>
              <a:t>L(</a:t>
            </a:r>
            <a:r>
              <a:rPr lang="en-US" altLang="zh-CN" sz="3200" dirty="0" err="1">
                <a:latin typeface="+mn-ea"/>
              </a:rPr>
              <a:t>x,y</a:t>
            </a:r>
            <a:r>
              <a:rPr lang="en-US" altLang="zh-CN" sz="3200" dirty="0">
                <a:latin typeface="+mn-ea"/>
              </a:rPr>
              <a:t>)。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889203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6">
            <a:extLst>
              <a:ext uri="{FF2B5EF4-FFF2-40B4-BE49-F238E27FC236}">
                <a16:creationId xmlns:a16="http://schemas.microsoft.com/office/drawing/2014/main" id="{8B136832-59BF-45BB-B436-1718826A9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713" y="956335"/>
            <a:ext cx="739140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n</a:t>
            </a:r>
            <a:r>
              <a:rPr lang="zh-CN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元谓词是命题吗？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71FF10-E008-4435-AAF7-EF7047FC7656}"/>
              </a:ext>
            </a:extLst>
          </p:cNvPr>
          <p:cNvSpPr/>
          <p:nvPr/>
        </p:nvSpPr>
        <p:spPr>
          <a:xfrm>
            <a:off x="2034713" y="1635762"/>
            <a:ext cx="70881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不是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，</a:t>
            </a:r>
            <a:r>
              <a:rPr kumimoji="1"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只有用谓词常元取代</a:t>
            </a: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P，</a:t>
            </a:r>
            <a:r>
              <a:rPr kumimoji="1"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用个体常元取代</a:t>
            </a: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Symbol" panose="05050102010706020507" pitchFamily="18" charset="2"/>
              </a:rPr>
              <a:t>x</a:t>
            </a:r>
            <a:r>
              <a:rPr kumimoji="1" lang="en-US" altLang="zh-CN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Symbol" panose="05050102010706020507" pitchFamily="18" charset="2"/>
              </a:rPr>
              <a:t>1</a:t>
            </a: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Symbol" panose="05050102010706020507" pitchFamily="18" charset="2"/>
              </a:rPr>
              <a:t>,x</a:t>
            </a:r>
            <a:r>
              <a:rPr kumimoji="1" lang="en-US" altLang="zh-CN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Symbol" panose="05050102010706020507" pitchFamily="18" charset="2"/>
              </a:rPr>
              <a:t>2</a:t>
            </a: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Symbol" panose="05050102010706020507" pitchFamily="18" charset="2"/>
              </a:rPr>
              <a:t>,…,</a:t>
            </a:r>
            <a:r>
              <a:rPr kumimoji="1"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Symbol" panose="05050102010706020507" pitchFamily="18" charset="2"/>
              </a:rPr>
              <a:t>x</a:t>
            </a:r>
            <a:r>
              <a:rPr kumimoji="1" lang="en-US" altLang="zh-CN" sz="28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Symbol" panose="05050102010706020507" pitchFamily="18" charset="2"/>
              </a:rPr>
              <a:t>n</a:t>
            </a:r>
            <a:r>
              <a:rPr kumimoji="1"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时，才能使</a:t>
            </a: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n</a:t>
            </a:r>
            <a:r>
              <a:rPr kumimoji="1"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元谓词变为命题。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C275F7-17CA-4DF1-BDB4-FA5AE78D0114}"/>
              </a:ext>
            </a:extLst>
          </p:cNvPr>
          <p:cNvSpPr txBox="1"/>
          <p:nvPr/>
        </p:nvSpPr>
        <p:spPr>
          <a:xfrm>
            <a:off x="2034713" y="2961249"/>
            <a:ext cx="6412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不带个体变元的谓词称为</a:t>
            </a:r>
            <a:r>
              <a:rPr lang="en-US" altLang="zh-CN" sz="3200" dirty="0"/>
              <a:t>0</a:t>
            </a:r>
            <a:r>
              <a:rPr lang="zh-CN" altLang="en-US" sz="3200" dirty="0"/>
              <a:t>元谓词，</a:t>
            </a:r>
            <a:endParaRPr lang="en-US" altLang="zh-CN" sz="3200" dirty="0"/>
          </a:p>
          <a:p>
            <a:r>
              <a:rPr lang="zh-CN" altLang="en-US" sz="3200" dirty="0"/>
              <a:t>当谓词为常元时，</a:t>
            </a:r>
            <a:r>
              <a:rPr lang="en-US" altLang="zh-CN" sz="3200" dirty="0"/>
              <a:t>0</a:t>
            </a:r>
            <a:r>
              <a:rPr lang="zh-CN" altLang="en-US" sz="3200" dirty="0"/>
              <a:t>元谓词为命题。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715B07-DEA8-4143-B7C9-B12FB9E7C919}"/>
              </a:ext>
            </a:extLst>
          </p:cNvPr>
          <p:cNvSpPr txBox="1"/>
          <p:nvPr/>
        </p:nvSpPr>
        <p:spPr>
          <a:xfrm>
            <a:off x="2201594" y="4375052"/>
            <a:ext cx="5387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任何命题可表示为</a:t>
            </a:r>
            <a:r>
              <a:rPr lang="en-US" altLang="zh-CN" sz="3200" dirty="0"/>
              <a:t>0</a:t>
            </a:r>
            <a:r>
              <a:rPr lang="zh-CN" altLang="en-US" sz="3200" dirty="0"/>
              <a:t>元谓词。</a:t>
            </a:r>
            <a:endParaRPr lang="en-US" altLang="zh-CN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DA2735-854A-4048-B578-219372DCE696}"/>
              </a:ext>
            </a:extLst>
          </p:cNvPr>
          <p:cNvSpPr txBox="1"/>
          <p:nvPr/>
        </p:nvSpPr>
        <p:spPr>
          <a:xfrm>
            <a:off x="2201594" y="5316890"/>
            <a:ext cx="5387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谓词和命题的统一。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0281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FEFCE479-03A1-468F-9E29-84FDA13E49CD}"/>
              </a:ext>
            </a:extLst>
          </p:cNvPr>
          <p:cNvSpPr txBox="1">
            <a:spLocks noChangeArrowheads="1"/>
          </p:cNvSpPr>
          <p:nvPr/>
        </p:nvSpPr>
        <p:spPr>
          <a:xfrm>
            <a:off x="1677572" y="1209676"/>
            <a:ext cx="8686800" cy="50645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 D={2, 3, 4}</a:t>
            </a:r>
          </a:p>
          <a:p>
            <a:pPr>
              <a:buClr>
                <a:schemeClr val="tx1"/>
              </a:buClr>
            </a:pPr>
            <a:r>
              <a:rPr lang="zh-CN" altLang="en-US" sz="3200" dirty="0">
                <a:latin typeface="Times New Roman" panose="02020603050405020304" pitchFamily="18" charset="0"/>
              </a:rPr>
              <a:t>设</a:t>
            </a:r>
            <a:r>
              <a:rPr lang="en-US" altLang="zh-CN" sz="3200" dirty="0">
                <a:latin typeface="Times New Roman" panose="02020603050405020304" pitchFamily="18" charset="0"/>
              </a:rPr>
              <a:t>P(x)</a:t>
            </a:r>
            <a:r>
              <a:rPr lang="zh-CN" altLang="en-US" sz="3200" dirty="0">
                <a:latin typeface="Times New Roman" panose="02020603050405020304" pitchFamily="18" charset="0"/>
              </a:rPr>
              <a:t>：</a:t>
            </a:r>
            <a:r>
              <a:rPr lang="en-US" altLang="zh-CN" sz="3200" dirty="0">
                <a:latin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</a:rPr>
              <a:t>大于</a:t>
            </a:r>
            <a:r>
              <a:rPr lang="en-US" altLang="zh-CN" sz="3200" dirty="0">
                <a:latin typeface="Times New Roman" panose="02020603050405020304" pitchFamily="18" charset="0"/>
              </a:rPr>
              <a:t>3</a:t>
            </a:r>
            <a:r>
              <a:rPr lang="zh-CN" altLang="en-US" sz="3200" dirty="0">
                <a:latin typeface="Times New Roman" panose="02020603050405020304" pitchFamily="18" charset="0"/>
              </a:rPr>
              <a:t>，则</a:t>
            </a:r>
            <a:r>
              <a:rPr lang="en-US" altLang="zh-CN" sz="3200" dirty="0">
                <a:latin typeface="Times New Roman" panose="02020603050405020304" pitchFamily="18" charset="0"/>
              </a:rPr>
              <a:t>P(x)</a:t>
            </a:r>
            <a:r>
              <a:rPr lang="zh-CN" altLang="en-US" sz="3200" dirty="0">
                <a:latin typeface="Times New Roman" panose="02020603050405020304" pitchFamily="18" charset="0"/>
              </a:rPr>
              <a:t>为一元谓词。</a:t>
            </a:r>
          </a:p>
          <a:p>
            <a:r>
              <a:rPr lang="zh-CN" altLang="en-US" sz="3200" dirty="0">
                <a:latin typeface="Times New Roman" panose="02020603050405020304" pitchFamily="18" charset="0"/>
              </a:rPr>
              <a:t> 指定元素</a:t>
            </a:r>
            <a:r>
              <a:rPr lang="en-US" altLang="zh-CN" sz="3200" dirty="0">
                <a:latin typeface="Times New Roman" panose="02020603050405020304" pitchFamily="18" charset="0"/>
              </a:rPr>
              <a:t>--</a:t>
            </a:r>
            <a:r>
              <a:rPr lang="zh-CN" altLang="en-US" sz="3200" dirty="0">
                <a:latin typeface="Times New Roman" panose="02020603050405020304" pitchFamily="18" charset="0"/>
              </a:rPr>
              <a:t>命题：</a:t>
            </a:r>
            <a:r>
              <a:rPr lang="en-US" altLang="zh-CN" sz="3200" dirty="0">
                <a:latin typeface="Times New Roman" panose="02020603050405020304" pitchFamily="18" charset="0"/>
              </a:rPr>
              <a:t>P(2)=0, P(3)=0, P(4)=1</a:t>
            </a:r>
          </a:p>
          <a:p>
            <a:pPr>
              <a:buClr>
                <a:schemeClr val="tx1"/>
              </a:buClr>
            </a:pPr>
            <a:r>
              <a:rPr lang="zh-CN" altLang="en-US" sz="3200" dirty="0">
                <a:latin typeface="Times New Roman" panose="02020603050405020304" pitchFamily="18" charset="0"/>
              </a:rPr>
              <a:t>设</a:t>
            </a:r>
            <a:r>
              <a:rPr lang="en-US" altLang="zh-CN" sz="3200" dirty="0">
                <a:latin typeface="Times New Roman" panose="02020603050405020304" pitchFamily="18" charset="0"/>
              </a:rPr>
              <a:t>P(</a:t>
            </a:r>
            <a:r>
              <a:rPr lang="en-US" altLang="zh-CN" sz="3200" dirty="0" err="1">
                <a:latin typeface="Times New Roman" panose="02020603050405020304" pitchFamily="18" charset="0"/>
              </a:rPr>
              <a:t>x,y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</a:rPr>
              <a:t>：</a:t>
            </a:r>
            <a:r>
              <a:rPr lang="en-US" altLang="zh-CN" sz="3200" dirty="0">
                <a:latin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</a:rPr>
              <a:t>大于</a:t>
            </a:r>
            <a:r>
              <a:rPr lang="en-US" altLang="zh-CN" sz="3200" dirty="0">
                <a:latin typeface="Times New Roman" panose="02020603050405020304" pitchFamily="18" charset="0"/>
              </a:rPr>
              <a:t>y,</a:t>
            </a:r>
            <a:r>
              <a:rPr lang="zh-CN" altLang="en-US" sz="3200" dirty="0">
                <a:latin typeface="Times New Roman" panose="02020603050405020304" pitchFamily="18" charset="0"/>
              </a:rPr>
              <a:t>则</a:t>
            </a:r>
            <a:r>
              <a:rPr lang="en-US" altLang="zh-CN" sz="3200" dirty="0">
                <a:latin typeface="Times New Roman" panose="02020603050405020304" pitchFamily="18" charset="0"/>
              </a:rPr>
              <a:t>P(</a:t>
            </a:r>
            <a:r>
              <a:rPr lang="en-US" altLang="zh-CN" sz="3200" dirty="0" err="1">
                <a:latin typeface="Times New Roman" panose="02020603050405020304" pitchFamily="18" charset="0"/>
              </a:rPr>
              <a:t>x,y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</a:rPr>
              <a:t>为二元谓词。</a:t>
            </a:r>
          </a:p>
          <a:p>
            <a:pPr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指定元素</a:t>
            </a:r>
            <a:r>
              <a:rPr lang="en-US" altLang="zh-CN" sz="3200" dirty="0">
                <a:latin typeface="Times New Roman" panose="02020603050405020304" pitchFamily="18" charset="0"/>
              </a:rPr>
              <a:t>--</a:t>
            </a:r>
            <a:r>
              <a:rPr lang="zh-CN" altLang="en-US" sz="3200" dirty="0">
                <a:latin typeface="Times New Roman" panose="02020603050405020304" pitchFamily="18" charset="0"/>
              </a:rPr>
              <a:t>命题：</a:t>
            </a:r>
            <a:r>
              <a:rPr lang="en-US" altLang="zh-CN" sz="3200" dirty="0">
                <a:latin typeface="Times New Roman" panose="02020603050405020304" pitchFamily="18" charset="0"/>
              </a:rPr>
              <a:t>P(2,3)=0, P(4,2)=1</a:t>
            </a:r>
          </a:p>
          <a:p>
            <a:r>
              <a:rPr lang="zh-CN" altLang="en-US" sz="3200" dirty="0">
                <a:latin typeface="Times New Roman" panose="02020603050405020304" pitchFamily="18" charset="0"/>
              </a:rPr>
              <a:t>设</a:t>
            </a:r>
            <a:r>
              <a:rPr lang="en-US" altLang="zh-CN" sz="3200" dirty="0">
                <a:latin typeface="Times New Roman" panose="02020603050405020304" pitchFamily="18" charset="0"/>
              </a:rPr>
              <a:t>P(</a:t>
            </a:r>
            <a:r>
              <a:rPr lang="en-US" altLang="zh-CN" sz="3200" dirty="0" err="1">
                <a:latin typeface="Times New Roman" panose="02020603050405020304" pitchFamily="18" charset="0"/>
              </a:rPr>
              <a:t>x,y,z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</a:rPr>
              <a:t>：若</a:t>
            </a:r>
            <a:r>
              <a:rPr lang="en-US" altLang="zh-CN" sz="3200" dirty="0">
                <a:latin typeface="Times New Roman" panose="02020603050405020304" pitchFamily="18" charset="0"/>
              </a:rPr>
              <a:t>x+y-1=z</a:t>
            </a:r>
            <a:r>
              <a:rPr lang="zh-CN" altLang="en-US" sz="3200" dirty="0">
                <a:latin typeface="Times New Roman" panose="02020603050405020304" pitchFamily="18" charset="0"/>
              </a:rPr>
              <a:t>，则</a:t>
            </a:r>
            <a:r>
              <a:rPr lang="en-US" altLang="zh-CN" sz="3200" dirty="0">
                <a:latin typeface="Times New Roman" panose="02020603050405020304" pitchFamily="18" charset="0"/>
              </a:rPr>
              <a:t>P(</a:t>
            </a:r>
            <a:r>
              <a:rPr lang="en-US" altLang="zh-CN" sz="3200" dirty="0" err="1">
                <a:latin typeface="Times New Roman" panose="02020603050405020304" pitchFamily="18" charset="0"/>
              </a:rPr>
              <a:t>x,y,z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</a:rPr>
              <a:t>为</a:t>
            </a:r>
            <a:r>
              <a:rPr lang="en-US" altLang="zh-CN" sz="3200" dirty="0">
                <a:latin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</a:rPr>
              <a:t>，否则为</a:t>
            </a:r>
            <a:r>
              <a:rPr lang="en-US" altLang="zh-CN" sz="3200" dirty="0">
                <a:latin typeface="Times New Roman" panose="02020603050405020304" pitchFamily="18" charset="0"/>
              </a:rPr>
              <a:t>0 </a:t>
            </a:r>
            <a:r>
              <a:rPr lang="zh-CN" altLang="en-US" sz="3200" dirty="0">
                <a:latin typeface="Times New Roman" panose="02020603050405020304" pitchFamily="18" charset="0"/>
              </a:rPr>
              <a:t>。则</a:t>
            </a:r>
            <a:r>
              <a:rPr lang="en-US" altLang="zh-CN" sz="3200" dirty="0">
                <a:latin typeface="Times New Roman" panose="02020603050405020304" pitchFamily="18" charset="0"/>
              </a:rPr>
              <a:t>P(</a:t>
            </a:r>
            <a:r>
              <a:rPr lang="en-US" altLang="zh-CN" sz="3200" dirty="0" err="1">
                <a:latin typeface="Times New Roman" panose="02020603050405020304" pitchFamily="18" charset="0"/>
              </a:rPr>
              <a:t>x,y,z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</a:rPr>
              <a:t>为三元谓词。</a:t>
            </a:r>
          </a:p>
          <a:p>
            <a:r>
              <a:rPr lang="zh-CN" altLang="en-US" sz="3200" dirty="0">
                <a:latin typeface="Times New Roman" panose="02020603050405020304" pitchFamily="18" charset="0"/>
              </a:rPr>
              <a:t>指定元素</a:t>
            </a:r>
            <a:r>
              <a:rPr lang="en-US" altLang="zh-CN" sz="3200" dirty="0">
                <a:latin typeface="Times New Roman" panose="02020603050405020304" pitchFamily="18" charset="0"/>
              </a:rPr>
              <a:t>--</a:t>
            </a:r>
            <a:r>
              <a:rPr lang="zh-CN" altLang="en-US" sz="3200" dirty="0">
                <a:latin typeface="Times New Roman" panose="02020603050405020304" pitchFamily="18" charset="0"/>
              </a:rPr>
              <a:t>命题：</a:t>
            </a:r>
            <a:r>
              <a:rPr lang="en-US" altLang="zh-CN" sz="3200" dirty="0">
                <a:latin typeface="Times New Roman" panose="02020603050405020304" pitchFamily="18" charset="0"/>
              </a:rPr>
              <a:t>P(2,3,4)=1,P(4,2,2)=0</a:t>
            </a:r>
          </a:p>
        </p:txBody>
      </p:sp>
    </p:spTree>
    <p:extLst>
      <p:ext uri="{BB962C8B-B14F-4D97-AF65-F5344CB8AC3E}">
        <p14:creationId xmlns:p14="http://schemas.microsoft.com/office/powerpoint/2010/main" val="14748402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C2ED7F7-4338-40E1-80FC-7610ACFFEB19}"/>
              </a:ext>
            </a:extLst>
          </p:cNvPr>
          <p:cNvSpPr/>
          <p:nvPr/>
        </p:nvSpPr>
        <p:spPr>
          <a:xfrm>
            <a:off x="1452808" y="1725184"/>
            <a:ext cx="9866355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dirty="0"/>
              <a:t>命题函数</a:t>
            </a:r>
          </a:p>
          <a:p>
            <a:pPr lvl="1">
              <a:lnSpc>
                <a:spcPct val="150000"/>
              </a:lnSpc>
            </a:pPr>
            <a:r>
              <a:rPr lang="zh-CN" altLang="en-US" sz="3600" dirty="0"/>
              <a:t>由一个谓词和若干个个体变元组成的命题形式称为</a:t>
            </a:r>
            <a:r>
              <a:rPr lang="zh-CN" altLang="en-US" sz="3600" b="1" i="1" dirty="0">
                <a:solidFill>
                  <a:srgbClr val="FF0000"/>
                </a:solidFill>
              </a:rPr>
              <a:t>简单命题函数</a:t>
            </a:r>
            <a:r>
              <a:rPr lang="zh-CN" altLang="en-US" sz="3600" dirty="0"/>
              <a:t>，表示为</a:t>
            </a:r>
            <a:r>
              <a:rPr lang="en-US" altLang="zh-CN" sz="3600" i="1" dirty="0">
                <a:latin typeface="Times New Roman" pitchFamily="18" charset="0"/>
              </a:rPr>
              <a:t>P</a:t>
            </a:r>
            <a:r>
              <a:rPr lang="en-US" altLang="zh-CN" sz="3600" dirty="0">
                <a:latin typeface="Times New Roman" pitchFamily="18" charset="0"/>
              </a:rPr>
              <a:t>(</a:t>
            </a:r>
            <a:r>
              <a:rPr lang="en-US" altLang="zh-CN" sz="3600" i="1" dirty="0">
                <a:latin typeface="Times New Roman" pitchFamily="18" charset="0"/>
              </a:rPr>
              <a:t>x</a:t>
            </a:r>
            <a:r>
              <a:rPr lang="en-US" altLang="zh-CN" sz="3600" baseline="-25000" dirty="0">
                <a:latin typeface="Times New Roman" pitchFamily="18" charset="0"/>
              </a:rPr>
              <a:t>1</a:t>
            </a:r>
            <a:r>
              <a:rPr lang="en-US" altLang="zh-CN" sz="3600" dirty="0">
                <a:latin typeface="Times New Roman" pitchFamily="18" charset="0"/>
              </a:rPr>
              <a:t>,</a:t>
            </a:r>
            <a:r>
              <a:rPr lang="en-US" altLang="zh-CN" sz="3600" i="1" dirty="0">
                <a:latin typeface="Times New Roman" pitchFamily="18" charset="0"/>
              </a:rPr>
              <a:t>x</a:t>
            </a:r>
            <a:r>
              <a:rPr lang="en-US" altLang="zh-CN" sz="3600" baseline="-25000" dirty="0">
                <a:latin typeface="Times New Roman" pitchFamily="18" charset="0"/>
              </a:rPr>
              <a:t>2</a:t>
            </a:r>
            <a:r>
              <a:rPr lang="en-US" altLang="zh-CN" sz="3600" dirty="0">
                <a:latin typeface="Times New Roman" pitchFamily="18" charset="0"/>
              </a:rPr>
              <a:t>,…,</a:t>
            </a:r>
            <a:r>
              <a:rPr lang="en-US" altLang="zh-CN" sz="3600" i="1" dirty="0" err="1">
                <a:latin typeface="Times New Roman" pitchFamily="18" charset="0"/>
              </a:rPr>
              <a:t>x</a:t>
            </a:r>
            <a:r>
              <a:rPr lang="en-US" altLang="zh-CN" sz="3600" baseline="-25000" dirty="0" err="1">
                <a:latin typeface="Times New Roman" pitchFamily="18" charset="0"/>
              </a:rPr>
              <a:t>n</a:t>
            </a:r>
            <a:r>
              <a:rPr lang="en-US" altLang="zh-CN" sz="3600" dirty="0">
                <a:latin typeface="Times New Roman" pitchFamily="18" charset="0"/>
              </a:rPr>
              <a:t>)</a:t>
            </a:r>
            <a:r>
              <a:rPr lang="zh-CN" altLang="en-US" sz="3600" dirty="0"/>
              <a:t>。由一个或若干个简单命题函数以及逻辑联结词组成的命题形式称为</a:t>
            </a:r>
            <a:r>
              <a:rPr lang="zh-CN" altLang="en-US" sz="3600" b="1" i="1" dirty="0">
                <a:solidFill>
                  <a:srgbClr val="FF0000"/>
                </a:solidFill>
              </a:rPr>
              <a:t>复合命题函数</a:t>
            </a:r>
          </a:p>
        </p:txBody>
      </p:sp>
    </p:spTree>
    <p:extLst>
      <p:ext uri="{BB962C8B-B14F-4D97-AF65-F5344CB8AC3E}">
        <p14:creationId xmlns:p14="http://schemas.microsoft.com/office/powerpoint/2010/main" val="2552481385"/>
      </p:ext>
    </p:extLst>
  </p:cSld>
  <p:clrMapOvr>
    <a:masterClrMapping/>
  </p:clrMapOvr>
  <p:transition spd="slow" advTm="0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FC6A97B6-29D5-4315-B2C0-7D026664C7C2}"/>
              </a:ext>
            </a:extLst>
          </p:cNvPr>
          <p:cNvSpPr txBox="1">
            <a:spLocks noChangeArrowheads="1"/>
          </p:cNvSpPr>
          <p:nvPr/>
        </p:nvSpPr>
        <p:spPr>
          <a:xfrm>
            <a:off x="1883568" y="1048166"/>
            <a:ext cx="8424863" cy="6461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将命题“这只大红书柜摆满了那些古书。”符号化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42099B-7453-4FB2-BFA6-38C611C57E90}"/>
              </a:ext>
            </a:extLst>
          </p:cNvPr>
          <p:cNvSpPr/>
          <p:nvPr/>
        </p:nvSpPr>
        <p:spPr>
          <a:xfrm>
            <a:off x="2149799" y="3093904"/>
            <a:ext cx="5216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符号化为：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R(a)∧Q(b)∧F(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88EEA1-3D92-473E-9E01-2E5388B11C16}"/>
              </a:ext>
            </a:extLst>
          </p:cNvPr>
          <p:cNvSpPr/>
          <p:nvPr/>
        </p:nvSpPr>
        <p:spPr>
          <a:xfrm>
            <a:off x="1751013" y="1725438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R(x)：x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是大红书柜，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B48417-3F10-4EF8-9977-5304C9AEB7BC}"/>
              </a:ext>
            </a:extLst>
          </p:cNvPr>
          <p:cNvSpPr/>
          <p:nvPr/>
        </p:nvSpPr>
        <p:spPr>
          <a:xfrm>
            <a:off x="5341949" y="1703897"/>
            <a:ext cx="2839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Q(y)：y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是古书，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7013B2-DF53-4311-AFA1-A13549358921}"/>
              </a:ext>
            </a:extLst>
          </p:cNvPr>
          <p:cNvSpPr/>
          <p:nvPr/>
        </p:nvSpPr>
        <p:spPr>
          <a:xfrm>
            <a:off x="789329" y="1694279"/>
            <a:ext cx="5822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31B6F2-1447-416C-8264-C10167F51848}"/>
              </a:ext>
            </a:extLst>
          </p:cNvPr>
          <p:cNvSpPr/>
          <p:nvPr/>
        </p:nvSpPr>
        <p:spPr>
          <a:xfrm>
            <a:off x="7882795" y="1703897"/>
            <a:ext cx="32287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)：x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摆满了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C2AA07-DEBD-4E1C-882B-066B9EB601C7}"/>
              </a:ext>
            </a:extLst>
          </p:cNvPr>
          <p:cNvSpPr/>
          <p:nvPr/>
        </p:nvSpPr>
        <p:spPr>
          <a:xfrm>
            <a:off x="2487873" y="2420441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这个书柜，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2D4EF0-7E23-4D55-B45D-ED9865134CD2}"/>
              </a:ext>
            </a:extLst>
          </p:cNvPr>
          <p:cNvSpPr/>
          <p:nvPr/>
        </p:nvSpPr>
        <p:spPr>
          <a:xfrm>
            <a:off x="5248892" y="2420799"/>
            <a:ext cx="21868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那些书，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2263DD-3B3B-437E-A582-42FFF0D5C421}"/>
              </a:ext>
            </a:extLst>
          </p:cNvPr>
          <p:cNvSpPr/>
          <p:nvPr/>
        </p:nvSpPr>
        <p:spPr>
          <a:xfrm>
            <a:off x="870220" y="3908976"/>
            <a:ext cx="3762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(2)设	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A(x)：x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是书柜，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D6B1B6-7DB6-4652-BFD9-0FCD0AAAEDF4}"/>
              </a:ext>
            </a:extLst>
          </p:cNvPr>
          <p:cNvSpPr/>
          <p:nvPr/>
        </p:nvSpPr>
        <p:spPr>
          <a:xfrm>
            <a:off x="4655481" y="3893178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B(x)：x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是大的，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4860EB-D426-46E5-BDDE-FFAF950D624A}"/>
              </a:ext>
            </a:extLst>
          </p:cNvPr>
          <p:cNvSpPr/>
          <p:nvPr/>
        </p:nvSpPr>
        <p:spPr>
          <a:xfrm>
            <a:off x="7512050" y="3908976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C(x)：x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是红的，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6A17A6-BB80-48DD-8AD0-0DE808EB2A25}"/>
              </a:ext>
            </a:extLst>
          </p:cNvPr>
          <p:cNvSpPr/>
          <p:nvPr/>
        </p:nvSpPr>
        <p:spPr>
          <a:xfrm>
            <a:off x="1883568" y="4563238"/>
            <a:ext cx="31983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D(y)：y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是古老的，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B5B3D1-A316-4F4A-BC74-0AF8DF5B017A}"/>
              </a:ext>
            </a:extLst>
          </p:cNvPr>
          <p:cNvSpPr/>
          <p:nvPr/>
        </p:nvSpPr>
        <p:spPr>
          <a:xfrm>
            <a:off x="7523971" y="4563238"/>
            <a:ext cx="32287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)：x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摆满了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42B23A7-6DB4-4F03-AA2F-A7829C3C1CE8}"/>
              </a:ext>
            </a:extLst>
          </p:cNvPr>
          <p:cNvSpPr/>
          <p:nvPr/>
        </p:nvSpPr>
        <p:spPr>
          <a:xfrm>
            <a:off x="4758045" y="4563238"/>
            <a:ext cx="28889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E(y)： 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是图书，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96E84FA-15F3-40B6-86D0-8E8A5CD5E315}"/>
              </a:ext>
            </a:extLst>
          </p:cNvPr>
          <p:cNvSpPr/>
          <p:nvPr/>
        </p:nvSpPr>
        <p:spPr>
          <a:xfrm>
            <a:off x="1924604" y="5267663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这个东西，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4B4E585-8F95-4A94-A3C8-4EAF94DE81F2}"/>
              </a:ext>
            </a:extLst>
          </p:cNvPr>
          <p:cNvSpPr/>
          <p:nvPr/>
        </p:nvSpPr>
        <p:spPr>
          <a:xfrm>
            <a:off x="4374376" y="5271859"/>
            <a:ext cx="25458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那些东西，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F243502-D199-4FC4-98BA-9C701D6AF108}"/>
              </a:ext>
            </a:extLst>
          </p:cNvPr>
          <p:cNvSpPr/>
          <p:nvPr/>
        </p:nvSpPr>
        <p:spPr>
          <a:xfrm>
            <a:off x="2339827" y="6110988"/>
            <a:ext cx="9094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符号化为：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A(a)∧B(a)∧C(a)∧D(b)∧E(b)∧F(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15896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9EB60FC-34D3-4A9A-BEB3-BD839F2C6194}"/>
              </a:ext>
            </a:extLst>
          </p:cNvPr>
          <p:cNvSpPr/>
          <p:nvPr/>
        </p:nvSpPr>
        <p:spPr>
          <a:xfrm>
            <a:off x="2323513" y="4760351"/>
            <a:ext cx="7369126" cy="79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</a:pPr>
            <a:r>
              <a:rPr lang="zh-CN" alt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A(x)→(</a:t>
            </a:r>
            <a:r>
              <a:rPr lang="en-US" altLang="zh-CN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B(x)∧</a:t>
            </a:r>
            <a:r>
              <a:rPr lang="en-US" altLang="zh-CN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C(x))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308650-D6DD-4A21-8C58-65C2CA3C73B0}"/>
              </a:ext>
            </a:extLst>
          </p:cNvPr>
          <p:cNvSpPr/>
          <p:nvPr/>
        </p:nvSpPr>
        <p:spPr>
          <a:xfrm>
            <a:off x="2067586" y="1271072"/>
            <a:ext cx="8956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身体不好，则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的学习与工作都不会好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1903BE-8657-41FB-A4AB-87538C818F1A}"/>
              </a:ext>
            </a:extLst>
          </p:cNvPr>
          <p:cNvSpPr/>
          <p:nvPr/>
        </p:nvSpPr>
        <p:spPr>
          <a:xfrm>
            <a:off x="2323513" y="2450287"/>
            <a:ext cx="7544973" cy="1141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A(x)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身体好   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B(x)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学习好     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C(x)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工作好</a:t>
            </a:r>
          </a:p>
        </p:txBody>
      </p:sp>
    </p:spTree>
    <p:extLst>
      <p:ext uri="{BB962C8B-B14F-4D97-AF65-F5344CB8AC3E}">
        <p14:creationId xmlns:p14="http://schemas.microsoft.com/office/powerpoint/2010/main" val="355905288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F96453E-360F-44B9-A322-D41820465424}"/>
              </a:ext>
            </a:extLst>
          </p:cNvPr>
          <p:cNvGraphicFramePr>
            <a:graphicFrameLocks noGrp="1"/>
          </p:cNvGraphicFramePr>
          <p:nvPr/>
        </p:nvGraphicFramePr>
        <p:xfrm>
          <a:off x="1751013" y="2316479"/>
          <a:ext cx="8325860" cy="2033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172">
                  <a:extLst>
                    <a:ext uri="{9D8B030D-6E8A-4147-A177-3AD203B41FA5}">
                      <a16:colId xmlns:a16="http://schemas.microsoft.com/office/drawing/2014/main" val="392135534"/>
                    </a:ext>
                  </a:extLst>
                </a:gridCol>
                <a:gridCol w="1665172">
                  <a:extLst>
                    <a:ext uri="{9D8B030D-6E8A-4147-A177-3AD203B41FA5}">
                      <a16:colId xmlns:a16="http://schemas.microsoft.com/office/drawing/2014/main" val="784116537"/>
                    </a:ext>
                  </a:extLst>
                </a:gridCol>
                <a:gridCol w="1665172">
                  <a:extLst>
                    <a:ext uri="{9D8B030D-6E8A-4147-A177-3AD203B41FA5}">
                      <a16:colId xmlns:a16="http://schemas.microsoft.com/office/drawing/2014/main" val="880418889"/>
                    </a:ext>
                  </a:extLst>
                </a:gridCol>
                <a:gridCol w="1665172">
                  <a:extLst>
                    <a:ext uri="{9D8B030D-6E8A-4147-A177-3AD203B41FA5}">
                      <a16:colId xmlns:a16="http://schemas.microsoft.com/office/drawing/2014/main" val="2052577677"/>
                    </a:ext>
                  </a:extLst>
                </a:gridCol>
                <a:gridCol w="1665172">
                  <a:extLst>
                    <a:ext uri="{9D8B030D-6E8A-4147-A177-3AD203B41FA5}">
                      <a16:colId xmlns:a16="http://schemas.microsoft.com/office/drawing/2014/main" val="2092857535"/>
                    </a:ext>
                  </a:extLst>
                </a:gridCol>
              </a:tblGrid>
              <a:tr h="67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</a:t>
                      </a:r>
                      <a:r>
                        <a:rPr lang="en-US" altLang="zh-CN" sz="2400" baseline="-25000" dirty="0"/>
                        <a:t>1, 0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F</a:t>
                      </a:r>
                      <a:r>
                        <a:rPr lang="en-US" altLang="zh-CN" sz="2400" baseline="-25000" dirty="0"/>
                        <a:t>1, 1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F</a:t>
                      </a:r>
                      <a:r>
                        <a:rPr lang="en-US" altLang="zh-CN" sz="2400" baseline="-25000" dirty="0"/>
                        <a:t>1, 2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F</a:t>
                      </a:r>
                      <a:r>
                        <a:rPr lang="en-US" altLang="zh-CN" sz="2400" baseline="-25000" dirty="0"/>
                        <a:t>1, 3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14171"/>
                  </a:ext>
                </a:extLst>
              </a:tr>
              <a:tr h="67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936959"/>
                  </a:ext>
                </a:extLst>
              </a:tr>
              <a:tr h="67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173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915312"/>
      </p:ext>
    </p:extLst>
  </p:cSld>
  <p:clrMapOvr>
    <a:masterClrMapping/>
  </p:clrMapOvr>
  <p:transition spd="slow" advTm="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1248440-A9A6-4BCB-B849-D8D7BC028D81}"/>
              </a:ext>
            </a:extLst>
          </p:cNvPr>
          <p:cNvSpPr/>
          <p:nvPr/>
        </p:nvSpPr>
        <p:spPr>
          <a:xfrm>
            <a:off x="1751013" y="895839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个体函数（函词）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31FA17-A424-4DD2-B292-B8E218900080}"/>
              </a:ext>
            </a:extLst>
          </p:cNvPr>
          <p:cNvSpPr/>
          <p:nvPr/>
        </p:nvSpPr>
        <p:spPr>
          <a:xfrm>
            <a:off x="1475972" y="1534174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itchFamily="18" charset="0"/>
              </a:rPr>
              <a:t>小王的父亲去给小王买橘子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0887C0-07B9-45C4-B771-EEA80E6F0476}"/>
              </a:ext>
            </a:extLst>
          </p:cNvPr>
          <p:cNvSpPr/>
          <p:nvPr/>
        </p:nvSpPr>
        <p:spPr>
          <a:xfrm>
            <a:off x="1155505" y="213583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2"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</a:rPr>
              <a:t>H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zh-CN" altLang="en-US" sz="2800" dirty="0">
                <a:latin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</a:rPr>
              <a:t>：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zh-CN" altLang="en-US" sz="2800" dirty="0">
                <a:latin typeface="Times New Roman" pitchFamily="18" charset="0"/>
              </a:rPr>
              <a:t>给</a:t>
            </a:r>
            <a:r>
              <a:rPr lang="en-US" altLang="zh-CN" sz="2800" i="1" dirty="0">
                <a:latin typeface="Times New Roman" pitchFamily="18" charset="0"/>
              </a:rPr>
              <a:t>y</a:t>
            </a:r>
            <a:r>
              <a:rPr lang="zh-CN" altLang="en-US" sz="2800" i="1" dirty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</a:rPr>
              <a:t>买橘子</a:t>
            </a:r>
            <a:endParaRPr lang="en-US" altLang="zh-CN" sz="2800" dirty="0">
              <a:latin typeface="Times New Roman" pitchFamily="18" charset="0"/>
            </a:endParaRPr>
          </a:p>
          <a:p>
            <a:pPr lvl="2">
              <a:buFont typeface="Wingdings" pitchFamily="2" charset="2"/>
              <a:buNone/>
            </a:pP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</a:rPr>
              <a:t>：小王的父亲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2800" i="1" dirty="0">
                <a:latin typeface="Times New Roman" pitchFamily="18" charset="0"/>
              </a:rPr>
              <a:t>b</a:t>
            </a:r>
            <a:r>
              <a:rPr lang="zh-CN" altLang="en-US" sz="2800" dirty="0">
                <a:latin typeface="Times New Roman" pitchFamily="18" charset="0"/>
              </a:rPr>
              <a:t>：小王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4EA3C5-2110-42FF-A835-D0111FED9032}"/>
              </a:ext>
            </a:extLst>
          </p:cNvPr>
          <p:cNvSpPr/>
          <p:nvPr/>
        </p:nvSpPr>
        <p:spPr>
          <a:xfrm>
            <a:off x="1583319" y="3628913"/>
            <a:ext cx="2326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buFont typeface="Wingdings" pitchFamily="2" charset="2"/>
              <a:buNone/>
            </a:pPr>
            <a:r>
              <a:rPr lang="en-US" altLang="zh-CN" sz="2800" i="1" dirty="0">
                <a:latin typeface="Times New Roman" pitchFamily="18" charset="0"/>
              </a:rPr>
              <a:t>H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</a:rPr>
              <a:t>b</a:t>
            </a:r>
            <a:r>
              <a:rPr lang="en-US" altLang="zh-CN" sz="2800" dirty="0">
                <a:latin typeface="Times New Roman" pitchFamily="18" charset="0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9C544C-0474-4FEC-802D-AFD6653DF731}"/>
              </a:ext>
            </a:extLst>
          </p:cNvPr>
          <p:cNvSpPr/>
          <p:nvPr/>
        </p:nvSpPr>
        <p:spPr>
          <a:xfrm>
            <a:off x="267432" y="4210851"/>
            <a:ext cx="5775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无法显示个体之间的依赖关系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8A76AF-A2BB-4888-952B-ACDBB19ADF28}"/>
              </a:ext>
            </a:extLst>
          </p:cNvPr>
          <p:cNvSpPr/>
          <p:nvPr/>
        </p:nvSpPr>
        <p:spPr>
          <a:xfrm>
            <a:off x="6043372" y="2140605"/>
            <a:ext cx="2326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buFont typeface="Wingdings" pitchFamily="2" charset="2"/>
              <a:buNone/>
            </a:pPr>
            <a:r>
              <a:rPr lang="en-US" altLang="zh-CN" sz="2800" i="1" dirty="0">
                <a:latin typeface="Times New Roman" pitchFamily="18" charset="0"/>
              </a:rPr>
              <a:t>G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zh-CN" altLang="en-US" sz="2800" dirty="0">
                <a:latin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4F600E-394D-488E-B767-524ECDD74D53}"/>
              </a:ext>
            </a:extLst>
          </p:cNvPr>
          <p:cNvSpPr/>
          <p:nvPr/>
        </p:nvSpPr>
        <p:spPr>
          <a:xfrm>
            <a:off x="8298497" y="210982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itchFamily="18" charset="0"/>
              </a:rPr>
              <a:t>：</a:t>
            </a:r>
            <a:r>
              <a:rPr lang="en-US" altLang="zh-CN" sz="3200" dirty="0">
                <a:latin typeface="Times New Roman" pitchFamily="18" charset="0"/>
              </a:rPr>
              <a:t>x</a:t>
            </a:r>
            <a:r>
              <a:rPr lang="zh-CN" altLang="en-US" sz="3200" dirty="0">
                <a:latin typeface="Times New Roman" pitchFamily="18" charset="0"/>
              </a:rPr>
              <a:t>是</a:t>
            </a:r>
            <a:r>
              <a:rPr lang="en-US" altLang="zh-CN" sz="3200" dirty="0">
                <a:latin typeface="Times New Roman" pitchFamily="18" charset="0"/>
              </a:rPr>
              <a:t>y</a:t>
            </a:r>
            <a:r>
              <a:rPr lang="zh-CN" altLang="en-US" sz="3200" dirty="0">
                <a:latin typeface="Times New Roman" pitchFamily="18" charset="0"/>
              </a:rPr>
              <a:t>的爸爸</a:t>
            </a:r>
            <a:endParaRPr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1B6CD2-BE43-450F-8F98-BF255806EF2E}"/>
              </a:ext>
            </a:extLst>
          </p:cNvPr>
          <p:cNvSpPr/>
          <p:nvPr/>
        </p:nvSpPr>
        <p:spPr>
          <a:xfrm>
            <a:off x="5972219" y="3599261"/>
            <a:ext cx="2326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buFont typeface="Wingdings" pitchFamily="2" charset="2"/>
              <a:buNone/>
            </a:pPr>
            <a:r>
              <a:rPr lang="en-US" altLang="zh-CN" sz="2800" i="1" dirty="0">
                <a:latin typeface="Times New Roman" pitchFamily="18" charset="0"/>
              </a:rPr>
              <a:t>G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</a:rPr>
              <a:t>b</a:t>
            </a:r>
            <a:r>
              <a:rPr lang="en-US" altLang="zh-CN" sz="2800" dirty="0">
                <a:latin typeface="Times New Roman" pitchFamily="18" charset="0"/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C904F1-497D-4701-83BA-95E45CD167E9}"/>
              </a:ext>
            </a:extLst>
          </p:cNvPr>
          <p:cNvSpPr/>
          <p:nvPr/>
        </p:nvSpPr>
        <p:spPr>
          <a:xfrm>
            <a:off x="7269262" y="3628913"/>
            <a:ext cx="3091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>
              <a:buFont typeface="Wingdings" pitchFamily="2" charset="2"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 </a:t>
            </a:r>
            <a:r>
              <a:rPr lang="en-US" altLang="zh-CN" sz="2800" i="1" dirty="0">
                <a:latin typeface="Times New Roman" pitchFamily="18" charset="0"/>
              </a:rPr>
              <a:t>H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</a:rPr>
              <a:t>b</a:t>
            </a:r>
            <a:r>
              <a:rPr lang="en-US" altLang="zh-CN" sz="2800" dirty="0">
                <a:latin typeface="Times New Roman" pitchFamily="18" charset="0"/>
              </a:rPr>
              <a:t>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D319B7-F531-48A9-A69B-B51D36752E1B}"/>
              </a:ext>
            </a:extLst>
          </p:cNvPr>
          <p:cNvSpPr/>
          <p:nvPr/>
        </p:nvSpPr>
        <p:spPr>
          <a:xfrm>
            <a:off x="1583531" y="578003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sz="4000" i="1" dirty="0">
                <a:latin typeface="Times New Roman" pitchFamily="18" charset="0"/>
              </a:rPr>
              <a:t>H</a:t>
            </a:r>
            <a:r>
              <a:rPr lang="en-US" altLang="zh-CN" sz="4000" dirty="0">
                <a:latin typeface="Times New Roman" pitchFamily="18" charset="0"/>
              </a:rPr>
              <a:t>(</a:t>
            </a:r>
            <a:r>
              <a:rPr lang="en-US" altLang="zh-CN" sz="4000" i="1" dirty="0">
                <a:latin typeface="Times New Roman" pitchFamily="18" charset="0"/>
              </a:rPr>
              <a:t>f</a:t>
            </a:r>
            <a:r>
              <a:rPr lang="en-US" altLang="zh-CN" sz="4000" dirty="0">
                <a:latin typeface="Times New Roman" pitchFamily="18" charset="0"/>
              </a:rPr>
              <a:t>(</a:t>
            </a:r>
            <a:r>
              <a:rPr lang="en-US" altLang="zh-CN" sz="4000" i="1" dirty="0">
                <a:latin typeface="Times New Roman" pitchFamily="18" charset="0"/>
              </a:rPr>
              <a:t>b</a:t>
            </a:r>
            <a:r>
              <a:rPr lang="en-US" altLang="zh-CN" sz="4000" dirty="0">
                <a:latin typeface="Times New Roman" pitchFamily="18" charset="0"/>
              </a:rPr>
              <a:t>), </a:t>
            </a:r>
            <a:r>
              <a:rPr lang="en-US" altLang="zh-CN" sz="4000" i="1" dirty="0">
                <a:latin typeface="Times New Roman" pitchFamily="18" charset="0"/>
              </a:rPr>
              <a:t>b</a:t>
            </a:r>
            <a:r>
              <a:rPr lang="en-US" altLang="zh-CN" sz="4000" dirty="0">
                <a:latin typeface="Times New Roman" pitchFamily="18" charset="0"/>
              </a:rPr>
              <a:t>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C3B859-12E7-44BF-9A43-0AA556F3926F}"/>
              </a:ext>
            </a:extLst>
          </p:cNvPr>
          <p:cNvSpPr/>
          <p:nvPr/>
        </p:nvSpPr>
        <p:spPr>
          <a:xfrm>
            <a:off x="1155505" y="4842159"/>
            <a:ext cx="2082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定义函数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C060B4-5F8E-4A52-B36E-99004F131802}"/>
              </a:ext>
            </a:extLst>
          </p:cNvPr>
          <p:cNvSpPr/>
          <p:nvPr/>
        </p:nvSpPr>
        <p:spPr>
          <a:xfrm>
            <a:off x="3238126" y="4826830"/>
            <a:ext cx="3044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800" i="1" dirty="0">
                <a:latin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)=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zh-CN" altLang="en-US" sz="2800" dirty="0">
                <a:latin typeface="Times New Roman" pitchFamily="18" charset="0"/>
              </a:rPr>
              <a:t>的父亲</a:t>
            </a:r>
          </a:p>
        </p:txBody>
      </p:sp>
    </p:spTree>
    <p:extLst>
      <p:ext uri="{BB962C8B-B14F-4D97-AF65-F5344CB8AC3E}">
        <p14:creationId xmlns:p14="http://schemas.microsoft.com/office/powerpoint/2010/main" val="222638167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8" grpId="0"/>
      <p:bldP spid="12" grpId="0"/>
      <p:bldP spid="13" grpId="0"/>
      <p:bldP spid="9" grpId="0"/>
      <p:bldP spid="11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2E7EFA-AF41-4782-81FD-3E4C5F363B5E}"/>
              </a:ext>
            </a:extLst>
          </p:cNvPr>
          <p:cNvSpPr/>
          <p:nvPr/>
        </p:nvSpPr>
        <p:spPr>
          <a:xfrm>
            <a:off x="1348577" y="1116331"/>
            <a:ext cx="1029522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itchFamily="18" charset="0"/>
              </a:rPr>
              <a:t>函词与谓词的区别</a:t>
            </a:r>
          </a:p>
          <a:p>
            <a:pPr lvl="1"/>
            <a:r>
              <a:rPr lang="zh-CN" altLang="en-US" sz="3200" dirty="0">
                <a:latin typeface="Times New Roman" pitchFamily="18" charset="0"/>
              </a:rPr>
              <a:t>函词中的个体变元用个体代入后的结果依然是</a:t>
            </a:r>
            <a:r>
              <a:rPr lang="zh-CN" altLang="en-US" sz="3200" dirty="0">
                <a:solidFill>
                  <a:srgbClr val="FF0000"/>
                </a:solidFill>
                <a:latin typeface="Times New Roman" pitchFamily="18" charset="0"/>
              </a:rPr>
              <a:t>个体</a:t>
            </a:r>
          </a:p>
          <a:p>
            <a:pPr lvl="2"/>
            <a:r>
              <a:rPr lang="en-US" altLang="zh-CN" sz="3200" i="1" dirty="0">
                <a:latin typeface="Times New Roman" pitchFamily="18" charset="0"/>
              </a:rPr>
              <a:t>f</a:t>
            </a:r>
            <a:r>
              <a:rPr lang="en-US" altLang="zh-CN" sz="3200" dirty="0">
                <a:latin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</a:rPr>
              <a:t>b</a:t>
            </a:r>
            <a:r>
              <a:rPr lang="en-US" altLang="zh-CN" sz="3200" dirty="0">
                <a:latin typeface="Times New Roman" pitchFamily="18" charset="0"/>
              </a:rPr>
              <a:t>)=</a:t>
            </a:r>
            <a:r>
              <a:rPr lang="zh-CN" altLang="en-US" sz="3200" dirty="0">
                <a:latin typeface="Times New Roman" pitchFamily="18" charset="0"/>
              </a:rPr>
              <a:t>小王的父亲</a:t>
            </a:r>
          </a:p>
          <a:p>
            <a:pPr lvl="1"/>
            <a:r>
              <a:rPr lang="zh-CN" altLang="en-US" sz="3200" dirty="0">
                <a:latin typeface="Times New Roman" pitchFamily="18" charset="0"/>
              </a:rPr>
              <a:t>谓词中的个体变元用确定的个体带入后就变成了</a:t>
            </a:r>
            <a:r>
              <a:rPr lang="zh-CN" altLang="en-US" sz="3200" dirty="0">
                <a:solidFill>
                  <a:srgbClr val="FF0000"/>
                </a:solidFill>
                <a:latin typeface="Times New Roman" pitchFamily="18" charset="0"/>
              </a:rPr>
              <a:t>命题</a:t>
            </a:r>
          </a:p>
          <a:p>
            <a:pPr lvl="2"/>
            <a:r>
              <a:rPr kumimoji="1" lang="en-US" altLang="zh-CN" sz="3200" i="1" dirty="0">
                <a:latin typeface="Times New Roman" pitchFamily="18" charset="0"/>
              </a:rPr>
              <a:t>M</a:t>
            </a:r>
            <a:r>
              <a:rPr kumimoji="1" lang="en-US" altLang="zh-CN" sz="3200" dirty="0">
                <a:latin typeface="Times New Roman" pitchFamily="18" charset="0"/>
              </a:rPr>
              <a:t>(</a:t>
            </a:r>
            <a:r>
              <a:rPr kumimoji="1" lang="en-US" altLang="zh-CN" sz="3200" i="1" dirty="0">
                <a:latin typeface="Times New Roman" pitchFamily="18" charset="0"/>
              </a:rPr>
              <a:t>x</a:t>
            </a:r>
            <a:r>
              <a:rPr kumimoji="1" lang="en-US" altLang="zh-CN" sz="3200" dirty="0">
                <a:latin typeface="Times New Roman" pitchFamily="18" charset="0"/>
              </a:rPr>
              <a:t>)</a:t>
            </a:r>
            <a:r>
              <a:rPr kumimoji="1" lang="zh-CN" altLang="en-US" sz="3200" dirty="0">
                <a:latin typeface="Times New Roman" pitchFamily="18" charset="0"/>
              </a:rPr>
              <a:t>：</a:t>
            </a:r>
            <a:r>
              <a:rPr kumimoji="1" lang="en-US" altLang="zh-CN" sz="3200" i="1" dirty="0">
                <a:latin typeface="Times New Roman" pitchFamily="18" charset="0"/>
              </a:rPr>
              <a:t>x</a:t>
            </a:r>
            <a:r>
              <a:rPr kumimoji="1" lang="zh-CN" altLang="en-US" sz="3200" dirty="0">
                <a:latin typeface="Times New Roman" pitchFamily="18" charset="0"/>
              </a:rPr>
              <a:t>是人</a:t>
            </a:r>
          </a:p>
          <a:p>
            <a:pPr lvl="2"/>
            <a:r>
              <a:rPr kumimoji="1" lang="en-US" altLang="zh-CN" sz="3200" i="1" dirty="0">
                <a:latin typeface="Times New Roman" pitchFamily="18" charset="0"/>
              </a:rPr>
              <a:t>M</a:t>
            </a:r>
            <a:r>
              <a:rPr kumimoji="1" lang="en-US" altLang="zh-CN" sz="3200" dirty="0">
                <a:latin typeface="Times New Roman" pitchFamily="18" charset="0"/>
              </a:rPr>
              <a:t>(</a:t>
            </a:r>
            <a:r>
              <a:rPr kumimoji="1" lang="en-US" altLang="zh-CN" sz="3200" i="1" dirty="0">
                <a:latin typeface="Times New Roman" pitchFamily="18" charset="0"/>
              </a:rPr>
              <a:t>b</a:t>
            </a:r>
            <a:r>
              <a:rPr kumimoji="1" lang="en-US" altLang="zh-CN" sz="3200" dirty="0">
                <a:latin typeface="Times New Roman" pitchFamily="18" charset="0"/>
              </a:rPr>
              <a:t>)</a:t>
            </a:r>
            <a:r>
              <a:rPr kumimoji="1" lang="zh-CN" altLang="en-US" sz="3200" dirty="0">
                <a:latin typeface="Times New Roman" pitchFamily="18" charset="0"/>
              </a:rPr>
              <a:t>：</a:t>
            </a:r>
            <a:r>
              <a:rPr lang="zh-CN" altLang="en-US" sz="3200" dirty="0">
                <a:latin typeface="Times New Roman" pitchFamily="18" charset="0"/>
              </a:rPr>
              <a:t>小王</a:t>
            </a:r>
            <a:r>
              <a:rPr kumimoji="1" lang="zh-CN" altLang="en-US" sz="3200" dirty="0">
                <a:latin typeface="Times New Roman" pitchFamily="18" charset="0"/>
              </a:rPr>
              <a:t>是人</a:t>
            </a:r>
          </a:p>
          <a:p>
            <a:pPr lvl="1"/>
            <a:r>
              <a:rPr lang="zh-CN" altLang="en-US" sz="3200" dirty="0">
                <a:latin typeface="Times New Roman" pitchFamily="18" charset="0"/>
              </a:rPr>
              <a:t>函词是</a:t>
            </a:r>
            <a:r>
              <a:rPr lang="zh-CN" altLang="en-US" sz="3200" dirty="0">
                <a:solidFill>
                  <a:srgbClr val="FF0000"/>
                </a:solidFill>
                <a:latin typeface="Times New Roman" pitchFamily="18" charset="0"/>
              </a:rPr>
              <a:t>论域到论域</a:t>
            </a:r>
            <a:r>
              <a:rPr lang="zh-CN" altLang="en-US" sz="3200" dirty="0">
                <a:latin typeface="Times New Roman" pitchFamily="18" charset="0"/>
              </a:rPr>
              <a:t>的映射</a:t>
            </a:r>
          </a:p>
          <a:p>
            <a:pPr lvl="2"/>
            <a:r>
              <a:rPr lang="en-US" altLang="zh-CN" sz="3200" i="1" dirty="0">
                <a:latin typeface="Times New Roman" pitchFamily="18" charset="0"/>
              </a:rPr>
              <a:t>f </a:t>
            </a:r>
            <a:r>
              <a:rPr lang="en-US" altLang="zh-CN" sz="3200" dirty="0">
                <a:latin typeface="Times New Roman" pitchFamily="18" charset="0"/>
              </a:rPr>
              <a:t>: </a:t>
            </a:r>
            <a:r>
              <a:rPr lang="en-US" altLang="zh-CN" sz="3200" i="1" dirty="0">
                <a:latin typeface="Times New Roman" pitchFamily="18" charset="0"/>
              </a:rPr>
              <a:t>D</a:t>
            </a:r>
            <a:r>
              <a:rPr lang="en-US" altLang="zh-CN" sz="3200" dirty="0">
                <a:latin typeface="Times New Roman" pitchFamily="18" charset="0"/>
              </a:rPr>
              <a:t>→</a:t>
            </a:r>
            <a:r>
              <a:rPr lang="en-US" altLang="zh-CN" sz="3200" i="1" dirty="0">
                <a:latin typeface="Times New Roman" pitchFamily="18" charset="0"/>
              </a:rPr>
              <a:t>D</a:t>
            </a:r>
          </a:p>
          <a:p>
            <a:pPr lvl="1"/>
            <a:r>
              <a:rPr lang="zh-CN" altLang="en-US" sz="3200" dirty="0">
                <a:latin typeface="Times New Roman" pitchFamily="18" charset="0"/>
              </a:rPr>
              <a:t>谓词是</a:t>
            </a:r>
            <a:r>
              <a:rPr lang="zh-CN" altLang="en-US" sz="3200" dirty="0">
                <a:solidFill>
                  <a:srgbClr val="FF0000"/>
                </a:solidFill>
                <a:latin typeface="Times New Roman" pitchFamily="18" charset="0"/>
              </a:rPr>
              <a:t>从论域到</a:t>
            </a:r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</a:rPr>
              <a:t>{</a:t>
            </a:r>
            <a:r>
              <a:rPr lang="en-US" altLang="zh-CN" sz="3200" i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zh-CN" sz="3200" i="1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</a:rPr>
              <a:t>}</a:t>
            </a:r>
            <a:r>
              <a:rPr lang="zh-CN" altLang="en-US" sz="3200" dirty="0">
                <a:latin typeface="Times New Roman" pitchFamily="18" charset="0"/>
              </a:rPr>
              <a:t>的映射</a:t>
            </a:r>
          </a:p>
          <a:p>
            <a:pPr lvl="2"/>
            <a:r>
              <a:rPr lang="en-US" altLang="zh-CN" sz="3200" i="1" dirty="0">
                <a:latin typeface="Times New Roman" pitchFamily="18" charset="0"/>
              </a:rPr>
              <a:t>M</a:t>
            </a:r>
            <a:r>
              <a:rPr lang="en-US" altLang="zh-CN" sz="3200" dirty="0">
                <a:latin typeface="Times New Roman" pitchFamily="18" charset="0"/>
              </a:rPr>
              <a:t> : </a:t>
            </a:r>
            <a:r>
              <a:rPr lang="en-US" altLang="zh-CN" sz="3200" i="1" dirty="0">
                <a:latin typeface="Times New Roman" pitchFamily="18" charset="0"/>
              </a:rPr>
              <a:t>D</a:t>
            </a:r>
            <a:r>
              <a:rPr lang="en-US" altLang="zh-CN" sz="3200" dirty="0">
                <a:latin typeface="Times New Roman" pitchFamily="18" charset="0"/>
              </a:rPr>
              <a:t> →{</a:t>
            </a:r>
            <a:r>
              <a:rPr lang="en-US" altLang="zh-CN" sz="3200" i="1" dirty="0">
                <a:latin typeface="Times New Roman" pitchFamily="18" charset="0"/>
              </a:rPr>
              <a:t>T</a:t>
            </a:r>
            <a:r>
              <a:rPr lang="en-US" altLang="zh-CN" sz="3200" dirty="0">
                <a:latin typeface="Times New Roman" pitchFamily="18" charset="0"/>
              </a:rPr>
              <a:t>,</a:t>
            </a:r>
            <a:r>
              <a:rPr lang="en-US" altLang="zh-CN" sz="3200" i="1" dirty="0">
                <a:latin typeface="Times New Roman" pitchFamily="18" charset="0"/>
              </a:rPr>
              <a:t>F</a:t>
            </a:r>
            <a:r>
              <a:rPr lang="en-US" altLang="zh-CN" sz="3200" dirty="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6629002"/>
      </p:ext>
    </p:extLst>
  </p:cSld>
  <p:clrMapOvr>
    <a:masterClrMapping/>
  </p:clrMapOvr>
  <p:transition spd="slow" advTm="0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F35C0036-31AE-4946-BEDC-193D562192C6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1146518"/>
            <a:ext cx="8915400" cy="17162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716088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用谓词的概念可将苏格拉底三段论做如下的符号化： 令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H(x)</a:t>
            </a:r>
            <a:r>
              <a:rPr lang="zh-CN" altLang="en-US" dirty="0">
                <a:latin typeface="Times New Roman" panose="02020603050405020304" pitchFamily="18" charset="0"/>
              </a:rPr>
              <a:t>表示 “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是人”，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M(x)</a:t>
            </a:r>
            <a:r>
              <a:rPr lang="zh-CN" altLang="en-US" dirty="0">
                <a:latin typeface="Times New Roman" panose="02020603050405020304" pitchFamily="18" charset="0"/>
              </a:rPr>
              <a:t>表示 “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必死”。</a:t>
            </a:r>
          </a:p>
          <a:p>
            <a:pPr>
              <a:tabLst>
                <a:tab pos="1716088" algn="l"/>
              </a:tabLst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tabLst>
                <a:tab pos="1716088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9F3F3E-ED8B-420F-B07E-7300942C4F65}"/>
              </a:ext>
            </a:extLst>
          </p:cNvPr>
          <p:cNvSpPr/>
          <p:nvPr/>
        </p:nvSpPr>
        <p:spPr>
          <a:xfrm>
            <a:off x="2098431" y="3313310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latin typeface="Times New Roman" panose="02020603050405020304" pitchFamily="18" charset="0"/>
              </a:rPr>
              <a:t>则三段论的三个命题表示如下：</a:t>
            </a:r>
            <a:br>
              <a:rPr lang="zh-CN" altLang="en-US" sz="3200" dirty="0">
                <a:solidFill>
                  <a:prstClr val="black"/>
                </a:solidFill>
                <a:latin typeface="Times New Roman" panose="02020603050405020304" pitchFamily="18" charset="0"/>
              </a:rPr>
            </a:b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3200" dirty="0">
                <a:solidFill>
                  <a:prstClr val="black"/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</a:rPr>
              <a:t>H(x)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</a:rPr>
              <a:t>M(x)</a:t>
            </a:r>
            <a:b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</a:rPr>
            </a:b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3200" dirty="0">
                <a:solidFill>
                  <a:prstClr val="black"/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</a:rPr>
              <a:t>H(</a:t>
            </a:r>
            <a:r>
              <a:rPr lang="zh-CN" altLang="en-US" sz="3200" dirty="0">
                <a:solidFill>
                  <a:prstClr val="black"/>
                </a:solidFill>
                <a:latin typeface="Times New Roman" panose="02020603050405020304" pitchFamily="18" charset="0"/>
              </a:rPr>
              <a:t>苏格拉底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</a:rPr>
              <a:t>)</a:t>
            </a:r>
            <a:b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</a:rPr>
            </a:b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200" dirty="0">
                <a:solidFill>
                  <a:prstClr val="black"/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</a:rPr>
              <a:t>M(</a:t>
            </a:r>
            <a:r>
              <a:rPr lang="zh-CN" altLang="en-US" sz="3200" dirty="0">
                <a:solidFill>
                  <a:prstClr val="black"/>
                </a:solidFill>
                <a:latin typeface="Times New Roman" panose="02020603050405020304" pitchFamily="18" charset="0"/>
              </a:rPr>
              <a:t>苏格拉底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</a:rPr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2155381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6CC9AF-78CA-4792-8E08-5FF802AC501B}"/>
              </a:ext>
            </a:extLst>
          </p:cNvPr>
          <p:cNvSpPr/>
          <p:nvPr/>
        </p:nvSpPr>
        <p:spPr>
          <a:xfrm>
            <a:off x="2443375" y="1324094"/>
            <a:ext cx="7909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+mn-ea"/>
              </a:rPr>
              <a:t>命题</a:t>
            </a:r>
            <a:r>
              <a:rPr lang="en-US" altLang="zh-CN" sz="3200" dirty="0">
                <a:latin typeface="+mn-ea"/>
              </a:rPr>
              <a:t>P</a:t>
            </a:r>
            <a:r>
              <a:rPr lang="zh-CN" altLang="en-US" sz="3200" dirty="0">
                <a:latin typeface="+mn-ea"/>
              </a:rPr>
              <a:t>为：</a:t>
            </a:r>
            <a:r>
              <a:rPr lang="zh-CN" altLang="en-US" sz="3200" u="sng" dirty="0">
                <a:latin typeface="+mn-ea"/>
              </a:rPr>
              <a:t>所有人都会死 </a:t>
            </a:r>
            <a:r>
              <a:rPr lang="zh-CN" altLang="en-US" sz="3200" dirty="0">
                <a:latin typeface="+mn-ea"/>
              </a:rPr>
              <a:t>，其否定命題为：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13CE7A-D162-4730-A515-9F48FB765045}"/>
              </a:ext>
            </a:extLst>
          </p:cNvPr>
          <p:cNvSpPr/>
          <p:nvPr/>
        </p:nvSpPr>
        <p:spPr>
          <a:xfrm>
            <a:off x="2754079" y="2224426"/>
            <a:ext cx="5194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</a:rPr>
              <a:t>	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600" dirty="0">
                <a:latin typeface="Times New Roman" panose="02020603050405020304" pitchFamily="18" charset="0"/>
              </a:rPr>
              <a:t>P  = 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600" dirty="0">
                <a:latin typeface="Times New Roman" panose="02020603050405020304" pitchFamily="18" charset="0"/>
              </a:rPr>
              <a:t>(H(x)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600" dirty="0">
                <a:latin typeface="Times New Roman" panose="02020603050405020304" pitchFamily="18" charset="0"/>
              </a:rPr>
              <a:t>M(x))</a:t>
            </a:r>
            <a:endParaRPr lang="zh-CN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7C4410-615C-48F3-866B-0C1353A679B8}"/>
              </a:ext>
            </a:extLst>
          </p:cNvPr>
          <p:cNvSpPr/>
          <p:nvPr/>
        </p:nvSpPr>
        <p:spPr>
          <a:xfrm>
            <a:off x="4060874" y="31058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1716088" algn="l"/>
                <a:tab pos="2343150" algn="l"/>
              </a:tabLst>
            </a:pPr>
            <a:r>
              <a:rPr lang="en-US" altLang="zh-CN" sz="3600" dirty="0">
                <a:latin typeface="Times New Roman" panose="02020603050405020304" pitchFamily="18" charset="0"/>
              </a:rPr>
              <a:t>= 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600" dirty="0">
                <a:latin typeface="Times New Roman" panose="02020603050405020304" pitchFamily="18" charset="0"/>
              </a:rPr>
              <a:t>(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600" dirty="0">
                <a:latin typeface="Times New Roman" panose="02020603050405020304" pitchFamily="18" charset="0"/>
              </a:rPr>
              <a:t>H(x)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600" dirty="0">
                <a:latin typeface="Times New Roman" panose="02020603050405020304" pitchFamily="18" charset="0"/>
              </a:rPr>
              <a:t>M(x))</a:t>
            </a:r>
            <a:br>
              <a:rPr lang="en-US" altLang="zh-CN" sz="3600" dirty="0">
                <a:latin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</a:rPr>
              <a:t>		= H(x)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3600" dirty="0">
                <a:latin typeface="Times New Roman" panose="02020603050405020304" pitchFamily="18" charset="0"/>
              </a:rPr>
              <a:t>M(x)</a:t>
            </a:r>
          </a:p>
        </p:txBody>
      </p:sp>
    </p:spTree>
    <p:extLst>
      <p:ext uri="{BB962C8B-B14F-4D97-AF65-F5344CB8AC3E}">
        <p14:creationId xmlns:p14="http://schemas.microsoft.com/office/powerpoint/2010/main" val="1852730233"/>
      </p:ext>
    </p:extLst>
  </p:cSld>
  <p:clrMapOvr>
    <a:masterClrMapping/>
  </p:clrMapOvr>
  <p:transition spd="slow" advTm="0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A33FFDF-F224-48D3-98B4-0B4B866F2979}"/>
              </a:ext>
            </a:extLst>
          </p:cNvPr>
          <p:cNvSpPr txBox="1">
            <a:spLocks noChangeArrowheads="1"/>
          </p:cNvSpPr>
          <p:nvPr/>
        </p:nvSpPr>
        <p:spPr>
          <a:xfrm>
            <a:off x="2377440" y="1455738"/>
            <a:ext cx="8229600" cy="4724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/>
          </a:p>
          <a:p>
            <a:pPr lvl="1"/>
            <a:r>
              <a:rPr lang="zh-CN" altLang="en-US" sz="3200" dirty="0"/>
              <a:t> “所有的正整数都是素数” </a:t>
            </a:r>
          </a:p>
          <a:p>
            <a:pPr lvl="1"/>
            <a:r>
              <a:rPr lang="zh-CN" altLang="en-US" sz="3200" dirty="0"/>
              <a:t> “有些正整数是素数”</a:t>
            </a:r>
          </a:p>
          <a:p>
            <a:r>
              <a:rPr lang="zh-CN" altLang="en-US" sz="3200" dirty="0"/>
              <a:t>假设</a:t>
            </a:r>
          </a:p>
          <a:p>
            <a:pPr lvl="1"/>
            <a:r>
              <a:rPr lang="zh-CN" altLang="en-US" sz="3200" dirty="0"/>
              <a:t>只有两个正整数</a:t>
            </a:r>
            <a:r>
              <a:rPr lang="en-US" altLang="zh-CN" sz="3200" i="1" dirty="0">
                <a:latin typeface="Times New Roman" pitchFamily="18" charset="0"/>
              </a:rPr>
              <a:t>a</a:t>
            </a:r>
            <a:r>
              <a:rPr lang="zh-CN" altLang="en-US" sz="3200" dirty="0"/>
              <a:t>和</a:t>
            </a:r>
            <a:r>
              <a:rPr lang="en-US" altLang="zh-CN" sz="3200" i="1" dirty="0">
                <a:latin typeface="Times New Roman" pitchFamily="18" charset="0"/>
              </a:rPr>
              <a:t>b</a:t>
            </a:r>
          </a:p>
          <a:p>
            <a:pPr lvl="1"/>
            <a:r>
              <a:rPr lang="zh-CN" altLang="en-US" sz="3200" dirty="0">
                <a:latin typeface="Times New Roman" pitchFamily="18" charset="0"/>
              </a:rPr>
              <a:t>个体域为</a:t>
            </a:r>
            <a:r>
              <a:rPr lang="en-US" altLang="zh-CN" sz="3200" dirty="0">
                <a:latin typeface="Times New Roman" pitchFamily="18" charset="0"/>
              </a:rPr>
              <a:t>{</a:t>
            </a:r>
            <a:r>
              <a:rPr lang="en-US" altLang="zh-CN" sz="3200" i="1" dirty="0" err="1">
                <a:latin typeface="Times New Roman" pitchFamily="18" charset="0"/>
              </a:rPr>
              <a:t>a</a:t>
            </a:r>
            <a:r>
              <a:rPr lang="en-US" altLang="zh-CN" sz="3200" dirty="0" err="1">
                <a:latin typeface="Times New Roman" pitchFamily="18" charset="0"/>
              </a:rPr>
              <a:t>,</a:t>
            </a:r>
            <a:r>
              <a:rPr lang="en-US" altLang="zh-CN" sz="3200" i="1" dirty="0" err="1">
                <a:latin typeface="Times New Roman" pitchFamily="18" charset="0"/>
              </a:rPr>
              <a:t>b</a:t>
            </a:r>
            <a:r>
              <a:rPr lang="en-US" altLang="zh-CN" sz="3200" dirty="0">
                <a:latin typeface="Times New Roman" pitchFamily="18" charset="0"/>
              </a:rPr>
              <a:t>}</a:t>
            </a:r>
          </a:p>
          <a:p>
            <a:pPr lvl="1"/>
            <a:r>
              <a:rPr lang="en-US" altLang="zh-CN" sz="3200" i="1" dirty="0">
                <a:latin typeface="Times New Roman" pitchFamily="18" charset="0"/>
              </a:rPr>
              <a:t>P</a:t>
            </a:r>
            <a:r>
              <a:rPr lang="en-US" altLang="zh-CN" sz="3200" dirty="0">
                <a:latin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</a:rPr>
              <a:t>x</a:t>
            </a:r>
            <a:r>
              <a:rPr lang="en-US" altLang="zh-CN" sz="3200" dirty="0">
                <a:latin typeface="Times New Roman" pitchFamily="18" charset="0"/>
              </a:rPr>
              <a:t>)</a:t>
            </a:r>
            <a:r>
              <a:rPr lang="zh-CN" altLang="en-US" sz="3200" dirty="0">
                <a:latin typeface="Times New Roman" pitchFamily="18" charset="0"/>
              </a:rPr>
              <a:t>：</a:t>
            </a:r>
            <a:r>
              <a:rPr lang="en-US" altLang="zh-CN" sz="3200" i="1" dirty="0">
                <a:latin typeface="Times New Roman" pitchFamily="18" charset="0"/>
              </a:rPr>
              <a:t>x</a:t>
            </a:r>
            <a:r>
              <a:rPr lang="zh-CN" altLang="en-US" sz="3200" dirty="0">
                <a:latin typeface="Times New Roman" pitchFamily="18" charset="0"/>
              </a:rPr>
              <a:t>是素数</a:t>
            </a:r>
            <a:endParaRPr lang="zh-CN" altLang="en-US" sz="3200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1EDF8F5-AD06-4127-BCFD-E00259CC0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084" y="1812607"/>
            <a:ext cx="189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</a:rPr>
              <a:t>P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</a:rPr>
              <a:t>)∧ </a:t>
            </a:r>
            <a:r>
              <a:rPr lang="en-US" altLang="zh-CN" sz="2800" i="1" dirty="0">
                <a:latin typeface="Times New Roman" pitchFamily="18" charset="0"/>
              </a:rPr>
              <a:t>P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b</a:t>
            </a:r>
            <a:r>
              <a:rPr lang="en-US" altLang="zh-CN" sz="2800" dirty="0">
                <a:latin typeface="Times New Roman" pitchFamily="18" charset="0"/>
              </a:rPr>
              <a:t>)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17AEC50-4687-4A88-A66A-9022F76AB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084" y="2396201"/>
            <a:ext cx="19383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</a:rPr>
              <a:t>P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</a:rPr>
              <a:t>)∨ </a:t>
            </a:r>
            <a:r>
              <a:rPr lang="en-US" altLang="zh-CN" sz="2800" i="1" dirty="0">
                <a:latin typeface="Times New Roman" pitchFamily="18" charset="0"/>
              </a:rPr>
              <a:t>P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</a:rPr>
              <a:t>b</a:t>
            </a:r>
            <a:r>
              <a:rPr lang="en-US" altLang="zh-CN" sz="2800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623479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C051CE-6D26-4445-B006-1DB78C36CE06}"/>
              </a:ext>
            </a:extLst>
          </p:cNvPr>
          <p:cNvSpPr/>
          <p:nvPr/>
        </p:nvSpPr>
        <p:spPr>
          <a:xfrm>
            <a:off x="2151185" y="1116938"/>
            <a:ext cx="7453532" cy="149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/>
              <a:t>除个体指派外，还常用</a:t>
            </a:r>
            <a:r>
              <a:rPr lang="zh-CN" altLang="en-US" sz="2800" dirty="0">
                <a:solidFill>
                  <a:srgbClr val="FF0000"/>
                </a:solidFill>
              </a:rPr>
              <a:t>“量”</a:t>
            </a:r>
            <a:r>
              <a:rPr lang="zh-CN" altLang="en-US" sz="2800" dirty="0"/>
              <a:t>作出判断，如：“所有的人</a:t>
            </a:r>
            <a:r>
              <a:rPr kumimoji="1" lang="zh-CN" altLang="en-US" sz="2800" dirty="0"/>
              <a:t>都是要死的”</a:t>
            </a:r>
            <a:r>
              <a:rPr lang="zh-CN" altLang="en-US" sz="2800" dirty="0"/>
              <a:t>、“有的数是质数”</a:t>
            </a:r>
            <a:r>
              <a:rPr kumimoji="1" lang="zh-CN" altLang="en-US" sz="2800" dirty="0"/>
              <a:t>。这种表述在</a:t>
            </a:r>
            <a:r>
              <a:rPr lang="zh-CN" altLang="en-US" sz="2800" dirty="0"/>
              <a:t>数理逻辑目标语言中需要引入</a:t>
            </a:r>
            <a:r>
              <a:rPr kumimoji="1" lang="zh-CN" altLang="en-US" sz="2800" dirty="0"/>
              <a:t>量词，</a:t>
            </a:r>
            <a:endParaRPr lang="zh-CN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389E52-BAEB-4AA6-BB5E-715EE4B6F65A}"/>
              </a:ext>
            </a:extLst>
          </p:cNvPr>
          <p:cNvSpPr/>
          <p:nvPr/>
        </p:nvSpPr>
        <p:spPr>
          <a:xfrm>
            <a:off x="1894448" y="3228536"/>
            <a:ext cx="7967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表示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个体常元</a:t>
            </a:r>
            <a:r>
              <a:rPr lang="zh-CN" altLang="en-US" sz="2800" dirty="0"/>
              <a:t>或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变元</a:t>
            </a:r>
            <a:r>
              <a:rPr lang="zh-CN" altLang="en-US" sz="2800" dirty="0"/>
              <a:t>之间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数量关系</a:t>
            </a:r>
            <a:r>
              <a:rPr lang="zh-CN" altLang="en-US" sz="2800" dirty="0"/>
              <a:t>的词叫</a:t>
            </a:r>
            <a:r>
              <a:rPr lang="zh-CN" altLang="en-US" sz="2800" dirty="0">
                <a:solidFill>
                  <a:srgbClr val="FF0000"/>
                </a:solidFill>
              </a:rPr>
              <a:t>量词</a:t>
            </a:r>
          </a:p>
        </p:txBody>
      </p:sp>
    </p:spTree>
    <p:extLst>
      <p:ext uri="{BB962C8B-B14F-4D97-AF65-F5344CB8AC3E}">
        <p14:creationId xmlns:p14="http://schemas.microsoft.com/office/powerpoint/2010/main" val="1520507251"/>
      </p:ext>
    </p:extLst>
  </p:cSld>
  <p:clrMapOvr>
    <a:masterClrMapping/>
  </p:clrMapOvr>
  <p:transition spd="slow" advTm="0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F4B88A9-D970-48E8-BB27-7F8BB24A4348}"/>
              </a:ext>
            </a:extLst>
          </p:cNvPr>
          <p:cNvSpPr txBox="1">
            <a:spLocks noChangeArrowheads="1"/>
          </p:cNvSpPr>
          <p:nvPr/>
        </p:nvSpPr>
        <p:spPr>
          <a:xfrm>
            <a:off x="2032782" y="1664677"/>
            <a:ext cx="8229600" cy="4800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itchFamily="18" charset="0"/>
              </a:rPr>
              <a:t>记作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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表示“每个”、“任何一个”、“一切”、“所有的”、“凡是”、“任意的”等</a:t>
            </a:r>
          </a:p>
          <a:p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</a:rPr>
              <a:t>读作“任意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”</a:t>
            </a:r>
            <a:r>
              <a:rPr lang="zh-CN" altLang="en-US" dirty="0">
                <a:latin typeface="Times New Roman" pitchFamily="18" charset="0"/>
              </a:rPr>
              <a:t>， “所有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”</a:t>
            </a:r>
            <a:r>
              <a:rPr lang="zh-CN" altLang="en-US" dirty="0">
                <a:latin typeface="Times New Roman" pitchFamily="18" charset="0"/>
              </a:rPr>
              <a:t>， “对一切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”</a:t>
            </a:r>
          </a:p>
          <a:p>
            <a:r>
              <a:rPr lang="zh-CN" altLang="en-US" dirty="0">
                <a:latin typeface="Times New Roman" pitchFamily="18" charset="0"/>
              </a:rPr>
              <a:t>量词后边的个体变元，指明对哪个个体变元量化，称为量词后的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指导变元</a:t>
            </a:r>
          </a:p>
          <a:p>
            <a:r>
              <a:rPr lang="zh-CN" altLang="en-US" dirty="0">
                <a:latin typeface="Times New Roman" pitchFamily="18" charset="0"/>
              </a:rPr>
              <a:t>例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所有人都是要死的</a:t>
            </a:r>
          </a:p>
          <a:p>
            <a:pPr lvl="1"/>
            <a:r>
              <a:rPr lang="en-US" altLang="zh-CN" i="1" dirty="0">
                <a:latin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</a:rPr>
              <a:t>是要死的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个体域：所有人构成的集合</a:t>
            </a:r>
          </a:p>
          <a:p>
            <a:pPr lvl="1"/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6E5C11-17AF-4721-9B27-3625E5E79929}"/>
              </a:ext>
            </a:extLst>
          </p:cNvPr>
          <p:cNvSpPr/>
          <p:nvPr/>
        </p:nvSpPr>
        <p:spPr>
          <a:xfrm>
            <a:off x="1913207" y="946428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全称量词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956242"/>
      </p:ext>
    </p:extLst>
  </p:cSld>
  <p:clrMapOvr>
    <a:masterClrMapping/>
  </p:clrMapOvr>
  <p:transition spd="slow" advTm="0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8E4BB-CF9C-4B38-9654-307F93EF2239}"/>
              </a:ext>
            </a:extLst>
          </p:cNvPr>
          <p:cNvSpPr txBox="1">
            <a:spLocks noChangeArrowheads="1"/>
          </p:cNvSpPr>
          <p:nvPr/>
        </p:nvSpPr>
        <p:spPr>
          <a:xfrm>
            <a:off x="2138289" y="1609578"/>
            <a:ext cx="8229600" cy="510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>
                <a:latin typeface="宋体" pitchFamily="2" charset="-122"/>
              </a:rPr>
              <a:t>记作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</a:t>
            </a:r>
          </a:p>
          <a:p>
            <a:r>
              <a:rPr lang="zh-CN" altLang="en-US" sz="3200">
                <a:latin typeface="宋体" pitchFamily="2" charset="-122"/>
              </a:rPr>
              <a:t>表示</a:t>
            </a:r>
            <a:r>
              <a:rPr lang="zh-CN" altLang="en-US" sz="3200">
                <a:latin typeface="Arial"/>
              </a:rPr>
              <a:t>“</a:t>
            </a:r>
            <a:r>
              <a:rPr lang="zh-CN" altLang="en-US" sz="3200">
                <a:latin typeface="宋体" pitchFamily="2" charset="-122"/>
              </a:rPr>
              <a:t>有些</a:t>
            </a:r>
            <a:r>
              <a:rPr lang="zh-CN" altLang="en-US" sz="3200">
                <a:latin typeface="Arial"/>
              </a:rPr>
              <a:t>”</a:t>
            </a:r>
            <a:r>
              <a:rPr lang="zh-CN" altLang="en-US" sz="3200">
                <a:latin typeface="宋体" pitchFamily="2" charset="-122"/>
              </a:rPr>
              <a:t>、</a:t>
            </a:r>
            <a:r>
              <a:rPr lang="zh-CN" altLang="en-US" sz="3200">
                <a:latin typeface="Arial"/>
              </a:rPr>
              <a:t>“</a:t>
            </a:r>
            <a:r>
              <a:rPr lang="zh-CN" altLang="en-US" sz="3200">
                <a:latin typeface="宋体" pitchFamily="2" charset="-122"/>
              </a:rPr>
              <a:t>一些</a:t>
            </a:r>
            <a:r>
              <a:rPr lang="zh-CN" altLang="en-US" sz="3200">
                <a:latin typeface="Arial"/>
              </a:rPr>
              <a:t>”</a:t>
            </a:r>
            <a:r>
              <a:rPr lang="zh-CN" altLang="en-US" sz="3200">
                <a:latin typeface="宋体" pitchFamily="2" charset="-122"/>
              </a:rPr>
              <a:t>、</a:t>
            </a:r>
            <a:r>
              <a:rPr lang="zh-CN" altLang="en-US" sz="3200">
                <a:latin typeface="Arial"/>
              </a:rPr>
              <a:t>“</a:t>
            </a:r>
            <a:r>
              <a:rPr lang="zh-CN" altLang="en-US" sz="3200">
                <a:latin typeface="宋体" pitchFamily="2" charset="-122"/>
              </a:rPr>
              <a:t>某些</a:t>
            </a:r>
            <a:r>
              <a:rPr lang="zh-CN" altLang="en-US" sz="3200">
                <a:latin typeface="Arial"/>
              </a:rPr>
              <a:t>”</a:t>
            </a:r>
            <a:r>
              <a:rPr lang="zh-CN" altLang="en-US" sz="3200">
                <a:latin typeface="宋体" pitchFamily="2" charset="-122"/>
              </a:rPr>
              <a:t>、</a:t>
            </a:r>
            <a:r>
              <a:rPr lang="zh-CN" altLang="en-US" sz="3200">
                <a:latin typeface="Arial"/>
              </a:rPr>
              <a:t>“</a:t>
            </a:r>
            <a:r>
              <a:rPr lang="zh-CN" altLang="en-US" sz="3200">
                <a:latin typeface="宋体" pitchFamily="2" charset="-122"/>
              </a:rPr>
              <a:t>至少一个</a:t>
            </a:r>
            <a:r>
              <a:rPr lang="zh-CN" altLang="en-US" sz="3200">
                <a:latin typeface="Arial"/>
              </a:rPr>
              <a:t>”</a:t>
            </a:r>
            <a:r>
              <a:rPr lang="zh-CN" altLang="en-US" sz="3200">
                <a:latin typeface="宋体" pitchFamily="2" charset="-122"/>
              </a:rPr>
              <a:t>等</a:t>
            </a:r>
          </a:p>
          <a:p>
            <a:r>
              <a:rPr lang="zh-CN" altLang="en-US" sz="3200" b="1">
                <a:latin typeface="宋体" pitchFamily="2" charset="-122"/>
                <a:sym typeface="Symbol" pitchFamily="18" charset="2"/>
              </a:rPr>
              <a:t></a:t>
            </a:r>
            <a:r>
              <a:rPr lang="en-US" altLang="zh-CN" sz="3200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zh-CN" altLang="en-US" sz="3200">
                <a:latin typeface="宋体" pitchFamily="2" charset="-122"/>
              </a:rPr>
              <a:t>读作</a:t>
            </a:r>
            <a:r>
              <a:rPr lang="zh-CN" altLang="en-US" sz="3200">
                <a:latin typeface="Arial"/>
              </a:rPr>
              <a:t>“</a:t>
            </a:r>
            <a:r>
              <a:rPr lang="zh-CN" altLang="en-US" sz="3200">
                <a:latin typeface="宋体" pitchFamily="2" charset="-122"/>
              </a:rPr>
              <a:t>存在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Arial"/>
              </a:rPr>
              <a:t>”</a:t>
            </a:r>
            <a:r>
              <a:rPr lang="zh-CN" altLang="en-US" sz="3200">
                <a:latin typeface="宋体" pitchFamily="2" charset="-122"/>
              </a:rPr>
              <a:t>，</a:t>
            </a:r>
            <a:r>
              <a:rPr lang="zh-CN" altLang="en-US" sz="3200">
                <a:latin typeface="Arial"/>
              </a:rPr>
              <a:t>“</a:t>
            </a:r>
            <a:r>
              <a:rPr lang="zh-CN" altLang="en-US" sz="3200">
                <a:latin typeface="宋体" pitchFamily="2" charset="-122"/>
              </a:rPr>
              <a:t>对某些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Arial"/>
              </a:rPr>
              <a:t>”</a:t>
            </a:r>
            <a:r>
              <a:rPr lang="zh-CN" altLang="en-US" sz="3200">
                <a:latin typeface="宋体" pitchFamily="2" charset="-122"/>
              </a:rPr>
              <a:t>或</a:t>
            </a:r>
            <a:r>
              <a:rPr lang="zh-CN" altLang="en-US" sz="3200">
                <a:latin typeface="Arial"/>
              </a:rPr>
              <a:t>“</a:t>
            </a:r>
            <a:r>
              <a:rPr lang="zh-CN" altLang="en-US" sz="3200">
                <a:latin typeface="宋体" pitchFamily="2" charset="-122"/>
              </a:rPr>
              <a:t>至少有一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Arial"/>
              </a:rPr>
              <a:t>”</a:t>
            </a:r>
            <a:endParaRPr lang="en-US" altLang="zh-CN" sz="3200">
              <a:latin typeface="宋体" pitchFamily="2" charset="-122"/>
            </a:endParaRPr>
          </a:p>
          <a:p>
            <a:r>
              <a:rPr lang="zh-CN" altLang="en-US" sz="3200" b="1">
                <a:solidFill>
                  <a:srgbClr val="FF0000"/>
                </a:solidFill>
              </a:rPr>
              <a:t>指导变元</a:t>
            </a:r>
          </a:p>
          <a:p>
            <a:r>
              <a:rPr lang="zh-CN" altLang="en-US" sz="3200"/>
              <a:t>例</a:t>
            </a:r>
          </a:p>
          <a:p>
            <a:pPr lvl="1"/>
            <a:r>
              <a:rPr kumimoji="1" lang="zh-CN" altLang="en-US" sz="3200">
                <a:latin typeface="Times New Roman" pitchFamily="18" charset="0"/>
              </a:rPr>
              <a:t>有些有理数是整数</a:t>
            </a:r>
          </a:p>
          <a:p>
            <a:pPr lvl="1"/>
            <a:r>
              <a:rPr kumimoji="1" lang="zh-CN" altLang="en-US" sz="3200" i="1">
                <a:latin typeface="Times New Roman" pitchFamily="18" charset="0"/>
              </a:rPr>
              <a:t>Ｉ</a:t>
            </a:r>
            <a:r>
              <a:rPr kumimoji="1" lang="en-US" altLang="zh-CN" sz="3200">
                <a:latin typeface="Times New Roman" pitchFamily="18" charset="0"/>
              </a:rPr>
              <a:t>(</a:t>
            </a:r>
            <a:r>
              <a:rPr kumimoji="1" lang="en-US" altLang="zh-CN" sz="3200" i="1">
                <a:latin typeface="Times New Roman" pitchFamily="18" charset="0"/>
              </a:rPr>
              <a:t>x</a:t>
            </a:r>
            <a:r>
              <a:rPr kumimoji="1" lang="en-US" altLang="zh-CN" sz="3200">
                <a:latin typeface="Times New Roman" pitchFamily="18" charset="0"/>
              </a:rPr>
              <a:t>)</a:t>
            </a:r>
            <a:r>
              <a:rPr kumimoji="1" lang="zh-CN" altLang="en-US" sz="3200">
                <a:latin typeface="Times New Roman" pitchFamily="18" charset="0"/>
              </a:rPr>
              <a:t>：</a:t>
            </a:r>
            <a:r>
              <a:rPr kumimoji="1" lang="en-US" altLang="zh-CN" sz="3200" i="1">
                <a:latin typeface="Times New Roman" pitchFamily="18" charset="0"/>
              </a:rPr>
              <a:t>x</a:t>
            </a:r>
            <a:r>
              <a:rPr kumimoji="1" lang="zh-CN" altLang="en-US" sz="3200">
                <a:latin typeface="Times New Roman" pitchFamily="18" charset="0"/>
              </a:rPr>
              <a:t>是整数</a:t>
            </a:r>
          </a:p>
          <a:p>
            <a:pPr lvl="1"/>
            <a:r>
              <a:rPr kumimoji="1" lang="zh-CN" altLang="en-US" sz="3200">
                <a:latin typeface="Times New Roman" pitchFamily="18" charset="0"/>
              </a:rPr>
              <a:t>个体域：有理数集合</a:t>
            </a:r>
          </a:p>
          <a:p>
            <a:pPr lvl="1"/>
            <a:r>
              <a:rPr lang="zh-CN" altLang="en-US" sz="3200">
                <a:latin typeface="宋体" pitchFamily="2" charset="-122"/>
                <a:sym typeface="Symbol" pitchFamily="18" charset="2"/>
              </a:rPr>
              <a:t></a:t>
            </a:r>
            <a:r>
              <a:rPr kumimoji="1" lang="en-US" altLang="zh-CN" sz="3200" i="1">
                <a:latin typeface="Times New Roman" pitchFamily="18" charset="0"/>
              </a:rPr>
              <a:t>x</a:t>
            </a:r>
            <a:r>
              <a:rPr kumimoji="1" lang="zh-CN" altLang="en-US" sz="3200" i="1">
                <a:latin typeface="Times New Roman" pitchFamily="18" charset="0"/>
              </a:rPr>
              <a:t>Ｉ</a:t>
            </a:r>
            <a:r>
              <a:rPr kumimoji="1" lang="en-US" altLang="zh-CN" sz="3200">
                <a:latin typeface="Times New Roman" pitchFamily="18" charset="0"/>
              </a:rPr>
              <a:t>(</a:t>
            </a:r>
            <a:r>
              <a:rPr kumimoji="1" lang="en-US" altLang="zh-CN" sz="3200" i="1">
                <a:latin typeface="Times New Roman" pitchFamily="18" charset="0"/>
              </a:rPr>
              <a:t>x</a:t>
            </a:r>
            <a:r>
              <a:rPr kumimoji="1" lang="en-US" altLang="zh-CN" sz="3200">
                <a:latin typeface="Times New Roman" pitchFamily="18" charset="0"/>
              </a:rPr>
              <a:t>)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ED95CF-852A-4A29-BB35-636277D67A9A}"/>
              </a:ext>
            </a:extLst>
          </p:cNvPr>
          <p:cNvSpPr/>
          <p:nvPr/>
        </p:nvSpPr>
        <p:spPr>
          <a:xfrm>
            <a:off x="1906173" y="80940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存在量词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96524946"/>
      </p:ext>
    </p:extLst>
  </p:cSld>
  <p:clrMapOvr>
    <a:masterClrMapping/>
  </p:clrMapOvr>
  <p:transition spd="slow" advTm="0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8AA3EC-70A6-4795-943F-69B8F164F2B4}"/>
              </a:ext>
            </a:extLst>
          </p:cNvPr>
          <p:cNvSpPr/>
          <p:nvPr/>
        </p:nvSpPr>
        <p:spPr>
          <a:xfrm>
            <a:off x="1874849" y="887849"/>
            <a:ext cx="85519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16088" algn="l"/>
                <a:tab pos="2343150" algn="l"/>
              </a:tabLst>
            </a:pPr>
            <a:r>
              <a:rPr lang="zh-CN" altLang="en-US" sz="3200" dirty="0">
                <a:latin typeface="Times New Roman" panose="02020603050405020304" pitchFamily="18" charset="0"/>
              </a:rPr>
              <a:t>语义上，当</a:t>
            </a:r>
            <a:r>
              <a:rPr lang="en-US" altLang="zh-CN" sz="3200" dirty="0">
                <a:latin typeface="Times New Roman" panose="02020603050405020304" pitchFamily="18" charset="0"/>
              </a:rPr>
              <a:t>D={x</a:t>
            </a:r>
            <a:r>
              <a:rPr lang="en-US" altLang="zh-CN" sz="3200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</a:rPr>
              <a:t>,x</a:t>
            </a:r>
            <a:r>
              <a:rPr lang="en-US" altLang="zh-CN" sz="32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,…, </a:t>
            </a:r>
            <a:r>
              <a:rPr lang="en-US" altLang="zh-CN" sz="3200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</a:rPr>
              <a:t>}</a:t>
            </a:r>
            <a:r>
              <a:rPr lang="zh-CN" altLang="en-US" sz="3200" dirty="0">
                <a:latin typeface="Times New Roman" panose="02020603050405020304" pitchFamily="18" charset="0"/>
              </a:rPr>
              <a:t>是可数集合时，	</a:t>
            </a:r>
            <a:br>
              <a:rPr lang="zh-CN" altLang="en-US" sz="3200" dirty="0">
                <a:latin typeface="Times New Roman" panose="02020603050405020304" pitchFamily="18" charset="0"/>
              </a:rPr>
            </a:br>
            <a:br>
              <a:rPr lang="zh-CN" altLang="en-US" sz="3200" dirty="0">
                <a:latin typeface="Times New Roman" panose="02020603050405020304" pitchFamily="18" charset="0"/>
              </a:rPr>
            </a:br>
            <a:r>
              <a:rPr lang="zh-CN" altLang="en-US" sz="3200" dirty="0">
                <a:latin typeface="Times New Roman" panose="02020603050405020304" pitchFamily="18" charset="0"/>
              </a:rPr>
              <a:t>	</a:t>
            </a:r>
            <a:r>
              <a:rPr lang="zh-CN" altLang="en-US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dirty="0" err="1">
                <a:latin typeface="Times New Roman" panose="02020603050405020304" pitchFamily="18" charset="0"/>
              </a:rPr>
              <a:t>xG</a:t>
            </a:r>
            <a:r>
              <a:rPr lang="en-US" altLang="zh-CN" sz="3200" dirty="0">
                <a:latin typeface="Times New Roman" panose="02020603050405020304" pitchFamily="18" charset="0"/>
              </a:rPr>
              <a:t>(x)</a:t>
            </a:r>
            <a:r>
              <a:rPr lang="zh-CN" altLang="en-US" sz="3200" dirty="0">
                <a:latin typeface="Times New Roman" panose="02020603050405020304" pitchFamily="18" charset="0"/>
              </a:rPr>
              <a:t>等价于</a:t>
            </a:r>
            <a:r>
              <a:rPr lang="en-US" altLang="zh-CN" sz="3200" dirty="0">
                <a:latin typeface="Times New Roman" panose="02020603050405020304" pitchFamily="18" charset="0"/>
              </a:rPr>
              <a:t>G(x</a:t>
            </a:r>
            <a:r>
              <a:rPr lang="en-US" altLang="zh-CN" sz="3200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</a:rPr>
              <a:t>G(x</a:t>
            </a:r>
            <a:r>
              <a:rPr lang="en-US" altLang="zh-CN" sz="32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</a:rPr>
              <a:t>…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sz="3200" dirty="0">
                <a:latin typeface="Times New Roman" panose="02020603050405020304" pitchFamily="18" charset="0"/>
              </a:rPr>
              <a:t> G(</a:t>
            </a:r>
            <a:r>
              <a:rPr lang="en-US" altLang="zh-CN" sz="3200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</a:rPr>
              <a:t>	 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</a:rPr>
              <a:t>	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 dirty="0" err="1">
                <a:latin typeface="Times New Roman" panose="02020603050405020304" pitchFamily="18" charset="0"/>
              </a:rPr>
              <a:t>xG</a:t>
            </a:r>
            <a:r>
              <a:rPr lang="en-US" altLang="zh-CN" sz="3200" dirty="0">
                <a:latin typeface="Times New Roman" panose="02020603050405020304" pitchFamily="18" charset="0"/>
              </a:rPr>
              <a:t>(x)</a:t>
            </a:r>
            <a:r>
              <a:rPr lang="zh-CN" altLang="en-US" sz="3200" dirty="0">
                <a:latin typeface="Times New Roman" panose="02020603050405020304" pitchFamily="18" charset="0"/>
              </a:rPr>
              <a:t>等价于</a:t>
            </a:r>
            <a:r>
              <a:rPr lang="en-US" altLang="zh-CN" sz="3200" dirty="0">
                <a:latin typeface="Times New Roman" panose="02020603050405020304" pitchFamily="18" charset="0"/>
              </a:rPr>
              <a:t>G(x</a:t>
            </a:r>
            <a:r>
              <a:rPr lang="en-US" altLang="zh-CN" sz="3200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dirty="0">
                <a:latin typeface="Times New Roman" panose="02020603050405020304" pitchFamily="18" charset="0"/>
              </a:rPr>
              <a:t>G(x</a:t>
            </a:r>
            <a:r>
              <a:rPr lang="en-US" altLang="zh-CN" sz="32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dirty="0">
                <a:latin typeface="Times New Roman" panose="02020603050405020304" pitchFamily="18" charset="0"/>
              </a:rPr>
              <a:t>…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3200" dirty="0">
                <a:latin typeface="Times New Roman" panose="02020603050405020304" pitchFamily="18" charset="0"/>
              </a:rPr>
              <a:t> G(</a:t>
            </a:r>
            <a:r>
              <a:rPr lang="en-US" altLang="zh-CN" sz="3200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A6345D-1F14-46BC-9FA5-051210FE84CA}"/>
              </a:ext>
            </a:extLst>
          </p:cNvPr>
          <p:cNvSpPr/>
          <p:nvPr/>
        </p:nvSpPr>
        <p:spPr>
          <a:xfrm>
            <a:off x="2791441" y="393413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3200" dirty="0">
                <a:latin typeface="宋体" pitchFamily="2" charset="-122"/>
              </a:rPr>
              <a:t>D={1,2,3}</a:t>
            </a:r>
          </a:p>
          <a:p>
            <a:pPr lvl="1"/>
            <a:r>
              <a:rPr kumimoji="1" lang="en-US" altLang="zh-CN" sz="32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3200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3200" i="1" dirty="0" err="1">
                <a:latin typeface="Times New Roman" pitchFamily="18" charset="0"/>
              </a:rPr>
              <a:t>P</a:t>
            </a:r>
            <a:r>
              <a:rPr kumimoji="1" lang="en-US" altLang="zh-CN" sz="3200" dirty="0">
                <a:latin typeface="Times New Roman" pitchFamily="18" charset="0"/>
              </a:rPr>
              <a:t>(</a:t>
            </a:r>
            <a:r>
              <a:rPr kumimoji="1" lang="en-US" altLang="zh-CN" sz="3200" i="1" dirty="0">
                <a:latin typeface="Times New Roman" pitchFamily="18" charset="0"/>
              </a:rPr>
              <a:t>x</a:t>
            </a:r>
            <a:r>
              <a:rPr kumimoji="1" lang="en-US" altLang="zh-CN" sz="3200" dirty="0">
                <a:latin typeface="Times New Roman" pitchFamily="18" charset="0"/>
              </a:rPr>
              <a:t>)</a:t>
            </a:r>
            <a:r>
              <a:rPr kumimoji="1" lang="en-US" altLang="zh-CN" sz="3200" dirty="0">
                <a:latin typeface="Times New Roman" pitchFamily="18" charset="0"/>
                <a:sym typeface="Symbol" pitchFamily="18" charset="2"/>
              </a:rPr>
              <a:t></a:t>
            </a:r>
            <a:r>
              <a:rPr kumimoji="1" lang="en-US" altLang="zh-CN" sz="3200" i="1" dirty="0">
                <a:latin typeface="Times New Roman" pitchFamily="18" charset="0"/>
              </a:rPr>
              <a:t> P</a:t>
            </a:r>
            <a:r>
              <a:rPr kumimoji="1" lang="en-US" altLang="zh-CN" sz="3200" dirty="0">
                <a:latin typeface="Times New Roman" pitchFamily="18" charset="0"/>
              </a:rPr>
              <a:t>(1)∧ </a:t>
            </a:r>
            <a:r>
              <a:rPr kumimoji="1" lang="en-US" altLang="zh-CN" sz="3200" i="1" dirty="0">
                <a:latin typeface="Times New Roman" pitchFamily="18" charset="0"/>
              </a:rPr>
              <a:t>P</a:t>
            </a:r>
            <a:r>
              <a:rPr kumimoji="1" lang="en-US" altLang="zh-CN" sz="3200" dirty="0">
                <a:latin typeface="Times New Roman" pitchFamily="18" charset="0"/>
              </a:rPr>
              <a:t>(2) ∧ </a:t>
            </a:r>
            <a:r>
              <a:rPr kumimoji="1" lang="en-US" altLang="zh-CN" sz="3200" i="1" dirty="0">
                <a:latin typeface="Times New Roman" pitchFamily="18" charset="0"/>
              </a:rPr>
              <a:t>P</a:t>
            </a:r>
            <a:r>
              <a:rPr kumimoji="1" lang="en-US" altLang="zh-CN" sz="3200" dirty="0">
                <a:latin typeface="Times New Roman" pitchFamily="18" charset="0"/>
              </a:rPr>
              <a:t>(3)</a:t>
            </a:r>
          </a:p>
          <a:p>
            <a:pPr lvl="1"/>
            <a:r>
              <a:rPr kumimoji="1" lang="en-US" altLang="zh-CN" sz="3200" dirty="0">
                <a:latin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3200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3200" i="1" dirty="0" err="1">
                <a:latin typeface="Times New Roman" pitchFamily="18" charset="0"/>
              </a:rPr>
              <a:t>P</a:t>
            </a:r>
            <a:r>
              <a:rPr kumimoji="1" lang="en-US" altLang="zh-CN" sz="3200" dirty="0">
                <a:latin typeface="Times New Roman" pitchFamily="18" charset="0"/>
              </a:rPr>
              <a:t>(</a:t>
            </a:r>
            <a:r>
              <a:rPr kumimoji="1" lang="en-US" altLang="zh-CN" sz="3200" i="1" dirty="0">
                <a:latin typeface="Times New Roman" pitchFamily="18" charset="0"/>
              </a:rPr>
              <a:t>x</a:t>
            </a:r>
            <a:r>
              <a:rPr kumimoji="1" lang="en-US" altLang="zh-CN" sz="3200" dirty="0">
                <a:latin typeface="Times New Roman" pitchFamily="18" charset="0"/>
              </a:rPr>
              <a:t>)</a:t>
            </a:r>
            <a:r>
              <a:rPr kumimoji="1" lang="en-US" altLang="zh-CN" sz="3200" dirty="0">
                <a:latin typeface="Times New Roman" pitchFamily="18" charset="0"/>
                <a:sym typeface="Symbol" pitchFamily="18" charset="2"/>
              </a:rPr>
              <a:t> </a:t>
            </a:r>
            <a:r>
              <a:rPr kumimoji="1" lang="en-US" altLang="zh-CN" sz="3200" i="1" dirty="0">
                <a:latin typeface="Times New Roman" pitchFamily="18" charset="0"/>
              </a:rPr>
              <a:t>P</a:t>
            </a:r>
            <a:r>
              <a:rPr kumimoji="1" lang="en-US" altLang="zh-CN" sz="3200" dirty="0">
                <a:latin typeface="Times New Roman" pitchFamily="18" charset="0"/>
              </a:rPr>
              <a:t>(1)∨ </a:t>
            </a:r>
            <a:r>
              <a:rPr kumimoji="1" lang="en-US" altLang="zh-CN" sz="3200" i="1" dirty="0">
                <a:latin typeface="Times New Roman" pitchFamily="18" charset="0"/>
              </a:rPr>
              <a:t>P</a:t>
            </a:r>
            <a:r>
              <a:rPr kumimoji="1" lang="en-US" altLang="zh-CN" sz="3200" dirty="0">
                <a:latin typeface="Times New Roman" pitchFamily="18" charset="0"/>
              </a:rPr>
              <a:t>(2) ∨</a:t>
            </a:r>
            <a:r>
              <a:rPr kumimoji="1" lang="en-US" altLang="zh-CN" sz="3200" i="1" dirty="0">
                <a:latin typeface="Times New Roman" pitchFamily="18" charset="0"/>
              </a:rPr>
              <a:t>P</a:t>
            </a:r>
            <a:r>
              <a:rPr kumimoji="1" lang="en-US" altLang="zh-CN" sz="3200" dirty="0">
                <a:latin typeface="Times New Roman" pitchFamily="18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42532898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Group 55">
            <a:extLst>
              <a:ext uri="{FF2B5EF4-FFF2-40B4-BE49-F238E27FC236}">
                <a16:creationId xmlns:a16="http://schemas.microsoft.com/office/drawing/2014/main" id="{095FC14F-B5DD-407A-899E-682C2CDAA7C4}"/>
              </a:ext>
            </a:extLst>
          </p:cNvPr>
          <p:cNvGraphicFramePr>
            <a:graphicFrameLocks/>
          </p:cNvGraphicFramePr>
          <p:nvPr/>
        </p:nvGraphicFramePr>
        <p:xfrm>
          <a:off x="2075795" y="1785812"/>
          <a:ext cx="3024187" cy="2709864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</a:t>
                      </a:r>
                      <a:r>
                        <a:rPr kumimoji="1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xA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AutoShape 38">
            <a:extLst>
              <a:ext uri="{FF2B5EF4-FFF2-40B4-BE49-F238E27FC236}">
                <a16:creationId xmlns:a16="http://schemas.microsoft.com/office/drawing/2014/main" id="{0E609582-A906-4B9C-8042-691BD8CE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095" y="5025900"/>
            <a:ext cx="1728787" cy="792162"/>
          </a:xfrm>
          <a:prstGeom prst="wedgeRoundRectCallout">
            <a:avLst>
              <a:gd name="adj1" fmla="val 22634"/>
              <a:gd name="adj2" fmla="val -110722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/>
              <a:t>x</a:t>
            </a:r>
            <a:r>
              <a:rPr lang="zh-CN" altLang="en-US" sz="2000"/>
              <a:t>取遍论域中的所有值</a:t>
            </a:r>
          </a:p>
        </p:txBody>
      </p:sp>
      <p:sp>
        <p:nvSpPr>
          <p:cNvPr id="6" name="Text Box 45">
            <a:extLst>
              <a:ext uri="{FF2B5EF4-FFF2-40B4-BE49-F238E27FC236}">
                <a16:creationId xmlns:a16="http://schemas.microsoft.com/office/drawing/2014/main" id="{82108D08-CEDC-4768-AF66-815042AC6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9407" y="3154237"/>
            <a:ext cx="43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T</a:t>
            </a:r>
          </a:p>
        </p:txBody>
      </p:sp>
      <p:sp>
        <p:nvSpPr>
          <p:cNvPr id="7" name="AutoShape 46">
            <a:extLst>
              <a:ext uri="{FF2B5EF4-FFF2-40B4-BE49-F238E27FC236}">
                <a16:creationId xmlns:a16="http://schemas.microsoft.com/office/drawing/2014/main" id="{699351AB-DDF1-4C88-B8B3-0CB5ED9EC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420" y="5818062"/>
            <a:ext cx="2808287" cy="863600"/>
          </a:xfrm>
          <a:prstGeom prst="wedgeRoundRectCallout">
            <a:avLst>
              <a:gd name="adj1" fmla="val -30273"/>
              <a:gd name="adj2" fmla="val -193750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>
                <a:latin typeface="宋体" pitchFamily="2" charset="-122"/>
              </a:rPr>
              <a:t>关于</a:t>
            </a:r>
            <a:r>
              <a:rPr lang="en-US" altLang="zh-CN" sz="2400">
                <a:latin typeface="宋体" pitchFamily="2" charset="-122"/>
              </a:rPr>
              <a:t>x</a:t>
            </a:r>
            <a:r>
              <a:rPr lang="zh-CN" altLang="en-US" sz="2400">
                <a:latin typeface="宋体" pitchFamily="2" charset="-122"/>
              </a:rPr>
              <a:t>的命题函数</a:t>
            </a:r>
            <a:r>
              <a:rPr lang="en-US" altLang="zh-CN" sz="2400">
                <a:latin typeface="宋体" pitchFamily="2" charset="-122"/>
              </a:rPr>
              <a:t>A(x)</a:t>
            </a:r>
            <a:r>
              <a:rPr lang="zh-CN" altLang="en-US" sz="2400">
                <a:latin typeface="宋体" pitchFamily="2" charset="-122"/>
              </a:rPr>
              <a:t>取值皆为</a:t>
            </a:r>
            <a:r>
              <a:rPr lang="en-US" altLang="zh-CN" sz="2400">
                <a:latin typeface="宋体" pitchFamily="2" charset="-122"/>
              </a:rPr>
              <a:t>T</a:t>
            </a:r>
          </a:p>
        </p:txBody>
      </p:sp>
      <p:sp>
        <p:nvSpPr>
          <p:cNvPr id="8" name="AutoShape 47">
            <a:extLst>
              <a:ext uri="{FF2B5EF4-FFF2-40B4-BE49-F238E27FC236}">
                <a16:creationId xmlns:a16="http://schemas.microsoft.com/office/drawing/2014/main" id="{85409548-545F-4832-95ED-AB2C28ECB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6382" y="4665537"/>
            <a:ext cx="2519363" cy="863600"/>
          </a:xfrm>
          <a:prstGeom prst="wedgeRoundRectCallout">
            <a:avLst>
              <a:gd name="adj1" fmla="val -39037"/>
              <a:gd name="adj2" fmla="val -171139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>
                <a:latin typeface="宋体" pitchFamily="2" charset="-122"/>
              </a:rPr>
              <a:t>全称命题</a:t>
            </a:r>
            <a:r>
              <a:rPr kumimoji="1" lang="zh-CN" altLang="en-US" sz="2400">
                <a:sym typeface="Symbol" pitchFamily="18" charset="2"/>
              </a:rPr>
              <a:t></a:t>
            </a:r>
            <a:r>
              <a:rPr kumimoji="1" lang="en-US" altLang="zh-CN" sz="2400" i="1">
                <a:sym typeface="Symbol" pitchFamily="18" charset="2"/>
              </a:rPr>
              <a:t>x</a:t>
            </a:r>
            <a:r>
              <a:rPr lang="en-US" altLang="zh-CN" sz="2400">
                <a:latin typeface="宋体" pitchFamily="2" charset="-122"/>
              </a:rPr>
              <a:t>A(x)</a:t>
            </a:r>
            <a:r>
              <a:rPr lang="zh-CN" altLang="en-US" sz="2400">
                <a:latin typeface="宋体" pitchFamily="2" charset="-122"/>
              </a:rPr>
              <a:t>的真值为</a:t>
            </a:r>
            <a:r>
              <a:rPr lang="en-US" altLang="zh-CN" sz="2400">
                <a:latin typeface="宋体" pitchFamily="2" charset="-122"/>
              </a:rPr>
              <a:t>T</a:t>
            </a:r>
          </a:p>
        </p:txBody>
      </p:sp>
      <p:grpSp>
        <p:nvGrpSpPr>
          <p:cNvPr id="9" name="Group 87">
            <a:extLst>
              <a:ext uri="{FF2B5EF4-FFF2-40B4-BE49-F238E27FC236}">
                <a16:creationId xmlns:a16="http://schemas.microsoft.com/office/drawing/2014/main" id="{66F9D30C-9379-4847-AB3C-9078C8A60748}"/>
              </a:ext>
            </a:extLst>
          </p:cNvPr>
          <p:cNvGrpSpPr>
            <a:grpSpLocks/>
          </p:cNvGrpSpPr>
          <p:nvPr/>
        </p:nvGrpSpPr>
        <p:grpSpPr bwMode="auto">
          <a:xfrm>
            <a:off x="3083857" y="2362075"/>
            <a:ext cx="895350" cy="2087562"/>
            <a:chOff x="1292" y="1253"/>
            <a:chExt cx="564" cy="1315"/>
          </a:xfrm>
        </p:grpSpPr>
        <p:sp>
          <p:nvSpPr>
            <p:cNvPr id="10" name="Text Box 48">
              <a:extLst>
                <a:ext uri="{FF2B5EF4-FFF2-40B4-BE49-F238E27FC236}">
                  <a16:creationId xmlns:a16="http://schemas.microsoft.com/office/drawing/2014/main" id="{5AA99C9D-AA9D-4C7E-A0FA-425F93E65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0" y="1253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/>
                <a:t>T</a:t>
              </a:r>
            </a:p>
          </p:txBody>
        </p:sp>
        <p:sp>
          <p:nvSpPr>
            <p:cNvPr id="11" name="Text Box 49">
              <a:extLst>
                <a:ext uri="{FF2B5EF4-FFF2-40B4-BE49-F238E27FC236}">
                  <a16:creationId xmlns:a16="http://schemas.microsoft.com/office/drawing/2014/main" id="{AA97316E-1B7C-4735-AC23-F3366D1E9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890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……</a:t>
              </a:r>
            </a:p>
          </p:txBody>
        </p:sp>
        <p:sp>
          <p:nvSpPr>
            <p:cNvPr id="12" name="Text Box 50">
              <a:extLst>
                <a:ext uri="{FF2B5EF4-FFF2-40B4-BE49-F238E27FC236}">
                  <a16:creationId xmlns:a16="http://schemas.microsoft.com/office/drawing/2014/main" id="{1ADAF88B-DF0F-46B4-8EFB-E8233B3D0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0" y="1570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/>
                <a:t>T</a:t>
              </a:r>
            </a:p>
          </p:txBody>
        </p:sp>
        <p:sp>
          <p:nvSpPr>
            <p:cNvPr id="13" name="Text Box 51">
              <a:extLst>
                <a:ext uri="{FF2B5EF4-FFF2-40B4-BE49-F238E27FC236}">
                  <a16:creationId xmlns:a16="http://schemas.microsoft.com/office/drawing/2014/main" id="{36D986E6-82F5-4DA1-B53F-F1C4BA8FC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0" y="2241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/>
                <a:t>T</a:t>
              </a:r>
            </a:p>
          </p:txBody>
        </p:sp>
      </p:grpSp>
      <p:graphicFrame>
        <p:nvGraphicFramePr>
          <p:cNvPr id="14" name="Group 56">
            <a:extLst>
              <a:ext uri="{FF2B5EF4-FFF2-40B4-BE49-F238E27FC236}">
                <a16:creationId xmlns:a16="http://schemas.microsoft.com/office/drawing/2014/main" id="{681CFEC0-20D3-4E2C-A25B-EE7F80EC6660}"/>
              </a:ext>
            </a:extLst>
          </p:cNvPr>
          <p:cNvGraphicFramePr>
            <a:graphicFrameLocks noGrp="1"/>
          </p:cNvGraphicFramePr>
          <p:nvPr/>
        </p:nvGraphicFramePr>
        <p:xfrm>
          <a:off x="5749270" y="1785812"/>
          <a:ext cx="3024187" cy="2709864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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xA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Group 88">
            <a:extLst>
              <a:ext uri="{FF2B5EF4-FFF2-40B4-BE49-F238E27FC236}">
                <a16:creationId xmlns:a16="http://schemas.microsoft.com/office/drawing/2014/main" id="{606326BC-EEA0-4232-B1A5-9CD0A471E7A5}"/>
              </a:ext>
            </a:extLst>
          </p:cNvPr>
          <p:cNvGrpSpPr>
            <a:grpSpLocks/>
          </p:cNvGrpSpPr>
          <p:nvPr/>
        </p:nvGrpSpPr>
        <p:grpSpPr bwMode="auto">
          <a:xfrm>
            <a:off x="6797020" y="2362075"/>
            <a:ext cx="895350" cy="2087562"/>
            <a:chOff x="3631" y="1253"/>
            <a:chExt cx="564" cy="1315"/>
          </a:xfrm>
        </p:grpSpPr>
        <p:sp>
          <p:nvSpPr>
            <p:cNvPr id="16" name="Text Box 79">
              <a:extLst>
                <a:ext uri="{FF2B5EF4-FFF2-40B4-BE49-F238E27FC236}">
                  <a16:creationId xmlns:a16="http://schemas.microsoft.com/office/drawing/2014/main" id="{9EDA5508-7157-44ED-A22A-038FADC26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9" y="1253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/>
                <a:t>F</a:t>
              </a:r>
            </a:p>
          </p:txBody>
        </p:sp>
        <p:sp>
          <p:nvSpPr>
            <p:cNvPr id="17" name="Text Box 80">
              <a:extLst>
                <a:ext uri="{FF2B5EF4-FFF2-40B4-BE49-F238E27FC236}">
                  <a16:creationId xmlns:a16="http://schemas.microsoft.com/office/drawing/2014/main" id="{F9943C87-5025-4ED0-A4DF-7EF9A6960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1" y="1890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……</a:t>
              </a:r>
            </a:p>
          </p:txBody>
        </p:sp>
        <p:sp>
          <p:nvSpPr>
            <p:cNvPr id="18" name="Text Box 81">
              <a:extLst>
                <a:ext uri="{FF2B5EF4-FFF2-40B4-BE49-F238E27FC236}">
                  <a16:creationId xmlns:a16="http://schemas.microsoft.com/office/drawing/2014/main" id="{46496160-A74C-405C-80FB-A248D3F2E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9" y="1570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/>
                <a:t>F</a:t>
              </a:r>
            </a:p>
          </p:txBody>
        </p:sp>
        <p:sp>
          <p:nvSpPr>
            <p:cNvPr id="19" name="Text Box 82">
              <a:extLst>
                <a:ext uri="{FF2B5EF4-FFF2-40B4-BE49-F238E27FC236}">
                  <a16:creationId xmlns:a16="http://schemas.microsoft.com/office/drawing/2014/main" id="{F4CA6B12-81A5-41BA-8354-01BE988B6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9" y="2241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/>
                <a:t>F</a:t>
              </a:r>
            </a:p>
          </p:txBody>
        </p:sp>
      </p:grpSp>
      <p:sp>
        <p:nvSpPr>
          <p:cNvPr id="20" name="Text Box 83">
            <a:extLst>
              <a:ext uri="{FF2B5EF4-FFF2-40B4-BE49-F238E27FC236}">
                <a16:creationId xmlns:a16="http://schemas.microsoft.com/office/drawing/2014/main" id="{6A33AC49-BD21-4421-AAF5-D6AFE57B9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295" y="3154237"/>
            <a:ext cx="43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F</a:t>
            </a:r>
          </a:p>
        </p:txBody>
      </p:sp>
      <p:sp>
        <p:nvSpPr>
          <p:cNvPr id="21" name="AutoShape 84">
            <a:extLst>
              <a:ext uri="{FF2B5EF4-FFF2-40B4-BE49-F238E27FC236}">
                <a16:creationId xmlns:a16="http://schemas.microsoft.com/office/drawing/2014/main" id="{CDF81231-AE05-4D4D-A48E-0CF7A4DA6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707" y="5889500"/>
            <a:ext cx="2736850" cy="863600"/>
          </a:xfrm>
          <a:prstGeom prst="wedgeRoundRectCallout">
            <a:avLst>
              <a:gd name="adj1" fmla="val -1565"/>
              <a:gd name="adj2" fmla="val -203491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>
                <a:latin typeface="宋体" pitchFamily="2" charset="-122"/>
              </a:rPr>
              <a:t>关于</a:t>
            </a:r>
            <a:r>
              <a:rPr lang="en-US" altLang="zh-CN" sz="2400">
                <a:latin typeface="宋体" pitchFamily="2" charset="-122"/>
              </a:rPr>
              <a:t>x</a:t>
            </a:r>
            <a:r>
              <a:rPr lang="zh-CN" altLang="en-US" sz="2400">
                <a:latin typeface="宋体" pitchFamily="2" charset="-122"/>
              </a:rPr>
              <a:t>的命题函数</a:t>
            </a:r>
            <a:r>
              <a:rPr lang="en-US" altLang="zh-CN" sz="2400">
                <a:latin typeface="宋体" pitchFamily="2" charset="-122"/>
              </a:rPr>
              <a:t>A(x)</a:t>
            </a:r>
            <a:r>
              <a:rPr lang="zh-CN" altLang="en-US" sz="2400">
                <a:latin typeface="宋体" pitchFamily="2" charset="-122"/>
              </a:rPr>
              <a:t>取值皆为</a:t>
            </a:r>
            <a:r>
              <a:rPr lang="en-US" altLang="zh-CN" sz="2400">
                <a:latin typeface="宋体" pitchFamily="2" charset="-122"/>
              </a:rPr>
              <a:t>F</a:t>
            </a:r>
          </a:p>
        </p:txBody>
      </p:sp>
      <p:sp>
        <p:nvSpPr>
          <p:cNvPr id="22" name="AutoShape 85">
            <a:extLst>
              <a:ext uri="{FF2B5EF4-FFF2-40B4-BE49-F238E27FC236}">
                <a16:creationId xmlns:a16="http://schemas.microsoft.com/office/drawing/2014/main" id="{47D6BFB8-73B0-4CEE-9A04-5672F2674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70" y="4810000"/>
            <a:ext cx="2449512" cy="863600"/>
          </a:xfrm>
          <a:prstGeom prst="wedgeRoundRectCallout">
            <a:avLst>
              <a:gd name="adj1" fmla="val -20255"/>
              <a:gd name="adj2" fmla="val -183824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>
                <a:latin typeface="宋体" pitchFamily="2" charset="-122"/>
              </a:rPr>
              <a:t>存在命题</a:t>
            </a:r>
            <a:r>
              <a:rPr kumimoji="1" lang="zh-CN" altLang="en-US" sz="2400">
                <a:sym typeface="Symbol" pitchFamily="18" charset="2"/>
              </a:rPr>
              <a:t></a:t>
            </a:r>
            <a:r>
              <a:rPr kumimoji="1" lang="en-US" altLang="zh-CN" sz="2400" i="1">
                <a:sym typeface="Symbol" pitchFamily="18" charset="2"/>
              </a:rPr>
              <a:t>x</a:t>
            </a:r>
            <a:r>
              <a:rPr lang="en-US" altLang="zh-CN" sz="2400">
                <a:latin typeface="宋体" pitchFamily="2" charset="-122"/>
              </a:rPr>
              <a:t>A(x)</a:t>
            </a:r>
            <a:r>
              <a:rPr lang="zh-CN" altLang="en-US" sz="2400">
                <a:latin typeface="宋体" pitchFamily="2" charset="-122"/>
              </a:rPr>
              <a:t>的真值为</a:t>
            </a:r>
            <a:r>
              <a:rPr lang="en-US" altLang="zh-CN" sz="2400">
                <a:latin typeface="宋体" pitchFamily="2" charset="-122"/>
              </a:rPr>
              <a:t>F</a:t>
            </a:r>
          </a:p>
        </p:txBody>
      </p:sp>
      <p:sp>
        <p:nvSpPr>
          <p:cNvPr id="23" name="Rectangle 86">
            <a:extLst>
              <a:ext uri="{FF2B5EF4-FFF2-40B4-BE49-F238E27FC236}">
                <a16:creationId xmlns:a16="http://schemas.microsoft.com/office/drawing/2014/main" id="{58FE3F93-8198-437E-9B4F-67A02BDA0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482" y="830200"/>
            <a:ext cx="69850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dirty="0"/>
              <a:t>量化断言和个体指派的关系</a:t>
            </a:r>
          </a:p>
        </p:txBody>
      </p:sp>
      <p:sp>
        <p:nvSpPr>
          <p:cNvPr id="24" name="AutoShape 89">
            <a:extLst>
              <a:ext uri="{FF2B5EF4-FFF2-40B4-BE49-F238E27FC236}">
                <a16:creationId xmlns:a16="http://schemas.microsoft.com/office/drawing/2014/main" id="{D5DF1900-CD19-4125-A50D-3EC77275D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282" y="4881437"/>
            <a:ext cx="1728788" cy="792163"/>
          </a:xfrm>
          <a:prstGeom prst="wedgeRoundRectCallout">
            <a:avLst>
              <a:gd name="adj1" fmla="val 49171"/>
              <a:gd name="adj2" fmla="val -92486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/>
              <a:t>x</a:t>
            </a:r>
            <a:r>
              <a:rPr lang="zh-CN" altLang="en-US" sz="2000"/>
              <a:t>取遍论域中的所有值</a:t>
            </a:r>
          </a:p>
        </p:txBody>
      </p:sp>
      <p:sp>
        <p:nvSpPr>
          <p:cNvPr id="25" name="Text Box 90">
            <a:extLst>
              <a:ext uri="{FF2B5EF4-FFF2-40B4-BE49-F238E27FC236}">
                <a16:creationId xmlns:a16="http://schemas.microsoft.com/office/drawing/2014/main" id="{94631FE6-824C-4DDD-AA8B-4D7FF0F86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020" y="4594100"/>
            <a:ext cx="8135937" cy="219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b="1" dirty="0">
                <a:latin typeface="宋体" pitchFamily="2" charset="-122"/>
              </a:rPr>
              <a:t>总之：</a:t>
            </a:r>
          </a:p>
          <a:p>
            <a:pPr>
              <a:lnSpc>
                <a:spcPct val="115000"/>
              </a:lnSpc>
            </a:pPr>
            <a:r>
              <a:rPr lang="zh-CN" altLang="en-US" sz="2400" b="1" dirty="0">
                <a:latin typeface="宋体" pitchFamily="2" charset="-122"/>
              </a:rPr>
              <a:t>  </a:t>
            </a:r>
            <a:r>
              <a:rPr lang="en-US" altLang="zh-CN" sz="2400" b="1" dirty="0">
                <a:latin typeface="宋体" pitchFamily="2" charset="-122"/>
              </a:rPr>
              <a:t>1.</a:t>
            </a:r>
            <a:r>
              <a:rPr lang="zh-CN" altLang="en-US" sz="2400" b="1" dirty="0">
                <a:latin typeface="宋体" pitchFamily="2" charset="-122"/>
              </a:rPr>
              <a:t>全称命题</a:t>
            </a:r>
            <a:r>
              <a:rPr kumimoji="1" lang="zh-CN" altLang="en-US" sz="2400" b="1" dirty="0">
                <a:latin typeface="宋体" pitchFamily="2" charset="-122"/>
                <a:sym typeface="Symbol" pitchFamily="18" charset="2"/>
              </a:rPr>
              <a:t></a:t>
            </a:r>
            <a:r>
              <a:rPr kumimoji="1" lang="en-US" altLang="zh-CN" sz="2400" b="1" dirty="0" err="1">
                <a:latin typeface="宋体" pitchFamily="2" charset="-122"/>
                <a:sym typeface="Symbol" pitchFamily="18" charset="2"/>
              </a:rPr>
              <a:t>xA</a:t>
            </a:r>
            <a:r>
              <a:rPr kumimoji="1" lang="en-US" altLang="zh-CN" sz="2400" b="1" dirty="0">
                <a:latin typeface="宋体" pitchFamily="2" charset="-122"/>
              </a:rPr>
              <a:t>(x)</a:t>
            </a:r>
            <a:r>
              <a:rPr kumimoji="1" lang="zh-CN" altLang="en-US" sz="2400" b="1" dirty="0">
                <a:latin typeface="宋体" pitchFamily="2" charset="-122"/>
              </a:rPr>
              <a:t>为真，当且仅当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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a</a:t>
            </a:r>
            <a:r>
              <a:rPr kumimoji="1" lang="en-US" altLang="zh-CN" sz="2400" b="1" dirty="0" err="1">
                <a:latin typeface="宋体" pitchFamily="2" charset="-122"/>
                <a:sym typeface="Symbol" pitchFamily="18" charset="2"/>
              </a:rPr>
              <a:t>∈D</a:t>
            </a:r>
            <a:r>
              <a:rPr kumimoji="1" lang="zh-CN" altLang="en-US" sz="2400" b="1" dirty="0">
                <a:latin typeface="宋体" pitchFamily="2" charset="-122"/>
                <a:sym typeface="Symbol" pitchFamily="18" charset="2"/>
              </a:rPr>
              <a:t>，</a:t>
            </a:r>
            <a:r>
              <a:rPr kumimoji="1" lang="en-US" altLang="zh-CN" sz="2400" b="1" dirty="0">
                <a:latin typeface="宋体" pitchFamily="2" charset="-122"/>
                <a:sym typeface="Symbol" pitchFamily="18" charset="2"/>
              </a:rPr>
              <a:t>A</a:t>
            </a:r>
            <a:r>
              <a:rPr kumimoji="1" lang="en-US" altLang="zh-CN" sz="2400" b="1" dirty="0">
                <a:latin typeface="宋体" pitchFamily="2" charset="-122"/>
              </a:rPr>
              <a:t>(a)</a:t>
            </a:r>
            <a:r>
              <a:rPr kumimoji="1" lang="zh-CN" altLang="en-US" sz="2400" b="1" dirty="0">
                <a:latin typeface="宋体" pitchFamily="2" charset="-122"/>
              </a:rPr>
              <a:t>皆为真</a:t>
            </a:r>
          </a:p>
          <a:p>
            <a:pPr>
              <a:lnSpc>
                <a:spcPct val="115000"/>
              </a:lnSpc>
            </a:pPr>
            <a:r>
              <a:rPr kumimoji="1" lang="zh-CN" altLang="en-US" sz="2400" b="1" dirty="0">
                <a:latin typeface="宋体" pitchFamily="2" charset="-122"/>
              </a:rPr>
              <a:t>  </a:t>
            </a:r>
            <a:r>
              <a:rPr kumimoji="1" lang="en-US" altLang="zh-CN" sz="2400" b="1" dirty="0">
                <a:latin typeface="宋体" pitchFamily="2" charset="-122"/>
              </a:rPr>
              <a:t>2.</a:t>
            </a:r>
            <a:r>
              <a:rPr lang="zh-CN" altLang="en-US" sz="2400" b="1" dirty="0">
                <a:latin typeface="宋体" pitchFamily="2" charset="-122"/>
              </a:rPr>
              <a:t>全称命题</a:t>
            </a:r>
            <a:r>
              <a:rPr kumimoji="1" lang="zh-CN" altLang="en-US" sz="2400" b="1" dirty="0">
                <a:latin typeface="宋体" pitchFamily="2" charset="-122"/>
                <a:sym typeface="Symbol" pitchFamily="18" charset="2"/>
              </a:rPr>
              <a:t></a:t>
            </a:r>
            <a:r>
              <a:rPr kumimoji="1" lang="en-US" altLang="zh-CN" sz="2400" b="1" dirty="0" err="1">
                <a:latin typeface="宋体" pitchFamily="2" charset="-122"/>
                <a:sym typeface="Symbol" pitchFamily="18" charset="2"/>
              </a:rPr>
              <a:t>xA</a:t>
            </a:r>
            <a:r>
              <a:rPr kumimoji="1" lang="en-US" altLang="zh-CN" sz="2400" b="1" dirty="0">
                <a:latin typeface="宋体" pitchFamily="2" charset="-122"/>
              </a:rPr>
              <a:t>(x)</a:t>
            </a:r>
            <a:r>
              <a:rPr kumimoji="1" lang="zh-CN" altLang="en-US" sz="2400" b="1" dirty="0">
                <a:latin typeface="宋体" pitchFamily="2" charset="-122"/>
              </a:rPr>
              <a:t>为假，当且仅当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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a</a:t>
            </a:r>
            <a:r>
              <a:rPr kumimoji="1" lang="en-US" altLang="zh-CN" sz="2400" b="1" dirty="0" err="1">
                <a:latin typeface="宋体" pitchFamily="2" charset="-122"/>
                <a:sym typeface="Symbol" pitchFamily="18" charset="2"/>
              </a:rPr>
              <a:t>∈D</a:t>
            </a:r>
            <a:r>
              <a:rPr kumimoji="1" lang="zh-CN" altLang="en-US" sz="2400" b="1" dirty="0">
                <a:latin typeface="宋体" pitchFamily="2" charset="-122"/>
                <a:sym typeface="Symbol" pitchFamily="18" charset="2"/>
              </a:rPr>
              <a:t>，</a:t>
            </a:r>
            <a:r>
              <a:rPr kumimoji="1" lang="en-US" altLang="zh-CN" sz="2400" b="1" dirty="0">
                <a:latin typeface="宋体" pitchFamily="2" charset="-122"/>
                <a:sym typeface="Symbol" pitchFamily="18" charset="2"/>
              </a:rPr>
              <a:t>A</a:t>
            </a:r>
            <a:r>
              <a:rPr kumimoji="1" lang="en-US" altLang="zh-CN" sz="2400" b="1" dirty="0">
                <a:latin typeface="宋体" pitchFamily="2" charset="-122"/>
              </a:rPr>
              <a:t>(a)</a:t>
            </a:r>
            <a:r>
              <a:rPr kumimoji="1" lang="zh-CN" altLang="en-US" sz="2400" b="1" dirty="0">
                <a:latin typeface="宋体" pitchFamily="2" charset="-122"/>
              </a:rPr>
              <a:t>为假。</a:t>
            </a:r>
          </a:p>
          <a:p>
            <a:pPr>
              <a:lnSpc>
                <a:spcPct val="115000"/>
              </a:lnSpc>
            </a:pPr>
            <a:r>
              <a:rPr lang="zh-CN" altLang="en-US" sz="2400" b="1" dirty="0">
                <a:latin typeface="宋体" pitchFamily="2" charset="-122"/>
              </a:rPr>
              <a:t>  </a:t>
            </a:r>
            <a:r>
              <a:rPr lang="en-US" altLang="zh-CN" sz="2400" b="1" dirty="0">
                <a:latin typeface="宋体" pitchFamily="2" charset="-122"/>
              </a:rPr>
              <a:t>3.</a:t>
            </a:r>
            <a:r>
              <a:rPr lang="zh-CN" altLang="en-US" sz="2400" b="1" dirty="0">
                <a:latin typeface="宋体" pitchFamily="2" charset="-122"/>
              </a:rPr>
              <a:t>存在命题</a:t>
            </a:r>
            <a:r>
              <a:rPr kumimoji="1" lang="zh-CN" altLang="en-US" sz="2400" b="1" dirty="0">
                <a:latin typeface="宋体" pitchFamily="2" charset="-122"/>
                <a:sym typeface="Symbol" pitchFamily="18" charset="2"/>
              </a:rPr>
              <a:t></a:t>
            </a:r>
            <a:r>
              <a:rPr kumimoji="1" lang="en-US" altLang="zh-CN" sz="2400" b="1" dirty="0" err="1">
                <a:latin typeface="宋体" pitchFamily="2" charset="-122"/>
                <a:sym typeface="Symbol" pitchFamily="18" charset="2"/>
              </a:rPr>
              <a:t>xA</a:t>
            </a:r>
            <a:r>
              <a:rPr kumimoji="1" lang="en-US" altLang="zh-CN" sz="2400" b="1" dirty="0">
                <a:latin typeface="宋体" pitchFamily="2" charset="-122"/>
              </a:rPr>
              <a:t>(x)</a:t>
            </a:r>
            <a:r>
              <a:rPr kumimoji="1" lang="zh-CN" altLang="en-US" sz="2400" b="1" dirty="0">
                <a:latin typeface="宋体" pitchFamily="2" charset="-122"/>
              </a:rPr>
              <a:t>为真，当且仅当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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a</a:t>
            </a:r>
            <a:r>
              <a:rPr kumimoji="1" lang="en-US" altLang="zh-CN" sz="2400" b="1" dirty="0" err="1">
                <a:latin typeface="宋体" pitchFamily="2" charset="-122"/>
                <a:sym typeface="Symbol" pitchFamily="18" charset="2"/>
              </a:rPr>
              <a:t>∈D</a:t>
            </a:r>
            <a:r>
              <a:rPr kumimoji="1" lang="zh-CN" altLang="en-US" sz="2400" b="1" dirty="0">
                <a:latin typeface="宋体" pitchFamily="2" charset="-122"/>
                <a:sym typeface="Symbol" pitchFamily="18" charset="2"/>
              </a:rPr>
              <a:t>，</a:t>
            </a:r>
            <a:r>
              <a:rPr kumimoji="1" lang="en-US" altLang="zh-CN" sz="2400" b="1" dirty="0">
                <a:latin typeface="宋体" pitchFamily="2" charset="-122"/>
                <a:sym typeface="Symbol" pitchFamily="18" charset="2"/>
              </a:rPr>
              <a:t>A</a:t>
            </a:r>
            <a:r>
              <a:rPr kumimoji="1" lang="en-US" altLang="zh-CN" sz="2400" b="1" dirty="0">
                <a:latin typeface="宋体" pitchFamily="2" charset="-122"/>
              </a:rPr>
              <a:t>(a)</a:t>
            </a:r>
            <a:r>
              <a:rPr kumimoji="1" lang="zh-CN" altLang="en-US" sz="2400" b="1" dirty="0">
                <a:latin typeface="宋体" pitchFamily="2" charset="-122"/>
              </a:rPr>
              <a:t>为真。</a:t>
            </a:r>
          </a:p>
          <a:p>
            <a:pPr>
              <a:lnSpc>
                <a:spcPct val="115000"/>
              </a:lnSpc>
            </a:pPr>
            <a:r>
              <a:rPr kumimoji="1" lang="zh-CN" altLang="en-US" sz="2400" b="1" dirty="0">
                <a:latin typeface="宋体" pitchFamily="2" charset="-122"/>
              </a:rPr>
              <a:t>  </a:t>
            </a:r>
            <a:r>
              <a:rPr kumimoji="1" lang="en-US" altLang="zh-CN" sz="2400" b="1" dirty="0">
                <a:latin typeface="宋体" pitchFamily="2" charset="-122"/>
              </a:rPr>
              <a:t>4.</a:t>
            </a:r>
            <a:r>
              <a:rPr lang="zh-CN" altLang="en-US" sz="2400" b="1" dirty="0">
                <a:latin typeface="宋体" pitchFamily="2" charset="-122"/>
              </a:rPr>
              <a:t>存在命题</a:t>
            </a:r>
            <a:r>
              <a:rPr kumimoji="1" lang="zh-CN" altLang="en-US" sz="2400" b="1" dirty="0">
                <a:latin typeface="宋体" pitchFamily="2" charset="-122"/>
                <a:sym typeface="Symbol" pitchFamily="18" charset="2"/>
              </a:rPr>
              <a:t></a:t>
            </a:r>
            <a:r>
              <a:rPr kumimoji="1" lang="en-US" altLang="zh-CN" sz="2400" b="1" dirty="0" err="1">
                <a:latin typeface="宋体" pitchFamily="2" charset="-122"/>
                <a:sym typeface="Symbol" pitchFamily="18" charset="2"/>
              </a:rPr>
              <a:t>xA</a:t>
            </a:r>
            <a:r>
              <a:rPr kumimoji="1" lang="en-US" altLang="zh-CN" sz="2400" b="1" dirty="0">
                <a:latin typeface="宋体" pitchFamily="2" charset="-122"/>
              </a:rPr>
              <a:t>(x)</a:t>
            </a:r>
            <a:r>
              <a:rPr kumimoji="1" lang="zh-CN" altLang="en-US" sz="2400" b="1" dirty="0">
                <a:latin typeface="宋体" pitchFamily="2" charset="-122"/>
              </a:rPr>
              <a:t>为假，当且仅当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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a</a:t>
            </a:r>
            <a:r>
              <a:rPr kumimoji="1" lang="en-US" altLang="zh-CN" sz="2400" b="1" dirty="0" err="1">
                <a:latin typeface="宋体" pitchFamily="2" charset="-122"/>
                <a:sym typeface="Symbol" pitchFamily="18" charset="2"/>
              </a:rPr>
              <a:t>∈D</a:t>
            </a:r>
            <a:r>
              <a:rPr kumimoji="1" lang="zh-CN" altLang="en-US" sz="2400" b="1" dirty="0">
                <a:latin typeface="宋体" pitchFamily="2" charset="-122"/>
                <a:sym typeface="Symbol" pitchFamily="18" charset="2"/>
              </a:rPr>
              <a:t>，</a:t>
            </a:r>
            <a:r>
              <a:rPr kumimoji="1" lang="en-US" altLang="zh-CN" sz="2400" b="1" dirty="0">
                <a:latin typeface="宋体" pitchFamily="2" charset="-122"/>
                <a:sym typeface="Symbol" pitchFamily="18" charset="2"/>
              </a:rPr>
              <a:t>A</a:t>
            </a:r>
            <a:r>
              <a:rPr kumimoji="1" lang="en-US" altLang="zh-CN" sz="2400" b="1" dirty="0">
                <a:latin typeface="宋体" pitchFamily="2" charset="-122"/>
              </a:rPr>
              <a:t>(a)</a:t>
            </a:r>
            <a:r>
              <a:rPr kumimoji="1" lang="zh-CN" altLang="en-US" sz="2400" b="1" dirty="0">
                <a:latin typeface="宋体" pitchFamily="2" charset="-122"/>
              </a:rPr>
              <a:t>皆为假。</a:t>
            </a:r>
          </a:p>
        </p:txBody>
      </p:sp>
    </p:spTree>
    <p:extLst>
      <p:ext uri="{BB962C8B-B14F-4D97-AF65-F5344CB8AC3E}">
        <p14:creationId xmlns:p14="http://schemas.microsoft.com/office/powerpoint/2010/main" val="422190893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 animBg="1"/>
      <p:bldP spid="7" grpId="1" animBg="1"/>
      <p:bldP spid="8" grpId="0" animBg="1"/>
      <p:bldP spid="8" grpId="1" animBg="1"/>
      <p:bldP spid="20" grpId="0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0CC5D5B-EAB8-4489-98AB-94A635E86440}"/>
              </a:ext>
            </a:extLst>
          </p:cNvPr>
          <p:cNvGraphicFramePr>
            <a:graphicFrameLocks noGrp="1"/>
          </p:cNvGraphicFramePr>
          <p:nvPr/>
        </p:nvGraphicFramePr>
        <p:xfrm>
          <a:off x="1531290" y="2677775"/>
          <a:ext cx="954311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173">
                  <a:extLst>
                    <a:ext uri="{9D8B030D-6E8A-4147-A177-3AD203B41FA5}">
                      <a16:colId xmlns:a16="http://schemas.microsoft.com/office/drawing/2014/main" val="3908260309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2354117842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3311548386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1715016768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3836166355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3233593679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64957112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2627219956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1236088099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4192292564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1075908668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105177362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3179166070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2161960111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1474522293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3235340002"/>
                    </a:ext>
                  </a:extLst>
                </a:gridCol>
                <a:gridCol w="450742">
                  <a:extLst>
                    <a:ext uri="{9D8B030D-6E8A-4147-A177-3AD203B41FA5}">
                      <a16:colId xmlns:a16="http://schemas.microsoft.com/office/drawing/2014/main" val="2563782126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41330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r>
                        <a:rPr lang="en-US" altLang="zh-CN" baseline="-25000" dirty="0"/>
                        <a:t>2,0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</a:t>
                      </a:r>
                      <a:r>
                        <a:rPr lang="en-US" altLang="zh-CN" baseline="-25000" dirty="0"/>
                        <a:t>2,1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r>
                        <a:rPr lang="en-US" altLang="zh-CN" baseline="-25000" dirty="0"/>
                        <a:t>2,15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17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98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0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3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00185"/>
                  </a:ext>
                </a:extLst>
              </a:tr>
            </a:tbl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82CF2A4-4859-4BF7-B8FE-F217A99CAC74}"/>
              </a:ext>
            </a:extLst>
          </p:cNvPr>
          <p:cNvCxnSpPr>
            <a:cxnSpLocks/>
          </p:cNvCxnSpPr>
          <p:nvPr/>
        </p:nvCxnSpPr>
        <p:spPr>
          <a:xfrm>
            <a:off x="2595418" y="2660073"/>
            <a:ext cx="0" cy="18719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D68FD0B-7943-4EDC-8231-77110286B313}"/>
              </a:ext>
            </a:extLst>
          </p:cNvPr>
          <p:cNvSpPr txBox="1"/>
          <p:nvPr/>
        </p:nvSpPr>
        <p:spPr>
          <a:xfrm>
            <a:off x="2240540" y="5384680"/>
            <a:ext cx="802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每个命题公式对应唯一的与之等值的真值函数</a:t>
            </a:r>
          </a:p>
        </p:txBody>
      </p:sp>
    </p:spTree>
    <p:extLst>
      <p:ext uri="{BB962C8B-B14F-4D97-AF65-F5344CB8AC3E}">
        <p14:creationId xmlns:p14="http://schemas.microsoft.com/office/powerpoint/2010/main" val="372931363"/>
      </p:ext>
    </p:extLst>
  </p:cSld>
  <p:clrMapOvr>
    <a:masterClrMapping/>
  </p:clrMapOvr>
  <p:transition spd="slow" advTm="0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9101F9-2CE2-4A11-BA05-C8239D86ED9F}"/>
              </a:ext>
            </a:extLst>
          </p:cNvPr>
          <p:cNvSpPr/>
          <p:nvPr/>
        </p:nvSpPr>
        <p:spPr>
          <a:xfrm>
            <a:off x="2374475" y="2763308"/>
            <a:ext cx="7443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)=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(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)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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3C188E-AC5E-473E-AE48-CF6102C762C4}"/>
              </a:ext>
            </a:extLst>
          </p:cNvPr>
          <p:cNvSpPr/>
          <p:nvPr/>
        </p:nvSpPr>
        <p:spPr>
          <a:xfrm>
            <a:off x="2507154" y="4967626"/>
            <a:ext cx="61911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∃!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=(∃c)((∀x)(R(x)↔(x=c))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B2099D-CB53-4D81-BE28-44126759155B}"/>
              </a:ext>
            </a:extLst>
          </p:cNvPr>
          <p:cNvSpPr/>
          <p:nvPr/>
        </p:nvSpPr>
        <p:spPr>
          <a:xfrm>
            <a:off x="2374475" y="1424480"/>
            <a:ext cx="39278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   存在唯一量词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C21BCF-45CC-4510-827C-D8C36D612A83}"/>
              </a:ext>
            </a:extLst>
          </p:cNvPr>
          <p:cNvSpPr/>
          <p:nvPr/>
        </p:nvSpPr>
        <p:spPr>
          <a:xfrm>
            <a:off x="4202834" y="3723670"/>
            <a:ext cx="53702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32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32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en-US" altLang="zh-CN" sz="3200" dirty="0">
                <a:latin typeface="Times New Roman" pitchFamily="18" charset="0"/>
              </a:rPr>
              <a:t>(</a:t>
            </a:r>
            <a:r>
              <a:rPr kumimoji="1" lang="en-US" altLang="zh-CN" sz="3200" i="1" dirty="0">
                <a:latin typeface="Times New Roman" pitchFamily="18" charset="0"/>
              </a:rPr>
              <a:t>x</a:t>
            </a:r>
            <a:r>
              <a:rPr kumimoji="1" lang="en-US" altLang="zh-CN" sz="3200" dirty="0">
                <a:latin typeface="Times New Roman" pitchFamily="18" charset="0"/>
              </a:rPr>
              <a:t>) ∧ </a:t>
            </a:r>
            <a:r>
              <a:rPr kumimoji="1" lang="en-US" altLang="zh-CN" sz="32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3200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32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en-US" altLang="zh-CN" sz="3200" dirty="0">
                <a:latin typeface="Times New Roman" pitchFamily="18" charset="0"/>
              </a:rPr>
              <a:t>(</a:t>
            </a:r>
            <a:r>
              <a:rPr kumimoji="1" lang="en-US" altLang="zh-CN" sz="3200" i="1" dirty="0">
                <a:latin typeface="Times New Roman" pitchFamily="18" charset="0"/>
              </a:rPr>
              <a:t>y</a:t>
            </a:r>
            <a:r>
              <a:rPr kumimoji="1" lang="en-US" altLang="zh-CN" sz="3200" dirty="0">
                <a:latin typeface="Times New Roman" pitchFamily="18" charset="0"/>
              </a:rPr>
              <a:t>)</a:t>
            </a:r>
            <a:r>
              <a:rPr kumimoji="1" lang="en-US" altLang="zh-CN" sz="32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32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3200" dirty="0">
                <a:latin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sz="3200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3200" dirty="0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3200" dirty="0">
                <a:latin typeface="Times New Roman" pitchFamily="18" charset="0"/>
              </a:rPr>
              <a:t>)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5472511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37B365-C74A-4E43-A26F-1AA144372B88}"/>
              </a:ext>
            </a:extLst>
          </p:cNvPr>
          <p:cNvSpPr txBox="1">
            <a:spLocks noChangeArrowheads="1"/>
          </p:cNvSpPr>
          <p:nvPr/>
        </p:nvSpPr>
        <p:spPr>
          <a:xfrm>
            <a:off x="1029383" y="978388"/>
            <a:ext cx="5184775" cy="41767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/>
              <a:t>例</a:t>
            </a:r>
            <a:r>
              <a:rPr lang="en-US" altLang="zh-CN" dirty="0"/>
              <a:t> </a:t>
            </a:r>
            <a:r>
              <a:rPr lang="zh-CN" altLang="en-US" dirty="0"/>
              <a:t>符号化下述命题：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u="sng" dirty="0"/>
              <a:t>所有的</a:t>
            </a:r>
            <a:r>
              <a:rPr lang="zh-CN" altLang="en-US" dirty="0"/>
              <a:t>老虎都要吃人；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u="sng" dirty="0"/>
              <a:t>每一个</a:t>
            </a:r>
            <a:r>
              <a:rPr lang="zh-CN" altLang="en-US" dirty="0"/>
              <a:t>大学生都会说英语；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u="sng" dirty="0"/>
              <a:t>所有的</a:t>
            </a:r>
            <a:r>
              <a:rPr lang="zh-CN" altLang="en-US" dirty="0"/>
              <a:t>人都长着黑头发；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en-US" u="sng" dirty="0"/>
              <a:t>有一些</a:t>
            </a:r>
            <a:r>
              <a:rPr lang="zh-CN" altLang="en-US" dirty="0"/>
              <a:t>人登上过月球；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zh-CN" altLang="en-US" u="sng" dirty="0"/>
              <a:t>有一些</a:t>
            </a:r>
            <a:r>
              <a:rPr lang="zh-CN" altLang="en-US" dirty="0"/>
              <a:t>自然数是素数。 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05B555C-DCFA-4D89-9535-819E4009921D}"/>
              </a:ext>
            </a:extLst>
          </p:cNvPr>
          <p:cNvSpPr txBox="1">
            <a:spLocks/>
          </p:cNvSpPr>
          <p:nvPr/>
        </p:nvSpPr>
        <p:spPr bwMode="auto">
          <a:xfrm>
            <a:off x="6720596" y="957970"/>
            <a:ext cx="3598863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  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设有如下谓词：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P(x)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会吃人；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Q(x)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会说英语；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R(x)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长着黑头发；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S(x)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登上过月球；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T(x)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是素数。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6942D561-F486-4A1B-84FC-3DB14C43E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664" y="4149725"/>
            <a:ext cx="6326385" cy="270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kumimoji="1" sz="2800" b="1">
                <a:solidFill>
                  <a:srgbClr val="FFFFFF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rgbClr val="FFFFFF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rgbClr val="FFFFFF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rgbClr val="FFFFFF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rgbClr val="FFFFFF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zh-CN" altLang="en-US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</a:t>
            </a:r>
            <a:r>
              <a:rPr lang="en-US" altLang="zh-CN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x)P(x) 	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x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∈ 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{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老虎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}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；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</a:t>
            </a:r>
            <a:r>
              <a:rPr lang="en-US" altLang="zh-CN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x)Q(x) 	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x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∈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{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大学生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}</a:t>
            </a:r>
            <a:r>
              <a:rPr lang="zh-CN" altLang="en-US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；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</a:t>
            </a:r>
            <a:r>
              <a:rPr lang="en-US" altLang="zh-CN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x)R(x) 	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x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∈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{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人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}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；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</a:t>
            </a:r>
            <a:r>
              <a:rPr lang="en-US" altLang="zh-CN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x)S(x) 	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x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∈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{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人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}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；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</a:t>
            </a:r>
            <a:r>
              <a:rPr lang="en-US" altLang="zh-CN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x)T(x) 	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x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∈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{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自然数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}</a:t>
            </a:r>
            <a:r>
              <a:rPr lang="zh-CN" altLang="en-US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3307635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2A832847-7867-4960-829F-2A4CE5850DFA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1544614"/>
            <a:ext cx="9021347" cy="5446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3200" dirty="0">
                <a:latin typeface="+mn-ea"/>
              </a:rPr>
              <a:t>（</a:t>
            </a:r>
            <a:r>
              <a:rPr lang="en-US" altLang="zh-CN" sz="3200" dirty="0">
                <a:latin typeface="+mn-ea"/>
              </a:rPr>
              <a:t>1</a:t>
            </a:r>
            <a:r>
              <a:rPr lang="zh-CN" altLang="en-US" sz="3200" dirty="0">
                <a:latin typeface="+mn-ea"/>
              </a:rPr>
              <a:t>）从书写上十分不便，总要特别注明个体域；</a:t>
            </a:r>
          </a:p>
        </p:txBody>
      </p:sp>
      <p:sp>
        <p:nvSpPr>
          <p:cNvPr id="7" name="矩形 4">
            <a:extLst>
              <a:ext uri="{FF2B5EF4-FFF2-40B4-BE49-F238E27FC236}">
                <a16:creationId xmlns:a16="http://schemas.microsoft.com/office/drawing/2014/main" id="{F15A4264-F129-4064-AD1A-E755EBFAF40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41272" y="4950059"/>
            <a:ext cx="1530242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just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∈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人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矩形 5">
            <a:extLst>
              <a:ext uri="{FF2B5EF4-FFF2-40B4-BE49-F238E27FC236}">
                <a16:creationId xmlns:a16="http://schemas.microsoft.com/office/drawing/2014/main" id="{E7F35559-2345-4755-9B45-38CED2EBC71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27429" y="4878340"/>
            <a:ext cx="1911117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just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∈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老虎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直线 6">
            <a:extLst>
              <a:ext uri="{FF2B5EF4-FFF2-40B4-BE49-F238E27FC236}">
                <a16:creationId xmlns:a16="http://schemas.microsoft.com/office/drawing/2014/main" id="{F686B0D6-E585-4652-BBC9-7C5836E07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9562" y="4645343"/>
            <a:ext cx="1452718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/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直线 7">
            <a:extLst>
              <a:ext uri="{FF2B5EF4-FFF2-40B4-BE49-F238E27FC236}">
                <a16:creationId xmlns:a16="http://schemas.microsoft.com/office/drawing/2014/main" id="{2E4778CB-58B4-4D37-8193-1D0F5E369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1272" y="4645343"/>
            <a:ext cx="1452718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/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25780F-581D-4267-9B6D-122801CA4774}"/>
              </a:ext>
            </a:extLst>
          </p:cNvPr>
          <p:cNvSpPr/>
          <p:nvPr/>
        </p:nvSpPr>
        <p:spPr>
          <a:xfrm>
            <a:off x="1658103" y="2258292"/>
            <a:ext cx="93498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）在同一个比较复杂的句子中，不同命题函数中的个体可能属于不同的个体域，此时无法清晰表达；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6C5C3A-F986-4CAF-82B4-5F8295B75CFB}"/>
              </a:ext>
            </a:extLst>
          </p:cNvPr>
          <p:cNvSpPr/>
          <p:nvPr/>
        </p:nvSpPr>
        <p:spPr>
          <a:xfrm>
            <a:off x="1782409" y="339906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如例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的合取 </a:t>
            </a:r>
          </a:p>
          <a:p>
            <a:pPr algn="just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x)P(x) ∧ 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x)R(x)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B10531-0629-4FC3-A569-CF89B8262599}"/>
              </a:ext>
            </a:extLst>
          </p:cNvPr>
          <p:cNvSpPr/>
          <p:nvPr/>
        </p:nvSpPr>
        <p:spPr>
          <a:xfrm>
            <a:off x="6769339" y="352249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zh-CN" altLang="en-US" sz="2800" u="sng" dirty="0"/>
              <a:t>所有的</a:t>
            </a:r>
            <a:r>
              <a:rPr lang="zh-CN" altLang="en-US" sz="2800" dirty="0"/>
              <a:t>老虎都要吃人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r>
              <a:rPr lang="zh-CN" altLang="en-US" sz="2800" u="sng" dirty="0"/>
              <a:t>有一些</a:t>
            </a:r>
            <a:r>
              <a:rPr lang="zh-CN" altLang="en-US" sz="2800" dirty="0"/>
              <a:t>人登上过月球</a:t>
            </a:r>
          </a:p>
        </p:txBody>
      </p:sp>
    </p:spTree>
    <p:extLst>
      <p:ext uri="{BB962C8B-B14F-4D97-AF65-F5344CB8AC3E}">
        <p14:creationId xmlns:p14="http://schemas.microsoft.com/office/powerpoint/2010/main" val="136581510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5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CE1BAF-EE31-4A9D-A1A2-52B9522BA8F7}"/>
              </a:ext>
            </a:extLst>
          </p:cNvPr>
          <p:cNvSpPr/>
          <p:nvPr/>
        </p:nvSpPr>
        <p:spPr>
          <a:xfrm>
            <a:off x="1345809" y="1251757"/>
            <a:ext cx="8290560" cy="1691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）若个体域的注明不清楚，将造成无法确定命题真值。即对于同一个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元谓词，不同的个体域有可能带来不同的真值。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B28208-6CE6-487C-88F2-B30387BEC3FE}"/>
              </a:ext>
            </a:extLst>
          </p:cNvPr>
          <p:cNvSpPr/>
          <p:nvPr/>
        </p:nvSpPr>
        <p:spPr>
          <a:xfrm>
            <a:off x="3408188" y="3013502"/>
            <a:ext cx="35623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x)(x+6 = 5)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9941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CE86B6-388F-4F6D-9E49-C13E3F58A5B7}"/>
              </a:ext>
            </a:extLst>
          </p:cNvPr>
          <p:cNvSpPr txBox="1"/>
          <p:nvPr/>
        </p:nvSpPr>
        <p:spPr>
          <a:xfrm>
            <a:off x="1984717" y="1536107"/>
            <a:ext cx="8222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若一个谓词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）用来限制个体变元的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取值范围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，那么称谓词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）为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特性谓词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26B95F-A552-43B7-B46A-7A9493129494}"/>
              </a:ext>
            </a:extLst>
          </p:cNvPr>
          <p:cNvSpPr txBox="1"/>
          <p:nvPr/>
        </p:nvSpPr>
        <p:spPr>
          <a:xfrm>
            <a:off x="2053883" y="3655109"/>
            <a:ext cx="8222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使用全总个体域时，对个体变化的真正取值范围，用特性谓词加以限制。</a:t>
            </a:r>
          </a:p>
        </p:txBody>
      </p:sp>
    </p:spTree>
    <p:extLst>
      <p:ext uri="{BB962C8B-B14F-4D97-AF65-F5344CB8AC3E}">
        <p14:creationId xmlns:p14="http://schemas.microsoft.com/office/powerpoint/2010/main" val="383294611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2" name="矩形 7">
            <a:extLst>
              <a:ext uri="{FF2B5EF4-FFF2-40B4-BE49-F238E27FC236}">
                <a16:creationId xmlns:a16="http://schemas.microsoft.com/office/drawing/2014/main" id="{C4D35088-4F10-4FBA-A811-46ECAAE95E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05421" y="3775715"/>
            <a:ext cx="8479631" cy="1204167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36000" tIns="36000" rIns="36000" bIns="3600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U(x)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如何与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x)P(x)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x)S(x)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结合才符合逻辑呢？</a:t>
            </a:r>
          </a:p>
        </p:txBody>
      </p:sp>
      <p:grpSp>
        <p:nvGrpSpPr>
          <p:cNvPr id="23" name="组合 17">
            <a:extLst>
              <a:ext uri="{FF2B5EF4-FFF2-40B4-BE49-F238E27FC236}">
                <a16:creationId xmlns:a16="http://schemas.microsoft.com/office/drawing/2014/main" id="{5047EEC3-AB78-445A-8244-3C8ABF5BF8D4}"/>
              </a:ext>
            </a:extLst>
          </p:cNvPr>
          <p:cNvGrpSpPr>
            <a:grpSpLocks/>
          </p:cNvGrpSpPr>
          <p:nvPr/>
        </p:nvGrpSpPr>
        <p:grpSpPr bwMode="auto">
          <a:xfrm>
            <a:off x="2391060" y="1459272"/>
            <a:ext cx="6245949" cy="545932"/>
            <a:chOff x="839" y="1616"/>
            <a:chExt cx="3719" cy="287"/>
          </a:xfrm>
        </p:grpSpPr>
        <p:sp>
          <p:nvSpPr>
            <p:cNvPr id="26" name="矩形 4">
              <a:extLst>
                <a:ext uri="{FF2B5EF4-FFF2-40B4-BE49-F238E27FC236}">
                  <a16:creationId xmlns:a16="http://schemas.microsoft.com/office/drawing/2014/main" id="{4659EFA6-BE6D-470C-9621-749F20F16D0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39" y="1616"/>
              <a:ext cx="1678" cy="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>
              <a:lvl1pP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U(x)</a:t>
              </a:r>
              <a:r>
                <a:rPr lang="zh-CN" alt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是老虎</a:t>
              </a:r>
              <a:endPara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5">
              <a:extLst>
                <a:ext uri="{FF2B5EF4-FFF2-40B4-BE49-F238E27FC236}">
                  <a16:creationId xmlns:a16="http://schemas.microsoft.com/office/drawing/2014/main" id="{717F879B-4C1C-4C30-8F64-2279638CA9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88" y="1616"/>
              <a:ext cx="1270" cy="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>
              <a:lvl1pP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sz="26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∈</a:t>
              </a:r>
              <a:r>
                <a:rPr lang="zh-CN" alt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｛老虎｝</a:t>
              </a:r>
            </a:p>
          </p:txBody>
        </p:sp>
        <p:sp>
          <p:nvSpPr>
            <p:cNvPr id="28" name="自选图形 8">
              <a:extLst>
                <a:ext uri="{FF2B5EF4-FFF2-40B4-BE49-F238E27FC236}">
                  <a16:creationId xmlns:a16="http://schemas.microsoft.com/office/drawing/2014/main" id="{214512DE-DF31-40C6-B004-D1BD7A71F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706"/>
              <a:ext cx="499" cy="181"/>
            </a:xfrm>
            <a:prstGeom prst="leftRightArrow">
              <a:avLst>
                <a:gd name="adj1" fmla="val 50000"/>
                <a:gd name="adj2" fmla="val 55138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17">
            <a:extLst>
              <a:ext uri="{FF2B5EF4-FFF2-40B4-BE49-F238E27FC236}">
                <a16:creationId xmlns:a16="http://schemas.microsoft.com/office/drawing/2014/main" id="{E07A6372-C2E0-4B44-9C04-DB0B3844E2CB}"/>
              </a:ext>
            </a:extLst>
          </p:cNvPr>
          <p:cNvGrpSpPr>
            <a:grpSpLocks/>
          </p:cNvGrpSpPr>
          <p:nvPr/>
        </p:nvGrpSpPr>
        <p:grpSpPr bwMode="auto">
          <a:xfrm>
            <a:off x="2460227" y="2647966"/>
            <a:ext cx="6245949" cy="545932"/>
            <a:chOff x="839" y="1616"/>
            <a:chExt cx="3719" cy="287"/>
          </a:xfrm>
        </p:grpSpPr>
        <p:sp>
          <p:nvSpPr>
            <p:cNvPr id="33" name="矩形 4">
              <a:extLst>
                <a:ext uri="{FF2B5EF4-FFF2-40B4-BE49-F238E27FC236}">
                  <a16:creationId xmlns:a16="http://schemas.microsoft.com/office/drawing/2014/main" id="{16077747-28B2-44D6-81A9-2859236011D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39" y="1616"/>
              <a:ext cx="1678" cy="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>
              <a:lvl1pP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U(x)</a:t>
              </a:r>
              <a:r>
                <a:rPr lang="zh-CN" alt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是人</a:t>
              </a:r>
              <a:endPara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5">
              <a:extLst>
                <a:ext uri="{FF2B5EF4-FFF2-40B4-BE49-F238E27FC236}">
                  <a16:creationId xmlns:a16="http://schemas.microsoft.com/office/drawing/2014/main" id="{2D2F2B5E-3D8F-46A5-84EC-9ACB8E6474D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88" y="1616"/>
              <a:ext cx="1270" cy="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>
              <a:lvl1pP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sz="2600" b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∈</a:t>
              </a:r>
              <a:r>
                <a:rPr lang="zh-CN" altLang="en-US" b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｛人｝</a:t>
              </a:r>
            </a:p>
          </p:txBody>
        </p:sp>
        <p:sp>
          <p:nvSpPr>
            <p:cNvPr id="35" name="自选图形 8">
              <a:extLst>
                <a:ext uri="{FF2B5EF4-FFF2-40B4-BE49-F238E27FC236}">
                  <a16:creationId xmlns:a16="http://schemas.microsoft.com/office/drawing/2014/main" id="{B038CA5F-4943-4061-87FB-BC7C0E0D9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706"/>
              <a:ext cx="499" cy="181"/>
            </a:xfrm>
            <a:prstGeom prst="leftRightArrow">
              <a:avLst>
                <a:gd name="adj1" fmla="val 50000"/>
                <a:gd name="adj2" fmla="val 55138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4B475731-FA94-4E4D-A08A-99F561AEBE91}"/>
              </a:ext>
            </a:extLst>
          </p:cNvPr>
          <p:cNvSpPr/>
          <p:nvPr/>
        </p:nvSpPr>
        <p:spPr>
          <a:xfrm>
            <a:off x="3097236" y="524443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600" dirty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</a:t>
            </a:r>
            <a:r>
              <a:rPr lang="zh-CN" altLang="en-US" sz="3600" u="sng" dirty="0"/>
              <a:t>所有的</a:t>
            </a:r>
            <a:r>
              <a:rPr lang="zh-CN" altLang="en-US" sz="3600" dirty="0"/>
              <a:t>老虎都要吃人</a:t>
            </a:r>
          </a:p>
          <a:p>
            <a:r>
              <a:rPr lang="zh-CN" altLang="en-US" sz="3600" dirty="0"/>
              <a:t>（</a:t>
            </a:r>
            <a:r>
              <a:rPr lang="en-US" altLang="zh-CN" sz="3600" dirty="0"/>
              <a:t>4</a:t>
            </a:r>
            <a:r>
              <a:rPr lang="zh-CN" altLang="en-US" sz="3600" dirty="0"/>
              <a:t>）</a:t>
            </a:r>
            <a:r>
              <a:rPr lang="zh-CN" altLang="en-US" sz="3600" u="sng" dirty="0"/>
              <a:t>有一些</a:t>
            </a:r>
            <a:r>
              <a:rPr lang="zh-CN" altLang="en-US" sz="3600" dirty="0"/>
              <a:t>人登上过月球</a:t>
            </a:r>
          </a:p>
        </p:txBody>
      </p:sp>
    </p:spTree>
    <p:extLst>
      <p:ext uri="{BB962C8B-B14F-4D97-AF65-F5344CB8AC3E}">
        <p14:creationId xmlns:p14="http://schemas.microsoft.com/office/powerpoint/2010/main" val="104606840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B6BCAF-CFD5-4330-B8DD-2681F8445904}"/>
              </a:ext>
            </a:extLst>
          </p:cNvPr>
          <p:cNvSpPr txBox="1">
            <a:spLocks noChangeArrowheads="1"/>
          </p:cNvSpPr>
          <p:nvPr/>
        </p:nvSpPr>
        <p:spPr>
          <a:xfrm>
            <a:off x="1841011" y="1212143"/>
            <a:ext cx="8135938" cy="21605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若统一个体域为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全总个体域</a:t>
            </a:r>
            <a:r>
              <a:rPr lang="zh-CN" altLang="en-US" dirty="0"/>
              <a:t>，对每一个句子中个体变量的变化范围用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一元特性谓词</a:t>
            </a:r>
            <a:r>
              <a:rPr lang="zh-CN" altLang="en-US" dirty="0"/>
              <a:t>刻划，这种特性谓词在加入到命题函数中时必须遵循如下原则：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3C261F-A774-4428-A72E-9B31553A3E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85474" y="3085393"/>
            <a:ext cx="7705725" cy="12164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）对于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全称量词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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x)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，刻划其对应个体域的特性谓词作为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蕴涵式之前件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加入。</a:t>
            </a: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F9171C78-3E00-4C32-9DB2-5FCC648530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85474" y="4812593"/>
            <a:ext cx="7704137" cy="12164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）对于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存在量词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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x)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，刻划其对应个体域的特性谓词作为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合取式之合取项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加入。 </a:t>
            </a:r>
          </a:p>
        </p:txBody>
      </p:sp>
    </p:spTree>
    <p:extLst>
      <p:ext uri="{BB962C8B-B14F-4D97-AF65-F5344CB8AC3E}">
        <p14:creationId xmlns:p14="http://schemas.microsoft.com/office/powerpoint/2010/main" val="400824714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737BB6-0337-41E2-ACC7-E0D5FF9AF3E6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1105803"/>
            <a:ext cx="8507413" cy="53990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对全称量词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特性谓词作为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条件式之前件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加入</a:t>
            </a:r>
          </a:p>
          <a:p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对存在量词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特性谓词作为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合取项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而加入</a:t>
            </a:r>
          </a:p>
          <a:p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没有不犯错误的人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犯错误		 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是人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)∧¬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凡实数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或大于零，或等于零，或小于零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是实数		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		S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＜ 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1">
              <a:buFont typeface="Wingdings" pitchFamily="2" charset="2"/>
              <a:buNone/>
            </a:pP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0)∨ 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 ∨ 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0)) </a:t>
            </a:r>
          </a:p>
        </p:txBody>
      </p:sp>
    </p:spTree>
    <p:extLst>
      <p:ext uri="{BB962C8B-B14F-4D97-AF65-F5344CB8AC3E}">
        <p14:creationId xmlns:p14="http://schemas.microsoft.com/office/powerpoint/2010/main" val="2952159249"/>
      </p:ext>
    </p:extLst>
  </p:cSld>
  <p:clrMapOvr>
    <a:masterClrMapping/>
  </p:clrMapOvr>
  <p:transition spd="slow" advTm="0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2" name="矩形 7">
            <a:extLst>
              <a:ext uri="{FF2B5EF4-FFF2-40B4-BE49-F238E27FC236}">
                <a16:creationId xmlns:a16="http://schemas.microsoft.com/office/drawing/2014/main" id="{C4D35088-4F10-4FBA-A811-46ECAAE95E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05421" y="3775715"/>
            <a:ext cx="8975015" cy="61176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36000" tIns="36000" rIns="36000" bIns="3600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U(x)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如何与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x)P(x)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x)S(x)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结合才符合逻辑呢？</a:t>
            </a:r>
          </a:p>
        </p:txBody>
      </p:sp>
      <p:grpSp>
        <p:nvGrpSpPr>
          <p:cNvPr id="23" name="组合 17">
            <a:extLst>
              <a:ext uri="{FF2B5EF4-FFF2-40B4-BE49-F238E27FC236}">
                <a16:creationId xmlns:a16="http://schemas.microsoft.com/office/drawing/2014/main" id="{5047EEC3-AB78-445A-8244-3C8ABF5BF8D4}"/>
              </a:ext>
            </a:extLst>
          </p:cNvPr>
          <p:cNvGrpSpPr>
            <a:grpSpLocks/>
          </p:cNvGrpSpPr>
          <p:nvPr/>
        </p:nvGrpSpPr>
        <p:grpSpPr bwMode="auto">
          <a:xfrm>
            <a:off x="2391060" y="1459272"/>
            <a:ext cx="6245949" cy="545932"/>
            <a:chOff x="839" y="1616"/>
            <a:chExt cx="3719" cy="287"/>
          </a:xfrm>
        </p:grpSpPr>
        <p:sp>
          <p:nvSpPr>
            <p:cNvPr id="26" name="矩形 4">
              <a:extLst>
                <a:ext uri="{FF2B5EF4-FFF2-40B4-BE49-F238E27FC236}">
                  <a16:creationId xmlns:a16="http://schemas.microsoft.com/office/drawing/2014/main" id="{4659EFA6-BE6D-470C-9621-749F20F16D0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39" y="1616"/>
              <a:ext cx="1678" cy="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>
              <a:lvl1pP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U(x)</a:t>
              </a:r>
              <a:r>
                <a:rPr lang="zh-CN" alt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是老虎</a:t>
              </a:r>
              <a:endPara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5">
              <a:extLst>
                <a:ext uri="{FF2B5EF4-FFF2-40B4-BE49-F238E27FC236}">
                  <a16:creationId xmlns:a16="http://schemas.microsoft.com/office/drawing/2014/main" id="{717F879B-4C1C-4C30-8F64-2279638CA9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88" y="1616"/>
              <a:ext cx="1270" cy="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>
              <a:lvl1pP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sz="26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∈</a:t>
              </a:r>
              <a:r>
                <a:rPr lang="zh-CN" alt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｛老虎｝</a:t>
              </a:r>
            </a:p>
          </p:txBody>
        </p:sp>
        <p:sp>
          <p:nvSpPr>
            <p:cNvPr id="28" name="自选图形 8">
              <a:extLst>
                <a:ext uri="{FF2B5EF4-FFF2-40B4-BE49-F238E27FC236}">
                  <a16:creationId xmlns:a16="http://schemas.microsoft.com/office/drawing/2014/main" id="{214512DE-DF31-40C6-B004-D1BD7A71F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706"/>
              <a:ext cx="499" cy="181"/>
            </a:xfrm>
            <a:prstGeom prst="leftRightArrow">
              <a:avLst>
                <a:gd name="adj1" fmla="val 50000"/>
                <a:gd name="adj2" fmla="val 55138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17">
            <a:extLst>
              <a:ext uri="{FF2B5EF4-FFF2-40B4-BE49-F238E27FC236}">
                <a16:creationId xmlns:a16="http://schemas.microsoft.com/office/drawing/2014/main" id="{E07A6372-C2E0-4B44-9C04-DB0B3844E2CB}"/>
              </a:ext>
            </a:extLst>
          </p:cNvPr>
          <p:cNvGrpSpPr>
            <a:grpSpLocks/>
          </p:cNvGrpSpPr>
          <p:nvPr/>
        </p:nvGrpSpPr>
        <p:grpSpPr bwMode="auto">
          <a:xfrm>
            <a:off x="2460227" y="2647966"/>
            <a:ext cx="6245949" cy="545932"/>
            <a:chOff x="839" y="1616"/>
            <a:chExt cx="3719" cy="287"/>
          </a:xfrm>
        </p:grpSpPr>
        <p:sp>
          <p:nvSpPr>
            <p:cNvPr id="33" name="矩形 4">
              <a:extLst>
                <a:ext uri="{FF2B5EF4-FFF2-40B4-BE49-F238E27FC236}">
                  <a16:creationId xmlns:a16="http://schemas.microsoft.com/office/drawing/2014/main" id="{16077747-28B2-44D6-81A9-2859236011D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39" y="1616"/>
              <a:ext cx="1678" cy="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>
              <a:lvl1pP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U(x)</a:t>
              </a:r>
              <a:r>
                <a:rPr lang="zh-CN" alt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是人</a:t>
              </a:r>
              <a:endPara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5">
              <a:extLst>
                <a:ext uri="{FF2B5EF4-FFF2-40B4-BE49-F238E27FC236}">
                  <a16:creationId xmlns:a16="http://schemas.microsoft.com/office/drawing/2014/main" id="{2D2F2B5E-3D8F-46A5-84EC-9ACB8E6474D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88" y="1616"/>
              <a:ext cx="1270" cy="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>
              <a:lvl1pP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sz="2600" b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∈</a:t>
              </a:r>
              <a:r>
                <a:rPr lang="zh-CN" altLang="en-US" b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｛人｝</a:t>
              </a:r>
            </a:p>
          </p:txBody>
        </p:sp>
        <p:sp>
          <p:nvSpPr>
            <p:cNvPr id="35" name="自选图形 8">
              <a:extLst>
                <a:ext uri="{FF2B5EF4-FFF2-40B4-BE49-F238E27FC236}">
                  <a16:creationId xmlns:a16="http://schemas.microsoft.com/office/drawing/2014/main" id="{B038CA5F-4943-4061-87FB-BC7C0E0D9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706"/>
              <a:ext cx="499" cy="181"/>
            </a:xfrm>
            <a:prstGeom prst="leftRightArrow">
              <a:avLst>
                <a:gd name="adj1" fmla="val 50000"/>
                <a:gd name="adj2" fmla="val 55138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4B475731-FA94-4E4D-A08A-99F561AEBE91}"/>
              </a:ext>
            </a:extLst>
          </p:cNvPr>
          <p:cNvSpPr/>
          <p:nvPr/>
        </p:nvSpPr>
        <p:spPr>
          <a:xfrm>
            <a:off x="1084240" y="464427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所有的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老虎都要吃人</a:t>
            </a:r>
          </a:p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有一些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人登上过月球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F709E9-FB11-4702-8691-00261D8D4324}"/>
              </a:ext>
            </a:extLst>
          </p:cNvPr>
          <p:cNvSpPr/>
          <p:nvPr/>
        </p:nvSpPr>
        <p:spPr>
          <a:xfrm>
            <a:off x="7180240" y="4644274"/>
            <a:ext cx="3050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x(U(x) 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P(x))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78351A-5A03-4A9E-A2B9-D94526D6EB10}"/>
              </a:ext>
            </a:extLst>
          </p:cNvPr>
          <p:cNvSpPr/>
          <p:nvPr/>
        </p:nvSpPr>
        <p:spPr>
          <a:xfrm>
            <a:off x="7244878" y="5289577"/>
            <a:ext cx="3086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(U(x)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S(x))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3744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36866">
            <a:extLst>
              <a:ext uri="{FF2B5EF4-FFF2-40B4-BE49-F238E27FC236}">
                <a16:creationId xmlns:a16="http://schemas.microsoft.com/office/drawing/2014/main" id="{E4952C6A-D62D-48F6-82F9-1EC6C51E5CE4}"/>
              </a:ext>
            </a:extLst>
          </p:cNvPr>
          <p:cNvSpPr txBox="1">
            <a:spLocks noChangeArrowheads="1"/>
          </p:cNvSpPr>
          <p:nvPr/>
        </p:nvSpPr>
        <p:spPr>
          <a:xfrm>
            <a:off x="1632601" y="738188"/>
            <a:ext cx="9886208" cy="5516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00000"/>
              </a:lnSpc>
              <a:buClr>
                <a:schemeClr val="tx1"/>
              </a:buClr>
              <a:buFontTx/>
              <a:buNone/>
            </a:pPr>
            <a:r>
              <a:rPr lang="en-US" altLang="zh-CN" sz="2400" dirty="0">
                <a:latin typeface="+mn-ea"/>
              </a:rPr>
              <a:t>1.   </a:t>
            </a:r>
            <a:r>
              <a:rPr lang="zh-CN" altLang="en-US" sz="2400" dirty="0">
                <a:solidFill>
                  <a:srgbClr val="CC0000"/>
                </a:solidFill>
                <a:latin typeface="+mn-ea"/>
              </a:rPr>
              <a:t>命题是陈述句</a:t>
            </a:r>
            <a:r>
              <a:rPr lang="zh-CN" altLang="en-US" sz="2400" dirty="0">
                <a:latin typeface="+mn-ea"/>
              </a:rPr>
              <a:t>，在自然语言中，通常陈述句有主语、谓语和宾语，主语和宾语都可能是</a:t>
            </a:r>
            <a:r>
              <a:rPr lang="zh-CN" altLang="en-US" sz="2400" dirty="0">
                <a:solidFill>
                  <a:srgbClr val="0033CC"/>
                </a:solidFill>
                <a:latin typeface="+mn-ea"/>
                <a:sym typeface="Arial" panose="020B0604020202020204" pitchFamily="34" charset="0"/>
              </a:rPr>
              <a:t>个体</a:t>
            </a:r>
            <a:r>
              <a:rPr lang="zh-CN" altLang="en-US" sz="2400" dirty="0">
                <a:latin typeface="+mn-ea"/>
              </a:rPr>
              <a:t>，而谓语及其相连的宾语通常被看成是</a:t>
            </a:r>
            <a:r>
              <a:rPr lang="zh-CN" altLang="en-US" sz="2400" dirty="0">
                <a:solidFill>
                  <a:srgbClr val="0033CC"/>
                </a:solidFill>
                <a:latin typeface="+mn-ea"/>
                <a:sym typeface="Arial" panose="020B0604020202020204" pitchFamily="34" charset="0"/>
              </a:rPr>
              <a:t>谓词</a:t>
            </a:r>
            <a:r>
              <a:rPr lang="zh-CN" altLang="en-US" sz="2400" dirty="0">
                <a:latin typeface="+mn-ea"/>
              </a:rPr>
              <a:t>。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谓词命名式，谓词填式）</a:t>
            </a:r>
          </a:p>
          <a:p>
            <a:pPr marL="609600" indent="-609600">
              <a:lnSpc>
                <a:spcPct val="100000"/>
              </a:lnSpc>
              <a:buClr>
                <a:schemeClr val="tx1"/>
              </a:buClr>
              <a:buFontTx/>
              <a:buAutoNum type="arabicPeriod" startAt="2"/>
            </a:pPr>
            <a:r>
              <a:rPr lang="zh-CN" altLang="en-US" sz="2400" dirty="0">
                <a:latin typeface="+mn-ea"/>
              </a:rPr>
              <a:t>在谓词逻辑中还可描述对个体所进行的某种变换，即引入所谓</a:t>
            </a:r>
            <a:r>
              <a:rPr lang="zh-CN" altLang="en-US" sz="2400" dirty="0">
                <a:solidFill>
                  <a:srgbClr val="0033CC"/>
                </a:solidFill>
                <a:latin typeface="+mn-ea"/>
              </a:rPr>
              <a:t>函词</a:t>
            </a:r>
            <a:r>
              <a:rPr lang="zh-CN" altLang="en-US" sz="2400" dirty="0">
                <a:latin typeface="+mn-ea"/>
              </a:rPr>
              <a:t>，函词与谓词不同，函词作用在个体上，而产生另一个个体，而谓词作用在个体上之后产生的是一个命题。</a:t>
            </a:r>
          </a:p>
          <a:p>
            <a:pPr marL="609600" indent="-609600">
              <a:lnSpc>
                <a:spcPct val="100000"/>
              </a:lnSpc>
              <a:buClr>
                <a:schemeClr val="tx1"/>
              </a:buClr>
              <a:buFontTx/>
              <a:buAutoNum type="arabicPeriod" startAt="2"/>
            </a:pPr>
            <a:r>
              <a:rPr lang="zh-CN" altLang="en-US" sz="2400" dirty="0">
                <a:solidFill>
                  <a:srgbClr val="0033CC"/>
                </a:solidFill>
                <a:latin typeface="+mn-ea"/>
                <a:sym typeface="Arial" panose="020B0604020202020204" pitchFamily="34" charset="0"/>
              </a:rPr>
              <a:t>个体域</a:t>
            </a:r>
            <a:r>
              <a:rPr lang="zh-CN" altLang="en-US" sz="2400" dirty="0">
                <a:latin typeface="+mn-ea"/>
              </a:rPr>
              <a:t>不同时，谓词逻辑公式的含义不同。为了使公式有一致的含义，可引入一个</a:t>
            </a:r>
            <a:r>
              <a:rPr lang="zh-CN" altLang="en-US" sz="2400" dirty="0">
                <a:solidFill>
                  <a:srgbClr val="CC0000"/>
                </a:solidFill>
                <a:latin typeface="+mn-ea"/>
              </a:rPr>
              <a:t>全总域</a:t>
            </a:r>
            <a:r>
              <a:rPr lang="zh-CN" altLang="en-US" sz="2400" dirty="0">
                <a:latin typeface="+mn-ea"/>
              </a:rPr>
              <a:t>，表示宇宙间所有个体所组成的域。在某些情况下，全总域也可指所讨论的问题范围内的所有个体。</a:t>
            </a:r>
          </a:p>
          <a:p>
            <a:pPr marL="609600" indent="-609600">
              <a:lnSpc>
                <a:spcPct val="100000"/>
              </a:lnSpc>
              <a:buClr>
                <a:schemeClr val="tx1"/>
              </a:buClr>
              <a:buFontTx/>
              <a:buAutoNum type="arabicPeriod" startAt="2"/>
            </a:pPr>
            <a:r>
              <a:rPr lang="zh-CN" altLang="en-US" sz="2400" dirty="0">
                <a:solidFill>
                  <a:srgbClr val="CC0000"/>
                </a:solidFill>
                <a:latin typeface="+mn-ea"/>
              </a:rPr>
              <a:t>量词与个体域</a:t>
            </a:r>
            <a:r>
              <a:rPr lang="zh-CN" altLang="en-US" sz="2400" dirty="0">
                <a:latin typeface="+mn-ea"/>
              </a:rPr>
              <a:t>总是联系在一起的，因此使用不同的个体域，同一命题可能在一阶逻辑中有不同的符号化形式，但总可使所有的个体变量的个体域为全总域，并通过引入合适的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特性谓词</a:t>
            </a:r>
            <a:r>
              <a:rPr lang="zh-CN" altLang="en-US" sz="2400" dirty="0">
                <a:latin typeface="+mn-ea"/>
              </a:rPr>
              <a:t>来从全总域中分离出可使用量词限制的合适个体域来。</a:t>
            </a:r>
          </a:p>
          <a:p>
            <a:pPr marL="609600" indent="-609600">
              <a:lnSpc>
                <a:spcPct val="100000"/>
              </a:lnSpc>
              <a:buClr>
                <a:schemeClr val="tx1"/>
              </a:buClr>
              <a:buFontTx/>
              <a:buAutoNum type="arabicPeriod" startAt="2"/>
            </a:pPr>
            <a:r>
              <a:rPr lang="zh-CN" altLang="en-US" sz="2400" dirty="0">
                <a:solidFill>
                  <a:srgbClr val="CC0000"/>
                </a:solidFill>
                <a:latin typeface="+mn-ea"/>
              </a:rPr>
              <a:t>量词是有顺序</a:t>
            </a:r>
            <a:r>
              <a:rPr lang="zh-CN" altLang="en-US" sz="2400" dirty="0">
                <a:latin typeface="+mn-ea"/>
              </a:rPr>
              <a:t>的，不能将量词的顺序随意改变。若一个谓词公式中所有个体变元都量化了，则该谓词公式就变成了命题（闭公式）。 </a:t>
            </a:r>
          </a:p>
        </p:txBody>
      </p:sp>
    </p:spTree>
    <p:extLst>
      <p:ext uri="{BB962C8B-B14F-4D97-AF65-F5344CB8AC3E}">
        <p14:creationId xmlns:p14="http://schemas.microsoft.com/office/powerpoint/2010/main" val="425294498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312E68-2796-4FC9-939E-870A519835A0}"/>
              </a:ext>
            </a:extLst>
          </p:cNvPr>
          <p:cNvGraphicFramePr>
            <a:graphicFrameLocks noGrp="1"/>
          </p:cNvGraphicFramePr>
          <p:nvPr/>
        </p:nvGraphicFramePr>
        <p:xfrm>
          <a:off x="1531290" y="2677775"/>
          <a:ext cx="954311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173">
                  <a:extLst>
                    <a:ext uri="{9D8B030D-6E8A-4147-A177-3AD203B41FA5}">
                      <a16:colId xmlns:a16="http://schemas.microsoft.com/office/drawing/2014/main" val="3908260309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2354117842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3311548386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1715016768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3836166355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3233593679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64957112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2627219956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1236088099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4192292564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1075908668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105177362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3179166070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2161960111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1474522293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3235340002"/>
                    </a:ext>
                  </a:extLst>
                </a:gridCol>
                <a:gridCol w="450742">
                  <a:extLst>
                    <a:ext uri="{9D8B030D-6E8A-4147-A177-3AD203B41FA5}">
                      <a16:colId xmlns:a16="http://schemas.microsoft.com/office/drawing/2014/main" val="2563782126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41330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r>
                        <a:rPr lang="en-US" altLang="zh-CN" baseline="-25000" dirty="0"/>
                        <a:t>2,0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</a:t>
                      </a:r>
                      <a:r>
                        <a:rPr lang="en-US" altLang="zh-CN" baseline="-25000" dirty="0"/>
                        <a:t>2,1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r>
                        <a:rPr lang="en-US" altLang="zh-CN" baseline="-25000" dirty="0"/>
                        <a:t>2,15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17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98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0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3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00185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714D7C8-0D07-48E0-AB0C-8DC671D3FFD2}"/>
              </a:ext>
            </a:extLst>
          </p:cNvPr>
          <p:cNvSpPr txBox="1"/>
          <p:nvPr/>
        </p:nvSpPr>
        <p:spPr>
          <a:xfrm>
            <a:off x="2650836" y="4821382"/>
            <a:ext cx="35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矛盾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3DD0D6-B946-4E0B-B072-BFFD55042CE0}"/>
              </a:ext>
            </a:extLst>
          </p:cNvPr>
          <p:cNvSpPr txBox="1"/>
          <p:nvPr/>
        </p:nvSpPr>
        <p:spPr>
          <a:xfrm>
            <a:off x="3117272" y="4821382"/>
            <a:ext cx="35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9AA6C9-036E-4DC8-BC43-F734A50C981A}"/>
              </a:ext>
            </a:extLst>
          </p:cNvPr>
          <p:cNvSpPr txBox="1"/>
          <p:nvPr/>
        </p:nvSpPr>
        <p:spPr>
          <a:xfrm>
            <a:off x="3648363" y="4821382"/>
            <a:ext cx="350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条件否定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846BB1-F1B1-41D1-9BBF-52714B7C7F7D}"/>
              </a:ext>
            </a:extLst>
          </p:cNvPr>
          <p:cNvSpPr txBox="1"/>
          <p:nvPr/>
        </p:nvSpPr>
        <p:spPr>
          <a:xfrm>
            <a:off x="4156362" y="4867548"/>
            <a:ext cx="35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8C52F3-9436-442A-86A4-064DD7CD6E5C}"/>
              </a:ext>
            </a:extLst>
          </p:cNvPr>
          <p:cNvSpPr txBox="1"/>
          <p:nvPr/>
        </p:nvSpPr>
        <p:spPr>
          <a:xfrm>
            <a:off x="4742872" y="4821382"/>
            <a:ext cx="350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条件否定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6790BE-6F1B-498D-A322-6AE1378C4967}"/>
              </a:ext>
            </a:extLst>
          </p:cNvPr>
          <p:cNvSpPr txBox="1"/>
          <p:nvPr/>
        </p:nvSpPr>
        <p:spPr>
          <a:xfrm>
            <a:off x="5329382" y="4849014"/>
            <a:ext cx="35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3DF915-5B0F-4438-893B-5DF761B84138}"/>
              </a:ext>
            </a:extLst>
          </p:cNvPr>
          <p:cNvSpPr txBox="1"/>
          <p:nvPr/>
        </p:nvSpPr>
        <p:spPr>
          <a:xfrm>
            <a:off x="5837381" y="4821381"/>
            <a:ext cx="350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排斥或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9261F5-5878-4BBA-93F5-0601A1410961}"/>
              </a:ext>
            </a:extLst>
          </p:cNvPr>
          <p:cNvSpPr txBox="1"/>
          <p:nvPr/>
        </p:nvSpPr>
        <p:spPr>
          <a:xfrm>
            <a:off x="6345380" y="4821381"/>
            <a:ext cx="35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析取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FD8260-88B4-46BD-8CDD-518CE505797C}"/>
              </a:ext>
            </a:extLst>
          </p:cNvPr>
          <p:cNvSpPr txBox="1"/>
          <p:nvPr/>
        </p:nvSpPr>
        <p:spPr>
          <a:xfrm>
            <a:off x="6830288" y="4821380"/>
            <a:ext cx="35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或非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54CB82-E923-47C1-878A-F4683FA27509}"/>
              </a:ext>
            </a:extLst>
          </p:cNvPr>
          <p:cNvSpPr txBox="1"/>
          <p:nvPr/>
        </p:nvSpPr>
        <p:spPr>
          <a:xfrm>
            <a:off x="7342909" y="4821379"/>
            <a:ext cx="35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等价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755ABC-167D-49F9-8D4F-CDB5BCFEA732}"/>
              </a:ext>
            </a:extLst>
          </p:cNvPr>
          <p:cNvSpPr txBox="1"/>
          <p:nvPr/>
        </p:nvSpPr>
        <p:spPr>
          <a:xfrm>
            <a:off x="7878615" y="4867548"/>
            <a:ext cx="35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438B2B-3633-4527-ACF6-7CDF184CF76D}"/>
              </a:ext>
            </a:extLst>
          </p:cNvPr>
          <p:cNvSpPr txBox="1"/>
          <p:nvPr/>
        </p:nvSpPr>
        <p:spPr>
          <a:xfrm>
            <a:off x="8391236" y="4881387"/>
            <a:ext cx="35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蕴含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8F243F-E63B-481F-B979-89F8E1FABFA0}"/>
              </a:ext>
            </a:extLst>
          </p:cNvPr>
          <p:cNvSpPr txBox="1"/>
          <p:nvPr/>
        </p:nvSpPr>
        <p:spPr>
          <a:xfrm>
            <a:off x="8968509" y="4858173"/>
            <a:ext cx="35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D0D8372-5B17-4002-9C9F-48400C9F573E}"/>
              </a:ext>
            </a:extLst>
          </p:cNvPr>
          <p:cNvSpPr txBox="1"/>
          <p:nvPr/>
        </p:nvSpPr>
        <p:spPr>
          <a:xfrm>
            <a:off x="9508837" y="4867548"/>
            <a:ext cx="35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蕴含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F62258-E90B-40E3-B781-E59D87CFFABA}"/>
              </a:ext>
            </a:extLst>
          </p:cNvPr>
          <p:cNvSpPr txBox="1"/>
          <p:nvPr/>
        </p:nvSpPr>
        <p:spPr>
          <a:xfrm>
            <a:off x="10012213" y="4849014"/>
            <a:ext cx="35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与非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817749A-F051-47DA-9AAD-B31737133772}"/>
              </a:ext>
            </a:extLst>
          </p:cNvPr>
          <p:cNvSpPr txBox="1"/>
          <p:nvPr/>
        </p:nvSpPr>
        <p:spPr>
          <a:xfrm>
            <a:off x="10515589" y="4849013"/>
            <a:ext cx="35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重言</a:t>
            </a:r>
          </a:p>
        </p:txBody>
      </p:sp>
    </p:spTree>
    <p:extLst>
      <p:ext uri="{BB962C8B-B14F-4D97-AF65-F5344CB8AC3E}">
        <p14:creationId xmlns:p14="http://schemas.microsoft.com/office/powerpoint/2010/main" val="1182765030"/>
      </p:ext>
    </p:extLst>
  </p:cSld>
  <p:clrMapOvr>
    <a:masterClrMapping/>
  </p:clrMapOvr>
  <p:transition spd="slow" advTm="0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4DB6B6-92A2-43C7-B1A4-E23843F547F2}"/>
              </a:ext>
            </a:extLst>
          </p:cNvPr>
          <p:cNvSpPr/>
          <p:nvPr/>
        </p:nvSpPr>
        <p:spPr>
          <a:xfrm>
            <a:off x="1751013" y="1455738"/>
            <a:ext cx="4091185" cy="6406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indent="-609600">
              <a:lnSpc>
                <a:spcPct val="140000"/>
              </a:lnSpc>
              <a:buClr>
                <a:schemeClr val="tx1"/>
              </a:buClr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+mn-ea"/>
              </a:rPr>
              <a:t>关于“一阶” 逻辑（</a:t>
            </a:r>
            <a:r>
              <a:rPr lang="en-US" altLang="zh-CN" sz="2800" b="1">
                <a:solidFill>
                  <a:srgbClr val="CC0000"/>
                </a:solidFill>
                <a:latin typeface="+mn-ea"/>
              </a:rPr>
              <a:t>FOL</a:t>
            </a:r>
            <a:r>
              <a:rPr lang="zh-CN" altLang="en-US" sz="2800" b="1">
                <a:solidFill>
                  <a:srgbClr val="CC0000"/>
                </a:solidFill>
                <a:latin typeface="+mn-ea"/>
              </a:rPr>
              <a:t>）</a:t>
            </a:r>
            <a:endParaRPr lang="zh-CN" altLang="en-US" sz="2800" b="1" dirty="0">
              <a:solidFill>
                <a:srgbClr val="CC0000"/>
              </a:solidFill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B7E0293-528A-4531-8B56-A41863B7FF8E}"/>
              </a:ext>
            </a:extLst>
          </p:cNvPr>
          <p:cNvSpPr/>
          <p:nvPr/>
        </p:nvSpPr>
        <p:spPr>
          <a:xfrm>
            <a:off x="2054659" y="2125298"/>
            <a:ext cx="8082681" cy="2971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 </a:t>
            </a:r>
            <a:r>
              <a:rPr lang="en-US" altLang="zh-CN" sz="3200" dirty="0">
                <a:latin typeface="+mn-ea"/>
              </a:rPr>
              <a:t>1</a:t>
            </a:r>
            <a:r>
              <a:rPr lang="zh-CN" altLang="en-US" sz="3200" dirty="0">
                <a:latin typeface="+mn-ea"/>
              </a:rPr>
              <a:t>）所谓一阶逻辑的“一阶”的含义就是指其中的函数只能作用在个体上，或者说其中的变量只能代表取值于个体，如果允许函数作用在谓词上，则变成</a:t>
            </a:r>
            <a:r>
              <a:rPr lang="zh-CN" altLang="en-US" sz="3200" dirty="0">
                <a:solidFill>
                  <a:srgbClr val="CC0000"/>
                </a:solidFill>
                <a:latin typeface="+mn-ea"/>
              </a:rPr>
              <a:t>二阶或高阶</a:t>
            </a:r>
            <a:r>
              <a:rPr lang="zh-CN" altLang="en-US" sz="3200" dirty="0">
                <a:solidFill>
                  <a:srgbClr val="CC0000"/>
                </a:solidFill>
                <a:latin typeface="+mn-ea"/>
                <a:sym typeface="Arial" panose="020B0604020202020204" pitchFamily="34" charset="0"/>
              </a:rPr>
              <a:t>逻辑</a:t>
            </a:r>
            <a:r>
              <a:rPr lang="zh-CN" altLang="en-US" sz="3200" dirty="0">
                <a:latin typeface="+mn-ea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BBD229-2252-450E-B86F-572B6ED76D61}"/>
              </a:ext>
            </a:extLst>
          </p:cNvPr>
          <p:cNvSpPr txBox="1"/>
          <p:nvPr/>
        </p:nvSpPr>
        <p:spPr>
          <a:xfrm>
            <a:off x="3109404" y="5590257"/>
            <a:ext cx="6147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F</a:t>
            </a:r>
            <a:r>
              <a:rPr lang="zh-CN" altLang="en-US" dirty="0"/>
              <a:t>（</a:t>
            </a:r>
            <a:r>
              <a:rPr lang="en-US" altLang="zh-CN" i="1" dirty="0"/>
              <a:t>F</a:t>
            </a:r>
            <a:r>
              <a:rPr lang="en-US" altLang="zh-CN" dirty="0"/>
              <a:t>(0)∧</a:t>
            </a:r>
            <a:r>
              <a:rPr lang="en-US" altLang="zh-CN" dirty="0">
                <a:sym typeface="Symbol" panose="05050102010706020507" pitchFamily="18" charset="2"/>
              </a:rPr>
              <a:t> </a:t>
            </a:r>
            <a:r>
              <a:rPr lang="en-US" altLang="zh-CN" dirty="0"/>
              <a:t>x(</a:t>
            </a:r>
            <a:r>
              <a:rPr lang="en-US" altLang="zh-CN" i="1" dirty="0"/>
              <a:t>F</a:t>
            </a:r>
            <a:r>
              <a:rPr lang="en-US" altLang="zh-CN" dirty="0"/>
              <a:t>(x)→</a:t>
            </a:r>
            <a:r>
              <a:rPr lang="en-US" altLang="zh-CN" i="1" dirty="0"/>
              <a:t>F</a:t>
            </a:r>
            <a:r>
              <a:rPr lang="en-US" altLang="zh-CN" dirty="0"/>
              <a:t>(x+1))→</a:t>
            </a:r>
            <a:r>
              <a:rPr lang="en-US" altLang="zh-CN" dirty="0">
                <a:sym typeface="Symbol" panose="05050102010706020507" pitchFamily="18" charset="2"/>
              </a:rPr>
              <a:t> </a:t>
            </a:r>
            <a:r>
              <a:rPr lang="en-US" altLang="zh-CN" dirty="0" err="1"/>
              <a:t>x</a:t>
            </a:r>
            <a:r>
              <a:rPr lang="en-US" altLang="zh-CN" i="1" dirty="0" err="1"/>
              <a:t>F</a:t>
            </a:r>
            <a:r>
              <a:rPr lang="en-US" altLang="zh-CN" dirty="0"/>
              <a:t>(x)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1712954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1893979-A59A-4AFF-8926-631E5636F9E3}"/>
              </a:ext>
            </a:extLst>
          </p:cNvPr>
          <p:cNvSpPr/>
          <p:nvPr/>
        </p:nvSpPr>
        <p:spPr>
          <a:xfrm>
            <a:off x="1751013" y="1049452"/>
            <a:ext cx="8951034" cy="5544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just">
              <a:lnSpc>
                <a:spcPct val="140000"/>
              </a:lnSpc>
              <a:buClr>
                <a:schemeClr val="tx1"/>
              </a:buClr>
              <a:buFontTx/>
              <a:buNone/>
            </a:pPr>
            <a:r>
              <a:rPr lang="en-US" altLang="zh-CN" sz="3200" dirty="0">
                <a:latin typeface="+mn-ea"/>
              </a:rPr>
              <a:t>2</a:t>
            </a:r>
            <a:r>
              <a:rPr lang="zh-CN" altLang="en-US" sz="3200" dirty="0">
                <a:latin typeface="+mn-ea"/>
              </a:rPr>
              <a:t>）在一阶逻辑中，谓词变量和谓词常量的区别并不重要，正如在命题逻辑中，命题常量和命题变项的区别不重要一样，这是因为在</a:t>
            </a:r>
            <a:r>
              <a:rPr lang="zh-CN" altLang="en-US" sz="3200" dirty="0">
                <a:solidFill>
                  <a:srgbClr val="0033CC"/>
                </a:solidFill>
                <a:latin typeface="+mn-ea"/>
              </a:rPr>
              <a:t>一阶逻辑中不能对谓词做某些变换（操作），或者说在一阶逻辑上不能在谓词集合上定义函数。</a:t>
            </a:r>
            <a:r>
              <a:rPr lang="zh-CN" altLang="en-US" sz="3200" dirty="0">
                <a:latin typeface="+mn-ea"/>
              </a:rPr>
              <a:t>但在个体域上可定义函数，因此个体常量与个体变量的区别显得比较重要。</a:t>
            </a:r>
          </a:p>
          <a:p>
            <a:pPr marL="609600" indent="-609600" algn="just">
              <a:lnSpc>
                <a:spcPct val="140000"/>
              </a:lnSpc>
              <a:buClr>
                <a:schemeClr val="tx1"/>
              </a:buClr>
              <a:buFontTx/>
              <a:buNone/>
            </a:pPr>
            <a:endParaRPr lang="zh-CN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4942030"/>
      </p:ext>
    </p:extLst>
  </p:cSld>
  <p:clrMapOvr>
    <a:masterClrMapping/>
  </p:clrMapOvr>
  <p:transition spd="slow" advTm="0"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1F9535-10FD-4F71-B7C2-A0906C397A01}"/>
              </a:ext>
            </a:extLst>
          </p:cNvPr>
          <p:cNvSpPr/>
          <p:nvPr/>
        </p:nvSpPr>
        <p:spPr>
          <a:xfrm>
            <a:off x="1571625" y="1156435"/>
            <a:ext cx="9391787" cy="4855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140000"/>
              </a:lnSpc>
              <a:buClr>
                <a:schemeClr val="tx1"/>
              </a:buClr>
              <a:buFontTx/>
              <a:buNone/>
            </a:pPr>
            <a:r>
              <a:rPr lang="en-US" altLang="zh-CN" sz="3200" dirty="0">
                <a:latin typeface="+mn-ea"/>
              </a:rPr>
              <a:t>3</a:t>
            </a:r>
            <a:r>
              <a:rPr lang="zh-CN" altLang="en-US" sz="3200" dirty="0">
                <a:latin typeface="+mn-ea"/>
              </a:rPr>
              <a:t>）可以说，一阶逻辑一个很重要的特点是在个体域上引入了变量。个体变量既可作为谓词作用的对象也可作为函数作用的对象。一阶逻辑中的阶的含义在某种意义上是指个体处于0阶，而对个体的判断（即命题）处于一阶，一阶逻辑中的函数作用于0阶的个体而得到个体，而</a:t>
            </a:r>
            <a:r>
              <a:rPr lang="zh-CN" altLang="en-US" sz="3200" dirty="0">
                <a:solidFill>
                  <a:srgbClr val="0033CC"/>
                </a:solidFill>
                <a:latin typeface="+mn-ea"/>
              </a:rPr>
              <a:t>谓词作用于</a:t>
            </a:r>
            <a:r>
              <a:rPr lang="zh-CN" altLang="en-US" sz="3200" i="1" u="sng" dirty="0">
                <a:solidFill>
                  <a:srgbClr val="0033CC"/>
                </a:solidFill>
                <a:latin typeface="+mn-ea"/>
              </a:rPr>
              <a:t>个体</a:t>
            </a:r>
            <a:r>
              <a:rPr lang="zh-CN" altLang="en-US" sz="3200" dirty="0">
                <a:solidFill>
                  <a:srgbClr val="0033CC"/>
                </a:solidFill>
                <a:latin typeface="+mn-ea"/>
              </a:rPr>
              <a:t>得到处于一阶的命题</a:t>
            </a:r>
            <a:r>
              <a:rPr lang="zh-CN" altLang="en-US" sz="320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14378375"/>
      </p:ext>
    </p:extLst>
  </p:cSld>
  <p:clrMapOvr>
    <a:masterClrMapping/>
  </p:clrMapOvr>
  <p:transition spd="slow" advTm="0"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7D7C92-B3DF-4817-8216-A082370DE6A2}"/>
              </a:ext>
            </a:extLst>
          </p:cNvPr>
          <p:cNvSpPr/>
          <p:nvPr/>
        </p:nvSpPr>
        <p:spPr>
          <a:xfrm>
            <a:off x="1932958" y="1164407"/>
            <a:ext cx="8326083" cy="4781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zh-CN" altLang="en-US" sz="3200" dirty="0">
                <a:latin typeface="+mn-ea"/>
              </a:rPr>
              <a:t>同在命题逻辑中一样，为在一阶逻辑中进行演算和推理，必须给出一阶逻辑中公式的抽象定义，以及它们的分类及解释。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zh-CN" altLang="en-US" sz="3200" dirty="0">
              <a:latin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zh-CN" altLang="en-US" sz="3200" dirty="0">
                <a:solidFill>
                  <a:schemeClr val="hlink"/>
                </a:solidFill>
                <a:latin typeface="+mn-ea"/>
              </a:rPr>
              <a:t>一阶语言</a:t>
            </a:r>
            <a:r>
              <a:rPr lang="zh-CN" altLang="en-US" sz="3200" dirty="0">
                <a:latin typeface="+mn-ea"/>
              </a:rPr>
              <a:t>是用于一阶逻辑的形式语言，而一阶逻辑就是建立在一阶语言基础上的逻辑体系，一阶语言本身不具备任何意义，但可以根据需要被解释成具有某种含义。</a:t>
            </a:r>
          </a:p>
        </p:txBody>
      </p:sp>
    </p:spTree>
    <p:extLst>
      <p:ext uri="{BB962C8B-B14F-4D97-AF65-F5344CB8AC3E}">
        <p14:creationId xmlns:p14="http://schemas.microsoft.com/office/powerpoint/2010/main" val="1722655221"/>
      </p:ext>
    </p:extLst>
  </p:cSld>
  <p:clrMapOvr>
    <a:masterClrMapping/>
  </p:clrMapOvr>
  <p:transition spd="slow" advTm="0">
    <p:wip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2676190-DCF9-4BD9-9842-B6C3F7F2978D}"/>
              </a:ext>
            </a:extLst>
          </p:cNvPr>
          <p:cNvSpPr txBox="1">
            <a:spLocks noChangeArrowheads="1"/>
          </p:cNvSpPr>
          <p:nvPr/>
        </p:nvSpPr>
        <p:spPr>
          <a:xfrm>
            <a:off x="717843" y="1330141"/>
            <a:ext cx="11474157" cy="2584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谓词公式涉及如下四种符号：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常量符号</a:t>
            </a:r>
            <a:r>
              <a:rPr lang="zh-CN" altLang="en-US" dirty="0"/>
              <a:t>：用带或不带下标的</a:t>
            </a:r>
            <a:r>
              <a:rPr lang="zh-CN" altLang="en-US" dirty="0">
                <a:solidFill>
                  <a:srgbClr val="0000FF"/>
                </a:solidFill>
              </a:rPr>
              <a:t>小写英文字母</a:t>
            </a:r>
            <a:r>
              <a:rPr lang="en-US" altLang="zh-CN" dirty="0"/>
              <a:t>a, b, c, 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, a</a:t>
            </a:r>
            <a:r>
              <a:rPr lang="en-US" altLang="zh-CN" baseline="-25000" dirty="0"/>
              <a:t>1</a:t>
            </a:r>
            <a:r>
              <a:rPr lang="en-US" altLang="zh-CN" dirty="0"/>
              <a:t>, b</a:t>
            </a:r>
            <a:r>
              <a:rPr lang="en-US" altLang="zh-CN" baseline="-25000" dirty="0"/>
              <a:t>1</a:t>
            </a:r>
            <a:r>
              <a:rPr lang="en-US" altLang="zh-CN" dirty="0"/>
              <a:t>, c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zh-CN" altLang="en-US" dirty="0"/>
              <a:t>来表示。当个体域名称集合</a:t>
            </a:r>
            <a:r>
              <a:rPr lang="en-US" altLang="zh-CN" dirty="0"/>
              <a:t>D</a:t>
            </a:r>
            <a:r>
              <a:rPr lang="zh-CN" altLang="en-US" dirty="0"/>
              <a:t>给出时，它可以是</a:t>
            </a:r>
            <a:r>
              <a:rPr lang="en-US" altLang="zh-CN" dirty="0">
                <a:solidFill>
                  <a:srgbClr val="0000FF"/>
                </a:solidFill>
              </a:rPr>
              <a:t>D</a:t>
            </a:r>
            <a:r>
              <a:rPr lang="zh-CN" altLang="en-US" dirty="0">
                <a:solidFill>
                  <a:srgbClr val="0000FF"/>
                </a:solidFill>
              </a:rPr>
              <a:t>中的某个元素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变量符号</a:t>
            </a:r>
            <a:r>
              <a:rPr lang="zh-CN" altLang="en-US" dirty="0"/>
              <a:t>：用带或不带下标的</a:t>
            </a:r>
            <a:r>
              <a:rPr lang="zh-CN" altLang="en-US" dirty="0">
                <a:solidFill>
                  <a:srgbClr val="0000FF"/>
                </a:solidFill>
              </a:rPr>
              <a:t>小写英文字母</a:t>
            </a:r>
            <a:r>
              <a:rPr lang="en-US" altLang="zh-CN" dirty="0"/>
              <a:t>x, y, z, ..., x</a:t>
            </a:r>
            <a:r>
              <a:rPr lang="en-US" altLang="zh-CN" baseline="-25000" dirty="0"/>
              <a:t>1</a:t>
            </a:r>
            <a:r>
              <a:rPr lang="en-US" altLang="zh-CN" dirty="0"/>
              <a:t>, y</a:t>
            </a:r>
            <a:r>
              <a:rPr lang="en-US" altLang="zh-CN" baseline="-25000" dirty="0"/>
              <a:t>1</a:t>
            </a:r>
            <a:r>
              <a:rPr lang="en-US" altLang="zh-CN" dirty="0"/>
              <a:t>, z</a:t>
            </a:r>
            <a:r>
              <a:rPr lang="en-US" altLang="zh-CN" baseline="-25000" dirty="0"/>
              <a:t>1</a:t>
            </a:r>
            <a:r>
              <a:rPr lang="en-US" altLang="zh-CN" dirty="0"/>
              <a:t>,...</a:t>
            </a:r>
            <a:r>
              <a:rPr lang="zh-CN" altLang="en-US" dirty="0"/>
              <a:t>来表示。当个体域名称集合</a:t>
            </a:r>
            <a:r>
              <a:rPr lang="en-US" altLang="zh-CN" dirty="0"/>
              <a:t>D</a:t>
            </a:r>
            <a:r>
              <a:rPr lang="zh-CN" altLang="en-US" dirty="0"/>
              <a:t>给出时，它可以是</a:t>
            </a:r>
            <a:r>
              <a:rPr lang="en-US" altLang="zh-CN" dirty="0">
                <a:solidFill>
                  <a:srgbClr val="0000FF"/>
                </a:solidFill>
              </a:rPr>
              <a:t>D</a:t>
            </a:r>
            <a:r>
              <a:rPr lang="zh-CN" altLang="en-US" dirty="0">
                <a:solidFill>
                  <a:srgbClr val="0000FF"/>
                </a:solidFill>
              </a:rPr>
              <a:t>中的任意元素</a:t>
            </a:r>
            <a:r>
              <a:rPr lang="zh-CN" altLang="en-US" dirty="0"/>
              <a:t>；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7490D6D-F9B3-4356-B0FC-83D11199A44D}"/>
              </a:ext>
            </a:extLst>
          </p:cNvPr>
          <p:cNvSpPr txBox="1">
            <a:spLocks noChangeArrowheads="1"/>
          </p:cNvSpPr>
          <p:nvPr/>
        </p:nvSpPr>
        <p:spPr>
          <a:xfrm>
            <a:off x="629067" y="3842521"/>
            <a:ext cx="11562933" cy="5256213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381625" algn="l"/>
              </a:tabLst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zh-CN" altLang="en-US">
                <a:solidFill>
                  <a:srgbClr val="FF0000"/>
                </a:solidFill>
              </a:rPr>
              <a:t>函数符号</a:t>
            </a:r>
            <a:r>
              <a:rPr lang="zh-CN" altLang="en-US"/>
              <a:t>：用带或不带下标的</a:t>
            </a:r>
            <a:r>
              <a:rPr lang="zh-CN" altLang="en-US">
                <a:solidFill>
                  <a:srgbClr val="0000FF"/>
                </a:solidFill>
              </a:rPr>
              <a:t>小写英文字母</a:t>
            </a:r>
            <a:r>
              <a:rPr lang="en-US" altLang="zh-CN"/>
              <a:t>f, g, h, ..., f</a:t>
            </a:r>
            <a:r>
              <a:rPr lang="en-US" altLang="zh-CN" baseline="-25000"/>
              <a:t>1</a:t>
            </a:r>
            <a:r>
              <a:rPr lang="en-US" altLang="zh-CN"/>
              <a:t>, g</a:t>
            </a:r>
            <a:r>
              <a:rPr lang="en-US" altLang="zh-CN" baseline="-25000"/>
              <a:t>1</a:t>
            </a:r>
            <a:r>
              <a:rPr lang="en-US" altLang="zh-CN"/>
              <a:t>, h</a:t>
            </a:r>
            <a:r>
              <a:rPr lang="en-US" altLang="zh-CN" baseline="-25000"/>
              <a:t>1</a:t>
            </a:r>
            <a:r>
              <a:rPr lang="en-US" altLang="zh-CN"/>
              <a:t>, ...</a:t>
            </a:r>
            <a:r>
              <a:rPr lang="zh-CN" altLang="en-US"/>
              <a:t>来表示。当个体域名称集合</a:t>
            </a:r>
            <a:r>
              <a:rPr lang="en-US" altLang="zh-CN"/>
              <a:t>D</a:t>
            </a:r>
            <a:r>
              <a:rPr lang="zh-CN" altLang="en-US"/>
              <a:t>给出时，</a:t>
            </a:r>
            <a:r>
              <a:rPr lang="en-US" altLang="zh-CN"/>
              <a:t>n</a:t>
            </a:r>
            <a:r>
              <a:rPr lang="zh-CN" altLang="en-US"/>
              <a:t>元函数符号</a:t>
            </a:r>
            <a:r>
              <a:rPr lang="en-US" altLang="zh-CN">
                <a:solidFill>
                  <a:srgbClr val="0000FF"/>
                </a:solidFill>
              </a:rPr>
              <a:t>f(x</a:t>
            </a:r>
            <a:r>
              <a:rPr lang="en-US" altLang="zh-CN" baseline="-25000">
                <a:solidFill>
                  <a:srgbClr val="0000FF"/>
                </a:solidFill>
              </a:rPr>
              <a:t>1</a:t>
            </a:r>
            <a:r>
              <a:rPr lang="en-US" altLang="zh-CN">
                <a:solidFill>
                  <a:srgbClr val="0000FF"/>
                </a:solidFill>
              </a:rPr>
              <a:t>, x</a:t>
            </a:r>
            <a:r>
              <a:rPr lang="en-US" altLang="zh-CN" baseline="-25000">
                <a:solidFill>
                  <a:srgbClr val="0000FF"/>
                </a:solidFill>
              </a:rPr>
              <a:t>2</a:t>
            </a:r>
            <a:r>
              <a:rPr lang="en-US" altLang="zh-CN">
                <a:solidFill>
                  <a:srgbClr val="0000FF"/>
                </a:solidFill>
              </a:rPr>
              <a:t>, 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…</a:t>
            </a:r>
            <a:r>
              <a:rPr lang="en-US" altLang="zh-CN">
                <a:solidFill>
                  <a:srgbClr val="0000FF"/>
                </a:solidFill>
              </a:rPr>
              <a:t>, x</a:t>
            </a:r>
            <a:r>
              <a:rPr lang="en-US" altLang="zh-CN" baseline="-25000">
                <a:solidFill>
                  <a:srgbClr val="0000FF"/>
                </a:solidFill>
              </a:rPr>
              <a:t>n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/>
              <a:t>可以是</a:t>
            </a:r>
            <a:r>
              <a:rPr lang="en-US" altLang="zh-CN">
                <a:solidFill>
                  <a:srgbClr val="0000FF"/>
                </a:solidFill>
              </a:rPr>
              <a:t>D</a:t>
            </a:r>
            <a:r>
              <a:rPr lang="en-US" altLang="zh-CN" baseline="30000">
                <a:solidFill>
                  <a:srgbClr val="0000FF"/>
                </a:solidFill>
              </a:rPr>
              <a:t>n</a:t>
            </a:r>
            <a:r>
              <a:rPr lang="en-US" altLang="zh-CN">
                <a:solidFill>
                  <a:srgbClr val="0000FF"/>
                </a:solidFill>
              </a:rPr>
              <a:t>→D</a:t>
            </a:r>
            <a:r>
              <a:rPr lang="zh-CN" altLang="en-US"/>
              <a:t>的任意一个函数；</a:t>
            </a:r>
          </a:p>
          <a:p>
            <a:pPr>
              <a:tabLst>
                <a:tab pos="5381625" algn="l"/>
              </a:tabLst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zh-CN" altLang="en-US">
                <a:solidFill>
                  <a:srgbClr val="FF0000"/>
                </a:solidFill>
              </a:rPr>
              <a:t>谓词符号</a:t>
            </a:r>
            <a:r>
              <a:rPr lang="zh-CN" altLang="en-US"/>
              <a:t>：用带或不带下标的</a:t>
            </a:r>
            <a:r>
              <a:rPr lang="zh-CN" altLang="en-US">
                <a:solidFill>
                  <a:srgbClr val="0000FF"/>
                </a:solidFill>
              </a:rPr>
              <a:t>大写英文字母</a:t>
            </a:r>
            <a:r>
              <a:rPr lang="en-US" altLang="zh-CN"/>
              <a:t>P, Q, R,..., P</a:t>
            </a:r>
            <a:r>
              <a:rPr lang="en-US" altLang="zh-CN" baseline="-25000"/>
              <a:t>1</a:t>
            </a:r>
            <a:r>
              <a:rPr lang="en-US" altLang="zh-CN"/>
              <a:t>, Q</a:t>
            </a:r>
            <a:r>
              <a:rPr lang="en-US" altLang="zh-CN" baseline="-25000"/>
              <a:t>1</a:t>
            </a:r>
            <a:r>
              <a:rPr lang="en-US" altLang="zh-CN"/>
              <a:t>, R</a:t>
            </a:r>
            <a:r>
              <a:rPr lang="en-US" altLang="zh-CN" baseline="-25000"/>
              <a:t>1</a:t>
            </a:r>
            <a:r>
              <a:rPr lang="en-US" altLang="zh-CN"/>
              <a:t>...</a:t>
            </a:r>
            <a:r>
              <a:rPr lang="zh-CN" altLang="en-US"/>
              <a:t>来表示。当个体域名称集合</a:t>
            </a:r>
            <a:r>
              <a:rPr lang="en-US" altLang="zh-CN"/>
              <a:t>D</a:t>
            </a:r>
            <a:r>
              <a:rPr lang="zh-CN" altLang="en-US"/>
              <a:t>给出时，</a:t>
            </a:r>
            <a:r>
              <a:rPr lang="en-US" altLang="zh-CN"/>
              <a:t>n</a:t>
            </a:r>
            <a:r>
              <a:rPr lang="zh-CN" altLang="en-US"/>
              <a:t>元谓词符号</a:t>
            </a:r>
            <a:r>
              <a:rPr lang="en-US" altLang="zh-CN">
                <a:solidFill>
                  <a:srgbClr val="0000FF"/>
                </a:solidFill>
              </a:rPr>
              <a:t>P(x</a:t>
            </a:r>
            <a:r>
              <a:rPr lang="en-US" altLang="zh-CN" baseline="-25000">
                <a:solidFill>
                  <a:srgbClr val="0000FF"/>
                </a:solidFill>
              </a:rPr>
              <a:t>1</a:t>
            </a:r>
            <a:r>
              <a:rPr lang="en-US" altLang="zh-CN">
                <a:solidFill>
                  <a:srgbClr val="0000FF"/>
                </a:solidFill>
              </a:rPr>
              <a:t>, x</a:t>
            </a:r>
            <a:r>
              <a:rPr lang="en-US" altLang="zh-CN" baseline="-25000">
                <a:solidFill>
                  <a:srgbClr val="0000FF"/>
                </a:solidFill>
              </a:rPr>
              <a:t>2</a:t>
            </a:r>
            <a:r>
              <a:rPr lang="en-US" altLang="zh-CN">
                <a:solidFill>
                  <a:srgbClr val="0000FF"/>
                </a:solidFill>
              </a:rPr>
              <a:t>, 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…</a:t>
            </a:r>
            <a:r>
              <a:rPr lang="en-US" altLang="zh-CN">
                <a:solidFill>
                  <a:srgbClr val="0000FF"/>
                </a:solidFill>
              </a:rPr>
              <a:t>, x</a:t>
            </a:r>
            <a:r>
              <a:rPr lang="en-US" altLang="zh-CN" baseline="-25000">
                <a:solidFill>
                  <a:srgbClr val="0000FF"/>
                </a:solidFill>
              </a:rPr>
              <a:t>n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/>
              <a:t>可以是</a:t>
            </a:r>
            <a:r>
              <a:rPr lang="en-US" altLang="zh-CN">
                <a:solidFill>
                  <a:srgbClr val="0000FF"/>
                </a:solidFill>
              </a:rPr>
              <a:t>D</a:t>
            </a:r>
            <a:r>
              <a:rPr lang="en-US" altLang="zh-CN" baseline="30000">
                <a:solidFill>
                  <a:srgbClr val="0000FF"/>
                </a:solidFill>
              </a:rPr>
              <a:t>n</a:t>
            </a:r>
            <a:r>
              <a:rPr lang="en-US" altLang="zh-CN">
                <a:solidFill>
                  <a:srgbClr val="0000FF"/>
                </a:solidFill>
              </a:rPr>
              <a:t>→{0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  <a:r>
              <a:rPr lang="en-US" altLang="zh-CN">
                <a:solidFill>
                  <a:srgbClr val="0000FF"/>
                </a:solidFill>
              </a:rPr>
              <a:t>1}</a:t>
            </a:r>
            <a:r>
              <a:rPr lang="zh-CN" altLang="en-US"/>
              <a:t>的任意一个谓词。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30438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C7C14A-A50E-4DC1-B36B-B27219D8B0E3}"/>
              </a:ext>
            </a:extLst>
          </p:cNvPr>
          <p:cNvSpPr/>
          <p:nvPr/>
        </p:nvSpPr>
        <p:spPr>
          <a:xfrm>
            <a:off x="1906173" y="80940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谓词公式</a:t>
            </a:r>
            <a:endParaRPr lang="zh-CN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DB54B8-CD5D-4AD9-B092-156A80D5EABF}"/>
              </a:ext>
            </a:extLst>
          </p:cNvPr>
          <p:cNvSpPr/>
          <p:nvPr/>
        </p:nvSpPr>
        <p:spPr>
          <a:xfrm>
            <a:off x="1571625" y="1526957"/>
            <a:ext cx="97338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(item)</a:t>
            </a:r>
          </a:p>
          <a:p>
            <a:pPr marL="990600" lvl="1" indent="-533400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表示个体</a:t>
            </a:r>
          </a:p>
          <a:p>
            <a:pPr marL="990600" lvl="1" indent="-533400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</a:p>
          <a:p>
            <a:pPr marL="1371600" lvl="2" indent="-457200">
              <a:buFont typeface="Wingdings" pitchFamily="2" charset="2"/>
              <a:buAutoNum type="arabicParenBoth"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个体常量是项</a:t>
            </a:r>
          </a:p>
          <a:p>
            <a:pPr marL="1371600" lvl="2" indent="-457200">
              <a:buFont typeface="Wingdings" pitchFamily="2" charset="2"/>
              <a:buAutoNum type="arabicParenBoth"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个体变元是项</a:t>
            </a:r>
          </a:p>
          <a:p>
            <a:pPr marL="1371600" lvl="2" indent="-457200">
              <a:buFont typeface="Wingdings" pitchFamily="2" charset="2"/>
              <a:buAutoNum type="arabicParenBoth"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≥1)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元函词，其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都是项，则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是项</a:t>
            </a:r>
          </a:p>
          <a:p>
            <a:pPr marL="990600" lvl="1" indent="-533400">
              <a:buFont typeface="Wingdings" pitchFamily="2" charset="2"/>
              <a:buChar char="p"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</a:p>
          <a:p>
            <a:pPr marL="1371600" lvl="2" indent="-457200"/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      f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y))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234276"/>
      </p:ext>
    </p:extLst>
  </p:cSld>
  <p:clrMapOvr>
    <a:masterClrMapping/>
  </p:clrMapOvr>
  <p:transition spd="slow" advTm="0">
    <p:wip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7B462C-0771-425A-932A-17DF60D0DDA2}"/>
              </a:ext>
            </a:extLst>
          </p:cNvPr>
          <p:cNvSpPr/>
          <p:nvPr/>
        </p:nvSpPr>
        <p:spPr>
          <a:xfrm>
            <a:off x="1186308" y="1393329"/>
            <a:ext cx="92733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>
                <a:latin typeface="Times New Roman" pitchFamily="18" charset="0"/>
              </a:rPr>
              <a:t>原子公式</a:t>
            </a:r>
            <a:r>
              <a:rPr lang="en-US" altLang="zh-CN" sz="3200" dirty="0">
                <a:latin typeface="Times New Roman" pitchFamily="18" charset="0"/>
              </a:rPr>
              <a:t>(atom)</a:t>
            </a:r>
          </a:p>
          <a:p>
            <a:pPr lvl="1" algn="just"/>
            <a:r>
              <a:rPr lang="zh-CN" altLang="en-US" sz="3200" dirty="0">
                <a:latin typeface="Times New Roman" pitchFamily="18" charset="0"/>
              </a:rPr>
              <a:t>定义</a:t>
            </a:r>
          </a:p>
          <a:p>
            <a:pPr lvl="2" algn="just"/>
            <a:r>
              <a:rPr lang="zh-CN" altLang="en-US" sz="3200" dirty="0">
                <a:latin typeface="Times New Roman" pitchFamily="18" charset="0"/>
              </a:rPr>
              <a:t>若</a:t>
            </a:r>
            <a:r>
              <a:rPr lang="en-US" altLang="zh-CN" sz="3200" i="1" dirty="0">
                <a:latin typeface="Times New Roman" pitchFamily="18" charset="0"/>
              </a:rPr>
              <a:t>P</a:t>
            </a:r>
            <a:r>
              <a:rPr lang="zh-CN" altLang="en-US" sz="3200" dirty="0">
                <a:latin typeface="Times New Roman" pitchFamily="18" charset="0"/>
              </a:rPr>
              <a:t>是一个</a:t>
            </a:r>
            <a:r>
              <a:rPr lang="en-US" altLang="zh-CN" sz="3200" i="1" dirty="0">
                <a:latin typeface="Times New Roman" pitchFamily="18" charset="0"/>
              </a:rPr>
              <a:t>n</a:t>
            </a:r>
            <a:r>
              <a:rPr lang="zh-CN" altLang="en-US" sz="3200" dirty="0">
                <a:latin typeface="Times New Roman" pitchFamily="18" charset="0"/>
              </a:rPr>
              <a:t>元谓词，且</a:t>
            </a:r>
            <a:r>
              <a:rPr lang="en-US" altLang="zh-CN" sz="3200" i="1" dirty="0">
                <a:latin typeface="Times New Roman" pitchFamily="18" charset="0"/>
              </a:rPr>
              <a:t>t</a:t>
            </a:r>
            <a:r>
              <a:rPr lang="en-US" altLang="zh-CN" sz="3200" baseline="-25000" dirty="0">
                <a:latin typeface="Times New Roman" pitchFamily="18" charset="0"/>
              </a:rPr>
              <a:t>1</a:t>
            </a:r>
            <a:r>
              <a:rPr lang="en-US" altLang="zh-CN" sz="3200" dirty="0">
                <a:latin typeface="Times New Roman" pitchFamily="18" charset="0"/>
              </a:rPr>
              <a:t>,</a:t>
            </a:r>
            <a:r>
              <a:rPr lang="en-US" altLang="zh-CN" sz="3200" i="1" dirty="0">
                <a:latin typeface="Times New Roman" pitchFamily="18" charset="0"/>
              </a:rPr>
              <a:t>t</a:t>
            </a:r>
            <a:r>
              <a:rPr lang="en-US" altLang="zh-CN" sz="3200" baseline="-25000" dirty="0">
                <a:latin typeface="Times New Roman" pitchFamily="18" charset="0"/>
              </a:rPr>
              <a:t>2</a:t>
            </a:r>
            <a:r>
              <a:rPr lang="en-US" altLang="zh-CN" sz="3200" dirty="0">
                <a:latin typeface="Times New Roman" pitchFamily="18" charset="0"/>
              </a:rPr>
              <a:t>,…,</a:t>
            </a:r>
            <a:r>
              <a:rPr lang="en-US" altLang="zh-CN" sz="3200" i="1" dirty="0" err="1">
                <a:latin typeface="Times New Roman" pitchFamily="18" charset="0"/>
              </a:rPr>
              <a:t>t</a:t>
            </a:r>
            <a:r>
              <a:rPr lang="en-US" altLang="zh-CN" sz="3200" baseline="-25000" dirty="0" err="1">
                <a:latin typeface="Times New Roman" pitchFamily="18" charset="0"/>
              </a:rPr>
              <a:t>n</a:t>
            </a:r>
            <a:r>
              <a:rPr lang="zh-CN" altLang="en-US" sz="3200" dirty="0">
                <a:latin typeface="Times New Roman" pitchFamily="18" charset="0"/>
              </a:rPr>
              <a:t>是项，则</a:t>
            </a:r>
            <a:r>
              <a:rPr lang="en-US" altLang="zh-CN" sz="3200" i="1" dirty="0">
                <a:latin typeface="Times New Roman" pitchFamily="18" charset="0"/>
              </a:rPr>
              <a:t>P</a:t>
            </a:r>
            <a:r>
              <a:rPr lang="en-US" altLang="zh-CN" sz="3200" dirty="0">
                <a:latin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</a:rPr>
              <a:t>t</a:t>
            </a:r>
            <a:r>
              <a:rPr lang="en-US" altLang="zh-CN" sz="3200" baseline="-25000" dirty="0">
                <a:latin typeface="Times New Roman" pitchFamily="18" charset="0"/>
              </a:rPr>
              <a:t>1</a:t>
            </a:r>
            <a:r>
              <a:rPr lang="en-US" altLang="zh-CN" sz="3200" dirty="0">
                <a:latin typeface="Times New Roman" pitchFamily="18" charset="0"/>
              </a:rPr>
              <a:t>,</a:t>
            </a:r>
            <a:r>
              <a:rPr lang="en-US" altLang="zh-CN" sz="3200" i="1" dirty="0">
                <a:latin typeface="Times New Roman" pitchFamily="18" charset="0"/>
              </a:rPr>
              <a:t>t</a:t>
            </a:r>
            <a:r>
              <a:rPr lang="en-US" altLang="zh-CN" sz="3200" baseline="-25000" dirty="0">
                <a:latin typeface="Times New Roman" pitchFamily="18" charset="0"/>
              </a:rPr>
              <a:t>2</a:t>
            </a:r>
            <a:r>
              <a:rPr lang="en-US" altLang="zh-CN" sz="3200" dirty="0">
                <a:latin typeface="Times New Roman" pitchFamily="18" charset="0"/>
              </a:rPr>
              <a:t>,…,</a:t>
            </a:r>
            <a:r>
              <a:rPr lang="en-US" altLang="zh-CN" sz="3200" i="1" dirty="0" err="1">
                <a:latin typeface="Times New Roman" pitchFamily="18" charset="0"/>
              </a:rPr>
              <a:t>t</a:t>
            </a:r>
            <a:r>
              <a:rPr lang="en-US" altLang="zh-CN" sz="3200" baseline="-25000" dirty="0" err="1">
                <a:latin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</a:rPr>
              <a:t>)</a:t>
            </a:r>
            <a:r>
              <a:rPr lang="zh-CN" altLang="en-US" sz="3200" dirty="0">
                <a:latin typeface="Times New Roman" pitchFamily="18" charset="0"/>
              </a:rPr>
              <a:t>是原子公式</a:t>
            </a:r>
          </a:p>
          <a:p>
            <a:pPr lvl="1" algn="just"/>
            <a:endParaRPr lang="en-US" altLang="zh-CN" sz="3200" dirty="0">
              <a:latin typeface="Times New Roman" pitchFamily="18" charset="0"/>
            </a:endParaRPr>
          </a:p>
          <a:p>
            <a:pPr lvl="1" algn="just"/>
            <a:r>
              <a:rPr lang="zh-CN" altLang="en-US" sz="3200" dirty="0">
                <a:latin typeface="Times New Roman" pitchFamily="18" charset="0"/>
              </a:rPr>
              <a:t>命题也是原子</a:t>
            </a:r>
            <a:r>
              <a:rPr lang="en-US" altLang="zh-CN" sz="3200" dirty="0">
                <a:latin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</a:rPr>
              <a:t>n=</a:t>
            </a:r>
            <a:r>
              <a:rPr lang="en-US" altLang="zh-CN" sz="3200" dirty="0">
                <a:latin typeface="Times New Roman" pitchFamily="18" charset="0"/>
              </a:rPr>
              <a:t>0)</a:t>
            </a:r>
          </a:p>
          <a:p>
            <a:pPr lvl="1" algn="just"/>
            <a:endParaRPr lang="en-US" altLang="zh-CN" sz="3200" dirty="0">
              <a:latin typeface="Times New Roman" pitchFamily="18" charset="0"/>
            </a:endParaRPr>
          </a:p>
          <a:p>
            <a:pPr lvl="1" algn="just"/>
            <a:r>
              <a:rPr lang="zh-CN" altLang="en-US" sz="3200" dirty="0">
                <a:latin typeface="Times New Roman" pitchFamily="18" charset="0"/>
              </a:rPr>
              <a:t>例 </a:t>
            </a:r>
            <a:r>
              <a:rPr lang="en-US" altLang="zh-CN" sz="3200" i="1" dirty="0">
                <a:latin typeface="Times New Roman" pitchFamily="18" charset="0"/>
              </a:rPr>
              <a:t>P</a:t>
            </a:r>
            <a:r>
              <a:rPr lang="en-US" altLang="zh-CN" sz="3200" dirty="0">
                <a:latin typeface="Times New Roman" pitchFamily="18" charset="0"/>
              </a:rPr>
              <a:t>, </a:t>
            </a:r>
            <a:r>
              <a:rPr lang="en-US" altLang="zh-CN" sz="3200" i="1" dirty="0">
                <a:latin typeface="Times New Roman" pitchFamily="18" charset="0"/>
              </a:rPr>
              <a:t>Q </a:t>
            </a:r>
            <a:r>
              <a:rPr lang="en-US" altLang="zh-CN" sz="3200" dirty="0">
                <a:latin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</a:rPr>
              <a:t>x</a:t>
            </a:r>
            <a:r>
              <a:rPr lang="en-US" altLang="zh-CN" sz="3200" dirty="0">
                <a:latin typeface="Times New Roman" pitchFamily="18" charset="0"/>
              </a:rPr>
              <a:t>), </a:t>
            </a:r>
            <a:r>
              <a:rPr lang="en-US" altLang="zh-CN" sz="3200" i="1" dirty="0">
                <a:latin typeface="Times New Roman" pitchFamily="18" charset="0"/>
              </a:rPr>
              <a:t>A </a:t>
            </a:r>
            <a:r>
              <a:rPr lang="en-US" altLang="zh-CN" sz="3200" dirty="0">
                <a:latin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</a:rPr>
              <a:t>x</a:t>
            </a:r>
            <a:r>
              <a:rPr lang="en-US" altLang="zh-CN" sz="3200" dirty="0">
                <a:latin typeface="Times New Roman" pitchFamily="18" charset="0"/>
              </a:rPr>
              <a:t>, </a:t>
            </a:r>
            <a:r>
              <a:rPr lang="en-US" altLang="zh-CN" sz="3200" i="1" dirty="0">
                <a:latin typeface="Times New Roman" pitchFamily="18" charset="0"/>
              </a:rPr>
              <a:t>f </a:t>
            </a:r>
            <a:r>
              <a:rPr lang="en-US" altLang="zh-CN" sz="3200" dirty="0">
                <a:latin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</a:rPr>
              <a:t>x</a:t>
            </a:r>
            <a:r>
              <a:rPr lang="en-US" altLang="zh-CN" sz="3200" dirty="0">
                <a:latin typeface="Times New Roman" pitchFamily="18" charset="0"/>
              </a:rPr>
              <a:t>)), </a:t>
            </a:r>
            <a:r>
              <a:rPr lang="en-US" altLang="zh-CN" sz="3200" i="1" dirty="0">
                <a:latin typeface="Times New Roman" pitchFamily="18" charset="0"/>
              </a:rPr>
              <a:t>B </a:t>
            </a:r>
            <a:r>
              <a:rPr lang="en-US" altLang="zh-CN" sz="3200" dirty="0">
                <a:latin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</a:rPr>
              <a:t>x</a:t>
            </a:r>
            <a:r>
              <a:rPr lang="en-US" altLang="zh-CN" sz="3200" dirty="0">
                <a:latin typeface="Times New Roman" pitchFamily="18" charset="0"/>
              </a:rPr>
              <a:t>, </a:t>
            </a:r>
            <a:r>
              <a:rPr lang="en-US" altLang="zh-CN" sz="3200" i="1" dirty="0">
                <a:latin typeface="Times New Roman" pitchFamily="18" charset="0"/>
              </a:rPr>
              <a:t>y</a:t>
            </a:r>
            <a:r>
              <a:rPr lang="en-US" altLang="zh-CN" sz="3200" dirty="0">
                <a:latin typeface="Times New Roman" pitchFamily="18" charset="0"/>
              </a:rPr>
              <a:t>, </a:t>
            </a:r>
            <a:r>
              <a:rPr lang="en-US" altLang="zh-CN" sz="3200" i="1" dirty="0">
                <a:latin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6456619"/>
      </p:ext>
    </p:extLst>
  </p:cSld>
  <p:clrMapOvr>
    <a:masterClrMapping/>
  </p:clrMapOvr>
  <p:transition spd="slow" advTm="0">
    <p:wip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9A9835-5046-4D02-8A81-EDA23FB38B4E}"/>
              </a:ext>
            </a:extLst>
          </p:cNvPr>
          <p:cNvSpPr/>
          <p:nvPr/>
        </p:nvSpPr>
        <p:spPr>
          <a:xfrm>
            <a:off x="1877668" y="97808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谓词公式</a:t>
            </a:r>
            <a:endParaRPr lang="zh-CN" altLang="en-US" sz="36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C3A6C81-5A96-4470-8F52-4F318FD84AE9}"/>
              </a:ext>
            </a:extLst>
          </p:cNvPr>
          <p:cNvSpPr txBox="1">
            <a:spLocks noChangeArrowheads="1"/>
          </p:cNvSpPr>
          <p:nvPr/>
        </p:nvSpPr>
        <p:spPr>
          <a:xfrm>
            <a:off x="1504997" y="2013721"/>
            <a:ext cx="8497887" cy="5184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满足下列条件的表达式，称为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合式公式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Well-Formed Formulae/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Wff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，简称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原子公式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是合式公式；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是合式公式，则</a:t>
            </a: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┐</a:t>
            </a: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G)</a:t>
            </a:r>
            <a:r>
              <a:rPr lang="zh-CN" altLang="en-US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┐</a:t>
            </a: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H)</a:t>
            </a:r>
            <a:r>
              <a:rPr lang="zh-CN" altLang="en-US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(G∨H)</a:t>
            </a:r>
            <a:r>
              <a:rPr lang="zh-CN" altLang="en-US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(G∧H)</a:t>
            </a:r>
            <a:r>
              <a:rPr lang="zh-CN" altLang="en-US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(G→H)</a:t>
            </a:r>
            <a:r>
              <a:rPr lang="zh-CN" altLang="en-US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</a:t>
            </a:r>
            <a:r>
              <a:rPr lang="zh-CN" altLang="en-US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也是合式公式；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是合式公式，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是个体变量，则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fr-FR" altLang="zh-CN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x)</a:t>
            </a: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x)G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也是合式公式；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）仅仅由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(1)-(3)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产生的表达式才是合式公式。 </a:t>
            </a:r>
          </a:p>
        </p:txBody>
      </p:sp>
    </p:spTree>
    <p:extLst>
      <p:ext uri="{BB962C8B-B14F-4D97-AF65-F5344CB8AC3E}">
        <p14:creationId xmlns:p14="http://schemas.microsoft.com/office/powerpoint/2010/main" val="374820117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FE5D4A-67EF-41A6-8316-F29101D73A60}"/>
              </a:ext>
            </a:extLst>
          </p:cNvPr>
          <p:cNvSpPr txBox="1"/>
          <p:nvPr/>
        </p:nvSpPr>
        <p:spPr>
          <a:xfrm>
            <a:off x="2508309" y="1996580"/>
            <a:ext cx="62497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自然语言改写成谓词公式的步骤：</a:t>
            </a:r>
            <a:endParaRPr lang="en-US" altLang="zh-CN" sz="3200" dirty="0"/>
          </a:p>
          <a:p>
            <a:r>
              <a:rPr lang="en-US" altLang="zh-CN" sz="3200" dirty="0"/>
              <a:t>1 </a:t>
            </a:r>
            <a:r>
              <a:rPr lang="zh-CN" altLang="en-US" sz="3200" dirty="0"/>
              <a:t>个体域</a:t>
            </a:r>
            <a:endParaRPr lang="en-US" altLang="zh-CN" sz="3200" dirty="0"/>
          </a:p>
          <a:p>
            <a:r>
              <a:rPr lang="en-US" altLang="zh-CN" sz="3200" dirty="0"/>
              <a:t>2 </a:t>
            </a:r>
            <a:r>
              <a:rPr lang="zh-CN" altLang="en-US" sz="3200" dirty="0"/>
              <a:t>确定谓词</a:t>
            </a:r>
            <a:endParaRPr lang="en-US" altLang="zh-CN" sz="3200" dirty="0"/>
          </a:p>
          <a:p>
            <a:r>
              <a:rPr lang="en-US" altLang="zh-CN" sz="3200" dirty="0"/>
              <a:t>3 </a:t>
            </a:r>
            <a:r>
              <a:rPr lang="zh-CN" altLang="en-US" sz="3200" dirty="0"/>
              <a:t>确定量词</a:t>
            </a:r>
            <a:endParaRPr lang="en-US" altLang="zh-CN" sz="3200" dirty="0"/>
          </a:p>
          <a:p>
            <a:r>
              <a:rPr lang="en-US" altLang="zh-CN" sz="3200" dirty="0"/>
              <a:t>4 </a:t>
            </a:r>
            <a:r>
              <a:rPr lang="zh-CN" altLang="en-US" sz="3200" dirty="0"/>
              <a:t>使用联结词</a:t>
            </a:r>
          </a:p>
        </p:txBody>
      </p:sp>
    </p:spTree>
    <p:extLst>
      <p:ext uri="{BB962C8B-B14F-4D97-AF65-F5344CB8AC3E}">
        <p14:creationId xmlns:p14="http://schemas.microsoft.com/office/powerpoint/2010/main" val="2592078264"/>
      </p:ext>
    </p:extLst>
  </p:cSld>
  <p:clrMapOvr>
    <a:masterClrMapping/>
  </p:clrMapOvr>
  <p:transition spd="slow" advTm="0">
    <p:wip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13314">
            <a:extLst>
              <a:ext uri="{FF2B5EF4-FFF2-40B4-BE49-F238E27FC236}">
                <a16:creationId xmlns:a16="http://schemas.microsoft.com/office/drawing/2014/main" id="{84867296-0777-44C4-BE00-D0B89C83825A}"/>
              </a:ext>
            </a:extLst>
          </p:cNvPr>
          <p:cNvSpPr txBox="1">
            <a:spLocks noChangeArrowheads="1"/>
          </p:cNvSpPr>
          <p:nvPr/>
        </p:nvSpPr>
        <p:spPr>
          <a:xfrm>
            <a:off x="1470293" y="1362075"/>
            <a:ext cx="9847165" cy="4133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Clr>
                <a:schemeClr val="tx1"/>
              </a:buClr>
              <a:buFontTx/>
              <a:buNone/>
            </a:pPr>
            <a:r>
              <a:rPr lang="zh-CN" altLang="en-US" sz="3200" dirty="0">
                <a:solidFill>
                  <a:srgbClr val="CC0000"/>
                </a:solidFill>
                <a:latin typeface="+mn-ea"/>
              </a:rPr>
              <a:t>考虑如下</a:t>
            </a:r>
            <a:r>
              <a:rPr lang="en-US" altLang="zh-CN" sz="3200" dirty="0">
                <a:solidFill>
                  <a:srgbClr val="CC0000"/>
                </a:solidFill>
                <a:latin typeface="+mn-ea"/>
              </a:rPr>
              <a:t>3</a:t>
            </a:r>
            <a:r>
              <a:rPr lang="zh-CN" altLang="en-US" sz="3200" dirty="0">
                <a:solidFill>
                  <a:srgbClr val="CC0000"/>
                </a:solidFill>
                <a:latin typeface="+mn-ea"/>
              </a:rPr>
              <a:t>个命题或推理：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Tx/>
              <a:buNone/>
            </a:pPr>
            <a:r>
              <a:rPr lang="en-US" altLang="zh-CN" sz="3200" dirty="0">
                <a:latin typeface="+mn-ea"/>
              </a:rPr>
              <a:t>1 “</a:t>
            </a:r>
            <a:r>
              <a:rPr lang="zh-CN" altLang="en-US" sz="3200" dirty="0">
                <a:latin typeface="+mn-ea"/>
              </a:rPr>
              <a:t>有一个整数大于其它每个整数”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Tx/>
              <a:buNone/>
            </a:pPr>
            <a:r>
              <a:rPr lang="en-US" altLang="zh-CN" sz="3200" dirty="0">
                <a:latin typeface="+mn-ea"/>
              </a:rPr>
              <a:t>2 “</a:t>
            </a:r>
            <a:r>
              <a:rPr lang="zh-CN" altLang="en-US" sz="3200" dirty="0">
                <a:latin typeface="+mn-ea"/>
              </a:rPr>
              <a:t>任给</a:t>
            </a:r>
            <a:r>
              <a:rPr lang="zh-CN" altLang="en-US" sz="3200" dirty="0">
                <a:latin typeface="+mn-ea"/>
                <a:sym typeface="Symbol" panose="05050102010706020507" pitchFamily="18" charset="2"/>
              </a:rPr>
              <a:t></a:t>
            </a:r>
            <a:r>
              <a:rPr lang="zh-CN" altLang="en-US" sz="3200" dirty="0">
                <a:latin typeface="+mn-ea"/>
              </a:rPr>
              <a:t> </a:t>
            </a:r>
            <a:r>
              <a:rPr lang="en-US" altLang="zh-CN" sz="3200" dirty="0">
                <a:latin typeface="+mn-ea"/>
              </a:rPr>
              <a:t>&gt; 0</a:t>
            </a:r>
            <a:r>
              <a:rPr lang="zh-CN" altLang="en-US" sz="3200" dirty="0">
                <a:latin typeface="+mn-ea"/>
              </a:rPr>
              <a:t>，存在</a:t>
            </a:r>
            <a:r>
              <a:rPr lang="zh-CN" altLang="en-US" sz="3200" dirty="0">
                <a:latin typeface="+mn-ea"/>
                <a:sym typeface="Symbol" panose="05050102010706020507" pitchFamily="18" charset="2"/>
              </a:rPr>
              <a:t></a:t>
            </a:r>
            <a:r>
              <a:rPr lang="zh-CN" altLang="en-US" sz="3200" dirty="0">
                <a:latin typeface="+mn-ea"/>
              </a:rPr>
              <a:t> </a:t>
            </a:r>
            <a:r>
              <a:rPr lang="en-US" altLang="zh-CN" sz="3200" dirty="0">
                <a:latin typeface="+mn-ea"/>
              </a:rPr>
              <a:t>&gt; 0</a:t>
            </a:r>
            <a:r>
              <a:rPr lang="zh-CN" altLang="en-US" sz="3200" dirty="0">
                <a:latin typeface="+mn-ea"/>
              </a:rPr>
              <a:t>，如果</a:t>
            </a:r>
            <a:r>
              <a:rPr lang="en-US" altLang="zh-CN" sz="3200" dirty="0">
                <a:latin typeface="+mn-ea"/>
              </a:rPr>
              <a:t>|x-a|&lt;</a:t>
            </a:r>
            <a:r>
              <a:rPr lang="en-US" altLang="zh-CN" sz="3200" dirty="0">
                <a:latin typeface="+mn-ea"/>
                <a:sym typeface="Symbol" panose="05050102010706020507" pitchFamily="18" charset="2"/>
              </a:rPr>
              <a:t></a:t>
            </a:r>
            <a:r>
              <a:rPr lang="zh-CN" altLang="en-US" sz="3200" dirty="0">
                <a:latin typeface="+mn-ea"/>
              </a:rPr>
              <a:t>，则</a:t>
            </a:r>
            <a:r>
              <a:rPr lang="en-US" altLang="zh-CN" sz="3200" dirty="0">
                <a:latin typeface="+mn-ea"/>
              </a:rPr>
              <a:t>|f(x)-b|&lt;</a:t>
            </a:r>
            <a:r>
              <a:rPr lang="en-US" altLang="zh-CN" sz="3200" dirty="0">
                <a:latin typeface="+mn-ea"/>
                <a:sym typeface="Symbol" panose="05050102010706020507" pitchFamily="18" charset="2"/>
              </a:rPr>
              <a:t></a:t>
            </a:r>
            <a:r>
              <a:rPr lang="en-US" altLang="zh-CN" sz="3200" dirty="0">
                <a:latin typeface="+mn-ea"/>
              </a:rPr>
              <a:t>”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Tx/>
              <a:buNone/>
            </a:pPr>
            <a:r>
              <a:rPr lang="en-US" altLang="zh-CN" sz="3200" dirty="0">
                <a:latin typeface="+mn-ea"/>
              </a:rPr>
              <a:t>3</a:t>
            </a:r>
            <a:r>
              <a:rPr lang="en-US" altLang="zh-CN" sz="3200" dirty="0">
                <a:solidFill>
                  <a:srgbClr val="3333FF"/>
                </a:solidFill>
                <a:latin typeface="+mn-ea"/>
              </a:rPr>
              <a:t>  </a:t>
            </a:r>
            <a:r>
              <a:rPr lang="zh-CN" altLang="en-US" sz="3200" dirty="0">
                <a:latin typeface="+mn-ea"/>
              </a:rPr>
              <a:t>苏格拉底三段论：“人都是要死的，苏格拉底是人，所以苏格拉底是要死的。” </a:t>
            </a:r>
          </a:p>
        </p:txBody>
      </p:sp>
    </p:spTree>
    <p:extLst>
      <p:ext uri="{BB962C8B-B14F-4D97-AF65-F5344CB8AC3E}">
        <p14:creationId xmlns:p14="http://schemas.microsoft.com/office/powerpoint/2010/main" val="3351447221"/>
      </p:ext>
    </p:ext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106722-5DE4-4F0A-8F97-05680CA35035}"/>
              </a:ext>
            </a:extLst>
          </p:cNvPr>
          <p:cNvSpPr txBox="1"/>
          <p:nvPr/>
        </p:nvSpPr>
        <p:spPr>
          <a:xfrm>
            <a:off x="1350418" y="978131"/>
            <a:ext cx="10118770" cy="592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设</a:t>
            </a:r>
            <a:r>
              <a:rPr lang="en-US" altLang="zh-CN" sz="3200" dirty="0"/>
              <a:t>S</a:t>
            </a:r>
            <a:r>
              <a:rPr lang="zh-CN" altLang="en-US" sz="3200" dirty="0"/>
              <a:t>是一个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联结词集合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）如果对任一命题公式，都有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由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中的联结词</a:t>
            </a:r>
            <a:r>
              <a:rPr lang="zh-CN" altLang="en-US" sz="3200" dirty="0"/>
              <a:t>所表示出来的命题公式与之等价，则称</a:t>
            </a:r>
            <a:r>
              <a:rPr lang="en-US" altLang="zh-CN" sz="3200" dirty="0"/>
              <a:t>S</a:t>
            </a:r>
            <a:r>
              <a:rPr lang="zh-CN" altLang="en-US" sz="3200" dirty="0"/>
              <a:t>是</a:t>
            </a:r>
            <a:r>
              <a:rPr lang="zh-CN" altLang="en-US" sz="3200" dirty="0">
                <a:solidFill>
                  <a:srgbClr val="FF0000"/>
                </a:solidFill>
              </a:rPr>
              <a:t>完备的联结词集合</a:t>
            </a:r>
            <a:r>
              <a:rPr lang="zh-CN" altLang="en-US" sz="3200" dirty="0"/>
              <a:t>，或者说</a:t>
            </a:r>
            <a:r>
              <a:rPr lang="en-US" altLang="zh-CN" sz="3200" dirty="0"/>
              <a:t>S</a:t>
            </a:r>
            <a:r>
              <a:rPr lang="zh-CN" altLang="en-US" sz="3200" dirty="0"/>
              <a:t>是</a:t>
            </a:r>
            <a:r>
              <a:rPr lang="zh-CN" altLang="en-US" sz="3200" dirty="0">
                <a:solidFill>
                  <a:srgbClr val="FF0000"/>
                </a:solidFill>
              </a:rPr>
              <a:t>联结词完备集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）对于一个联结词完备集</a:t>
            </a:r>
            <a:r>
              <a:rPr lang="en-US" altLang="zh-CN" sz="3200" dirty="0"/>
              <a:t>S</a:t>
            </a:r>
            <a:r>
              <a:rPr lang="zh-CN" altLang="en-US" sz="3200" dirty="0"/>
              <a:t>，从</a:t>
            </a:r>
            <a:r>
              <a:rPr lang="en-US" altLang="zh-CN" sz="3200" dirty="0"/>
              <a:t>S</a:t>
            </a:r>
            <a:r>
              <a:rPr lang="zh-CN" altLang="en-US" sz="3200" dirty="0"/>
              <a:t>中任意删去一种联结词后，得到的一个新的联结词集合</a:t>
            </a:r>
            <a:r>
              <a:rPr lang="en-US" altLang="zh-CN" sz="3200" dirty="0"/>
              <a:t>S</a:t>
            </a:r>
            <a:r>
              <a:rPr lang="en-US" altLang="zh-CN" sz="3200" baseline="-25000" dirty="0"/>
              <a:t>1</a:t>
            </a:r>
            <a:r>
              <a:rPr lang="zh-CN" altLang="en-US" sz="3200" dirty="0"/>
              <a:t>，至少有一个公式不等价于仅包含</a:t>
            </a:r>
            <a:r>
              <a:rPr lang="en-US" altLang="zh-CN" sz="3200" dirty="0"/>
              <a:t>S</a:t>
            </a:r>
            <a:r>
              <a:rPr lang="en-US" altLang="zh-CN" sz="3200" baseline="-25000" dirty="0"/>
              <a:t>1</a:t>
            </a:r>
            <a:r>
              <a:rPr lang="zh-CN" altLang="en-US" sz="3200" dirty="0"/>
              <a:t>中联结词所表示的任一公式，则称</a:t>
            </a:r>
            <a:r>
              <a:rPr lang="en-US" altLang="zh-CN" sz="3200" dirty="0"/>
              <a:t>S</a:t>
            </a:r>
            <a:r>
              <a:rPr lang="zh-CN" altLang="en-US" sz="3200" dirty="0"/>
              <a:t>为</a:t>
            </a:r>
            <a:r>
              <a:rPr lang="zh-CN" altLang="en-US" sz="3200" dirty="0">
                <a:solidFill>
                  <a:srgbClr val="FF0000"/>
                </a:solidFill>
              </a:rPr>
              <a:t>极小完备的联结词集合</a:t>
            </a:r>
            <a:r>
              <a:rPr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81488476"/>
      </p:ext>
    </p:extLst>
  </p:cSld>
  <p:clrMapOvr>
    <a:masterClrMapping/>
  </p:clrMapOvr>
  <p:transition spd="slow" advTm="0">
    <p:wip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1" name="文本占位符 14337">
            <a:extLst>
              <a:ext uri="{FF2B5EF4-FFF2-40B4-BE49-F238E27FC236}">
                <a16:creationId xmlns:a16="http://schemas.microsoft.com/office/drawing/2014/main" id="{5DF9A5ED-D8FB-4C67-97ED-987F6565E486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1368523"/>
            <a:ext cx="8229600" cy="34559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FontTx/>
              <a:buNone/>
            </a:pPr>
            <a:endParaRPr lang="en-US" altLang="zh-CN" b="1" dirty="0">
              <a:solidFill>
                <a:srgbClr val="0033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Tx/>
              <a:buNone/>
            </a:pPr>
            <a:r>
              <a:rPr lang="zh-CN" altLang="en-US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有一个整数大于其它每个整数</a:t>
            </a:r>
          </a:p>
        </p:txBody>
      </p:sp>
      <p:sp>
        <p:nvSpPr>
          <p:cNvPr id="22" name="直接连接符 21">
            <a:extLst>
              <a:ext uri="{FF2B5EF4-FFF2-40B4-BE49-F238E27FC236}">
                <a16:creationId xmlns:a16="http://schemas.microsoft.com/office/drawing/2014/main" id="{107C1264-A9B8-4F9F-966B-F1D25E8D8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9621" y="2867395"/>
            <a:ext cx="720725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" name="直接连接符 22">
            <a:extLst>
              <a:ext uri="{FF2B5EF4-FFF2-40B4-BE49-F238E27FC236}">
                <a16:creationId xmlns:a16="http://schemas.microsoft.com/office/drawing/2014/main" id="{F191DF1E-0C78-448E-8854-23EDC0F0D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1589" y="2871349"/>
            <a:ext cx="935037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4" name="直接连接符 23">
            <a:extLst>
              <a:ext uri="{FF2B5EF4-FFF2-40B4-BE49-F238E27FC236}">
                <a16:creationId xmlns:a16="http://schemas.microsoft.com/office/drawing/2014/main" id="{5BB26666-C87A-416A-B15E-4F19EF9E9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3810" y="2867395"/>
            <a:ext cx="720725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" name="直接连接符 24">
            <a:extLst>
              <a:ext uri="{FF2B5EF4-FFF2-40B4-BE49-F238E27FC236}">
                <a16:creationId xmlns:a16="http://schemas.microsoft.com/office/drawing/2014/main" id="{3B27776F-2BB3-4075-A42B-19AEB24EC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0117" y="2867395"/>
            <a:ext cx="720725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6" name="直接连接符 25">
            <a:extLst>
              <a:ext uri="{FF2B5EF4-FFF2-40B4-BE49-F238E27FC236}">
                <a16:creationId xmlns:a16="http://schemas.microsoft.com/office/drawing/2014/main" id="{4DC71236-64CF-45C4-B087-A3CC84ED1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3538" y="2848052"/>
            <a:ext cx="720725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0CC419-BF71-4A82-B0DB-FEE4D4170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0" y="3932336"/>
            <a:ext cx="3168650" cy="4603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个体</a:t>
            </a:r>
            <a:r>
              <a:rPr lang="en-US" altLang="zh-CN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Individual</a:t>
            </a:r>
            <a:r>
              <a:rPr lang="zh-CN" altLang="en-US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C25984-3A4A-4F53-99DD-896F95F74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613" y="3898998"/>
            <a:ext cx="2855912" cy="522288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谓词</a:t>
            </a:r>
            <a:r>
              <a:rPr lang="en-US" altLang="zh-CN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Predicate</a:t>
            </a:r>
            <a:r>
              <a:rPr lang="zh-CN" altLang="en-US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？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3AE3F86-8684-4839-8AD9-C21F267C1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5" y="1368523"/>
            <a:ext cx="3644900" cy="522288"/>
          </a:xfrm>
          <a:prstGeom prst="rect">
            <a:avLst/>
          </a:prstGeom>
          <a:noFill/>
          <a:ln w="9525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33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量词</a:t>
            </a:r>
            <a:r>
              <a:rPr lang="en-US" altLang="zh-CN">
                <a:solidFill>
                  <a:srgbClr val="0033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Quantification</a:t>
            </a:r>
            <a:r>
              <a:rPr lang="zh-CN" altLang="en-US">
                <a:solidFill>
                  <a:srgbClr val="0033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？</a:t>
            </a:r>
          </a:p>
        </p:txBody>
      </p:sp>
      <p:sp>
        <p:nvSpPr>
          <p:cNvPr id="30" name="直接连接符 29">
            <a:extLst>
              <a:ext uri="{FF2B5EF4-FFF2-40B4-BE49-F238E27FC236}">
                <a16:creationId xmlns:a16="http://schemas.microsoft.com/office/drawing/2014/main" id="{DAF7D56D-922B-4AE6-AE2B-CC6D8266F1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9576" y="3029048"/>
            <a:ext cx="209550" cy="846138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1" name="直接连接符 30">
            <a:extLst>
              <a:ext uri="{FF2B5EF4-FFF2-40B4-BE49-F238E27FC236}">
                <a16:creationId xmlns:a16="http://schemas.microsoft.com/office/drawing/2014/main" id="{DE5D901B-D20B-40AC-AEDF-6F08C6D710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02100" y="3083023"/>
            <a:ext cx="1368425" cy="80645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" name="直接连接符 31">
            <a:extLst>
              <a:ext uri="{FF2B5EF4-FFF2-40B4-BE49-F238E27FC236}">
                <a16:creationId xmlns:a16="http://schemas.microsoft.com/office/drawing/2014/main" id="{78C55220-F7D9-4D0A-906A-F2BF9A801E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535" y="2016223"/>
            <a:ext cx="1540315" cy="37528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" name="直接连接符 32">
            <a:extLst>
              <a:ext uri="{FF2B5EF4-FFF2-40B4-BE49-F238E27FC236}">
                <a16:creationId xmlns:a16="http://schemas.microsoft.com/office/drawing/2014/main" id="{98DE3EA6-B0B3-4539-A93C-9A3F46B950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77307" y="1883508"/>
            <a:ext cx="4392612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6266869-BB10-4F80-B7F9-5AAF2A28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175" y="4700686"/>
            <a:ext cx="409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个体常</a:t>
            </a:r>
            <a:r>
              <a:rPr lang="zh-CN" altLang="en-US" sz="180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</a:t>
            </a:r>
            <a:r>
              <a:rPr lang="en-US" altLang="zh-CN" sz="180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(a,b,…)</a:t>
            </a:r>
            <a:r>
              <a:rPr lang="zh-CN" altLang="en-US" sz="180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、个体变元</a:t>
            </a:r>
            <a:r>
              <a:rPr lang="en-US" altLang="zh-CN" sz="180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(x,y,…)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49E1114-4F82-4A8E-AF41-926273D0F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975" y="4608611"/>
            <a:ext cx="499586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表示性质、关系。</a:t>
            </a:r>
          </a:p>
          <a:p>
            <a:r>
              <a:rPr lang="zh-CN" altLang="en-US" sz="16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谓词常元、谓词变元(P,Q,…)，</a:t>
            </a:r>
          </a:p>
          <a:p>
            <a:r>
              <a:rPr lang="zh-CN" altLang="en-US" sz="16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n元谓词,</a:t>
            </a:r>
            <a:endParaRPr lang="zh-CN" altLang="en-US" sz="16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命题函数</a:t>
            </a:r>
            <a:r>
              <a:rPr lang="en-US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谓词命名式</a:t>
            </a:r>
            <a:r>
              <a:rPr lang="zh-CN" altLang="en-US" sz="16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，如G(x,y)</a:t>
            </a:r>
            <a:r>
              <a:rPr lang="en-US" altLang="zh-CN" sz="16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,x,y</a:t>
            </a:r>
            <a:r>
              <a:rPr lang="zh-CN" altLang="en-US" sz="16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仅表示占位），</a:t>
            </a:r>
          </a:p>
          <a:p>
            <a:r>
              <a:rPr lang="zh-CN" altLang="en-US" sz="16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谓词填式</a:t>
            </a:r>
            <a:r>
              <a:rPr lang="zh-CN" altLang="en-US" sz="16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G(x,</a:t>
            </a:r>
            <a:r>
              <a:rPr lang="en-US" altLang="zh-CN" sz="16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16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)（</a:t>
            </a:r>
            <a:r>
              <a:rPr lang="en-US" altLang="zh-CN" sz="16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16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个体变元，</a:t>
            </a:r>
            <a:r>
              <a:rPr lang="en-US" altLang="zh-CN" sz="16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16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个体常量）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4CFB85-C225-4A5A-8E69-178E9A130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0" y="1435198"/>
            <a:ext cx="3246438" cy="707886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论域？个体域，全总个体域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5CD30FB-B043-488E-A0B5-075C51F41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213" y="2268636"/>
            <a:ext cx="2843212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003366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 </a:t>
            </a:r>
            <a:r>
              <a:rPr lang="en-US" altLang="zh-CN" sz="2400">
                <a:solidFill>
                  <a:srgbClr val="003366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Existential ~</a:t>
            </a:r>
          </a:p>
          <a:p>
            <a:pPr>
              <a:buFont typeface="Symbol" panose="05050102010706020507" pitchFamily="18" charset="2"/>
              <a:buChar char="&quot;"/>
            </a:pPr>
            <a:r>
              <a:rPr lang="en-US" altLang="zh-CN" sz="2400">
                <a:solidFill>
                  <a:srgbClr val="003366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Universal ~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 sz="2400">
                <a:solidFill>
                  <a:srgbClr val="003366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(All)</a:t>
            </a:r>
          </a:p>
        </p:txBody>
      </p:sp>
    </p:spTree>
    <p:extLst>
      <p:ext uri="{BB962C8B-B14F-4D97-AF65-F5344CB8AC3E}">
        <p14:creationId xmlns:p14="http://schemas.microsoft.com/office/powerpoint/2010/main" val="173101556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 bldLvl="0" animBg="1"/>
      <p:bldP spid="29" grpId="0" bldLvl="0" animBg="1"/>
      <p:bldP spid="34" grpId="0"/>
      <p:bldP spid="35" grpId="0"/>
      <p:bldP spid="36" grpId="0" bldLvl="0" animBg="1"/>
      <p:bldP spid="37" grpId="0"/>
      <p:bldP spid="37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文本占位符 15362">
            <a:extLst>
              <a:ext uri="{FF2B5EF4-FFF2-40B4-BE49-F238E27FC236}">
                <a16:creationId xmlns:a16="http://schemas.microsoft.com/office/drawing/2014/main" id="{FB5E6FC9-5E4B-44FB-AB31-AB39D7A5672A}"/>
              </a:ext>
            </a:extLst>
          </p:cNvPr>
          <p:cNvSpPr txBox="1">
            <a:spLocks noChangeArrowheads="1"/>
          </p:cNvSpPr>
          <p:nvPr/>
        </p:nvSpPr>
        <p:spPr>
          <a:xfrm>
            <a:off x="2060917" y="1362075"/>
            <a:ext cx="8229600" cy="4133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FontTx/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有一个整数大于其他每个整数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CFDADA-9108-46BE-8F77-EB3B0B9BE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030" y="2873375"/>
            <a:ext cx="83534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Symbol" panose="05050102010706020507" pitchFamily="18" charset="2"/>
              <a:buNone/>
            </a:pPr>
            <a:r>
              <a:rPr lang="zh-CN" altLang="en-US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论域为整数集合：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r>
              <a:rPr lang="en-US" altLang="zh-CN" sz="2400" dirty="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400" dirty="0" err="1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yG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x,y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en-US" altLang="zh-CN" sz="2400" dirty="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  <a:p>
            <a:pPr>
              <a:buFont typeface="Symbol" panose="05050102010706020507" pitchFamily="18" charset="2"/>
              <a:buNone/>
            </a:pPr>
            <a:endParaRPr lang="en-US" altLang="zh-CN" sz="2000" dirty="0">
              <a:solidFill>
                <a:srgbClr val="CC33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论域为全总域：</a:t>
            </a:r>
            <a:r>
              <a:rPr lang="zh-CN" altLang="en-US" sz="1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r>
              <a:rPr lang="en-US" altLang="zh-CN" sz="2400" dirty="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Z(x)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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y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Z(y) 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G(</a:t>
            </a:r>
            <a:r>
              <a:rPr lang="en-US" altLang="zh-CN" sz="2400" dirty="0" err="1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x,y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en-US" altLang="zh-CN" sz="2400" dirty="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  <a:p>
            <a:endParaRPr lang="en-US" altLang="zh-CN" sz="2000" dirty="0">
              <a:solidFill>
                <a:srgbClr val="CC33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en-US" altLang="zh-CN" sz="1800" dirty="0">
              <a:solidFill>
                <a:srgbClr val="CC3300"/>
              </a:solidFill>
              <a:latin typeface="Arial" panose="020B0604020202020204" pitchFamily="34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 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r>
              <a:rPr lang="en-US" altLang="zh-CN" sz="24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Z(x)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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y</a:t>
            </a:r>
            <a:r>
              <a:rPr lang="en-US" altLang="zh-CN" sz="2400" dirty="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CC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Z(y) 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N(</a:t>
            </a:r>
            <a:r>
              <a:rPr lang="en-US" altLang="zh-CN" sz="2400" dirty="0" err="1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x,y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CC66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G(</a:t>
            </a:r>
            <a:r>
              <a:rPr lang="en-US" altLang="zh-CN" sz="2400" dirty="0" err="1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x,y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en-US" altLang="zh-CN" sz="2400" dirty="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en-US" altLang="zh-CN" sz="24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7" name="直接连接符 6">
            <a:extLst>
              <a:ext uri="{FF2B5EF4-FFF2-40B4-BE49-F238E27FC236}">
                <a16:creationId xmlns:a16="http://schemas.microsoft.com/office/drawing/2014/main" id="{5458EB46-6887-4153-8B3B-88D14F200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2780" y="2035175"/>
            <a:ext cx="720725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2540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内容占位符 16386">
            <a:extLst>
              <a:ext uri="{FF2B5EF4-FFF2-40B4-BE49-F238E27FC236}">
                <a16:creationId xmlns:a16="http://schemas.microsoft.com/office/drawing/2014/main" id="{47B556C8-294C-42FD-B609-482676C3147D}"/>
              </a:ext>
            </a:extLst>
          </p:cNvPr>
          <p:cNvSpPr txBox="1">
            <a:spLocks noChangeArrowheads="1"/>
          </p:cNvSpPr>
          <p:nvPr/>
        </p:nvSpPr>
        <p:spPr>
          <a:xfrm>
            <a:off x="1892103" y="653782"/>
            <a:ext cx="9228407" cy="4133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5000"/>
              </a:lnSpc>
              <a:buClr>
                <a:schemeClr val="tx1"/>
              </a:buClr>
              <a:buFontTx/>
              <a:buNone/>
            </a:pPr>
            <a:r>
              <a:rPr lang="en-US" altLang="zh-CN" b="1" dirty="0">
                <a:solidFill>
                  <a:srgbClr val="3333FF"/>
                </a:solidFill>
                <a:latin typeface="+mn-ea"/>
              </a:rPr>
              <a:t>2  “</a:t>
            </a:r>
            <a:r>
              <a:rPr lang="zh-CN" altLang="en-US" b="1" dirty="0">
                <a:solidFill>
                  <a:srgbClr val="3333FF"/>
                </a:solidFill>
                <a:latin typeface="+mn-ea"/>
              </a:rPr>
              <a:t>任给</a:t>
            </a:r>
            <a:r>
              <a:rPr lang="zh-CN" altLang="en-US" b="1" dirty="0">
                <a:solidFill>
                  <a:srgbClr val="3333FF"/>
                </a:solidFill>
                <a:latin typeface="+mn-ea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solidFill>
                  <a:srgbClr val="3333FF"/>
                </a:solidFill>
                <a:latin typeface="+mn-ea"/>
              </a:rPr>
              <a:t>&gt;0</a:t>
            </a:r>
            <a:r>
              <a:rPr lang="zh-CN" altLang="en-US" b="1" dirty="0">
                <a:solidFill>
                  <a:srgbClr val="3333FF"/>
                </a:solidFill>
                <a:latin typeface="+mn-ea"/>
              </a:rPr>
              <a:t>，存在</a:t>
            </a:r>
            <a:r>
              <a:rPr lang="zh-CN" altLang="en-US" b="1" dirty="0">
                <a:solidFill>
                  <a:srgbClr val="3333FF"/>
                </a:solidFill>
                <a:latin typeface="+mn-ea"/>
                <a:sym typeface="Symbol" panose="05050102010706020507" pitchFamily="18" charset="2"/>
              </a:rPr>
              <a:t></a:t>
            </a:r>
            <a:r>
              <a:rPr lang="en-US" altLang="zh-CN" b="1" dirty="0">
                <a:solidFill>
                  <a:srgbClr val="3333FF"/>
                </a:solidFill>
                <a:latin typeface="+mn-ea"/>
              </a:rPr>
              <a:t>&gt;0</a:t>
            </a:r>
            <a:r>
              <a:rPr lang="zh-CN" altLang="en-US" b="1" dirty="0">
                <a:solidFill>
                  <a:srgbClr val="3333FF"/>
                </a:solidFill>
                <a:latin typeface="+mn-ea"/>
              </a:rPr>
              <a:t>，如果</a:t>
            </a:r>
            <a:r>
              <a:rPr lang="en-US" altLang="zh-CN" b="1" dirty="0">
                <a:solidFill>
                  <a:srgbClr val="3333FF"/>
                </a:solidFill>
                <a:latin typeface="+mn-ea"/>
              </a:rPr>
              <a:t>|x-a|&lt;</a:t>
            </a:r>
            <a:r>
              <a:rPr lang="en-US" altLang="zh-CN" b="1" dirty="0">
                <a:solidFill>
                  <a:srgbClr val="3333FF"/>
                </a:solidFill>
                <a:latin typeface="+mn-ea"/>
                <a:sym typeface="Symbol" panose="05050102010706020507" pitchFamily="18" charset="2"/>
              </a:rPr>
              <a:t></a:t>
            </a:r>
            <a:r>
              <a:rPr lang="zh-CN" altLang="en-US" b="1" dirty="0">
                <a:solidFill>
                  <a:srgbClr val="3333FF"/>
                </a:solidFill>
                <a:latin typeface="+mn-ea"/>
              </a:rPr>
              <a:t>，则</a:t>
            </a:r>
            <a:r>
              <a:rPr lang="en-US" altLang="zh-CN" b="1" dirty="0">
                <a:solidFill>
                  <a:srgbClr val="3333FF"/>
                </a:solidFill>
                <a:latin typeface="+mn-ea"/>
              </a:rPr>
              <a:t>|f(x)-b|&lt;</a:t>
            </a:r>
            <a:r>
              <a:rPr lang="en-US" altLang="zh-CN" b="1" dirty="0">
                <a:solidFill>
                  <a:srgbClr val="3333FF"/>
                </a:solidFill>
                <a:latin typeface="+mn-ea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solidFill>
                  <a:srgbClr val="3333FF"/>
                </a:solidFill>
                <a:latin typeface="+mn-ea"/>
              </a:rPr>
              <a:t>”</a:t>
            </a:r>
            <a:r>
              <a:rPr lang="en-US" altLang="zh-CN" b="1" dirty="0">
                <a:latin typeface="+mn-ea"/>
              </a:rPr>
              <a:t> </a:t>
            </a:r>
            <a:r>
              <a:rPr lang="zh-CN" altLang="en-US" b="1" dirty="0">
                <a:solidFill>
                  <a:srgbClr val="006600"/>
                </a:solidFill>
                <a:latin typeface="+mn-ea"/>
              </a:rPr>
              <a:t>（实数域）</a:t>
            </a:r>
          </a:p>
          <a:p>
            <a:pPr>
              <a:lnSpc>
                <a:spcPct val="145000"/>
              </a:lnSpc>
              <a:buClr>
                <a:schemeClr val="tx1"/>
              </a:buClr>
              <a:buFontTx/>
              <a:buNone/>
            </a:pPr>
            <a:r>
              <a:rPr lang="zh-CN" altLang="en-US" b="1" dirty="0">
                <a:latin typeface="+mn-ea"/>
              </a:rPr>
              <a:t>	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latin typeface="+mn-ea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latin typeface="+mn-ea"/>
              </a:rPr>
              <a:t>)</a:t>
            </a:r>
            <a:r>
              <a:rPr lang="en-US" altLang="zh-CN" b="1" dirty="0">
                <a:solidFill>
                  <a:srgbClr val="3333FF"/>
                </a:solidFill>
                <a:latin typeface="+mn-ea"/>
              </a:rPr>
              <a:t>(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i="1" dirty="0">
                <a:latin typeface="+mn-ea"/>
                <a:sym typeface="Symbol" panose="05050102010706020507" pitchFamily="18" charset="2"/>
              </a:rPr>
              <a:t></a:t>
            </a:r>
            <a:r>
              <a:rPr lang="en-US" altLang="zh-CN" b="1" i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&gt;0)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+mn-ea"/>
                <a:sym typeface="Symbol" panose="05050102010706020507" pitchFamily="18" charset="2"/>
              </a:rPr>
              <a:t></a:t>
            </a:r>
            <a:r>
              <a:rPr lang="en-US" altLang="zh-CN" b="1" dirty="0">
                <a:latin typeface="+mn-ea"/>
              </a:rPr>
              <a:t>)</a:t>
            </a:r>
            <a:r>
              <a:rPr lang="en-US" altLang="zh-CN" b="1" dirty="0">
                <a:solidFill>
                  <a:srgbClr val="CC3300"/>
                </a:solidFill>
                <a:latin typeface="+mn-ea"/>
              </a:rPr>
              <a:t>(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i="1" dirty="0">
                <a:latin typeface="+mn-ea"/>
                <a:sym typeface="Symbol" panose="05050102010706020507" pitchFamily="18" charset="2"/>
              </a:rPr>
              <a:t></a:t>
            </a:r>
            <a:r>
              <a:rPr lang="en-US" altLang="zh-CN" b="1" dirty="0">
                <a:latin typeface="+mn-ea"/>
              </a:rPr>
              <a:t>&gt;0)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+mn-ea"/>
              </a:rPr>
              <a:t>((|</a:t>
            </a:r>
            <a:r>
              <a:rPr lang="en-US" altLang="zh-CN" b="1" i="1" dirty="0">
                <a:latin typeface="+mn-ea"/>
              </a:rPr>
              <a:t>x</a:t>
            </a:r>
            <a:r>
              <a:rPr lang="en-US" altLang="zh-CN" b="1" dirty="0">
                <a:latin typeface="+mn-ea"/>
              </a:rPr>
              <a:t>-</a:t>
            </a:r>
            <a:r>
              <a:rPr lang="en-US" altLang="zh-CN" b="1" i="1" dirty="0">
                <a:latin typeface="+mn-ea"/>
              </a:rPr>
              <a:t>a</a:t>
            </a:r>
            <a:r>
              <a:rPr lang="en-US" altLang="zh-CN" b="1" dirty="0">
                <a:latin typeface="+mn-ea"/>
              </a:rPr>
              <a:t>|&lt;</a:t>
            </a:r>
            <a:r>
              <a:rPr lang="en-US" altLang="zh-CN" b="1" i="1" dirty="0">
                <a:latin typeface="+mn-ea"/>
                <a:sym typeface="Symbol" panose="05050102010706020507" pitchFamily="18" charset="2"/>
              </a:rPr>
              <a:t></a:t>
            </a:r>
            <a:r>
              <a:rPr lang="en-US" altLang="zh-CN" b="1" dirty="0">
                <a:latin typeface="+mn-ea"/>
              </a:rPr>
              <a:t>)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i="1" dirty="0">
                <a:latin typeface="+mn-ea"/>
              </a:rPr>
              <a:t>f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i="1" dirty="0">
                <a:latin typeface="+mn-ea"/>
              </a:rPr>
              <a:t>x</a:t>
            </a:r>
            <a:r>
              <a:rPr lang="en-US" altLang="zh-CN" b="1" dirty="0">
                <a:latin typeface="+mn-ea"/>
              </a:rPr>
              <a:t>)-</a:t>
            </a:r>
            <a:r>
              <a:rPr lang="en-US" altLang="zh-CN" b="1" i="1" dirty="0">
                <a:latin typeface="+mn-ea"/>
              </a:rPr>
              <a:t>b</a:t>
            </a:r>
            <a:r>
              <a:rPr lang="en-US" altLang="zh-CN" b="1" dirty="0">
                <a:latin typeface="+mn-ea"/>
              </a:rPr>
              <a:t>|&lt;</a:t>
            </a:r>
            <a:r>
              <a:rPr lang="en-US" altLang="zh-CN" b="1" i="1" dirty="0">
                <a:latin typeface="+mn-ea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latin typeface="+mn-ea"/>
              </a:rPr>
              <a:t>))</a:t>
            </a:r>
            <a:r>
              <a:rPr lang="en-US" altLang="zh-CN" b="1" dirty="0">
                <a:solidFill>
                  <a:srgbClr val="CC3300"/>
                </a:solidFill>
                <a:latin typeface="+mn-ea"/>
              </a:rPr>
              <a:t>)</a:t>
            </a:r>
            <a:r>
              <a:rPr lang="en-US" altLang="zh-CN" b="1" dirty="0">
                <a:solidFill>
                  <a:srgbClr val="3333FF"/>
                </a:solidFill>
                <a:latin typeface="+mn-ea"/>
              </a:rPr>
              <a:t>)</a:t>
            </a:r>
          </a:p>
          <a:p>
            <a:pPr>
              <a:lnSpc>
                <a:spcPct val="145000"/>
              </a:lnSpc>
              <a:buClr>
                <a:schemeClr val="tx1"/>
              </a:buClr>
              <a:buFontTx/>
              <a:buNone/>
            </a:pPr>
            <a:r>
              <a:rPr lang="en-US" altLang="zh-CN" b="1" dirty="0">
                <a:solidFill>
                  <a:srgbClr val="3333FF"/>
                </a:solidFill>
                <a:latin typeface="+mn-ea"/>
              </a:rPr>
              <a:t>3  </a:t>
            </a:r>
            <a:r>
              <a:rPr lang="zh-CN" altLang="en-US" b="1" dirty="0">
                <a:solidFill>
                  <a:srgbClr val="3333FF"/>
                </a:solidFill>
                <a:latin typeface="+mn-ea"/>
              </a:rPr>
              <a:t>苏格拉底三段论：“人都是要死的，苏格拉底是人，所以苏格拉底是要死的。”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  </a:t>
            </a:r>
            <a:r>
              <a:rPr lang="en-US" altLang="zh-CN" b="1" dirty="0">
                <a:solidFill>
                  <a:srgbClr val="006600"/>
                </a:solidFill>
                <a:latin typeface="+mn-ea"/>
              </a:rPr>
              <a:t>(</a:t>
            </a:r>
            <a:r>
              <a:rPr lang="zh-CN" altLang="en-US" b="1" dirty="0">
                <a:solidFill>
                  <a:srgbClr val="006600"/>
                </a:solidFill>
                <a:latin typeface="+mn-ea"/>
              </a:rPr>
              <a:t>全总个体域</a:t>
            </a:r>
            <a:r>
              <a:rPr lang="en-US" altLang="zh-CN" b="1" dirty="0">
                <a:solidFill>
                  <a:srgbClr val="006600"/>
                </a:solidFill>
                <a:latin typeface="+mn-ea"/>
              </a:rPr>
              <a:t>)</a:t>
            </a:r>
          </a:p>
          <a:p>
            <a:pPr>
              <a:lnSpc>
                <a:spcPct val="145000"/>
              </a:lnSpc>
              <a:buClr>
                <a:schemeClr val="tx1"/>
              </a:buClr>
              <a:buFontTx/>
              <a:buNone/>
            </a:pPr>
            <a:r>
              <a:rPr lang="en-US" altLang="zh-CN" b="1" dirty="0">
                <a:latin typeface="+mn-ea"/>
              </a:rPr>
              <a:t>	</a:t>
            </a:r>
            <a:r>
              <a:rPr lang="zh-CN" altLang="en-US" b="1" dirty="0">
                <a:latin typeface="+mn-ea"/>
              </a:rPr>
              <a:t>令</a:t>
            </a:r>
            <a:r>
              <a:rPr lang="en-US" altLang="zh-CN" b="1" dirty="0">
                <a:latin typeface="+mn-ea"/>
              </a:rPr>
              <a:t>F(x)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x</a:t>
            </a:r>
            <a:r>
              <a:rPr lang="zh-CN" altLang="en-US" b="1" dirty="0">
                <a:latin typeface="+mn-ea"/>
              </a:rPr>
              <a:t>是人，</a:t>
            </a:r>
            <a:r>
              <a:rPr lang="en-US" altLang="zh-CN" b="1" dirty="0">
                <a:latin typeface="+mn-ea"/>
              </a:rPr>
              <a:t>G(x)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x</a:t>
            </a:r>
            <a:r>
              <a:rPr lang="zh-CN" altLang="en-US" b="1" dirty="0">
                <a:latin typeface="+mn-ea"/>
              </a:rPr>
              <a:t>是要死的，</a:t>
            </a:r>
            <a:r>
              <a:rPr lang="en-US" altLang="zh-CN" b="1" dirty="0">
                <a:latin typeface="+mn-ea"/>
              </a:rPr>
              <a:t>a:</a:t>
            </a:r>
            <a:r>
              <a:rPr lang="zh-CN" altLang="en-US" b="1" dirty="0">
                <a:latin typeface="+mn-ea"/>
              </a:rPr>
              <a:t>苏格拉底，则可以形式化为：</a:t>
            </a:r>
          </a:p>
          <a:p>
            <a:pPr>
              <a:lnSpc>
                <a:spcPct val="145000"/>
              </a:lnSpc>
              <a:buClr>
                <a:schemeClr val="tx1"/>
              </a:buClr>
              <a:buFontTx/>
              <a:buNone/>
            </a:pPr>
            <a:r>
              <a:rPr lang="zh-CN" altLang="en-US" b="1" dirty="0">
                <a:latin typeface="+mn-ea"/>
              </a:rPr>
              <a:t>	前提：</a:t>
            </a:r>
            <a:r>
              <a:rPr lang="zh-CN" altLang="en-US" b="1" dirty="0">
                <a:latin typeface="+mn-ea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latin typeface="+mn-ea"/>
              </a:rPr>
              <a:t>x(F(x)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+mn-ea"/>
              </a:rPr>
              <a:t>G(x)), F(a) </a:t>
            </a:r>
          </a:p>
          <a:p>
            <a:pPr>
              <a:lnSpc>
                <a:spcPct val="145000"/>
              </a:lnSpc>
              <a:buClr>
                <a:schemeClr val="tx1"/>
              </a:buClr>
              <a:buFontTx/>
              <a:buNone/>
            </a:pPr>
            <a:r>
              <a:rPr lang="en-US" altLang="zh-CN" b="1" dirty="0">
                <a:latin typeface="+mn-ea"/>
              </a:rPr>
              <a:t>     </a:t>
            </a:r>
            <a:r>
              <a:rPr lang="zh-CN" altLang="en-US" b="1" dirty="0">
                <a:latin typeface="+mn-ea"/>
              </a:rPr>
              <a:t>结论：</a:t>
            </a:r>
            <a:r>
              <a:rPr lang="en-US" altLang="zh-CN" b="1" dirty="0">
                <a:latin typeface="+mn-ea"/>
              </a:rPr>
              <a:t>G(a)</a:t>
            </a:r>
          </a:p>
        </p:txBody>
      </p:sp>
    </p:spTree>
    <p:extLst>
      <p:ext uri="{BB962C8B-B14F-4D97-AF65-F5344CB8AC3E}">
        <p14:creationId xmlns:p14="http://schemas.microsoft.com/office/powerpoint/2010/main" val="145794394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矩形 1028">
            <a:extLst>
              <a:ext uri="{FF2B5EF4-FFF2-40B4-BE49-F238E27FC236}">
                <a16:creationId xmlns:a16="http://schemas.microsoft.com/office/drawing/2014/main" id="{6E664949-A247-409E-AE17-204DAAE6EC17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905107"/>
            <a:ext cx="7848600" cy="228702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将下列命题符号化</a:t>
            </a:r>
            <a:br>
              <a:rPr lang="zh-CN" altLang="en-US" dirty="0"/>
            </a:br>
            <a:r>
              <a:rPr lang="zh-CN" altLang="en-US" dirty="0"/>
              <a:t>（1）兔子比乌龟跑得快。</a:t>
            </a:r>
            <a:br>
              <a:rPr lang="zh-CN" altLang="en-US" dirty="0"/>
            </a:br>
            <a:r>
              <a:rPr lang="zh-CN" altLang="en-US" dirty="0"/>
              <a:t>（2）有的兔子比所有的乌龟跑得快。</a:t>
            </a:r>
            <a:br>
              <a:rPr lang="zh-CN" altLang="en-US" dirty="0"/>
            </a:br>
            <a:r>
              <a:rPr lang="zh-CN" altLang="en-US" dirty="0"/>
              <a:t>（3）并不是所有的兔子都比乌龟跑得快。</a:t>
            </a:r>
            <a:br>
              <a:rPr lang="zh-CN" altLang="en-US" dirty="0"/>
            </a:br>
            <a:r>
              <a:rPr lang="zh-CN" altLang="en-US" dirty="0"/>
              <a:t>（4）不存在跑得同样快的两只兔子。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hlink"/>
                </a:solidFill>
              </a:rPr>
              <a:t>解</a:t>
            </a:r>
            <a:r>
              <a:rPr lang="zh-CN" altLang="en-US" dirty="0"/>
              <a:t>：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17CE61B-42D2-4CD1-86EA-932B777226EE}"/>
              </a:ext>
            </a:extLst>
          </p:cNvPr>
          <p:cNvSpPr/>
          <p:nvPr/>
        </p:nvSpPr>
        <p:spPr>
          <a:xfrm>
            <a:off x="2386818" y="4078969"/>
            <a:ext cx="6632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（1）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xy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(F(x)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∧G(y)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A542B0-B68E-4825-B283-425D02D9A481}"/>
              </a:ext>
            </a:extLst>
          </p:cNvPr>
          <p:cNvSpPr/>
          <p:nvPr/>
        </p:nvSpPr>
        <p:spPr>
          <a:xfrm>
            <a:off x="2592387" y="2951946"/>
            <a:ext cx="81402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F(x):x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是兔子，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G(y):y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是乌龟，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b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跑得快，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跑得同样快。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72805F-040E-4C31-AE2E-BDEB69EC96A5}"/>
              </a:ext>
            </a:extLst>
          </p:cNvPr>
          <p:cNvSpPr/>
          <p:nvPr/>
        </p:nvSpPr>
        <p:spPr>
          <a:xfrm>
            <a:off x="2386818" y="4775105"/>
            <a:ext cx="6632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（2） x(F(x)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(G(y)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129B15-2D4C-4AFF-AE81-679158998811}"/>
              </a:ext>
            </a:extLst>
          </p:cNvPr>
          <p:cNvSpPr/>
          <p:nvPr/>
        </p:nvSpPr>
        <p:spPr>
          <a:xfrm>
            <a:off x="2386818" y="5429672"/>
            <a:ext cx="6632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（3）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xy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(F(x)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∧G(y)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215CDC-EAB0-4EE5-A6A0-330FF3100969}"/>
              </a:ext>
            </a:extLst>
          </p:cNvPr>
          <p:cNvSpPr/>
          <p:nvPr/>
        </p:nvSpPr>
        <p:spPr>
          <a:xfrm>
            <a:off x="2447843" y="6162059"/>
            <a:ext cx="78924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（4）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xy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(F(x)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∧F(y) ∧ 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∧L(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330551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D3BF72-0152-46FE-B706-CD2FA0794DDE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1266215"/>
            <a:ext cx="8675687" cy="5113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600" dirty="0"/>
              <a:t>用谓词逻辑符号化下述语句：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600" dirty="0"/>
              <a:t>(1) </a:t>
            </a:r>
            <a:r>
              <a:rPr lang="zh-CN" altLang="en-US" sz="3600" dirty="0"/>
              <a:t>天下乌鸦一般黑；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600" dirty="0"/>
              <a:t>(2) </a:t>
            </a:r>
            <a:r>
              <a:rPr lang="zh-CN" altLang="en-US" sz="3600" dirty="0"/>
              <a:t>没有人登上过木星；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600" dirty="0"/>
              <a:t>(3) </a:t>
            </a:r>
            <a:r>
              <a:rPr lang="zh-CN" altLang="en-US" sz="3600" dirty="0"/>
              <a:t>在美国留学的学生未必都是亚洲人；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600" dirty="0"/>
              <a:t>(4) </a:t>
            </a:r>
            <a:r>
              <a:rPr lang="zh-CN" altLang="en-US" sz="3600" dirty="0"/>
              <a:t>每个实数都存在比它大的另外的实数；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600" dirty="0"/>
              <a:t>(5) </a:t>
            </a:r>
            <a:r>
              <a:rPr lang="zh-CN" altLang="en-US" sz="3600" dirty="0"/>
              <a:t>尽管有人很聪明，但未必一切人都聪明；</a:t>
            </a:r>
          </a:p>
        </p:txBody>
      </p:sp>
    </p:spTree>
    <p:extLst>
      <p:ext uri="{BB962C8B-B14F-4D97-AF65-F5344CB8AC3E}">
        <p14:creationId xmlns:p14="http://schemas.microsoft.com/office/powerpoint/2010/main" val="173135627"/>
      </p:ext>
    </p:extLst>
  </p:cSld>
  <p:clrMapOvr>
    <a:masterClrMapping/>
  </p:clrMapOvr>
  <p:transition spd="slow" advTm="0">
    <p:wip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74895E-04A8-458D-99BB-00D6B05B1555}"/>
              </a:ext>
            </a:extLst>
          </p:cNvPr>
          <p:cNvSpPr txBox="1">
            <a:spLocks noChangeArrowheads="1"/>
          </p:cNvSpPr>
          <p:nvPr/>
        </p:nvSpPr>
        <p:spPr>
          <a:xfrm>
            <a:off x="2325810" y="827131"/>
            <a:ext cx="8374063" cy="6461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）天下乌鸦一般黑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0BF68F6-1FDB-4B1C-A1C2-E1CC349FEE96}"/>
              </a:ext>
            </a:extLst>
          </p:cNvPr>
          <p:cNvSpPr/>
          <p:nvPr/>
        </p:nvSpPr>
        <p:spPr>
          <a:xfrm>
            <a:off x="2757729" y="482291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x(H(x)∧M(x))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FB3693-5386-4AB0-AC64-4691D4D70EA4}"/>
              </a:ext>
            </a:extLst>
          </p:cNvPr>
          <p:cNvSpPr/>
          <p:nvPr/>
        </p:nvSpPr>
        <p:spPr>
          <a:xfrm>
            <a:off x="2223540" y="1453000"/>
            <a:ext cx="7948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是乌鸦；</a:t>
            </a:r>
            <a:r>
              <a:rPr lang="fr-F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G(x, y)</a:t>
            </a:r>
            <a:r>
              <a:rPr lang="zh-CN" alt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fr-F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fr-F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一般黑，则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fr-F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0C0A4C-7CE3-482C-A3CD-6EA38B4188EC}"/>
              </a:ext>
            </a:extLst>
          </p:cNvPr>
          <p:cNvSpPr/>
          <p:nvPr/>
        </p:nvSpPr>
        <p:spPr>
          <a:xfrm>
            <a:off x="2757729" y="2099114"/>
            <a:ext cx="4384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y(F(x)∧F(y)→G(x, y))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7D4200-5B2F-44C6-BCB4-F0573D9A59BE}"/>
              </a:ext>
            </a:extLst>
          </p:cNvPr>
          <p:cNvSpPr/>
          <p:nvPr/>
        </p:nvSpPr>
        <p:spPr>
          <a:xfrm>
            <a:off x="2674424" y="2752587"/>
            <a:ext cx="5774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y(F(x)∧F(y)∧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┐</a:t>
            </a:r>
            <a:r>
              <a:rPr lang="fr-F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G(x, y))</a:t>
            </a:r>
            <a:r>
              <a:rPr lang="zh-CN" alt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41BB3C-8726-4922-A9FF-E0D9805A0411}"/>
              </a:ext>
            </a:extLst>
          </p:cNvPr>
          <p:cNvSpPr/>
          <p:nvPr/>
        </p:nvSpPr>
        <p:spPr>
          <a:xfrm>
            <a:off x="2390049" y="3468925"/>
            <a:ext cx="3964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）没有人登上过木星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44C043-3E2E-4420-A0ED-86C104009AC1}"/>
              </a:ext>
            </a:extLst>
          </p:cNvPr>
          <p:cNvSpPr/>
          <p:nvPr/>
        </p:nvSpPr>
        <p:spPr>
          <a:xfrm>
            <a:off x="2674424" y="4176805"/>
            <a:ext cx="698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是人；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M(x)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登上过木星，则：</a:t>
            </a:r>
            <a:endParaRPr lang="zh-CN" alt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C5D86D-5555-46CD-A301-F599D47ED6B6}"/>
              </a:ext>
            </a:extLst>
          </p:cNvPr>
          <p:cNvSpPr/>
          <p:nvPr/>
        </p:nvSpPr>
        <p:spPr>
          <a:xfrm>
            <a:off x="2757729" y="5602333"/>
            <a:ext cx="4150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或者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x(H(x)→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┐</a:t>
            </a:r>
            <a:r>
              <a:rPr lang="fr-F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M(x))</a:t>
            </a:r>
            <a:r>
              <a:rPr lang="zh-CN" alt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5175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AFBECD-285D-4E0B-9E9E-EADD2C771108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1003882"/>
            <a:ext cx="8291512" cy="26646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）在美国留学的学生未必都是亚洲人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是亚洲人；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是在美国留学的学生，则：</a:t>
            </a:r>
            <a:endParaRPr lang="zh-CN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x(H(x)→A(x))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或者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x(H(x)∧</a:t>
            </a:r>
            <a:r>
              <a:rPr lang="zh-CN" altLang="en-US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┐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A(x))</a:t>
            </a:r>
            <a:r>
              <a:rPr lang="zh-CN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55DE4E-313D-4A46-A450-742E04AFE159}"/>
              </a:ext>
            </a:extLst>
          </p:cNvPr>
          <p:cNvSpPr/>
          <p:nvPr/>
        </p:nvSpPr>
        <p:spPr>
          <a:xfrm>
            <a:off x="1583531" y="4521815"/>
            <a:ext cx="93626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）每个实数都存在比它大的另外的实数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R(x)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是实数；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L(x, y)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fr-F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N(x,y):x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则：</a:t>
            </a:r>
            <a:r>
              <a:rPr lang="fr-F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x(R(x)→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y(R(y) ∧ N(x,y)∧L(x, y))</a:t>
            </a:r>
            <a:r>
              <a:rPr lang="zh-CN" alt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703363033"/>
      </p:ext>
    </p:extLst>
  </p:cSld>
  <p:clrMapOvr>
    <a:masterClrMapping/>
  </p:clrMapOvr>
  <p:transition spd="slow" advTm="0">
    <p:wip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Predicate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1C06D8-A15B-4C4F-B9A9-007F79EF3A12}"/>
              </a:ext>
            </a:extLst>
          </p:cNvPr>
          <p:cNvSpPr/>
          <p:nvPr/>
        </p:nvSpPr>
        <p:spPr>
          <a:xfrm>
            <a:off x="2274276" y="1377786"/>
            <a:ext cx="7594209" cy="2381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）尽管有人很聪明，但未必一切人都聪明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M(x)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是人；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C(x)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很聪明，则：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x)(M(x)∧C(x))∧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┐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x)(M(x)→C(x))</a:t>
            </a:r>
          </a:p>
        </p:txBody>
      </p:sp>
    </p:spTree>
    <p:extLst>
      <p:ext uri="{BB962C8B-B14F-4D97-AF65-F5344CB8AC3E}">
        <p14:creationId xmlns:p14="http://schemas.microsoft.com/office/powerpoint/2010/main" val="2187594991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5" name="内容占位符 110594">
            <a:extLst>
              <a:ext uri="{FF2B5EF4-FFF2-40B4-BE49-F238E27FC236}">
                <a16:creationId xmlns:a16="http://schemas.microsoft.com/office/drawing/2014/main" id="{5399EBF8-0137-488F-A2EC-3F7B72033479}"/>
              </a:ext>
            </a:extLst>
          </p:cNvPr>
          <p:cNvSpPr txBox="1">
            <a:spLocks noChangeArrowheads="1"/>
          </p:cNvSpPr>
          <p:nvPr/>
        </p:nvSpPr>
        <p:spPr>
          <a:xfrm>
            <a:off x="1229043" y="1333818"/>
            <a:ext cx="10144351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是公式，称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的逻辑结果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(logic conclusion)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，当且仅当对于任意解释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同时满足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记为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有效的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(efficacious)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，否则称为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无效的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inefficacious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称为一组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(Premise)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，有时用集合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来表示，记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 = {G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(conclusion)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。又称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是前提集合的逻辑结果。记为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 </a:t>
            </a:r>
            <a:r>
              <a:rPr lang="en-US" altLang="en-US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99117544"/>
      </p:ext>
    </p:ext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B6C4F6-5B54-450C-B585-78560083FB7C}"/>
              </a:ext>
            </a:extLst>
          </p:cNvPr>
          <p:cNvSpPr txBox="1"/>
          <p:nvPr/>
        </p:nvSpPr>
        <p:spPr>
          <a:xfrm>
            <a:off x="2018805" y="1103475"/>
            <a:ext cx="71432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是前提集合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Г={G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的逻辑结果当且仅当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∧G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∧…∧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→H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永真式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AF4D13-D2B9-497B-9693-AFF9B5610657}"/>
              </a:ext>
            </a:extLst>
          </p:cNvPr>
          <p:cNvSpPr txBox="1"/>
          <p:nvPr/>
        </p:nvSpPr>
        <p:spPr>
          <a:xfrm>
            <a:off x="2018805" y="3286562"/>
            <a:ext cx="7758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 </a:t>
            </a:r>
            <a:r>
              <a:rPr lang="zh-CN" altLang="en-US" sz="3200" dirty="0"/>
              <a:t>前提排列次序无关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2 </a:t>
            </a:r>
            <a:r>
              <a:rPr lang="en-US" altLang="zh-CN" sz="3200" dirty="0">
                <a:sym typeface="Symbol" panose="05050102010706020507" pitchFamily="18" charset="2"/>
              </a:rPr>
              <a:t> </a:t>
            </a:r>
            <a:r>
              <a:rPr lang="zh-CN" altLang="en-US" sz="3200" dirty="0">
                <a:sym typeface="Symbol" panose="05050102010706020507" pitchFamily="18" charset="2"/>
              </a:rPr>
              <a:t>→ 的关系</a:t>
            </a:r>
            <a:endParaRPr lang="en-US" altLang="zh-CN" sz="3200" dirty="0">
              <a:sym typeface="Symbol" panose="05050102010706020507" pitchFamily="18" charset="2"/>
            </a:endParaRPr>
          </a:p>
          <a:p>
            <a:endParaRPr lang="en-US" altLang="zh-CN" sz="3200" dirty="0">
              <a:sym typeface="Symbol" panose="05050102010706020507" pitchFamily="18" charset="2"/>
            </a:endParaRPr>
          </a:p>
          <a:p>
            <a:r>
              <a:rPr lang="en-US" altLang="zh-CN" sz="3200" dirty="0">
                <a:sym typeface="Symbol" panose="05050102010706020507" pitchFamily="18" charset="2"/>
              </a:rPr>
              <a:t>3 </a:t>
            </a:r>
            <a:r>
              <a:rPr lang="zh-CN" altLang="en-US" sz="3200" dirty="0">
                <a:sym typeface="Symbol" panose="05050102010706020507" pitchFamily="18" charset="2"/>
              </a:rPr>
              <a:t>推理的有效性和结论的真实性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76998584"/>
      </p:ext>
    </p:extLst>
  </p:cSld>
  <p:clrMapOvr>
    <a:masterClrMapping/>
  </p:clrMapOvr>
  <p:transition spd="slow" advTm="0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3529</TotalTime>
  <Words>6961</Words>
  <Application>Microsoft Office PowerPoint</Application>
  <PresentationFormat>宽屏</PresentationFormat>
  <Paragraphs>908</Paragraphs>
  <Slides>77</Slides>
  <Notes>77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94" baseType="lpstr">
      <vt:lpstr>Microsoft YaHei Light</vt:lpstr>
      <vt:lpstr>等线</vt:lpstr>
      <vt:lpstr>等线 Light</vt:lpstr>
      <vt:lpstr>仿宋</vt:lpstr>
      <vt:lpstr>黑体</vt:lpstr>
      <vt:lpstr>KaiTi</vt:lpstr>
      <vt:lpstr>隶书</vt:lpstr>
      <vt:lpstr>宋体</vt:lpstr>
      <vt:lpstr>Arial</vt:lpstr>
      <vt:lpstr>Arial Black</vt:lpstr>
      <vt:lpstr>Lucida Handwriting</vt:lpstr>
      <vt:lpstr>Segoe UI Semibold</vt:lpstr>
      <vt:lpstr>Symbol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77</dc:creator>
  <cp:lastModifiedBy>wyq</cp:lastModifiedBy>
  <cp:revision>29</cp:revision>
  <dcterms:created xsi:type="dcterms:W3CDTF">2019-03-24T11:36:16Z</dcterms:created>
  <dcterms:modified xsi:type="dcterms:W3CDTF">2022-09-30T03:54:25Z</dcterms:modified>
</cp:coreProperties>
</file>