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handoutMasterIdLst>
    <p:handoutMasterId r:id="rId33"/>
  </p:handoutMasterIdLst>
  <p:sldIdLst>
    <p:sldId id="256" r:id="rId2"/>
    <p:sldId id="270" r:id="rId3"/>
    <p:sldId id="273" r:id="rId4"/>
    <p:sldId id="346" r:id="rId5"/>
    <p:sldId id="324" r:id="rId6"/>
    <p:sldId id="332" r:id="rId7"/>
    <p:sldId id="325" r:id="rId8"/>
    <p:sldId id="326" r:id="rId9"/>
    <p:sldId id="334" r:id="rId10"/>
    <p:sldId id="337" r:id="rId11"/>
    <p:sldId id="344" r:id="rId12"/>
    <p:sldId id="327" r:id="rId13"/>
    <p:sldId id="336" r:id="rId14"/>
    <p:sldId id="341" r:id="rId15"/>
    <p:sldId id="343" r:id="rId16"/>
    <p:sldId id="328" r:id="rId17"/>
    <p:sldId id="347" r:id="rId18"/>
    <p:sldId id="335" r:id="rId19"/>
    <p:sldId id="340" r:id="rId20"/>
    <p:sldId id="329" r:id="rId21"/>
    <p:sldId id="345" r:id="rId22"/>
    <p:sldId id="348" r:id="rId23"/>
    <p:sldId id="330" r:id="rId24"/>
    <p:sldId id="349" r:id="rId25"/>
    <p:sldId id="310" r:id="rId26"/>
    <p:sldId id="331" r:id="rId27"/>
    <p:sldId id="350" r:id="rId28"/>
    <p:sldId id="351" r:id="rId29"/>
    <p:sldId id="322" r:id="rId30"/>
    <p:sldId id="323" r:id="rId3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黑体" pitchFamily="49" charset="-122"/>
        <a:cs typeface="+mn-cs"/>
      </a:defRPr>
    </a:lvl1pPr>
    <a:lvl2pPr marL="457200" algn="l" rtl="0" fontAlgn="base">
      <a:spcBef>
        <a:spcPct val="0"/>
      </a:spcBef>
      <a:spcAft>
        <a:spcPct val="0"/>
      </a:spcAft>
      <a:defRPr sz="2000" kern="1200">
        <a:solidFill>
          <a:schemeClr val="tx1"/>
        </a:solidFill>
        <a:latin typeface="Arial" charset="0"/>
        <a:ea typeface="黑体" pitchFamily="49" charset="-122"/>
        <a:cs typeface="+mn-cs"/>
      </a:defRPr>
    </a:lvl2pPr>
    <a:lvl3pPr marL="914400" algn="l" rtl="0" fontAlgn="base">
      <a:spcBef>
        <a:spcPct val="0"/>
      </a:spcBef>
      <a:spcAft>
        <a:spcPct val="0"/>
      </a:spcAft>
      <a:defRPr sz="2000" kern="1200">
        <a:solidFill>
          <a:schemeClr val="tx1"/>
        </a:solidFill>
        <a:latin typeface="Arial" charset="0"/>
        <a:ea typeface="黑体" pitchFamily="49" charset="-122"/>
        <a:cs typeface="+mn-cs"/>
      </a:defRPr>
    </a:lvl3pPr>
    <a:lvl4pPr marL="1371600" algn="l" rtl="0" fontAlgn="base">
      <a:spcBef>
        <a:spcPct val="0"/>
      </a:spcBef>
      <a:spcAft>
        <a:spcPct val="0"/>
      </a:spcAft>
      <a:defRPr sz="2000" kern="1200">
        <a:solidFill>
          <a:schemeClr val="tx1"/>
        </a:solidFill>
        <a:latin typeface="Arial" charset="0"/>
        <a:ea typeface="黑体" pitchFamily="49" charset="-122"/>
        <a:cs typeface="+mn-cs"/>
      </a:defRPr>
    </a:lvl4pPr>
    <a:lvl5pPr marL="1828800" algn="l" rtl="0" fontAlgn="base">
      <a:spcBef>
        <a:spcPct val="0"/>
      </a:spcBef>
      <a:spcAft>
        <a:spcPct val="0"/>
      </a:spcAft>
      <a:defRPr sz="2000" kern="1200">
        <a:solidFill>
          <a:schemeClr val="tx1"/>
        </a:solidFill>
        <a:latin typeface="Arial" charset="0"/>
        <a:ea typeface="黑体" pitchFamily="49" charset="-122"/>
        <a:cs typeface="+mn-cs"/>
      </a:defRPr>
    </a:lvl5pPr>
    <a:lvl6pPr marL="2286000" algn="l" defTabSz="914400" rtl="0" eaLnBrk="1" latinLnBrk="0" hangingPunct="1">
      <a:defRPr sz="2000" kern="1200">
        <a:solidFill>
          <a:schemeClr val="tx1"/>
        </a:solidFill>
        <a:latin typeface="Arial" charset="0"/>
        <a:ea typeface="黑体" pitchFamily="49" charset="-122"/>
        <a:cs typeface="+mn-cs"/>
      </a:defRPr>
    </a:lvl6pPr>
    <a:lvl7pPr marL="2743200" algn="l" defTabSz="914400" rtl="0" eaLnBrk="1" latinLnBrk="0" hangingPunct="1">
      <a:defRPr sz="2000" kern="1200">
        <a:solidFill>
          <a:schemeClr val="tx1"/>
        </a:solidFill>
        <a:latin typeface="Arial" charset="0"/>
        <a:ea typeface="黑体" pitchFamily="49" charset="-122"/>
        <a:cs typeface="+mn-cs"/>
      </a:defRPr>
    </a:lvl7pPr>
    <a:lvl8pPr marL="3200400" algn="l" defTabSz="914400" rtl="0" eaLnBrk="1" latinLnBrk="0" hangingPunct="1">
      <a:defRPr sz="2000" kern="1200">
        <a:solidFill>
          <a:schemeClr val="tx1"/>
        </a:solidFill>
        <a:latin typeface="Arial" charset="0"/>
        <a:ea typeface="黑体" pitchFamily="49" charset="-122"/>
        <a:cs typeface="+mn-cs"/>
      </a:defRPr>
    </a:lvl8pPr>
    <a:lvl9pPr marL="3657600" algn="l" defTabSz="914400" rtl="0" eaLnBrk="1" latinLnBrk="0" hangingPunct="1">
      <a:defRPr sz="20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33"/>
    <a:srgbClr val="009900"/>
    <a:srgbClr val="CC3300"/>
    <a:srgbClr val="006600"/>
    <a:srgbClr val="003366"/>
    <a:srgbClr val="FF3300"/>
    <a:srgbClr val="FFCC00"/>
    <a:srgbClr val="0C6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56" autoAdjust="0"/>
  </p:normalViewPr>
  <p:slideViewPr>
    <p:cSldViewPr>
      <p:cViewPr varScale="1">
        <p:scale>
          <a:sx n="73" d="100"/>
          <a:sy n="73" d="100"/>
        </p:scale>
        <p:origin x="-164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43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43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43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9322C919-2F78-42B2-AA85-2777CF53370B}" type="slidenum">
              <a:rPr lang="en-US" altLang="zh-CN"/>
              <a:pPr>
                <a:defRPr/>
              </a:pPr>
              <a:t>‹#›</a:t>
            </a:fld>
            <a:endParaRPr lang="en-US" altLang="zh-CN"/>
          </a:p>
        </p:txBody>
      </p:sp>
    </p:spTree>
    <p:extLst>
      <p:ext uri="{BB962C8B-B14F-4D97-AF65-F5344CB8AC3E}">
        <p14:creationId xmlns:p14="http://schemas.microsoft.com/office/powerpoint/2010/main" val="2070362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5A70670-0144-4527-B3F1-F9EF68BF49B2}" type="slidenum">
              <a:rPr lang="en-US" altLang="zh-CN"/>
              <a:pPr>
                <a:defRPr/>
              </a:pPr>
              <a:t>‹#›</a:t>
            </a:fld>
            <a:endParaRPr lang="en-US" altLang="zh-CN"/>
          </a:p>
        </p:txBody>
      </p:sp>
    </p:spTree>
    <p:extLst>
      <p:ext uri="{BB962C8B-B14F-4D97-AF65-F5344CB8AC3E}">
        <p14:creationId xmlns:p14="http://schemas.microsoft.com/office/powerpoint/2010/main" val="1396285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97B499CA-3F90-4097-8B44-D9CD3B2C595E}" type="slidenum">
              <a:rPr lang="en-US" altLang="zh-CN" sz="1200" smtClean="0">
                <a:ea typeface="宋体" pitchFamily="2" charset="-122"/>
              </a:rPr>
              <a:pPr eaLnBrk="1" hangingPunct="1"/>
              <a:t>1</a:t>
            </a:fld>
            <a:endParaRPr lang="en-US" altLang="zh-CN" sz="1200" smtClean="0">
              <a:ea typeface="宋体" pitchFamily="2" charset="-122"/>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zh-CN" altLang="en-US" b="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题型预测：单选题（</a:t>
            </a:r>
            <a:r>
              <a:rPr lang="en-US" altLang="zh-CN" dirty="0" smtClean="0"/>
              <a:t>2’*10=20’</a:t>
            </a:r>
            <a:r>
              <a:rPr lang="zh-CN" altLang="en-US" dirty="0" smtClean="0"/>
              <a:t>）、填空题（</a:t>
            </a:r>
            <a:r>
              <a:rPr lang="en-US" altLang="zh-CN" dirty="0" smtClean="0"/>
              <a:t>1’*10=10’</a:t>
            </a:r>
            <a:r>
              <a:rPr lang="zh-CN" altLang="en-US" dirty="0" smtClean="0"/>
              <a:t>）、计算及综合题（</a:t>
            </a:r>
            <a:r>
              <a:rPr lang="en-US" altLang="zh-CN" dirty="0" smtClean="0"/>
              <a:t>10’*6=60’</a:t>
            </a:r>
            <a:r>
              <a:rPr lang="zh-CN" altLang="en-US" dirty="0" smtClean="0"/>
              <a:t>几何变换、算法、制图、简答等）、编程题（</a:t>
            </a:r>
            <a:r>
              <a:rPr lang="en-US" altLang="zh-CN" dirty="0" smtClean="0"/>
              <a:t>10’*1=10’</a:t>
            </a:r>
            <a:r>
              <a:rPr lang="zh-CN" altLang="en-US" dirty="0" smtClean="0"/>
              <a:t>算法代码）</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29</a:t>
            </a:fld>
            <a:endParaRPr lang="en-US" altLang="zh-CN"/>
          </a:p>
        </p:txBody>
      </p:sp>
    </p:spTree>
    <p:extLst>
      <p:ext uri="{BB962C8B-B14F-4D97-AF65-F5344CB8AC3E}">
        <p14:creationId xmlns:p14="http://schemas.microsoft.com/office/powerpoint/2010/main" val="401630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p:spPr>
        <p:txBody>
          <a:bodyPr/>
          <a:lstStyle/>
          <a:p>
            <a:endParaRPr lang="zh-CN" altLang="en-US" smtClean="0"/>
          </a:p>
        </p:txBody>
      </p:sp>
      <p:sp>
        <p:nvSpPr>
          <p:cNvPr id="12292" name="灯片编号占位符 3"/>
          <p:cNvSpPr>
            <a:spLocks noGrp="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E1FB7A02-404B-4A3C-8C35-98968146FF66}" type="slidenum">
              <a:rPr lang="en-US" altLang="zh-CN" sz="1200" smtClean="0">
                <a:ea typeface="宋体" pitchFamily="2" charset="-122"/>
              </a:rPr>
              <a:pPr eaLnBrk="1" hangingPunct="1"/>
              <a:t>30</a:t>
            </a:fld>
            <a:endParaRPr lang="en-US" altLang="zh-CN" sz="1200"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p:spPr>
        <p:txBody>
          <a:bodyPr/>
          <a:lstStyle/>
          <a:p>
            <a:endParaRPr lang="zh-CN" altLang="en-US" dirty="0" smtClean="0"/>
          </a:p>
        </p:txBody>
      </p:sp>
      <p:sp>
        <p:nvSpPr>
          <p:cNvPr id="10244" name="灯片编号占位符 3"/>
          <p:cNvSpPr>
            <a:spLocks noGrp="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E609CAF8-00EC-4801-8A92-49F730C1C018}" type="slidenum">
              <a:rPr lang="en-US" altLang="zh-CN" sz="1200" smtClean="0">
                <a:ea typeface="宋体" pitchFamily="2" charset="-122"/>
              </a:rPr>
              <a:pPr eaLnBrk="1" hangingPunct="1"/>
              <a:t>2</a:t>
            </a:fld>
            <a:endParaRPr lang="en-US" altLang="zh-CN" sz="1200"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3200" i="1" dirty="0" smtClean="0">
              <a:solidFill>
                <a:srgbClr val="FF0000"/>
              </a:solidFill>
              <a:cs typeface="Arial" pitchFamily="34" charset="0"/>
            </a:endParaRPr>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3</a:t>
            </a:fld>
            <a:endParaRPr lang="en-US" altLang="zh-CN"/>
          </a:p>
        </p:txBody>
      </p:sp>
    </p:spTree>
    <p:extLst>
      <p:ext uri="{BB962C8B-B14F-4D97-AF65-F5344CB8AC3E}">
        <p14:creationId xmlns:p14="http://schemas.microsoft.com/office/powerpoint/2010/main" val="224574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4</a:t>
            </a:fld>
            <a:endParaRPr lang="en-US" altLang="zh-CN"/>
          </a:p>
        </p:txBody>
      </p:sp>
    </p:spTree>
    <p:extLst>
      <p:ext uri="{BB962C8B-B14F-4D97-AF65-F5344CB8AC3E}">
        <p14:creationId xmlns:p14="http://schemas.microsoft.com/office/powerpoint/2010/main" val="15116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pitchFamily="49" charset="-122"/>
              </a:rPr>
              <a:t>帧缓冲器（</a:t>
            </a:r>
            <a:r>
              <a:rPr lang="en-US" altLang="zh-CN" sz="1200" dirty="0" smtClean="0">
                <a:latin typeface="黑体" pitchFamily="49" charset="-122"/>
              </a:rPr>
              <a:t>frame buffer</a:t>
            </a:r>
            <a:r>
              <a:rPr lang="zh-CN" altLang="en-US" sz="1200" dirty="0" smtClean="0">
                <a:latin typeface="黑体" pitchFamily="49" charset="-122"/>
              </a:rPr>
              <a:t>）是显存内用于存储一帧图像的一片连续内存空间。光栅扫描显示器使用帧缓冲存储屏幕上每个像素的颜色信息，帧缓冲使用位面（</a:t>
            </a:r>
            <a:r>
              <a:rPr lang="en-US" altLang="zh-CN" sz="1200" dirty="0" smtClean="0">
                <a:latin typeface="黑体" pitchFamily="49" charset="-122"/>
              </a:rPr>
              <a:t>bit plane</a:t>
            </a:r>
            <a:r>
              <a:rPr lang="zh-CN" altLang="en-US" sz="1200" dirty="0" smtClean="0">
                <a:latin typeface="黑体" pitchFamily="49" charset="-122"/>
              </a:rPr>
              <a:t>）与屏幕像素一一对应。</a:t>
            </a:r>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5</a:t>
            </a:fld>
            <a:endParaRPr lang="en-US" altLang="zh-CN"/>
          </a:p>
        </p:txBody>
      </p:sp>
    </p:spTree>
    <p:extLst>
      <p:ext uri="{BB962C8B-B14F-4D97-AF65-F5344CB8AC3E}">
        <p14:creationId xmlns:p14="http://schemas.microsoft.com/office/powerpoint/2010/main" val="92083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答：</a:t>
            </a:r>
            <a:r>
              <a:rPr lang="en-US" altLang="zh-CN" dirty="0" smtClean="0"/>
              <a:t>24</a:t>
            </a:r>
            <a:r>
              <a:rPr lang="zh-CN" altLang="en-US" dirty="0" smtClean="0"/>
              <a:t>位</a:t>
            </a:r>
            <a:r>
              <a:rPr lang="en-US" altLang="zh-CN" dirty="0" smtClean="0"/>
              <a:t>=3</a:t>
            </a:r>
            <a:r>
              <a:rPr lang="zh-CN" altLang="en-US" dirty="0" smtClean="0"/>
              <a:t>字节，再</a:t>
            </a:r>
            <a:r>
              <a:rPr lang="en-US" altLang="zh-CN" dirty="0" smtClean="0"/>
              <a:t>1024*768*3 = 2.25MB </a:t>
            </a:r>
            <a:r>
              <a:rPr lang="zh-CN" altLang="en-US" dirty="0" smtClean="0"/>
              <a:t>（</a:t>
            </a:r>
            <a:r>
              <a:rPr lang="en-US" altLang="zh-CN" dirty="0" smtClean="0"/>
              <a:t>1KB=1024 Byte, 1MB=1024KB</a:t>
            </a:r>
            <a:r>
              <a:rPr lang="zh-CN" altLang="en-US" dirty="0" smtClean="0"/>
              <a:t>）</a:t>
            </a:r>
            <a:endParaRPr lang="en-US" altLang="zh-CN" dirty="0" smtClean="0"/>
          </a:p>
          <a:p>
            <a:r>
              <a:rPr lang="en-US" altLang="zh-CN" dirty="0" smtClean="0"/>
              <a:t>6</a:t>
            </a:r>
            <a:r>
              <a:rPr lang="zh-CN" altLang="en-US" dirty="0" smtClean="0"/>
              <a:t>答：</a:t>
            </a:r>
            <a:r>
              <a:rPr lang="en-US" altLang="zh-CN" dirty="0" smtClean="0"/>
              <a:t>B</a:t>
            </a:r>
          </a:p>
          <a:p>
            <a:r>
              <a:rPr lang="en-US" altLang="zh-CN" dirty="0" smtClean="0"/>
              <a:t>3</a:t>
            </a:r>
            <a:r>
              <a:rPr lang="zh-CN" altLang="en-US" dirty="0" smtClean="0"/>
              <a:t>答：光点就是电子束高速轰击到荧光屏上激发形成的辉光亮点。像素点：构成屏幕图像的最小元素点。显示器分辨率是显示器在水平或竖直方向单位长度上能识别的最大像素个数</a:t>
            </a:r>
            <a:endParaRPr lang="en-US" altLang="zh-CN" dirty="0" smtClean="0"/>
          </a:p>
          <a:p>
            <a:r>
              <a:rPr lang="en-US" altLang="zh-CN" dirty="0" smtClean="0"/>
              <a:t>3</a:t>
            </a:r>
            <a:r>
              <a:rPr lang="zh-CN" altLang="en-US" dirty="0" smtClean="0"/>
              <a:t>答：</a:t>
            </a:r>
            <a:r>
              <a:rPr lang="en-US" altLang="zh-CN" dirty="0" smtClean="0"/>
              <a:t>12</a:t>
            </a:r>
            <a:r>
              <a:rPr lang="zh-CN" altLang="en-US" dirty="0" smtClean="0"/>
              <a:t>位</a:t>
            </a:r>
            <a:r>
              <a:rPr lang="en-US" altLang="zh-CN" dirty="0" smtClean="0"/>
              <a:t>=1.5</a:t>
            </a:r>
            <a:r>
              <a:rPr lang="zh-CN" altLang="en-US" dirty="0" smtClean="0"/>
              <a:t>字节，因此帧缓冲器大小分别为 </a:t>
            </a:r>
            <a:r>
              <a:rPr lang="en-US" altLang="zh-CN" dirty="0" smtClean="0"/>
              <a:t>640*480*1.5=460800</a:t>
            </a:r>
            <a:r>
              <a:rPr lang="zh-CN" altLang="en-US" dirty="0" smtClean="0"/>
              <a:t>字节，</a:t>
            </a:r>
            <a:r>
              <a:rPr lang="en-US" altLang="zh-CN" dirty="0" smtClean="0"/>
              <a:t>……</a:t>
            </a:r>
          </a:p>
          <a:p>
            <a:r>
              <a:rPr lang="en-US" altLang="zh-CN" dirty="0" smtClean="0"/>
              <a:t>2</a:t>
            </a:r>
            <a:r>
              <a:rPr lang="zh-CN" altLang="en-US" dirty="0" smtClean="0"/>
              <a:t>答：灰度</a:t>
            </a:r>
            <a:r>
              <a:rPr lang="en-US" altLang="zh-CN" dirty="0" smtClean="0"/>
              <a:t>16</a:t>
            </a:r>
            <a:r>
              <a:rPr lang="zh-CN" altLang="en-US" dirty="0" smtClean="0"/>
              <a:t>级（比如</a:t>
            </a:r>
            <a:r>
              <a:rPr lang="en-US" altLang="zh-CN" dirty="0" smtClean="0"/>
              <a:t>0</a:t>
            </a:r>
            <a:r>
              <a:rPr lang="zh-CN" altLang="en-US" dirty="0" smtClean="0"/>
              <a:t>至</a:t>
            </a:r>
            <a:r>
              <a:rPr lang="en-US" altLang="zh-CN" dirty="0" smtClean="0"/>
              <a:t>15</a:t>
            </a:r>
            <a:r>
              <a:rPr lang="zh-CN" altLang="en-US" dirty="0" smtClean="0"/>
              <a:t>），需要</a:t>
            </a:r>
            <a:r>
              <a:rPr lang="en-US" altLang="zh-CN" dirty="0" smtClean="0"/>
              <a:t>4</a:t>
            </a:r>
            <a:r>
              <a:rPr lang="zh-CN" altLang="en-US" dirty="0" smtClean="0"/>
              <a:t>位（</a:t>
            </a:r>
            <a:r>
              <a:rPr lang="en-US" altLang="zh-CN" dirty="0" smtClean="0"/>
              <a:t>16=2</a:t>
            </a:r>
            <a:r>
              <a:rPr lang="zh-CN" altLang="en-US" dirty="0" smtClean="0"/>
              <a:t>的</a:t>
            </a:r>
            <a:r>
              <a:rPr lang="en-US" altLang="zh-CN" dirty="0" smtClean="0"/>
              <a:t>4</a:t>
            </a:r>
            <a:r>
              <a:rPr lang="zh-CN" altLang="en-US" dirty="0" smtClean="0"/>
              <a:t>次方）即</a:t>
            </a:r>
            <a:r>
              <a:rPr lang="en-US" altLang="zh-CN" dirty="0" smtClean="0"/>
              <a:t>0.5</a:t>
            </a:r>
            <a:r>
              <a:rPr lang="zh-CN" altLang="en-US" dirty="0" smtClean="0"/>
              <a:t>字节，因此帧缓冲器容量至少为</a:t>
            </a:r>
            <a:r>
              <a:rPr lang="en-US" altLang="zh-CN" dirty="0" smtClean="0"/>
              <a:t>1024*1024*0.5</a:t>
            </a:r>
            <a:r>
              <a:rPr lang="zh-CN" altLang="en-US" dirty="0" smtClean="0"/>
              <a:t>字节，即</a:t>
            </a:r>
            <a:r>
              <a:rPr lang="en-US" altLang="zh-CN" dirty="0" smtClean="0"/>
              <a:t>512KB</a:t>
            </a:r>
          </a:p>
          <a:p>
            <a:r>
              <a:rPr lang="en-US" altLang="zh-CN" dirty="0" smtClean="0"/>
              <a:t>1</a:t>
            </a:r>
            <a:r>
              <a:rPr lang="zh-CN" altLang="en-US" dirty="0" smtClean="0"/>
              <a:t>答：</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6</a:t>
            </a:fld>
            <a:endParaRPr lang="en-US" altLang="zh-CN"/>
          </a:p>
        </p:txBody>
      </p:sp>
    </p:spTree>
    <p:extLst>
      <p:ext uri="{BB962C8B-B14F-4D97-AF65-F5344CB8AC3E}">
        <p14:creationId xmlns:p14="http://schemas.microsoft.com/office/powerpoint/2010/main" val="2635923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答：</a:t>
            </a:r>
            <a:r>
              <a:rPr lang="en-US" altLang="zh-CN" dirty="0" smtClean="0"/>
              <a:t>C</a:t>
            </a:r>
          </a:p>
          <a:p>
            <a:r>
              <a:rPr lang="en-US" altLang="zh-CN" dirty="0" smtClean="0"/>
              <a:t>1</a:t>
            </a:r>
            <a:r>
              <a:rPr lang="zh-CN" altLang="en-US" dirty="0" smtClean="0"/>
              <a:t>答：</a:t>
            </a:r>
            <a:r>
              <a:rPr lang="en-US" altLang="zh-CN" dirty="0" err="1" smtClean="0"/>
              <a:t>Δx</a:t>
            </a:r>
            <a:r>
              <a:rPr lang="en-US" altLang="zh-CN" dirty="0" smtClean="0"/>
              <a:t>=15, </a:t>
            </a:r>
            <a:r>
              <a:rPr lang="en-US" altLang="zh-CN" dirty="0" err="1" smtClean="0"/>
              <a:t>Δy</a:t>
            </a:r>
            <a:r>
              <a:rPr lang="en-US" altLang="zh-CN" dirty="0" smtClean="0"/>
              <a:t>=5</a:t>
            </a:r>
            <a:r>
              <a:rPr lang="zh-CN" altLang="en-US" dirty="0" smtClean="0"/>
              <a:t>，</a:t>
            </a:r>
            <a:r>
              <a:rPr lang="en-US" altLang="zh-CN" dirty="0" smtClean="0">
                <a:sym typeface="Wingdings" pitchFamily="2" charset="2"/>
              </a:rPr>
              <a:t></a:t>
            </a:r>
            <a:r>
              <a:rPr lang="zh-CN" altLang="en-US" dirty="0" smtClean="0"/>
              <a:t>斜率</a:t>
            </a:r>
            <a:r>
              <a:rPr lang="en-US" altLang="zh-CN" dirty="0" smtClean="0"/>
              <a:t>k=1/3</a:t>
            </a:r>
            <a:r>
              <a:rPr lang="zh-CN" altLang="en-US" dirty="0" smtClean="0"/>
              <a:t>，因</a:t>
            </a:r>
            <a:r>
              <a:rPr lang="en-US" altLang="zh-CN" dirty="0" err="1" smtClean="0"/>
              <a:t>Δx</a:t>
            </a:r>
            <a:r>
              <a:rPr lang="en-US" altLang="zh-CN" dirty="0" smtClean="0"/>
              <a:t>&gt;</a:t>
            </a:r>
            <a:r>
              <a:rPr lang="en-US" altLang="zh-CN" dirty="0" err="1" smtClean="0"/>
              <a:t>Δy</a:t>
            </a:r>
            <a:r>
              <a:rPr lang="zh-CN" altLang="en-US" dirty="0" smtClean="0"/>
              <a:t>，因此</a:t>
            </a:r>
            <a:r>
              <a:rPr lang="en-US" altLang="zh-CN" dirty="0" smtClean="0"/>
              <a:t>x</a:t>
            </a:r>
            <a:r>
              <a:rPr lang="zh-CN" altLang="en-US" dirty="0" smtClean="0"/>
              <a:t>方向上每次递增</a:t>
            </a:r>
            <a:r>
              <a:rPr lang="en-US" altLang="zh-CN" dirty="0" smtClean="0"/>
              <a:t>1</a:t>
            </a:r>
            <a:r>
              <a:rPr lang="zh-CN" altLang="en-US" dirty="0" smtClean="0"/>
              <a:t>个像素，</a:t>
            </a:r>
            <a:r>
              <a:rPr lang="en-US" altLang="zh-CN" dirty="0" smtClean="0"/>
              <a:t>y</a:t>
            </a:r>
            <a:r>
              <a:rPr lang="zh-CN" altLang="en-US" dirty="0" smtClean="0"/>
              <a:t>方向上递增</a:t>
            </a:r>
            <a:r>
              <a:rPr lang="zh-CN" altLang="en-US" baseline="0" dirty="0" smtClean="0"/>
              <a:t> </a:t>
            </a:r>
            <a:r>
              <a:rPr lang="en-US" altLang="zh-CN" baseline="0" dirty="0" smtClean="0"/>
              <a:t>k</a:t>
            </a:r>
            <a:r>
              <a:rPr lang="zh-CN" altLang="en-US" baseline="0" dirty="0" smtClean="0"/>
              <a:t>（像素点时要四舍五入）</a:t>
            </a:r>
            <a:r>
              <a:rPr lang="en-US" altLang="zh-CN" baseline="0" dirty="0" smtClean="0">
                <a:sym typeface="Wingdings" pitchFamily="2" charset="2"/>
              </a:rPr>
              <a:t></a:t>
            </a:r>
            <a:r>
              <a:rPr lang="zh-CN" altLang="en-US" baseline="0" dirty="0" smtClean="0">
                <a:sym typeface="Wingdings" pitchFamily="2" charset="2"/>
              </a:rPr>
              <a:t>各像素点的坐标</a:t>
            </a:r>
            <a:endParaRPr lang="en-US" altLang="zh-CN" baseline="0" dirty="0" smtClean="0">
              <a:sym typeface="Wingdings" pitchFamily="2" charset="2"/>
            </a:endParaRPr>
          </a:p>
          <a:p>
            <a:r>
              <a:rPr lang="en-US" altLang="zh-CN" baseline="0" dirty="0" smtClean="0">
                <a:sym typeface="Wingdings" pitchFamily="2" charset="2"/>
              </a:rPr>
              <a:t>1</a:t>
            </a:r>
            <a:r>
              <a:rPr lang="zh-CN" altLang="en-US" baseline="0" dirty="0" smtClean="0">
                <a:sym typeface="Wingdings" pitchFamily="2" charset="2"/>
              </a:rPr>
              <a:t>答：按照</a:t>
            </a:r>
            <a:r>
              <a:rPr lang="en-US" altLang="zh-CN" baseline="0" dirty="0" smtClean="0">
                <a:sym typeface="Wingdings" pitchFamily="2" charset="2"/>
              </a:rPr>
              <a:t>BH</a:t>
            </a:r>
            <a:r>
              <a:rPr lang="zh-CN" altLang="en-US" baseline="0" dirty="0" smtClean="0">
                <a:sym typeface="Wingdings" pitchFamily="2" charset="2"/>
              </a:rPr>
              <a:t>算法的步骤推导即可，略（此处的半径太小了点）</a:t>
            </a:r>
            <a:endParaRPr lang="en-US" altLang="zh-CN" baseline="0" dirty="0" smtClean="0">
              <a:sym typeface="Wingdings" pitchFamily="2" charset="2"/>
            </a:endParaRPr>
          </a:p>
          <a:p>
            <a:r>
              <a:rPr lang="en-US" altLang="zh-CN" baseline="0" dirty="0" smtClean="0">
                <a:sym typeface="Wingdings" pitchFamily="2" charset="2"/>
              </a:rPr>
              <a:t>4</a:t>
            </a:r>
            <a:r>
              <a:rPr lang="zh-CN" altLang="en-US" baseline="0" dirty="0" smtClean="0">
                <a:sym typeface="Wingdings" pitchFamily="2" charset="2"/>
              </a:rPr>
              <a:t>答：需画桶图，略</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9</a:t>
            </a:fld>
            <a:endParaRPr lang="en-US" altLang="zh-CN"/>
          </a:p>
        </p:txBody>
      </p:sp>
    </p:spTree>
    <p:extLst>
      <p:ext uri="{BB962C8B-B14F-4D97-AF65-F5344CB8AC3E}">
        <p14:creationId xmlns:p14="http://schemas.microsoft.com/office/powerpoint/2010/main" val="414625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1CB5DEDD-1BFE-4008-AB46-F3B7B7586974}" type="slidenum">
              <a:rPr lang="en-US" altLang="zh-CN" sz="1200" smtClean="0">
                <a:ea typeface="宋体" pitchFamily="2" charset="-122"/>
              </a:rPr>
              <a:pPr eaLnBrk="1" hangingPunct="1"/>
              <a:t>25</a:t>
            </a:fld>
            <a:endParaRPr lang="en-US" altLang="zh-CN" sz="1200" smtClean="0">
              <a:ea typeface="宋体" pitchFamily="2" charset="-122"/>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28</a:t>
            </a:fld>
            <a:endParaRPr lang="en-US" altLang="zh-CN"/>
          </a:p>
        </p:txBody>
      </p:sp>
    </p:spTree>
    <p:extLst>
      <p:ext uri="{BB962C8B-B14F-4D97-AF65-F5344CB8AC3E}">
        <p14:creationId xmlns:p14="http://schemas.microsoft.com/office/powerpoint/2010/main" val="401630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52732410"/>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93579022"/>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0972984"/>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62314"/>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12800" y="142875"/>
            <a:ext cx="815181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25538"/>
            <a:ext cx="8229600" cy="5000625"/>
          </a:xfrm>
        </p:spPr>
        <p:txBody>
          <a:bodyPr/>
          <a:lstStyle/>
          <a:p>
            <a:pPr lvl="0"/>
            <a:endParaRPr lang="zh-CN" altLang="en-US" noProof="0" smtClean="0"/>
          </a:p>
        </p:txBody>
      </p:sp>
    </p:spTree>
    <p:extLst>
      <p:ext uri="{BB962C8B-B14F-4D97-AF65-F5344CB8AC3E}">
        <p14:creationId xmlns:p14="http://schemas.microsoft.com/office/powerpoint/2010/main" val="379499858"/>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6" name="Rectangle 15"/>
          <p:cNvSpPr>
            <a:spLocks noChangeArrowheads="1"/>
          </p:cNvSpPr>
          <p:nvPr/>
        </p:nvSpPr>
        <p:spPr bwMode="auto">
          <a:xfrm>
            <a:off x="0" y="6524625"/>
            <a:ext cx="9144000" cy="333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dirty="0">
                <a:solidFill>
                  <a:srgbClr val="00B0F0"/>
                </a:solidFill>
                <a:effectDag name="">
                  <a:cont type="tree" name="">
                    <a:effect ref="fillLine"/>
                    <a:outerShdw dist="38100" dir="13500000" algn="br">
                      <a:srgbClr val="5EBFF6"/>
                    </a:outerShdw>
                  </a:cont>
                  <a:cont type="tree" name="">
                    <a:effect ref="fillLine"/>
                    <a:outerShdw dist="38100" dir="2700000" algn="tl">
                      <a:srgbClr val="074162"/>
                    </a:outerShdw>
                  </a:cont>
                  <a:effect ref="fillLine"/>
                </a:effectDag>
              </a:rPr>
              <a:t>Computer Graphics</a:t>
            </a:r>
          </a:p>
        </p:txBody>
      </p:sp>
      <p:sp>
        <p:nvSpPr>
          <p:cNvPr id="1027" name="Rectangle 10"/>
          <p:cNvSpPr>
            <a:spLocks noChangeArrowheads="1"/>
          </p:cNvSpPr>
          <p:nvPr/>
        </p:nvSpPr>
        <p:spPr bwMode="auto">
          <a:xfrm>
            <a:off x="0" y="836613"/>
            <a:ext cx="9144000" cy="174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800">
              <a:ea typeface="宋体" pitchFamily="2" charset="-122"/>
            </a:endParaRPr>
          </a:p>
        </p:txBody>
      </p:sp>
      <p:sp>
        <p:nvSpPr>
          <p:cNvPr id="1028" name="AutoShape 12"/>
          <p:cNvSpPr>
            <a:spLocks noChangeAspect="1" noChangeArrowheads="1" noTextEdit="1"/>
          </p:cNvSpPr>
          <p:nvPr/>
        </p:nvSpPr>
        <p:spPr bwMode="auto">
          <a:xfrm>
            <a:off x="7537450" y="0"/>
            <a:ext cx="16065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 name="Rectangle 2"/>
          <p:cNvSpPr>
            <a:spLocks noGrp="1" noChangeArrowheads="1"/>
          </p:cNvSpPr>
          <p:nvPr>
            <p:ph type="title"/>
          </p:nvPr>
        </p:nvSpPr>
        <p:spPr bwMode="auto">
          <a:xfrm>
            <a:off x="812800" y="142875"/>
            <a:ext cx="81518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3"/>
          <p:cNvSpPr>
            <a:spLocks noGrp="1" noChangeArrowheads="1"/>
          </p:cNvSpPr>
          <p:nvPr>
            <p:ph type="body" idx="1"/>
          </p:nvPr>
        </p:nvSpPr>
        <p:spPr bwMode="auto">
          <a:xfrm>
            <a:off x="457200" y="1125538"/>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1" name="Picture 10" descr="地大徽标（标准-蓝底）"/>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7950" y="188913"/>
            <a:ext cx="576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userDrawn="1"/>
        </p:nvSpPr>
        <p:spPr bwMode="auto">
          <a:xfrm>
            <a:off x="8340725" y="6567488"/>
            <a:ext cx="7683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fld id="{208E0D19-16D5-4444-AEEB-E5503EF69FA3}" type="slidenum">
              <a:rPr lang="en-US" altLang="zh-CN" sz="1000" smtClean="0">
                <a:solidFill>
                  <a:schemeClr val="bg1"/>
                </a:solidFill>
              </a:rPr>
              <a:pPr algn="r"/>
              <a:t>‹#›</a:t>
            </a:fld>
            <a:endParaRPr lang="en-US" altLang="zh-CN"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transition>
    <p:pull dir="ru"/>
  </p:transition>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49" charset="-122"/>
        </a:defRPr>
      </a:lvl2pPr>
      <a:lvl3pPr algn="l" rtl="0" eaLnBrk="0" fontAlgn="base" hangingPunct="0">
        <a:spcBef>
          <a:spcPct val="0"/>
        </a:spcBef>
        <a:spcAft>
          <a:spcPct val="0"/>
        </a:spcAft>
        <a:defRPr sz="3600">
          <a:solidFill>
            <a:schemeClr val="tx2"/>
          </a:solidFill>
          <a:latin typeface="Arial" charset="0"/>
          <a:ea typeface="黑体" pitchFamily="49" charset="-122"/>
        </a:defRPr>
      </a:lvl3pPr>
      <a:lvl4pPr algn="l" rtl="0" eaLnBrk="0" fontAlgn="base" hangingPunct="0">
        <a:spcBef>
          <a:spcPct val="0"/>
        </a:spcBef>
        <a:spcAft>
          <a:spcPct val="0"/>
        </a:spcAft>
        <a:defRPr sz="3600">
          <a:solidFill>
            <a:schemeClr val="tx2"/>
          </a:solidFill>
          <a:latin typeface="Arial" charset="0"/>
          <a:ea typeface="黑体" pitchFamily="49" charset="-122"/>
        </a:defRPr>
      </a:lvl4pPr>
      <a:lvl5pPr algn="l" rtl="0" eaLnBrk="0" fontAlgn="base" hangingPunct="0">
        <a:spcBef>
          <a:spcPct val="0"/>
        </a:spcBef>
        <a:spcAft>
          <a:spcPct val="0"/>
        </a:spcAft>
        <a:defRPr sz="3600">
          <a:solidFill>
            <a:schemeClr val="tx2"/>
          </a:solidFill>
          <a:latin typeface="Arial" charset="0"/>
          <a:ea typeface="黑体" pitchFamily="49" charset="-122"/>
        </a:defRPr>
      </a:lvl5pPr>
      <a:lvl6pPr marL="457200" algn="l" rtl="0" eaLnBrk="0" fontAlgn="base" hangingPunct="0">
        <a:spcBef>
          <a:spcPct val="0"/>
        </a:spcBef>
        <a:spcAft>
          <a:spcPct val="0"/>
        </a:spcAft>
        <a:defRPr sz="3600">
          <a:solidFill>
            <a:schemeClr val="tx2"/>
          </a:solidFill>
          <a:latin typeface="Arial" charset="0"/>
          <a:ea typeface="黑体" pitchFamily="49" charset="-122"/>
        </a:defRPr>
      </a:lvl6pPr>
      <a:lvl7pPr marL="914400" algn="l" rtl="0" eaLnBrk="0" fontAlgn="base" hangingPunct="0">
        <a:spcBef>
          <a:spcPct val="0"/>
        </a:spcBef>
        <a:spcAft>
          <a:spcPct val="0"/>
        </a:spcAft>
        <a:defRPr sz="3600">
          <a:solidFill>
            <a:schemeClr val="tx2"/>
          </a:solidFill>
          <a:latin typeface="Arial" charset="0"/>
          <a:ea typeface="黑体" pitchFamily="49" charset="-122"/>
        </a:defRPr>
      </a:lvl7pPr>
      <a:lvl8pPr marL="1371600" algn="l" rtl="0" eaLnBrk="0" fontAlgn="base" hangingPunct="0">
        <a:spcBef>
          <a:spcPct val="0"/>
        </a:spcBef>
        <a:spcAft>
          <a:spcPct val="0"/>
        </a:spcAft>
        <a:defRPr sz="3600">
          <a:solidFill>
            <a:schemeClr val="tx2"/>
          </a:solidFill>
          <a:latin typeface="Arial" charset="0"/>
          <a:ea typeface="黑体" pitchFamily="49" charset="-122"/>
        </a:defRPr>
      </a:lvl8pPr>
      <a:lvl9pPr marL="1828800" algn="l" rtl="0" eaLnBrk="0" fontAlgn="base" hangingPunct="0">
        <a:spcBef>
          <a:spcPct val="0"/>
        </a:spcBef>
        <a:spcAft>
          <a:spcPct val="0"/>
        </a:spcAft>
        <a:defRPr sz="3600">
          <a:solidFill>
            <a:schemeClr val="tx2"/>
          </a:solidFill>
          <a:latin typeface="Arial"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2.wmf"/></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42.wmf"/><Relationship Id="rId5" Type="http://schemas.openxmlformats.org/officeDocument/2006/relationships/oleObject" Target="../embeddings/oleObject3.bin"/><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oleObject" Target="../embeddings/oleObject4.bin"/><Relationship Id="rId7" Type="http://schemas.openxmlformats.org/officeDocument/2006/relationships/image" Target="../media/image46.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45.wmf"/><Relationship Id="rId5" Type="http://schemas.openxmlformats.org/officeDocument/2006/relationships/oleObject" Target="../embeddings/oleObject5.bin"/><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9.wmf"/><Relationship Id="rId5" Type="http://schemas.openxmlformats.org/officeDocument/2006/relationships/oleObject" Target="../embeddings/oleObject7.bin"/><Relationship Id="rId4" Type="http://schemas.openxmlformats.org/officeDocument/2006/relationships/image" Target="../media/image48.wmf"/><Relationship Id="rId9"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Line 11"/>
          <p:cNvSpPr>
            <a:spLocks noChangeShapeType="1"/>
          </p:cNvSpPr>
          <p:nvPr/>
        </p:nvSpPr>
        <p:spPr bwMode="auto">
          <a:xfrm>
            <a:off x="1588" y="836613"/>
            <a:ext cx="9142412" cy="0"/>
          </a:xfrm>
          <a:prstGeom prst="line">
            <a:avLst/>
          </a:prstGeom>
          <a:noFill/>
          <a:ln w="28575">
            <a:solidFill>
              <a:srgbClr val="0C6DA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 name="Rectangle 8"/>
          <p:cNvSpPr>
            <a:spLocks noChangeArrowheads="1"/>
          </p:cNvSpPr>
          <p:nvPr/>
        </p:nvSpPr>
        <p:spPr bwMode="auto">
          <a:xfrm>
            <a:off x="0" y="6092825"/>
            <a:ext cx="9144000" cy="555625"/>
          </a:xfrm>
          <a:prstGeom prst="rect">
            <a:avLst/>
          </a:prstGeom>
          <a:gradFill rotWithShape="0">
            <a:gsLst>
              <a:gs pos="0">
                <a:srgbClr val="0C6DA4"/>
              </a:gs>
              <a:gs pos="100000">
                <a:srgbClr val="06324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2" name="Picture 22" descr="地大徽标（标准-蓝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188913"/>
            <a:ext cx="576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Rectangle 23"/>
          <p:cNvSpPr>
            <a:spLocks noChangeArrowheads="1"/>
          </p:cNvSpPr>
          <p:nvPr/>
        </p:nvSpPr>
        <p:spPr bwMode="auto">
          <a:xfrm>
            <a:off x="684213" y="188913"/>
            <a:ext cx="5759450" cy="53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lang="zh-CN" altLang="en-US" sz="2800" b="1" dirty="0" smtClean="0">
                <a:solidFill>
                  <a:schemeClr val="accent1"/>
                </a:solidFill>
                <a:effectLst>
                  <a:outerShdw blurRad="38100" dist="38100" dir="2700000" algn="tl">
                    <a:srgbClr val="C0C0C0"/>
                  </a:outerShdw>
                </a:effectLst>
                <a:ea typeface="华文中宋" pitchFamily="2" charset="-122"/>
              </a:rPr>
              <a:t>计算机图形学基础</a:t>
            </a:r>
            <a:endParaRPr lang="en-US" altLang="zh-CN" sz="2800" b="1" dirty="0">
              <a:solidFill>
                <a:schemeClr val="accent1"/>
              </a:solidFill>
              <a:effectLst>
                <a:outerShdw blurRad="38100" dist="38100" dir="2700000" algn="tl">
                  <a:srgbClr val="C0C0C0"/>
                </a:outerShdw>
              </a:effectLst>
              <a:ea typeface="华文中宋" pitchFamily="2" charset="-122"/>
            </a:endParaRPr>
          </a:p>
        </p:txBody>
      </p:sp>
      <p:sp>
        <p:nvSpPr>
          <p:cNvPr id="10" name="Rectangle 22"/>
          <p:cNvSpPr>
            <a:spLocks noChangeArrowheads="1"/>
          </p:cNvSpPr>
          <p:nvPr/>
        </p:nvSpPr>
        <p:spPr bwMode="auto">
          <a:xfrm>
            <a:off x="3419475" y="4584700"/>
            <a:ext cx="5040313" cy="137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10000"/>
              </a:lnSpc>
              <a:defRPr/>
            </a:pP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主讲</a:t>
            </a:r>
            <a:r>
              <a:rPr lang="en-US" altLang="zh-CN" sz="2800" b="1" dirty="0">
                <a:solidFill>
                  <a:srgbClr val="800000"/>
                </a:solidFill>
                <a:effectLst>
                  <a:outerShdw blurRad="38100" dist="38100" dir="2700000" algn="tl">
                    <a:srgbClr val="C0C0C0"/>
                  </a:outerShdw>
                </a:effectLst>
                <a:latin typeface="华文中宋" pitchFamily="2" charset="-122"/>
                <a:ea typeface="华文中宋" pitchFamily="2" charset="-122"/>
              </a:rPr>
              <a:t>: </a:t>
            </a: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翁正平</a:t>
            </a:r>
          </a:p>
          <a:p>
            <a:pPr algn="r">
              <a:lnSpc>
                <a:spcPct val="110000"/>
              </a:lnSpc>
              <a:defRPr/>
            </a:pPr>
            <a:r>
              <a:rPr lang="en-US" altLang="zh-CN" sz="2400" b="1" dirty="0">
                <a:solidFill>
                  <a:srgbClr val="800000"/>
                </a:solidFill>
                <a:effectLst>
                  <a:outerShdw blurRad="38100" dist="38100" dir="2700000" algn="tl">
                    <a:srgbClr val="C0C0C0"/>
                  </a:outerShdw>
                </a:effectLst>
                <a:latin typeface="Arial Black" pitchFamily="34" charset="0"/>
                <a:ea typeface="华文新魏" pitchFamily="2" charset="-122"/>
              </a:rPr>
              <a:t>Wengzp@foxmail.com</a:t>
            </a:r>
          </a:p>
          <a:p>
            <a:pPr algn="r">
              <a:lnSpc>
                <a:spcPct val="110000"/>
              </a:lnSpc>
              <a:defRPr/>
            </a:pPr>
            <a:r>
              <a:rPr lang="zh-CN" altLang="en-US" sz="2400" b="1" dirty="0">
                <a:solidFill>
                  <a:srgbClr val="800000"/>
                </a:solidFill>
                <a:effectLst>
                  <a:outerShdw blurRad="38100" dist="38100" dir="2700000" algn="tl">
                    <a:srgbClr val="C0C0C0"/>
                  </a:outerShdw>
                </a:effectLst>
                <a:ea typeface="华文中宋" pitchFamily="2" charset="-122"/>
              </a:rPr>
              <a:t>中国地质大学（武汉）计算机学院</a:t>
            </a:r>
          </a:p>
        </p:txBody>
      </p:sp>
      <p:pic>
        <p:nvPicPr>
          <p:cNvPr id="2055" name="Picture 9" descr="F:\【教学】\XX 教学用\【答疑QQ群的二维码】\5553727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149725"/>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txBox="1">
            <a:spLocks noChangeArrowheads="1"/>
          </p:cNvSpPr>
          <p:nvPr/>
        </p:nvSpPr>
        <p:spPr bwMode="auto">
          <a:xfrm>
            <a:off x="396875" y="1484313"/>
            <a:ext cx="84963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49" charset="-122"/>
              </a:defRPr>
            </a:lvl2pPr>
            <a:lvl3pPr algn="l" rtl="0" eaLnBrk="0" fontAlgn="base" hangingPunct="0">
              <a:spcBef>
                <a:spcPct val="0"/>
              </a:spcBef>
              <a:spcAft>
                <a:spcPct val="0"/>
              </a:spcAft>
              <a:defRPr sz="3600">
                <a:solidFill>
                  <a:schemeClr val="tx2"/>
                </a:solidFill>
                <a:latin typeface="Arial" charset="0"/>
                <a:ea typeface="黑体" pitchFamily="49" charset="-122"/>
              </a:defRPr>
            </a:lvl3pPr>
            <a:lvl4pPr algn="l" rtl="0" eaLnBrk="0" fontAlgn="base" hangingPunct="0">
              <a:spcBef>
                <a:spcPct val="0"/>
              </a:spcBef>
              <a:spcAft>
                <a:spcPct val="0"/>
              </a:spcAft>
              <a:defRPr sz="3600">
                <a:solidFill>
                  <a:schemeClr val="tx2"/>
                </a:solidFill>
                <a:latin typeface="Arial" charset="0"/>
                <a:ea typeface="黑体" pitchFamily="49" charset="-122"/>
              </a:defRPr>
            </a:lvl4pPr>
            <a:lvl5pPr algn="l" rtl="0" eaLnBrk="0" fontAlgn="base" hangingPunct="0">
              <a:spcBef>
                <a:spcPct val="0"/>
              </a:spcBef>
              <a:spcAft>
                <a:spcPct val="0"/>
              </a:spcAft>
              <a:defRPr sz="3600">
                <a:solidFill>
                  <a:schemeClr val="tx2"/>
                </a:solidFill>
                <a:latin typeface="Arial" charset="0"/>
                <a:ea typeface="黑体" pitchFamily="49" charset="-122"/>
              </a:defRPr>
            </a:lvl5pPr>
            <a:lvl6pPr marL="457200" algn="l" rtl="0" eaLnBrk="0" fontAlgn="base" hangingPunct="0">
              <a:spcBef>
                <a:spcPct val="0"/>
              </a:spcBef>
              <a:spcAft>
                <a:spcPct val="0"/>
              </a:spcAft>
              <a:defRPr sz="3600">
                <a:solidFill>
                  <a:schemeClr val="tx2"/>
                </a:solidFill>
                <a:latin typeface="Arial" charset="0"/>
                <a:ea typeface="黑体" pitchFamily="49" charset="-122"/>
              </a:defRPr>
            </a:lvl6pPr>
            <a:lvl7pPr marL="914400" algn="l" rtl="0" eaLnBrk="0" fontAlgn="base" hangingPunct="0">
              <a:spcBef>
                <a:spcPct val="0"/>
              </a:spcBef>
              <a:spcAft>
                <a:spcPct val="0"/>
              </a:spcAft>
              <a:defRPr sz="3600">
                <a:solidFill>
                  <a:schemeClr val="tx2"/>
                </a:solidFill>
                <a:latin typeface="Arial" charset="0"/>
                <a:ea typeface="黑体" pitchFamily="49" charset="-122"/>
              </a:defRPr>
            </a:lvl7pPr>
            <a:lvl8pPr marL="1371600" algn="l" rtl="0" eaLnBrk="0" fontAlgn="base" hangingPunct="0">
              <a:spcBef>
                <a:spcPct val="0"/>
              </a:spcBef>
              <a:spcAft>
                <a:spcPct val="0"/>
              </a:spcAft>
              <a:defRPr sz="3600">
                <a:solidFill>
                  <a:schemeClr val="tx2"/>
                </a:solidFill>
                <a:latin typeface="Arial" charset="0"/>
                <a:ea typeface="黑体" pitchFamily="49" charset="-122"/>
              </a:defRPr>
            </a:lvl8pPr>
            <a:lvl9pPr marL="1828800" algn="l" rtl="0" eaLnBrk="0" fontAlgn="base" hangingPunct="0">
              <a:spcBef>
                <a:spcPct val="0"/>
              </a:spcBef>
              <a:spcAft>
                <a:spcPct val="0"/>
              </a:spcAft>
              <a:defRPr sz="3600">
                <a:solidFill>
                  <a:schemeClr val="tx2"/>
                </a:solidFill>
                <a:latin typeface="Arial" charset="0"/>
                <a:ea typeface="黑体" pitchFamily="49" charset="-122"/>
              </a:defRPr>
            </a:lvl9pPr>
          </a:lstStyle>
          <a:p>
            <a:pPr algn="ctr">
              <a:defRPr/>
            </a:pPr>
            <a:r>
              <a:rPr lang="zh-CN" altLang="en-US" sz="4800" b="1" smtClean="0">
                <a:solidFill>
                  <a:schemeClr val="tx1"/>
                </a:solidFill>
                <a:effectLst>
                  <a:outerShdw blurRad="38100" dist="38100" dir="2700000" algn="tl">
                    <a:srgbClr val="C0C0C0"/>
                  </a:outerShdw>
                </a:effectLst>
                <a:latin typeface="黑体" pitchFamily="49" charset="-122"/>
              </a:rPr>
              <a:t>课程总结</a:t>
            </a:r>
            <a:endParaRPr lang="zh-CN" altLang="en-US" sz="4800" b="1" dirty="0" smtClean="0">
              <a:solidFill>
                <a:schemeClr val="tx1"/>
              </a:solidFill>
              <a:effectLst>
                <a:outerShdw blurRad="38100" dist="38100" dir="2700000" algn="tl">
                  <a:srgbClr val="C0C0C0"/>
                </a:outerShdw>
              </a:effectLst>
              <a:latin typeface="黑体" pitchFamily="49" charset="-122"/>
            </a:endParaRPr>
          </a:p>
        </p:txBody>
      </p:sp>
      <p:sp>
        <p:nvSpPr>
          <p:cNvPr id="16" name="Rectangle 24"/>
          <p:cNvSpPr>
            <a:spLocks noChangeArrowheads="1"/>
          </p:cNvSpPr>
          <p:nvPr/>
        </p:nvSpPr>
        <p:spPr bwMode="auto">
          <a:xfrm>
            <a:off x="2933700" y="2755900"/>
            <a:ext cx="3438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effectLst>
                  <a:outerShdw blurRad="38100" dist="38100" dir="2700000" algn="tl">
                    <a:srgbClr val="C0C0C0"/>
                  </a:outerShdw>
                </a:effectLst>
                <a:latin typeface="Arial Black" pitchFamily="34" charset="0"/>
              </a:rPr>
              <a:t>Computer Graphics</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857919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077072"/>
            <a:ext cx="5832648" cy="145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5661248"/>
            <a:ext cx="8712968" cy="82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702998"/>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18" y="3826966"/>
            <a:ext cx="778025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93" y="5255795"/>
            <a:ext cx="8991269" cy="112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2793870"/>
            <a:ext cx="8778816"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2242790"/>
            <a:ext cx="6441758" cy="38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980728"/>
            <a:ext cx="892899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175461"/>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6</a:t>
            </a:r>
            <a:r>
              <a:rPr lang="zh-CN" altLang="en-US" b="1" dirty="0">
                <a:effectLst>
                  <a:outerShdw blurRad="38100" dist="38100" dir="2700000" algn="tl">
                    <a:srgbClr val="C0C0C0"/>
                  </a:outerShdw>
                </a:effectLst>
              </a:rPr>
              <a:t>章 二维变换及二维观察</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a:xfrm>
            <a:off x="179512" y="1125538"/>
            <a:ext cx="8784976" cy="4967757"/>
          </a:xfrm>
        </p:spPr>
        <p:txBody>
          <a:bodyPr/>
          <a:lstStyle/>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6.1 </a:t>
            </a:r>
            <a:r>
              <a:rPr lang="zh-CN" altLang="en-US" b="1" dirty="0">
                <a:effectLst>
                  <a:outerShdw blurRad="38100" dist="38100" dir="2700000" algn="tl">
                    <a:srgbClr val="C0C0C0"/>
                  </a:outerShdw>
                </a:effectLst>
                <a:latin typeface="黑体" pitchFamily="49" charset="-122"/>
              </a:rPr>
              <a:t>基本概念：几何变换、齐次坐标、二维变换矩阵</a:t>
            </a: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6.2 </a:t>
            </a:r>
            <a:r>
              <a:rPr lang="zh-CN" altLang="en-US" b="1" dirty="0">
                <a:effectLst>
                  <a:outerShdw blurRad="38100" dist="38100" dir="2700000" algn="tl">
                    <a:srgbClr val="C0C0C0"/>
                  </a:outerShdw>
                </a:effectLst>
                <a:latin typeface="黑体" pitchFamily="49" charset="-122"/>
              </a:rPr>
              <a:t>基本几何变换：平移</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比例</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旋转</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对称</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错切</a:t>
            </a: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6.3 </a:t>
            </a:r>
            <a:r>
              <a:rPr lang="zh-CN" altLang="en-US" b="1" dirty="0">
                <a:effectLst>
                  <a:outerShdw blurRad="38100" dist="38100" dir="2700000" algn="tl">
                    <a:srgbClr val="C0C0C0"/>
                  </a:outerShdw>
                </a:effectLst>
                <a:latin typeface="黑体" pitchFamily="49" charset="-122"/>
              </a:rPr>
              <a:t>复合变换：相对点、线的几何变换、坐标系变换</a:t>
            </a: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6.4 </a:t>
            </a:r>
            <a:r>
              <a:rPr lang="zh-CN" altLang="en-US" b="1" dirty="0">
                <a:effectLst>
                  <a:outerShdw blurRad="38100" dist="38100" dir="2700000" algn="tl">
                    <a:srgbClr val="C0C0C0"/>
                  </a:outerShdw>
                </a:effectLst>
                <a:latin typeface="黑体" pitchFamily="49" charset="-122"/>
              </a:rPr>
              <a:t>二维观察：</a:t>
            </a:r>
            <a:r>
              <a:rPr lang="en-US" altLang="zh-CN" b="1" dirty="0">
                <a:effectLst>
                  <a:outerShdw blurRad="38100" dist="38100" dir="2700000" algn="tl">
                    <a:srgbClr val="C0C0C0"/>
                  </a:outerShdw>
                </a:effectLst>
                <a:latin typeface="黑体" pitchFamily="49" charset="-122"/>
              </a:rPr>
              <a:t>WC</a:t>
            </a:r>
            <a:r>
              <a:rPr lang="en-US" altLang="zh-CN" b="1" dirty="0">
                <a:effectLst>
                  <a:outerShdw blurRad="38100" dist="38100" dir="2700000" algn="tl">
                    <a:srgbClr val="C0C0C0"/>
                  </a:outerShdw>
                </a:effectLst>
                <a:latin typeface="黑体" pitchFamily="49" charset="-122"/>
                <a:sym typeface="Wingdings" pitchFamily="2" charset="2"/>
              </a:rPr>
              <a:t></a:t>
            </a:r>
            <a:r>
              <a:rPr lang="en-US" altLang="zh-CN" b="1" dirty="0">
                <a:effectLst>
                  <a:outerShdw blurRad="38100" dist="38100" dir="2700000" algn="tl">
                    <a:srgbClr val="C0C0C0"/>
                  </a:outerShdw>
                </a:effectLst>
                <a:latin typeface="黑体" pitchFamily="49" charset="-122"/>
              </a:rPr>
              <a:t>VC</a:t>
            </a:r>
            <a:r>
              <a:rPr lang="en-US" altLang="zh-CN" b="1" dirty="0">
                <a:effectLst>
                  <a:outerShdw blurRad="38100" dist="38100" dir="2700000" algn="tl">
                    <a:srgbClr val="C0C0C0"/>
                  </a:outerShdw>
                </a:effectLst>
                <a:latin typeface="黑体" pitchFamily="49" charset="-122"/>
                <a:sym typeface="Wingdings" pitchFamily="2" charset="2"/>
              </a:rPr>
              <a:t>NDCDC</a:t>
            </a:r>
            <a:endParaRPr lang="zh-CN" altLang="en-US" b="1" dirty="0">
              <a:effectLst>
                <a:outerShdw blurRad="38100" dist="38100" dir="2700000" algn="tl">
                  <a:srgbClr val="C0C0C0"/>
                </a:outerShdw>
              </a:effectLst>
              <a:latin typeface="黑体" pitchFamily="49" charset="-122"/>
            </a:endParaRP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6.5 </a:t>
            </a:r>
            <a:r>
              <a:rPr lang="zh-CN" altLang="en-US" b="1" dirty="0">
                <a:effectLst>
                  <a:outerShdw blurRad="38100" dist="38100" dir="2700000" algn="tl">
                    <a:srgbClr val="C0C0C0"/>
                  </a:outerShdw>
                </a:effectLst>
                <a:latin typeface="黑体" pitchFamily="49" charset="-122"/>
              </a:rPr>
              <a:t>二维裁剪：点、线、</a:t>
            </a:r>
            <a:r>
              <a:rPr lang="zh-CN" altLang="en-US" b="1" dirty="0" smtClean="0">
                <a:effectLst>
                  <a:outerShdw blurRad="38100" dist="38100" dir="2700000" algn="tl">
                    <a:srgbClr val="C0C0C0"/>
                  </a:outerShdw>
                </a:effectLst>
                <a:latin typeface="黑体" pitchFamily="49" charset="-122"/>
              </a:rPr>
              <a:t>面</a:t>
            </a:r>
            <a:endParaRPr lang="en-US" altLang="zh-CN" b="1" dirty="0" smtClean="0">
              <a:effectLst>
                <a:outerShdw blurRad="38100" dist="38100" dir="2700000" algn="tl">
                  <a:srgbClr val="C0C0C0"/>
                </a:outerShdw>
              </a:effectLst>
              <a:latin typeface="黑体" pitchFamily="49" charset="-122"/>
            </a:endParaRPr>
          </a:p>
          <a:p>
            <a:pPr marL="442913" lvl="1" indent="-263525" algn="just">
              <a:lnSpc>
                <a:spcPct val="150000"/>
              </a:lnSpc>
              <a:defRPr/>
            </a:pPr>
            <a:r>
              <a:rPr lang="zh-CN" altLang="en-US" b="1" dirty="0" smtClean="0">
                <a:effectLst>
                  <a:outerShdw blurRad="38100" dist="38100" dir="2700000" algn="tl">
                    <a:srgbClr val="C0C0C0"/>
                  </a:outerShdw>
                </a:effectLst>
                <a:latin typeface="黑体" pitchFamily="49" charset="-122"/>
              </a:rPr>
              <a:t>线裁剪：</a:t>
            </a:r>
            <a:r>
              <a:rPr lang="en-US" altLang="zh-CN" b="1" dirty="0" smtClean="0">
                <a:effectLst>
                  <a:outerShdw blurRad="38100" dist="38100" dir="2700000" algn="tl">
                    <a:srgbClr val="C0C0C0"/>
                  </a:outerShdw>
                </a:effectLst>
                <a:latin typeface="黑体" pitchFamily="49" charset="-122"/>
              </a:rPr>
              <a:t>CS</a:t>
            </a:r>
            <a:r>
              <a:rPr lang="zh-CN" altLang="en-US" b="1" dirty="0" smtClean="0">
                <a:effectLst>
                  <a:outerShdw blurRad="38100" dist="38100" dir="2700000" algn="tl">
                    <a:srgbClr val="C0C0C0"/>
                  </a:outerShdw>
                </a:effectLst>
                <a:latin typeface="黑体" pitchFamily="49" charset="-122"/>
              </a:rPr>
              <a:t>编码裁剪、中点分割、</a:t>
            </a:r>
            <a:r>
              <a:rPr lang="zh-CN" altLang="en-US" b="1" dirty="0" smtClean="0">
                <a:solidFill>
                  <a:srgbClr val="00B050"/>
                </a:solidFill>
                <a:effectLst>
                  <a:outerShdw blurRad="38100" dist="38100" dir="2700000" algn="tl">
                    <a:srgbClr val="C0C0C0"/>
                  </a:outerShdw>
                </a:effectLst>
                <a:latin typeface="黑体" pitchFamily="49" charset="-122"/>
              </a:rPr>
              <a:t>梁友栋</a:t>
            </a:r>
            <a:r>
              <a:rPr lang="en-US" altLang="zh-CN" b="1" dirty="0" smtClean="0">
                <a:solidFill>
                  <a:srgbClr val="00B050"/>
                </a:solidFill>
                <a:effectLst>
                  <a:outerShdw blurRad="38100" dist="38100" dir="2700000" algn="tl">
                    <a:srgbClr val="C0C0C0"/>
                  </a:outerShdw>
                </a:effectLst>
                <a:latin typeface="黑体" pitchFamily="49" charset="-122"/>
              </a:rPr>
              <a:t>(</a:t>
            </a:r>
            <a:r>
              <a:rPr lang="zh-CN" altLang="en-US" b="1" dirty="0" smtClean="0">
                <a:solidFill>
                  <a:srgbClr val="00B050"/>
                </a:solidFill>
                <a:effectLst>
                  <a:outerShdw blurRad="38100" dist="38100" dir="2700000" algn="tl">
                    <a:srgbClr val="C0C0C0"/>
                  </a:outerShdw>
                </a:effectLst>
                <a:latin typeface="黑体" pitchFamily="49" charset="-122"/>
              </a:rPr>
              <a:t>自学</a:t>
            </a:r>
            <a:r>
              <a:rPr lang="en-US" altLang="zh-CN" b="1" dirty="0" smtClean="0">
                <a:solidFill>
                  <a:srgbClr val="00B050"/>
                </a:solidFill>
                <a:effectLst>
                  <a:outerShdw blurRad="38100" dist="38100" dir="2700000" algn="tl">
                    <a:srgbClr val="C0C0C0"/>
                  </a:outerShdw>
                </a:effectLst>
                <a:latin typeface="黑体" pitchFamily="49" charset="-122"/>
              </a:rPr>
              <a:t>)</a:t>
            </a:r>
          </a:p>
          <a:p>
            <a:pPr marL="442913" lvl="1" indent="-263525" algn="just">
              <a:lnSpc>
                <a:spcPct val="150000"/>
              </a:lnSpc>
              <a:defRPr/>
            </a:pPr>
            <a:r>
              <a:rPr lang="zh-CN" altLang="en-US" b="1" dirty="0" smtClean="0">
                <a:effectLst>
                  <a:outerShdw blurRad="38100" dist="38100" dir="2700000" algn="tl">
                    <a:srgbClr val="C0C0C0"/>
                  </a:outerShdw>
                </a:effectLst>
                <a:latin typeface="黑体" pitchFamily="49" charset="-122"/>
              </a:rPr>
              <a:t>多边形裁剪：</a:t>
            </a:r>
            <a:r>
              <a:rPr lang="en-US" altLang="zh-CN" b="1" dirty="0" smtClean="0">
                <a:effectLst>
                  <a:outerShdw blurRad="38100" dist="38100" dir="2700000" algn="tl">
                    <a:srgbClr val="C0C0C0"/>
                  </a:outerShdw>
                </a:effectLst>
                <a:latin typeface="黑体" pitchFamily="49" charset="-122"/>
              </a:rPr>
              <a:t>SH</a:t>
            </a:r>
            <a:r>
              <a:rPr lang="zh-CN" altLang="en-US" b="1" dirty="0" smtClean="0">
                <a:effectLst>
                  <a:outerShdw blurRad="38100" dist="38100" dir="2700000" algn="tl">
                    <a:srgbClr val="C0C0C0"/>
                  </a:outerShdw>
                </a:effectLst>
                <a:latin typeface="黑体" pitchFamily="49" charset="-122"/>
              </a:rPr>
              <a:t>逐边裁剪、</a:t>
            </a:r>
            <a:r>
              <a:rPr lang="en-US" altLang="zh-CN" b="1" dirty="0" smtClean="0">
                <a:effectLst>
                  <a:outerShdw blurRad="38100" dist="38100" dir="2700000" algn="tl">
                    <a:srgbClr val="C0C0C0"/>
                  </a:outerShdw>
                </a:effectLst>
                <a:latin typeface="黑体" pitchFamily="49" charset="-122"/>
              </a:rPr>
              <a:t>WA</a:t>
            </a:r>
            <a:r>
              <a:rPr lang="zh-CN" altLang="en-US" b="1" dirty="0" smtClean="0">
                <a:effectLst>
                  <a:outerShdw blurRad="38100" dist="38100" dir="2700000" algn="tl">
                    <a:srgbClr val="C0C0C0"/>
                  </a:outerShdw>
                </a:effectLst>
                <a:latin typeface="黑体" pitchFamily="49" charset="-122"/>
              </a:rPr>
              <a:t>双边裁剪</a:t>
            </a:r>
            <a:endParaRPr lang="zh-CN" altLang="en-US" b="1" dirty="0">
              <a:effectLst>
                <a:outerShdw blurRad="38100" dist="38100" dir="2700000" algn="tl">
                  <a:srgbClr val="C0C0C0"/>
                </a:outerShdw>
              </a:effectLst>
              <a:latin typeface="黑体" pitchFamily="49" charset="-122"/>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6" y="1916832"/>
            <a:ext cx="891060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887" y="2852936"/>
            <a:ext cx="8655507"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1" y="908720"/>
            <a:ext cx="7112627"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824669"/>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85278"/>
            <a:ext cx="8937492" cy="282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78" y="2927112"/>
            <a:ext cx="792088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78" y="1052736"/>
            <a:ext cx="7574749" cy="159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176631"/>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93" y="908720"/>
            <a:ext cx="846964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343" y="3002657"/>
            <a:ext cx="8629243" cy="100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43" y="4941169"/>
            <a:ext cx="440868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4102013"/>
            <a:ext cx="8496944" cy="239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511400"/>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7</a:t>
            </a:r>
            <a:r>
              <a:rPr lang="zh-CN" altLang="en-US" b="1" dirty="0">
                <a:effectLst>
                  <a:outerShdw blurRad="38100" dist="38100" dir="2700000" algn="tl">
                    <a:srgbClr val="C0C0C0"/>
                  </a:outerShdw>
                </a:effectLst>
              </a:rPr>
              <a:t>章 三维变换及三维观察</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p:txBody>
          <a:bodyPr/>
          <a:lstStyle/>
          <a:p>
            <a:pPr marL="42863" indent="-263525" algn="just">
              <a:lnSpc>
                <a:spcPts val="4400"/>
              </a:lnSpc>
              <a:defRPr/>
            </a:pPr>
            <a:r>
              <a:rPr lang="zh-CN" altLang="en-US" b="1" dirty="0" smtClean="0">
                <a:effectLst>
                  <a:outerShdw blurRad="38100" dist="38100" dir="2700000" algn="tl">
                    <a:srgbClr val="C0C0C0"/>
                  </a:outerShdw>
                </a:effectLst>
                <a:latin typeface="黑体" pitchFamily="49" charset="-122"/>
              </a:rPr>
              <a:t>三维几何变换</a:t>
            </a:r>
            <a:endParaRPr lang="en-US" altLang="zh-CN" b="1" dirty="0" smtClean="0">
              <a:effectLst>
                <a:outerShdw blurRad="38100" dist="38100" dir="2700000" algn="tl">
                  <a:srgbClr val="C0C0C0"/>
                </a:outerShdw>
              </a:effectLst>
              <a:latin typeface="黑体" pitchFamily="49" charset="-122"/>
            </a:endParaRPr>
          </a:p>
          <a:p>
            <a:pPr marL="442913" lvl="1" indent="-263525" algn="just">
              <a:lnSpc>
                <a:spcPts val="4400"/>
              </a:lnSpc>
              <a:defRPr/>
            </a:pPr>
            <a:r>
              <a:rPr lang="zh-CN" altLang="en-US" b="1" dirty="0" smtClean="0">
                <a:effectLst>
                  <a:outerShdw blurRad="38100" dist="38100" dir="2700000" algn="tl">
                    <a:srgbClr val="C0C0C0"/>
                  </a:outerShdw>
                </a:effectLst>
                <a:latin typeface="黑体" pitchFamily="49" charset="-122"/>
              </a:rPr>
              <a:t>三维基本几何变换、相对任意点</a:t>
            </a:r>
            <a:r>
              <a:rPr lang="en-US" altLang="zh-CN" b="1" dirty="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轴的变换</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smtClean="0">
                <a:effectLst>
                  <a:outerShdw blurRad="38100" dist="38100" dir="2700000" algn="tl">
                    <a:srgbClr val="C0C0C0"/>
                  </a:outerShdw>
                </a:effectLst>
                <a:latin typeface="黑体" pitchFamily="49" charset="-122"/>
              </a:rPr>
              <a:t>平行投影：正投影</a:t>
            </a:r>
            <a:r>
              <a:rPr lang="en-US" altLang="zh-CN" b="1" dirty="0" smtClean="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三视图</a:t>
            </a:r>
            <a:r>
              <a:rPr lang="en-US" altLang="zh-CN" b="1" dirty="0" smtClean="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正轴测图</a:t>
            </a:r>
            <a:r>
              <a:rPr lang="en-US" altLang="zh-CN" b="1" dirty="0" smtClean="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、斜投影</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smtClean="0">
                <a:effectLst>
                  <a:outerShdw blurRad="38100" dist="38100" dir="2700000" algn="tl">
                    <a:srgbClr val="C0C0C0"/>
                  </a:outerShdw>
                </a:effectLst>
                <a:latin typeface="黑体" pitchFamily="49" charset="-122"/>
              </a:rPr>
              <a:t>透视投影：灭点、主灭点、一点</a:t>
            </a:r>
            <a:r>
              <a:rPr lang="en-US" altLang="zh-CN" b="1" dirty="0" smtClean="0">
                <a:solidFill>
                  <a:srgbClr val="009900"/>
                </a:solidFill>
                <a:effectLst>
                  <a:outerShdw blurRad="38100" dist="38100" dir="2700000" algn="tl">
                    <a:srgbClr val="C0C0C0"/>
                  </a:outerShdw>
                </a:effectLst>
                <a:latin typeface="黑体" pitchFamily="49" charset="-122"/>
              </a:rPr>
              <a:t>/</a:t>
            </a:r>
            <a:r>
              <a:rPr lang="zh-CN" altLang="en-US" b="1" dirty="0" smtClean="0">
                <a:solidFill>
                  <a:srgbClr val="009900"/>
                </a:solidFill>
                <a:effectLst>
                  <a:outerShdw blurRad="38100" dist="38100" dir="2700000" algn="tl">
                    <a:srgbClr val="C0C0C0"/>
                  </a:outerShdw>
                </a:effectLst>
                <a:latin typeface="黑体" pitchFamily="49" charset="-122"/>
              </a:rPr>
              <a:t>二点</a:t>
            </a:r>
            <a:r>
              <a:rPr lang="en-US" altLang="zh-CN" b="1" dirty="0" smtClean="0">
                <a:solidFill>
                  <a:srgbClr val="009900"/>
                </a:solidFill>
                <a:effectLst>
                  <a:outerShdw blurRad="38100" dist="38100" dir="2700000" algn="tl">
                    <a:srgbClr val="C0C0C0"/>
                  </a:outerShdw>
                </a:effectLst>
                <a:latin typeface="黑体" pitchFamily="49" charset="-122"/>
              </a:rPr>
              <a:t>/</a:t>
            </a:r>
            <a:r>
              <a:rPr lang="zh-CN" altLang="en-US" b="1" dirty="0" smtClean="0">
                <a:solidFill>
                  <a:srgbClr val="009900"/>
                </a:solidFill>
                <a:effectLst>
                  <a:outerShdw blurRad="38100" dist="38100" dir="2700000" algn="tl">
                    <a:srgbClr val="C0C0C0"/>
                  </a:outerShdw>
                </a:effectLst>
                <a:latin typeface="黑体" pitchFamily="49" charset="-122"/>
              </a:rPr>
              <a:t>三点透视</a:t>
            </a:r>
            <a:endParaRPr lang="zh-CN" altLang="en-US" b="1" dirty="0">
              <a:solidFill>
                <a:srgbClr val="009900"/>
              </a:solidFill>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a:effectLst>
                  <a:outerShdw blurRad="38100" dist="38100" dir="2700000" algn="tl">
                    <a:srgbClr val="C0C0C0"/>
                  </a:outerShdw>
                </a:effectLst>
                <a:latin typeface="黑体" pitchFamily="49" charset="-122"/>
              </a:rPr>
              <a:t>观察坐标系及观察</a:t>
            </a:r>
            <a:r>
              <a:rPr lang="zh-CN" altLang="en-US" b="1" dirty="0" smtClean="0">
                <a:effectLst>
                  <a:outerShdw blurRad="38100" dist="38100" dir="2700000" algn="tl">
                    <a:srgbClr val="C0C0C0"/>
                  </a:outerShdw>
                </a:effectLst>
                <a:latin typeface="黑体" pitchFamily="49" charset="-122"/>
              </a:rPr>
              <a:t>空间：规范化投影空间</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a:effectLst>
                  <a:outerShdw blurRad="38100" dist="38100" dir="2700000" algn="tl">
                    <a:srgbClr val="C0C0C0"/>
                  </a:outerShdw>
                </a:effectLst>
                <a:latin typeface="黑体" pitchFamily="49" charset="-122"/>
              </a:rPr>
              <a:t>三维观察</a:t>
            </a:r>
            <a:r>
              <a:rPr lang="zh-CN" altLang="en-US" b="1" dirty="0" smtClean="0">
                <a:effectLst>
                  <a:outerShdw blurRad="38100" dist="38100" dir="2700000" algn="tl">
                    <a:srgbClr val="C0C0C0"/>
                  </a:outerShdw>
                </a:effectLst>
                <a:latin typeface="黑体" pitchFamily="49" charset="-122"/>
              </a:rPr>
              <a:t>流程：</a:t>
            </a:r>
            <a:r>
              <a:rPr lang="en-US" altLang="zh-CN" b="1" dirty="0" err="1" smtClean="0">
                <a:effectLst>
                  <a:outerShdw blurRad="38100" dist="38100" dir="2700000" algn="tl">
                    <a:srgbClr val="C0C0C0"/>
                  </a:outerShdw>
                </a:effectLst>
                <a:latin typeface="黑体" pitchFamily="49" charset="-122"/>
              </a:rPr>
              <a:t>WC</a:t>
            </a:r>
            <a:r>
              <a:rPr lang="en-US" altLang="zh-CN" b="1" dirty="0" err="1" smtClean="0">
                <a:effectLst>
                  <a:outerShdw blurRad="38100" dist="38100" dir="2700000" algn="tl">
                    <a:srgbClr val="C0C0C0"/>
                  </a:outerShdw>
                </a:effectLst>
                <a:latin typeface="黑体" pitchFamily="49" charset="-122"/>
                <a:sym typeface="Wingdings" pitchFamily="2" charset="2"/>
              </a:rPr>
              <a:t>VCNVCCutOPDC</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a:effectLst>
                  <a:outerShdw blurRad="38100" dist="38100" dir="2700000" algn="tl">
                    <a:srgbClr val="C0C0C0"/>
                  </a:outerShdw>
                </a:effectLst>
                <a:latin typeface="黑体" pitchFamily="49" charset="-122"/>
              </a:rPr>
              <a:t>三维裁剪</a:t>
            </a: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468313" y="909638"/>
          <a:ext cx="8207375" cy="5614987"/>
        </p:xfrm>
        <a:graphic>
          <a:graphicData uri="http://schemas.openxmlformats.org/presentationml/2006/ole">
            <mc:AlternateContent xmlns:mc="http://schemas.openxmlformats.org/markup-compatibility/2006">
              <mc:Choice xmlns:v="urn:schemas-microsoft-com:vml" Requires="v">
                <p:oleObj spid="_x0000_s17428" name="Visio" r:id="rId3" imgW="4675680" imgH="3761280" progId="Visio.Drawing.11">
                  <p:embed/>
                </p:oleObj>
              </mc:Choice>
              <mc:Fallback>
                <p:oleObj name="Visio" r:id="rId3" imgW="4675680" imgH="3761280"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09638"/>
                        <a:ext cx="8207375"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4896968"/>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71913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19" y="2564903"/>
            <a:ext cx="6238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19" y="3429000"/>
            <a:ext cx="66770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5229200"/>
            <a:ext cx="46386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968460"/>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80728"/>
            <a:ext cx="882880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296836"/>
            <a:ext cx="2736304" cy="278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221088"/>
            <a:ext cx="644748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944" y="4797152"/>
            <a:ext cx="874355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828378"/>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latin typeface="Cooper Black" pitchFamily="18" charset="0"/>
              </a:rPr>
              <a:t>Contents</a:t>
            </a:r>
          </a:p>
        </p:txBody>
      </p:sp>
      <p:sp>
        <p:nvSpPr>
          <p:cNvPr id="467971" name="Rectangle 3"/>
          <p:cNvSpPr>
            <a:spLocks noGrp="1" noChangeArrowheads="1"/>
          </p:cNvSpPr>
          <p:nvPr>
            <p:ph type="body" idx="1"/>
          </p:nvPr>
        </p:nvSpPr>
        <p:spPr>
          <a:xfrm>
            <a:off x="323528" y="908720"/>
            <a:ext cx="8229600" cy="5616624"/>
          </a:xfrm>
        </p:spPr>
        <p:txBody>
          <a:bodyPr/>
          <a:lstStyle/>
          <a:p>
            <a:pPr>
              <a:defRPr/>
            </a:pPr>
            <a:r>
              <a:rPr lang="zh-CN" altLang="en-US" b="1" dirty="0">
                <a:solidFill>
                  <a:srgbClr val="CC3300"/>
                </a:solidFill>
              </a:rPr>
              <a:t>第</a:t>
            </a:r>
            <a:r>
              <a:rPr lang="en-US" altLang="zh-CN" b="1" dirty="0">
                <a:solidFill>
                  <a:srgbClr val="CC3300"/>
                </a:solidFill>
              </a:rPr>
              <a:t>1</a:t>
            </a:r>
            <a:r>
              <a:rPr lang="zh-CN" altLang="en-US" b="1" dirty="0">
                <a:solidFill>
                  <a:srgbClr val="CC3300"/>
                </a:solidFill>
              </a:rPr>
              <a:t>章 </a:t>
            </a:r>
            <a:r>
              <a:rPr lang="zh-CN" altLang="en-US" b="1" dirty="0" smtClean="0">
                <a:solidFill>
                  <a:srgbClr val="CC3300"/>
                </a:solidFill>
              </a:rPr>
              <a:t>绪论</a:t>
            </a:r>
            <a:endParaRPr lang="en-US" altLang="zh-CN" b="1" dirty="0" smtClean="0">
              <a:solidFill>
                <a:srgbClr val="CC3300"/>
              </a:solidFill>
            </a:endParaRPr>
          </a:p>
          <a:p>
            <a:pPr>
              <a:defRPr/>
            </a:pPr>
            <a:r>
              <a:rPr lang="zh-CN" altLang="en-US" b="1" dirty="0" smtClean="0">
                <a:solidFill>
                  <a:srgbClr val="CC3300"/>
                </a:solidFill>
              </a:rPr>
              <a:t>第</a:t>
            </a:r>
            <a:r>
              <a:rPr lang="en-US" altLang="zh-CN" b="1" dirty="0">
                <a:solidFill>
                  <a:srgbClr val="CC3300"/>
                </a:solidFill>
              </a:rPr>
              <a:t>2</a:t>
            </a:r>
            <a:r>
              <a:rPr lang="zh-CN" altLang="en-US" b="1" dirty="0">
                <a:solidFill>
                  <a:srgbClr val="CC3300"/>
                </a:solidFill>
              </a:rPr>
              <a:t>章 计算机图形系统及图形硬件</a:t>
            </a:r>
            <a:r>
              <a:rPr lang="en-US" altLang="zh-CN" b="1" dirty="0"/>
              <a:t>	</a:t>
            </a:r>
            <a:endParaRPr lang="en-US" altLang="zh-CN" b="1" dirty="0" smtClean="0"/>
          </a:p>
          <a:p>
            <a:pPr>
              <a:defRPr/>
            </a:pPr>
            <a:r>
              <a:rPr lang="zh-CN" altLang="en-US" b="1" dirty="0" smtClean="0">
                <a:solidFill>
                  <a:srgbClr val="00B050"/>
                </a:solidFill>
              </a:rPr>
              <a:t>第</a:t>
            </a:r>
            <a:r>
              <a:rPr lang="en-US" altLang="zh-CN" b="1" dirty="0">
                <a:solidFill>
                  <a:srgbClr val="00B050"/>
                </a:solidFill>
              </a:rPr>
              <a:t>3</a:t>
            </a:r>
            <a:r>
              <a:rPr lang="zh-CN" altLang="en-US" b="1" dirty="0">
                <a:solidFill>
                  <a:srgbClr val="00B050"/>
                </a:solidFill>
              </a:rPr>
              <a:t>章 用户接口与交互式</a:t>
            </a:r>
            <a:r>
              <a:rPr lang="zh-CN" altLang="en-US" b="1" dirty="0" smtClean="0">
                <a:solidFill>
                  <a:srgbClr val="00B050"/>
                </a:solidFill>
              </a:rPr>
              <a:t>技术</a:t>
            </a:r>
            <a:r>
              <a:rPr lang="en-US" altLang="zh-CN" b="1" dirty="0" smtClean="0">
                <a:solidFill>
                  <a:srgbClr val="00B050"/>
                </a:solidFill>
              </a:rPr>
              <a:t>(</a:t>
            </a:r>
            <a:r>
              <a:rPr lang="zh-CN" altLang="en-US" b="1" dirty="0" smtClean="0">
                <a:solidFill>
                  <a:srgbClr val="00B050"/>
                </a:solidFill>
              </a:rPr>
              <a:t>自学</a:t>
            </a:r>
            <a:r>
              <a:rPr lang="en-US" altLang="zh-CN" b="1" dirty="0" smtClean="0">
                <a:solidFill>
                  <a:srgbClr val="00B050"/>
                </a:solidFill>
              </a:rPr>
              <a:t>)</a:t>
            </a:r>
          </a:p>
          <a:p>
            <a:pPr>
              <a:defRPr/>
            </a:pPr>
            <a:r>
              <a:rPr lang="zh-CN" altLang="en-US" b="1" dirty="0" smtClean="0"/>
              <a:t>第</a:t>
            </a:r>
            <a:r>
              <a:rPr lang="en-US" altLang="zh-CN" b="1" dirty="0"/>
              <a:t>4</a:t>
            </a:r>
            <a:r>
              <a:rPr lang="zh-CN" altLang="en-US" b="1" dirty="0"/>
              <a:t>章 图形的表示与</a:t>
            </a:r>
            <a:r>
              <a:rPr lang="zh-CN" altLang="en-US" b="1" dirty="0" smtClean="0"/>
              <a:t>数据结构</a:t>
            </a:r>
            <a:endParaRPr lang="en-US" altLang="zh-CN" b="1" dirty="0" smtClean="0"/>
          </a:p>
          <a:p>
            <a:pPr>
              <a:defRPr/>
            </a:pPr>
            <a:r>
              <a:rPr lang="zh-CN" altLang="en-US" b="1" dirty="0" smtClean="0">
                <a:solidFill>
                  <a:srgbClr val="FF3300"/>
                </a:solidFill>
                <a:effectLst>
                  <a:outerShdw blurRad="38100" dist="38100" dir="2700000" algn="tl">
                    <a:srgbClr val="000000">
                      <a:alpha val="43137"/>
                    </a:srgbClr>
                  </a:outerShdw>
                </a:effectLst>
              </a:rPr>
              <a:t>第</a:t>
            </a:r>
            <a:r>
              <a:rPr lang="en-US" altLang="zh-CN" b="1" dirty="0">
                <a:solidFill>
                  <a:srgbClr val="FF3300"/>
                </a:solidFill>
                <a:effectLst>
                  <a:outerShdw blurRad="38100" dist="38100" dir="2700000" algn="tl">
                    <a:srgbClr val="000000">
                      <a:alpha val="43137"/>
                    </a:srgbClr>
                  </a:outerShdw>
                </a:effectLst>
              </a:rPr>
              <a:t>5</a:t>
            </a:r>
            <a:r>
              <a:rPr lang="zh-CN" altLang="en-US" b="1" dirty="0">
                <a:solidFill>
                  <a:srgbClr val="FF3300"/>
                </a:solidFill>
                <a:effectLst>
                  <a:outerShdw blurRad="38100" dist="38100" dir="2700000" algn="tl">
                    <a:srgbClr val="000000">
                      <a:alpha val="43137"/>
                    </a:srgbClr>
                  </a:outerShdw>
                </a:effectLst>
              </a:rPr>
              <a:t>章 基本图形生成</a:t>
            </a:r>
            <a:r>
              <a:rPr lang="zh-CN" altLang="en-US" b="1" dirty="0" smtClean="0">
                <a:solidFill>
                  <a:srgbClr val="FF3300"/>
                </a:solidFill>
                <a:effectLst>
                  <a:outerShdw blurRad="38100" dist="38100" dir="2700000" algn="tl">
                    <a:srgbClr val="000000">
                      <a:alpha val="43137"/>
                    </a:srgbClr>
                  </a:outerShdw>
                </a:effectLst>
              </a:rPr>
              <a:t>算法</a:t>
            </a:r>
            <a:endParaRPr lang="zh-CN" altLang="en-US" b="1" dirty="0">
              <a:solidFill>
                <a:srgbClr val="FF3300"/>
              </a:solidFill>
              <a:effectLst>
                <a:outerShdw blurRad="38100" dist="38100" dir="2700000" algn="tl">
                  <a:srgbClr val="000000">
                    <a:alpha val="43137"/>
                  </a:srgbClr>
                </a:outerShdw>
              </a:effectLst>
            </a:endParaRPr>
          </a:p>
          <a:p>
            <a:pPr>
              <a:defRPr/>
            </a:pPr>
            <a:r>
              <a:rPr lang="zh-CN" altLang="en-US" b="1" dirty="0">
                <a:solidFill>
                  <a:srgbClr val="FF3300"/>
                </a:solidFill>
                <a:effectLst>
                  <a:outerShdw blurRad="38100" dist="38100" dir="2700000" algn="tl">
                    <a:srgbClr val="000000">
                      <a:alpha val="43137"/>
                    </a:srgbClr>
                  </a:outerShdw>
                </a:effectLst>
              </a:rPr>
              <a:t>第</a:t>
            </a:r>
            <a:r>
              <a:rPr lang="en-US" altLang="zh-CN" b="1" dirty="0">
                <a:solidFill>
                  <a:srgbClr val="FF3300"/>
                </a:solidFill>
                <a:effectLst>
                  <a:outerShdw blurRad="38100" dist="38100" dir="2700000" algn="tl">
                    <a:srgbClr val="000000">
                      <a:alpha val="43137"/>
                    </a:srgbClr>
                  </a:outerShdw>
                </a:effectLst>
              </a:rPr>
              <a:t>6</a:t>
            </a:r>
            <a:r>
              <a:rPr lang="zh-CN" altLang="en-US" b="1" dirty="0">
                <a:solidFill>
                  <a:srgbClr val="FF3300"/>
                </a:solidFill>
                <a:effectLst>
                  <a:outerShdw blurRad="38100" dist="38100" dir="2700000" algn="tl">
                    <a:srgbClr val="000000">
                      <a:alpha val="43137"/>
                    </a:srgbClr>
                  </a:outerShdw>
                </a:effectLst>
              </a:rPr>
              <a:t>章 二维变换及二维</a:t>
            </a:r>
            <a:r>
              <a:rPr lang="zh-CN" altLang="en-US" b="1" dirty="0" smtClean="0">
                <a:solidFill>
                  <a:srgbClr val="FF3300"/>
                </a:solidFill>
                <a:effectLst>
                  <a:outerShdw blurRad="38100" dist="38100" dir="2700000" algn="tl">
                    <a:srgbClr val="000000">
                      <a:alpha val="43137"/>
                    </a:srgbClr>
                  </a:outerShdw>
                </a:effectLst>
              </a:rPr>
              <a:t>观察</a:t>
            </a:r>
            <a:endParaRPr lang="zh-CN" altLang="en-US" b="1" dirty="0">
              <a:solidFill>
                <a:srgbClr val="FF3300"/>
              </a:solidFill>
              <a:effectLst>
                <a:outerShdw blurRad="38100" dist="38100" dir="2700000" algn="tl">
                  <a:srgbClr val="000000">
                    <a:alpha val="43137"/>
                  </a:srgbClr>
                </a:outerShdw>
              </a:effectLst>
            </a:endParaRPr>
          </a:p>
          <a:p>
            <a:pPr>
              <a:defRPr/>
            </a:pPr>
            <a:r>
              <a:rPr lang="zh-CN" altLang="en-US" b="1" dirty="0">
                <a:solidFill>
                  <a:srgbClr val="FF3300"/>
                </a:solidFill>
                <a:effectLst>
                  <a:outerShdw blurRad="38100" dist="38100" dir="2700000" algn="tl">
                    <a:srgbClr val="000000">
                      <a:alpha val="43137"/>
                    </a:srgbClr>
                  </a:outerShdw>
                </a:effectLst>
              </a:rPr>
              <a:t>第</a:t>
            </a:r>
            <a:r>
              <a:rPr lang="en-US" altLang="zh-CN" b="1" dirty="0">
                <a:solidFill>
                  <a:srgbClr val="FF3300"/>
                </a:solidFill>
                <a:effectLst>
                  <a:outerShdw blurRad="38100" dist="38100" dir="2700000" algn="tl">
                    <a:srgbClr val="000000">
                      <a:alpha val="43137"/>
                    </a:srgbClr>
                  </a:outerShdw>
                </a:effectLst>
              </a:rPr>
              <a:t>7</a:t>
            </a:r>
            <a:r>
              <a:rPr lang="zh-CN" altLang="en-US" b="1" dirty="0">
                <a:solidFill>
                  <a:srgbClr val="FF3300"/>
                </a:solidFill>
                <a:effectLst>
                  <a:outerShdw blurRad="38100" dist="38100" dir="2700000" algn="tl">
                    <a:srgbClr val="000000">
                      <a:alpha val="43137"/>
                    </a:srgbClr>
                  </a:outerShdw>
                </a:effectLst>
              </a:rPr>
              <a:t>章 三维变换及三维观察</a:t>
            </a:r>
            <a:r>
              <a:rPr lang="en-US" altLang="zh-CN" b="1" dirty="0">
                <a:solidFill>
                  <a:srgbClr val="FF3300"/>
                </a:solidFill>
                <a:effectLst>
                  <a:outerShdw blurRad="38100" dist="38100" dir="2700000" algn="tl">
                    <a:srgbClr val="000000">
                      <a:alpha val="43137"/>
                    </a:srgbClr>
                  </a:outerShdw>
                </a:effectLst>
              </a:rPr>
              <a:t>	</a:t>
            </a:r>
            <a:endParaRPr lang="zh-CN" altLang="en-US" b="1" dirty="0">
              <a:solidFill>
                <a:srgbClr val="FF3300"/>
              </a:solidFill>
              <a:effectLst>
                <a:outerShdw blurRad="38100" dist="38100" dir="2700000" algn="tl">
                  <a:srgbClr val="000000">
                    <a:alpha val="43137"/>
                  </a:srgbClr>
                </a:outerShdw>
              </a:effectLst>
            </a:endParaRPr>
          </a:p>
          <a:p>
            <a:pPr>
              <a:defRPr/>
            </a:pPr>
            <a:r>
              <a:rPr lang="zh-CN" altLang="en-US" b="1" dirty="0"/>
              <a:t>第</a:t>
            </a:r>
            <a:r>
              <a:rPr lang="en-US" altLang="zh-CN" b="1" dirty="0"/>
              <a:t>8</a:t>
            </a:r>
            <a:r>
              <a:rPr lang="zh-CN" altLang="en-US" b="1" dirty="0"/>
              <a:t>章 曲线</a:t>
            </a:r>
            <a:r>
              <a:rPr lang="zh-CN" altLang="en-US" b="1" dirty="0">
                <a:solidFill>
                  <a:srgbClr val="00B050"/>
                </a:solidFill>
              </a:rPr>
              <a:t>与曲面</a:t>
            </a:r>
            <a:r>
              <a:rPr lang="en-US" altLang="zh-CN" b="1" dirty="0"/>
              <a:t>	</a:t>
            </a:r>
            <a:endParaRPr lang="en-US" altLang="zh-CN" b="1" dirty="0" smtClean="0"/>
          </a:p>
          <a:p>
            <a:pPr>
              <a:defRPr/>
            </a:pPr>
            <a:r>
              <a:rPr lang="zh-CN" altLang="en-US" b="1" dirty="0" smtClean="0"/>
              <a:t>第</a:t>
            </a:r>
            <a:r>
              <a:rPr lang="en-US" altLang="zh-CN" b="1" dirty="0"/>
              <a:t>9</a:t>
            </a:r>
            <a:r>
              <a:rPr lang="zh-CN" altLang="en-US" b="1" dirty="0"/>
              <a:t>章 </a:t>
            </a:r>
            <a:r>
              <a:rPr lang="zh-CN" altLang="en-US" b="1" dirty="0" smtClean="0"/>
              <a:t>消隐</a:t>
            </a:r>
            <a:endParaRPr lang="en-US" altLang="zh-CN" b="1" dirty="0" smtClean="0"/>
          </a:p>
          <a:p>
            <a:pPr>
              <a:defRPr/>
            </a:pPr>
            <a:r>
              <a:rPr lang="zh-CN" altLang="en-US" b="1" dirty="0" smtClean="0">
                <a:solidFill>
                  <a:srgbClr val="00B050"/>
                </a:solidFill>
              </a:rPr>
              <a:t>第</a:t>
            </a:r>
            <a:r>
              <a:rPr lang="en-US" altLang="zh-CN" b="1" dirty="0" smtClean="0">
                <a:solidFill>
                  <a:srgbClr val="00B050"/>
                </a:solidFill>
              </a:rPr>
              <a:t>10</a:t>
            </a:r>
            <a:r>
              <a:rPr lang="zh-CN" altLang="en-US" b="1" dirty="0">
                <a:solidFill>
                  <a:srgbClr val="00B050"/>
                </a:solidFill>
              </a:rPr>
              <a:t>章 真实感图形</a:t>
            </a:r>
            <a:r>
              <a:rPr lang="zh-CN" altLang="en-US" b="1" dirty="0" smtClean="0">
                <a:solidFill>
                  <a:srgbClr val="00B050"/>
                </a:solidFill>
              </a:rPr>
              <a:t>绘制</a:t>
            </a:r>
            <a:r>
              <a:rPr lang="en-US" altLang="zh-CN" b="1" dirty="0">
                <a:solidFill>
                  <a:srgbClr val="00B050"/>
                </a:solidFill>
              </a:rPr>
              <a:t>(</a:t>
            </a:r>
            <a:r>
              <a:rPr lang="zh-CN" altLang="en-US" b="1" dirty="0">
                <a:solidFill>
                  <a:srgbClr val="00B050"/>
                </a:solidFill>
              </a:rPr>
              <a:t>自学</a:t>
            </a:r>
            <a:r>
              <a:rPr lang="en-US" altLang="zh-CN" b="1" dirty="0">
                <a:solidFill>
                  <a:srgbClr val="00B050"/>
                </a:solidFill>
              </a:rPr>
              <a:t>)</a:t>
            </a:r>
          </a:p>
          <a:p>
            <a:pPr>
              <a:defRPr/>
            </a:pPr>
            <a:r>
              <a:rPr lang="en-US" altLang="zh-CN" b="1" dirty="0" smtClean="0">
                <a:solidFill>
                  <a:srgbClr val="CC3300"/>
                </a:solidFill>
              </a:rPr>
              <a:t>0: OpenGL</a:t>
            </a:r>
            <a:r>
              <a:rPr lang="zh-CN" altLang="en-US" b="1" dirty="0" smtClean="0">
                <a:solidFill>
                  <a:srgbClr val="CC3300"/>
                </a:solidFill>
              </a:rPr>
              <a:t>基本程序</a:t>
            </a:r>
            <a:endParaRPr lang="en-US" altLang="zh-CN" b="1" dirty="0">
              <a:solidFill>
                <a:srgbClr val="CC3300"/>
              </a:solidFill>
            </a:endParaRPr>
          </a:p>
        </p:txBody>
      </p:sp>
      <p:sp>
        <p:nvSpPr>
          <p:cNvPr id="4" name="Rectangle 3"/>
          <p:cNvSpPr txBox="1">
            <a:spLocks noChangeArrowheads="1"/>
          </p:cNvSpPr>
          <p:nvPr/>
        </p:nvSpPr>
        <p:spPr bwMode="auto">
          <a:xfrm>
            <a:off x="3923928" y="260648"/>
            <a:ext cx="5112568"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gn="r">
              <a:lnSpc>
                <a:spcPct val="130000"/>
              </a:lnSpc>
              <a:buFont typeface="宋体" pitchFamily="2" charset="-122"/>
              <a:buChar char="※"/>
              <a:defRPr/>
            </a:pPr>
            <a:r>
              <a:rPr lang="zh-CN" altLang="en-US" b="1" dirty="0" smtClean="0">
                <a:solidFill>
                  <a:srgbClr val="FF0000"/>
                </a:solidFill>
                <a:effectLst>
                  <a:outerShdw blurRad="38100" dist="38100" dir="2700000" algn="tl">
                    <a:srgbClr val="C0C0C0"/>
                  </a:outerShdw>
                </a:effectLst>
              </a:rPr>
              <a:t>章节内容</a:t>
            </a:r>
            <a:r>
              <a:rPr lang="zh-CN" altLang="en-US" b="1" dirty="0" smtClean="0">
                <a:solidFill>
                  <a:srgbClr val="FF0000"/>
                </a:solidFill>
                <a:effectLst>
                  <a:outerShdw blurRad="38100" dist="38100" dir="2700000" algn="tl">
                    <a:srgbClr val="C0C0C0"/>
                  </a:outerShdw>
                </a:effectLst>
              </a:rPr>
              <a:t>回顾</a:t>
            </a:r>
            <a:endParaRPr lang="zh-CN" altLang="en-US" b="1" dirty="0" smtClean="0">
              <a:solidFill>
                <a:srgbClr val="FF0000"/>
              </a:solidFill>
              <a:effectLst>
                <a:outerShdw blurRad="38100" dist="38100" dir="2700000" algn="tl">
                  <a:srgbClr val="C0C0C0"/>
                </a:outerShdw>
              </a:effectLst>
            </a:endParaRPr>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8</a:t>
            </a:r>
            <a:r>
              <a:rPr lang="zh-CN" altLang="en-US" b="1" dirty="0">
                <a:effectLst>
                  <a:outerShdw blurRad="38100" dist="38100" dir="2700000" algn="tl">
                    <a:srgbClr val="C0C0C0"/>
                  </a:outerShdw>
                </a:effectLst>
              </a:rPr>
              <a:t>章 曲线与曲面</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p:txBody>
          <a:bodyPr/>
          <a:lstStyle/>
          <a:p>
            <a:pPr>
              <a:lnSpc>
                <a:spcPct val="130000"/>
              </a:lnSpc>
              <a:defRPr/>
            </a:pPr>
            <a:r>
              <a:rPr lang="zh-CN" altLang="en-US" b="1" dirty="0" smtClean="0">
                <a:effectLst>
                  <a:outerShdw blurRad="38100" dist="38100" dir="2700000" algn="tl">
                    <a:srgbClr val="C0C0C0"/>
                  </a:outerShdw>
                </a:effectLst>
              </a:rPr>
              <a:t>基本概念</a:t>
            </a:r>
            <a:endParaRPr lang="en-US" altLang="zh-CN"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插值、逼近</a:t>
            </a:r>
            <a:endParaRPr lang="zh-CN" altLang="en-US" b="1" dirty="0">
              <a:effectLst>
                <a:outerShdw blurRad="38100" dist="38100" dir="2700000" algn="tl">
                  <a:srgbClr val="C0C0C0"/>
                </a:outerShdw>
              </a:effectLst>
            </a:endParaRPr>
          </a:p>
          <a:p>
            <a:pPr>
              <a:lnSpc>
                <a:spcPct val="130000"/>
              </a:lnSpc>
              <a:defRPr/>
            </a:pPr>
            <a:r>
              <a:rPr lang="zh-CN" altLang="en-US" b="1" dirty="0" smtClean="0">
                <a:effectLst>
                  <a:outerShdw blurRad="38100" dist="38100" dir="2700000" algn="tl">
                    <a:srgbClr val="C0C0C0"/>
                  </a:outerShdw>
                </a:effectLst>
              </a:rPr>
              <a:t>三次样条</a:t>
            </a:r>
            <a:endParaRPr lang="en-US" altLang="zh-CN" b="1" dirty="0" smtClean="0">
              <a:effectLst>
                <a:outerShdw blurRad="38100" dist="38100" dir="2700000" algn="tl">
                  <a:srgbClr val="C0C0C0"/>
                </a:outerShdw>
              </a:effectLst>
            </a:endParaRPr>
          </a:p>
          <a:p>
            <a:pPr lvl="1">
              <a:lnSpc>
                <a:spcPct val="130000"/>
              </a:lnSpc>
              <a:defRPr/>
            </a:pPr>
            <a:r>
              <a:rPr lang="en-US" altLang="zh-CN" b="1" dirty="0" err="1" smtClean="0">
                <a:effectLst>
                  <a:outerShdw blurRad="38100" dist="38100" dir="2700000" algn="tl">
                    <a:srgbClr val="C0C0C0"/>
                  </a:outerShdw>
                </a:effectLst>
              </a:rPr>
              <a:t>Hermite</a:t>
            </a:r>
            <a:r>
              <a:rPr lang="zh-CN" altLang="en-US" b="1" dirty="0" smtClean="0">
                <a:effectLst>
                  <a:outerShdw blurRad="38100" dist="38100" dir="2700000" algn="tl">
                    <a:srgbClr val="C0C0C0"/>
                  </a:outerShdw>
                </a:effectLst>
              </a:rPr>
              <a:t>插值样条</a:t>
            </a:r>
            <a:endParaRPr lang="zh-CN" altLang="en-US" b="1" dirty="0">
              <a:effectLst>
                <a:outerShdw blurRad="38100" dist="38100" dir="2700000" algn="tl">
                  <a:srgbClr val="C0C0C0"/>
                </a:outerShdw>
              </a:effectLst>
            </a:endParaRPr>
          </a:p>
          <a:p>
            <a:pPr>
              <a:lnSpc>
                <a:spcPct val="130000"/>
              </a:lnSpc>
              <a:defRPr/>
            </a:pPr>
            <a:r>
              <a:rPr lang="en-US" altLang="zh-CN" b="1" dirty="0" smtClean="0">
                <a:effectLst>
                  <a:outerShdw blurRad="38100" dist="38100" dir="2700000" algn="tl">
                    <a:srgbClr val="C0C0C0"/>
                  </a:outerShdw>
                </a:effectLst>
              </a:rPr>
              <a:t>Bezier</a:t>
            </a:r>
            <a:r>
              <a:rPr lang="zh-CN" altLang="en-US" b="1" dirty="0" smtClean="0">
                <a:effectLst>
                  <a:outerShdw blurRad="38100" dist="38100" dir="2700000" algn="tl">
                    <a:srgbClr val="C0C0C0"/>
                  </a:outerShdw>
                </a:effectLst>
              </a:rPr>
              <a:t>曲线</a:t>
            </a:r>
            <a:endParaRPr lang="zh-CN" altLang="en-US" b="1" dirty="0">
              <a:effectLst>
                <a:outerShdw blurRad="38100" dist="38100" dir="2700000" algn="tl">
                  <a:srgbClr val="C0C0C0"/>
                </a:outerShdw>
              </a:effectLst>
            </a:endParaRPr>
          </a:p>
        </p:txBody>
      </p:sp>
      <p:sp>
        <p:nvSpPr>
          <p:cNvPr id="4" name="Rectangle 6"/>
          <p:cNvSpPr txBox="1">
            <a:spLocks noChangeArrowheads="1"/>
          </p:cNvSpPr>
          <p:nvPr/>
        </p:nvSpPr>
        <p:spPr bwMode="auto">
          <a:xfrm>
            <a:off x="251520" y="4869160"/>
            <a:ext cx="849694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黑体" pitchFamily="49" charset="-122"/>
              </a:defRPr>
            </a:lvl1pPr>
            <a:lvl2pPr marL="742950" indent="-285750" eaLnBrk="0" hangingPunct="0">
              <a:defRPr sz="2000">
                <a:solidFill>
                  <a:schemeClr val="tx1"/>
                </a:solidFill>
                <a:latin typeface="Arial" pitchFamily="34" charset="0"/>
                <a:ea typeface="黑体" pitchFamily="49" charset="-122"/>
              </a:defRPr>
            </a:lvl2pPr>
            <a:lvl3pPr marL="1143000" indent="-228600" eaLnBrk="0" hangingPunct="0">
              <a:defRPr sz="2000">
                <a:solidFill>
                  <a:schemeClr val="tx1"/>
                </a:solidFill>
                <a:latin typeface="Arial" pitchFamily="34" charset="0"/>
                <a:ea typeface="黑体" pitchFamily="49" charset="-122"/>
              </a:defRPr>
            </a:lvl3pPr>
            <a:lvl4pPr marL="1600200" indent="-228600" eaLnBrk="0" hangingPunct="0">
              <a:defRPr sz="2000">
                <a:solidFill>
                  <a:schemeClr val="tx1"/>
                </a:solidFill>
                <a:latin typeface="Arial" pitchFamily="34" charset="0"/>
                <a:ea typeface="黑体" pitchFamily="49" charset="-122"/>
              </a:defRPr>
            </a:lvl4pPr>
            <a:lvl5pPr marL="2057400" indent="-228600" eaLnBrk="0" hangingPunct="0">
              <a:defRPr sz="2000">
                <a:solidFill>
                  <a:schemeClr val="tx1"/>
                </a:solidFill>
                <a:latin typeface="Arial" pitchFamily="34" charset="0"/>
                <a:ea typeface="黑体" pitchFamily="49" charset="-122"/>
              </a:defRPr>
            </a:lvl5pPr>
            <a:lvl6pPr marL="2514600" indent="-228600" eaLnBrk="0" fontAlgn="base" hangingPunct="0">
              <a:spcBef>
                <a:spcPct val="0"/>
              </a:spcBef>
              <a:spcAft>
                <a:spcPct val="0"/>
              </a:spcAft>
              <a:defRPr sz="2000">
                <a:solidFill>
                  <a:schemeClr val="tx1"/>
                </a:solidFill>
                <a:latin typeface="Arial" pitchFamily="34" charset="0"/>
                <a:ea typeface="黑体" pitchFamily="49" charset="-122"/>
              </a:defRPr>
            </a:lvl6pPr>
            <a:lvl7pPr marL="2971800" indent="-228600" eaLnBrk="0" fontAlgn="base" hangingPunct="0">
              <a:spcBef>
                <a:spcPct val="0"/>
              </a:spcBef>
              <a:spcAft>
                <a:spcPct val="0"/>
              </a:spcAft>
              <a:defRPr sz="2000">
                <a:solidFill>
                  <a:schemeClr val="tx1"/>
                </a:solidFill>
                <a:latin typeface="Arial" pitchFamily="34" charset="0"/>
                <a:ea typeface="黑体" pitchFamily="49" charset="-122"/>
              </a:defRPr>
            </a:lvl7pPr>
            <a:lvl8pPr marL="3429000" indent="-228600" eaLnBrk="0" fontAlgn="base" hangingPunct="0">
              <a:spcBef>
                <a:spcPct val="0"/>
              </a:spcBef>
              <a:spcAft>
                <a:spcPct val="0"/>
              </a:spcAft>
              <a:defRPr sz="2000">
                <a:solidFill>
                  <a:schemeClr val="tx1"/>
                </a:solidFill>
                <a:latin typeface="Arial" pitchFamily="34" charset="0"/>
                <a:ea typeface="黑体" pitchFamily="49" charset="-122"/>
              </a:defRPr>
            </a:lvl8pPr>
            <a:lvl9pPr marL="3886200" indent="-228600" eaLnBrk="0" fontAlgn="base" hangingPunct="0">
              <a:spcBef>
                <a:spcPct val="0"/>
              </a:spcBef>
              <a:spcAft>
                <a:spcPct val="0"/>
              </a:spcAft>
              <a:defRPr sz="2000">
                <a:solidFill>
                  <a:schemeClr val="tx1"/>
                </a:solidFill>
                <a:latin typeface="Arial" pitchFamily="34" charset="0"/>
                <a:ea typeface="黑体" pitchFamily="49" charset="-122"/>
              </a:defRPr>
            </a:lvl9pPr>
          </a:lstStyle>
          <a:p>
            <a:pPr algn="just" eaLnBrk="1" hangingPunct="1">
              <a:lnSpc>
                <a:spcPct val="150000"/>
              </a:lnSpc>
              <a:spcBef>
                <a:spcPct val="20000"/>
              </a:spcBef>
              <a:buClr>
                <a:schemeClr val="folHlink"/>
              </a:buClr>
              <a:buSzPct val="75000"/>
              <a:buFont typeface="Wingdings" pitchFamily="2" charset="2"/>
              <a:buNone/>
            </a:pPr>
            <a:r>
              <a:rPr kumimoji="1" lang="zh-CN" altLang="en-US" dirty="0"/>
              <a:t>问题：</a:t>
            </a:r>
            <a:endParaRPr kumimoji="1" lang="en-US" altLang="zh-CN" dirty="0"/>
          </a:p>
          <a:p>
            <a:pPr algn="just" eaLnBrk="1" hangingPunct="1">
              <a:lnSpc>
                <a:spcPct val="150000"/>
              </a:lnSpc>
              <a:spcBef>
                <a:spcPct val="20000"/>
              </a:spcBef>
              <a:buClr>
                <a:schemeClr val="folHlink"/>
              </a:buClr>
              <a:buSzPct val="75000"/>
              <a:buFont typeface="Wingdings" pitchFamily="2" charset="2"/>
              <a:buNone/>
            </a:pPr>
            <a:r>
              <a:rPr lang="zh-CN" altLang="en-US" dirty="0">
                <a:latin typeface="Times New Roman" pitchFamily="18" charset="0"/>
              </a:rPr>
              <a:t>由一系列有序点列构造出光滑曲线或曲面，以直观地反映出实验特性、变化规律和趋势等。</a:t>
            </a:r>
            <a:endParaRPr kumimoji="1" lang="zh-CN" altLang="en-US" dirty="0"/>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927000817"/>
              </p:ext>
            </p:extLst>
          </p:nvPr>
        </p:nvGraphicFramePr>
        <p:xfrm>
          <a:off x="323528" y="980728"/>
          <a:ext cx="8305800" cy="636588"/>
        </p:xfrm>
        <a:graphic>
          <a:graphicData uri="http://schemas.openxmlformats.org/presentationml/2006/ole">
            <mc:AlternateContent xmlns:mc="http://schemas.openxmlformats.org/markup-compatibility/2006">
              <mc:Choice xmlns:v="urn:schemas-microsoft-com:vml" Requires="v">
                <p:oleObj spid="_x0000_s15436" r:id="rId3" imgW="2984500" imgH="228600" progId="Equation.3">
                  <p:embed/>
                </p:oleObj>
              </mc:Choice>
              <mc:Fallback>
                <p:oleObj r:id="rId3" imgW="29845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980728"/>
                        <a:ext cx="8305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598735103"/>
              </p:ext>
            </p:extLst>
          </p:nvPr>
        </p:nvGraphicFramePr>
        <p:xfrm>
          <a:off x="395536" y="1988840"/>
          <a:ext cx="8206883" cy="2448272"/>
        </p:xfrm>
        <a:graphic>
          <a:graphicData uri="http://schemas.openxmlformats.org/presentationml/2006/ole">
            <mc:AlternateContent xmlns:mc="http://schemas.openxmlformats.org/markup-compatibility/2006">
              <mc:Choice xmlns:v="urn:schemas-microsoft-com:vml" Requires="v">
                <p:oleObj spid="_x0000_s15437" name="公式" r:id="rId5" imgW="3149280" imgH="939600" progId="Equation.3">
                  <p:embed/>
                </p:oleObj>
              </mc:Choice>
              <mc:Fallback>
                <p:oleObj name="公式" r:id="rId5" imgW="3149280" imgH="939600" progId="Equation.3">
                  <p:embed/>
                  <p:pic>
                    <p:nvPicPr>
                      <p:cNvPr id="0" name="Object 5"/>
                      <p:cNvPicPr>
                        <a:picLocks noChangeAspect="1" noChangeArrowheads="1"/>
                      </p:cNvPicPr>
                      <p:nvPr/>
                    </p:nvPicPr>
                    <p:blipFill>
                      <a:blip r:embed="rId6"/>
                      <a:srcRect/>
                      <a:stretch>
                        <a:fillRect/>
                      </a:stretch>
                    </p:blipFill>
                    <p:spPr bwMode="auto">
                      <a:xfrm>
                        <a:off x="395536" y="1988840"/>
                        <a:ext cx="8206883" cy="2448272"/>
                      </a:xfrm>
                      <a:prstGeom prst="rect">
                        <a:avLst/>
                      </a:prstGeom>
                      <a:noFill/>
                      <a:ln>
                        <a:noFill/>
                      </a:ln>
                    </p:spPr>
                  </p:pic>
                </p:oleObj>
              </mc:Fallback>
            </mc:AlternateContent>
          </a:graphicData>
        </a:graphic>
      </p:graphicFrame>
      <p:pic>
        <p:nvPicPr>
          <p:cNvPr id="7" name="Picture 2" descr="Drawing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3528" y="4077072"/>
            <a:ext cx="2635611" cy="235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79758"/>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60974387"/>
              </p:ext>
            </p:extLst>
          </p:nvPr>
        </p:nvGraphicFramePr>
        <p:xfrm>
          <a:off x="179512" y="908720"/>
          <a:ext cx="7200800" cy="1774522"/>
        </p:xfrm>
        <a:graphic>
          <a:graphicData uri="http://schemas.openxmlformats.org/presentationml/2006/ole">
            <mc:AlternateContent xmlns:mc="http://schemas.openxmlformats.org/markup-compatibility/2006">
              <mc:Choice xmlns:v="urn:schemas-microsoft-com:vml" Requires="v">
                <p:oleObj spid="_x0000_s18472" name="Equation" r:id="rId3" imgW="3746500" imgH="927100" progId="Equation.3">
                  <p:embed/>
                </p:oleObj>
              </mc:Choice>
              <mc:Fallback>
                <p:oleObj name="Equation" r:id="rId3" imgW="3746500" imgH="9271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908720"/>
                        <a:ext cx="7200800" cy="1774522"/>
                      </a:xfrm>
                      <a:prstGeom prst="rect">
                        <a:avLst/>
                      </a:prstGeom>
                      <a:noFill/>
                      <a:ln>
                        <a:noFill/>
                      </a:ln>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92658156"/>
              </p:ext>
            </p:extLst>
          </p:nvPr>
        </p:nvGraphicFramePr>
        <p:xfrm>
          <a:off x="323528" y="2780928"/>
          <a:ext cx="5832648" cy="1899421"/>
        </p:xfrm>
        <a:graphic>
          <a:graphicData uri="http://schemas.openxmlformats.org/presentationml/2006/ole">
            <mc:AlternateContent xmlns:mc="http://schemas.openxmlformats.org/markup-compatibility/2006">
              <mc:Choice xmlns:v="urn:schemas-microsoft-com:vml" Requires="v">
                <p:oleObj spid="_x0000_s18473" name="公式" r:id="rId5" imgW="2895480" imgH="939600" progId="Equation.3">
                  <p:embed/>
                </p:oleObj>
              </mc:Choice>
              <mc:Fallback>
                <p:oleObj name="公式" r:id="rId5" imgW="2895480" imgH="9396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780928"/>
                        <a:ext cx="5832648" cy="1899421"/>
                      </a:xfrm>
                      <a:prstGeom prst="rect">
                        <a:avLst/>
                      </a:prstGeom>
                      <a:noFill/>
                      <a:ln>
                        <a:noFill/>
                      </a:ln>
                    </p:spPr>
                  </p:pic>
                </p:oleObj>
              </mc:Fallback>
            </mc:AlternateContent>
          </a:graphicData>
        </a:graphic>
      </p:graphicFrame>
      <p:pic>
        <p:nvPicPr>
          <p:cNvPr id="184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2780928"/>
            <a:ext cx="2587792" cy="20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55"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5589240"/>
            <a:ext cx="885698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253534"/>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9</a:t>
            </a:r>
            <a:r>
              <a:rPr lang="zh-CN" altLang="en-US" b="1" dirty="0">
                <a:effectLst>
                  <a:outerShdw blurRad="38100" dist="38100" dir="2700000" algn="tl">
                    <a:srgbClr val="C0C0C0"/>
                  </a:outerShdw>
                </a:effectLst>
              </a:rPr>
              <a:t>章 消隐</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p:txBody>
          <a:bodyPr/>
          <a:lstStyle/>
          <a:p>
            <a:r>
              <a:rPr lang="zh-CN" altLang="en-US" b="1" dirty="0" smtClean="0"/>
              <a:t>基本概念：消隐</a:t>
            </a:r>
            <a:endParaRPr lang="en-US" altLang="zh-CN" b="1" dirty="0" smtClean="0"/>
          </a:p>
          <a:p>
            <a:r>
              <a:rPr lang="zh-CN" altLang="en-US" b="1" dirty="0" smtClean="0"/>
              <a:t>常见消隐算法：</a:t>
            </a:r>
            <a:endParaRPr lang="en-US" altLang="zh-CN" b="1" dirty="0" smtClean="0"/>
          </a:p>
          <a:p>
            <a:pPr lvl="1" algn="just">
              <a:lnSpc>
                <a:spcPct val="150000"/>
              </a:lnSpc>
            </a:pPr>
            <a:r>
              <a:rPr lang="zh-CN" altLang="en-US" sz="2000" dirty="0">
                <a:latin typeface="+mn-ea"/>
                <a:ea typeface="+mn-ea"/>
              </a:rPr>
              <a:t>图像空间消隐算法以屏幕像素为采样单位，确定投影于每一像素的可见景物表面区域，并将其颜色作为该像素的显示颜色。如深度缓冲器算法、</a:t>
            </a:r>
            <a:r>
              <a:rPr lang="en-US" altLang="zh-CN" sz="2000" dirty="0">
                <a:latin typeface="+mn-ea"/>
                <a:ea typeface="+mn-ea"/>
              </a:rPr>
              <a:t>A</a:t>
            </a:r>
            <a:r>
              <a:rPr lang="zh-CN" altLang="en-US" sz="2000" dirty="0">
                <a:latin typeface="+mn-ea"/>
                <a:ea typeface="+mn-ea"/>
              </a:rPr>
              <a:t>缓冲器算法、区间扫描线算法等。</a:t>
            </a:r>
          </a:p>
          <a:p>
            <a:pPr lvl="1" algn="just">
              <a:lnSpc>
                <a:spcPct val="150000"/>
              </a:lnSpc>
            </a:pPr>
            <a:r>
              <a:rPr lang="zh-CN" altLang="en-US" sz="2000" dirty="0">
                <a:latin typeface="+mn-ea"/>
                <a:ea typeface="+mn-ea"/>
              </a:rPr>
              <a:t>景物空间消隐算法直接在景物空间（观察坐标系）中确定视点不可见的表面区域，并将它们表达成同原表面一致的数据结构。如</a:t>
            </a:r>
            <a:r>
              <a:rPr lang="en-US" altLang="zh-CN" sz="2000" dirty="0">
                <a:latin typeface="+mn-ea"/>
                <a:ea typeface="+mn-ea"/>
              </a:rPr>
              <a:t>BSP</a:t>
            </a:r>
            <a:r>
              <a:rPr lang="zh-CN" altLang="en-US" sz="2000" dirty="0">
                <a:latin typeface="+mn-ea"/>
                <a:ea typeface="+mn-ea"/>
              </a:rPr>
              <a:t>算法、多边形区域排序算法等。</a:t>
            </a:r>
            <a:endParaRPr lang="en-US" altLang="zh-CN" sz="2000" dirty="0">
              <a:latin typeface="+mn-ea"/>
              <a:ea typeface="+mn-ea"/>
            </a:endParaRPr>
          </a:p>
          <a:p>
            <a:pPr lvl="1" algn="just">
              <a:lnSpc>
                <a:spcPct val="150000"/>
              </a:lnSpc>
            </a:pPr>
            <a:r>
              <a:rPr lang="zh-CN" altLang="en-US" sz="2000" dirty="0">
                <a:latin typeface="+mn-ea"/>
                <a:ea typeface="+mn-ea"/>
              </a:rPr>
              <a:t>介于二者之间的算法，如深度排序算法、区域细分算法、光线投射算法等</a:t>
            </a:r>
            <a:r>
              <a:rPr lang="zh-CN" altLang="en-US" sz="2000" dirty="0" smtClean="0">
                <a:latin typeface="+mn-ea"/>
                <a:ea typeface="+mn-ea"/>
              </a:rPr>
              <a:t>。</a:t>
            </a:r>
            <a:endParaRPr lang="zh-CN" altLang="en-US" sz="2000" dirty="0">
              <a:latin typeface="+mn-ea"/>
              <a:ea typeface="+mn-ea"/>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a:xfrm>
            <a:off x="251520" y="908720"/>
            <a:ext cx="8229600" cy="5000625"/>
          </a:xfrm>
        </p:spPr>
        <p:txBody>
          <a:bodyPr/>
          <a:lstStyle/>
          <a:p>
            <a:pPr marL="0" indent="0">
              <a:buNone/>
            </a:pPr>
            <a:r>
              <a:rPr lang="zh-CN" altLang="en-US" b="1" dirty="0" smtClean="0"/>
              <a:t>深度缓存器算法</a:t>
            </a:r>
          </a:p>
        </p:txBody>
      </p:sp>
      <p:graphicFrame>
        <p:nvGraphicFramePr>
          <p:cNvPr id="2" name="对象 1"/>
          <p:cNvGraphicFramePr>
            <a:graphicFrameLocks noChangeAspect="1"/>
          </p:cNvGraphicFramePr>
          <p:nvPr>
            <p:extLst>
              <p:ext uri="{D42A27DB-BD31-4B8C-83A1-F6EECF244321}">
                <p14:modId xmlns:p14="http://schemas.microsoft.com/office/powerpoint/2010/main" val="1247628196"/>
              </p:ext>
            </p:extLst>
          </p:nvPr>
        </p:nvGraphicFramePr>
        <p:xfrm>
          <a:off x="251520" y="1556792"/>
          <a:ext cx="3240087" cy="858838"/>
        </p:xfrm>
        <a:graphic>
          <a:graphicData uri="http://schemas.openxmlformats.org/presentationml/2006/ole">
            <mc:AlternateContent xmlns:mc="http://schemas.openxmlformats.org/markup-compatibility/2006">
              <mc:Choice xmlns:v="urn:schemas-microsoft-com:vml" Requires="v">
                <p:oleObj spid="_x0000_s19506" name="Equation" r:id="rId3" imgW="1473200" imgH="393700" progId="Equation.3">
                  <p:embed/>
                </p:oleObj>
              </mc:Choice>
              <mc:Fallback>
                <p:oleObj name="Equation" r:id="rId3" imgW="14732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556792"/>
                        <a:ext cx="32400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8976785"/>
              </p:ext>
            </p:extLst>
          </p:nvPr>
        </p:nvGraphicFramePr>
        <p:xfrm>
          <a:off x="1043608" y="2564904"/>
          <a:ext cx="5184576" cy="720612"/>
        </p:xfrm>
        <a:graphic>
          <a:graphicData uri="http://schemas.openxmlformats.org/presentationml/2006/ole">
            <mc:AlternateContent xmlns:mc="http://schemas.openxmlformats.org/markup-compatibility/2006">
              <mc:Choice xmlns:v="urn:schemas-microsoft-com:vml" Requires="v">
                <p:oleObj spid="_x0000_s19507" name="Equation" r:id="rId5" imgW="2806700" imgH="393700" progId="Equation.3">
                  <p:embed/>
                </p:oleObj>
              </mc:Choice>
              <mc:Fallback>
                <p:oleObj name="Equation" r:id="rId5" imgW="28067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564904"/>
                        <a:ext cx="5184576" cy="720612"/>
                      </a:xfrm>
                      <a:prstGeom prst="rect">
                        <a:avLst/>
                      </a:prstGeom>
                      <a:noFill/>
                      <a:ln>
                        <a:noFill/>
                      </a:ln>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25826507"/>
              </p:ext>
            </p:extLst>
          </p:nvPr>
        </p:nvGraphicFramePr>
        <p:xfrm>
          <a:off x="1043608" y="3284984"/>
          <a:ext cx="5869055" cy="1224136"/>
        </p:xfrm>
        <a:graphic>
          <a:graphicData uri="http://schemas.openxmlformats.org/presentationml/2006/ole">
            <mc:AlternateContent xmlns:mc="http://schemas.openxmlformats.org/markup-compatibility/2006">
              <mc:Choice xmlns:v="urn:schemas-microsoft-com:vml" Requires="v">
                <p:oleObj spid="_x0000_s19508" name="公式" r:id="rId7" imgW="2806560" imgH="583920" progId="Equation.3">
                  <p:embed/>
                </p:oleObj>
              </mc:Choice>
              <mc:Fallback>
                <p:oleObj name="公式" r:id="rId7" imgW="2806560" imgH="5839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8" y="3284984"/>
                        <a:ext cx="5869055" cy="1224136"/>
                      </a:xfrm>
                      <a:prstGeom prst="rect">
                        <a:avLst/>
                      </a:prstGeom>
                      <a:noFill/>
                      <a:ln>
                        <a:noFill/>
                      </a:ln>
                      <a:extLst/>
                    </p:spPr>
                  </p:pic>
                </p:oleObj>
              </mc:Fallback>
            </mc:AlternateContent>
          </a:graphicData>
        </a:graphic>
      </p:graphicFrame>
      <p:pic>
        <p:nvPicPr>
          <p:cNvPr id="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520" y="4941168"/>
            <a:ext cx="8712968" cy="13681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355976" y="1916832"/>
            <a:ext cx="4314001" cy="400110"/>
          </a:xfrm>
          <a:prstGeom prst="rect">
            <a:avLst/>
          </a:prstGeom>
        </p:spPr>
        <p:txBody>
          <a:bodyPr wrap="none">
            <a:spAutoFit/>
          </a:bodyPr>
          <a:lstStyle/>
          <a:p>
            <a:pPr eaLnBrk="1" hangingPunct="1"/>
            <a:r>
              <a:rPr lang="zh-CN" altLang="en-US" b="1" dirty="0">
                <a:latin typeface="Verdana" pitchFamily="34" charset="0"/>
                <a:ea typeface="楷体_GB2312" pitchFamily="49" charset="-122"/>
              </a:rPr>
              <a:t>利用扫描线的连贯性加速深度的计算</a:t>
            </a:r>
          </a:p>
        </p:txBody>
      </p:sp>
    </p:spTree>
    <p:extLst>
      <p:ext uri="{BB962C8B-B14F-4D97-AF65-F5344CB8AC3E}">
        <p14:creationId xmlns:p14="http://schemas.microsoft.com/office/powerpoint/2010/main" val="4115410715"/>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a:defRPr/>
            </a:pPr>
            <a:r>
              <a:rPr lang="en-US" altLang="zh-CN" b="1" dirty="0" smtClean="0">
                <a:effectLst>
                  <a:outerShdw blurRad="38100" dist="38100" dir="2700000" algn="tl">
                    <a:srgbClr val="C0C0C0"/>
                  </a:outerShdw>
                </a:effectLst>
              </a:rPr>
              <a:t>0: OpenGL</a:t>
            </a:r>
            <a:r>
              <a:rPr lang="zh-CN" altLang="en-US" b="1" dirty="0" smtClean="0">
                <a:effectLst>
                  <a:outerShdw blurRad="38100" dist="38100" dir="2700000" algn="tl">
                    <a:srgbClr val="C0C0C0"/>
                  </a:outerShdw>
                </a:effectLst>
              </a:rPr>
              <a:t>基本程序</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74" y="980728"/>
            <a:ext cx="8516781" cy="546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887981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072542"/>
      </p:ext>
    </p:extLst>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4"/>
          <p:cNvSpPr>
            <a:spLocks noGrp="1" noChangeArrowheads="1"/>
          </p:cNvSpPr>
          <p:nvPr>
            <p:ph type="title"/>
          </p:nvPr>
        </p:nvSpPr>
        <p:spPr>
          <a:xfrm>
            <a:off x="684213" y="142875"/>
            <a:ext cx="8352283" cy="647700"/>
          </a:xfrm>
        </p:spPr>
        <p:txBody>
          <a:bodyPr/>
          <a:lstStyle/>
          <a:p>
            <a:pPr>
              <a:defRPr/>
            </a:pPr>
            <a:r>
              <a:rPr lang="zh-CN" altLang="en-US" sz="4400" b="1" dirty="0" smtClean="0">
                <a:solidFill>
                  <a:schemeClr val="tx1"/>
                </a:solidFill>
                <a:effectLst>
                  <a:outerShdw blurRad="38100" dist="38100" dir="2700000" algn="tl">
                    <a:srgbClr val="C0C0C0"/>
                  </a:outerShdw>
                </a:effectLst>
              </a:rPr>
              <a:t>提醒：</a:t>
            </a:r>
            <a:r>
              <a:rPr lang="en-US" altLang="zh-CN" sz="4400" b="1" dirty="0" smtClean="0">
                <a:solidFill>
                  <a:schemeClr val="tx1"/>
                </a:solidFill>
                <a:effectLst>
                  <a:outerShdw blurRad="38100" dist="38100" dir="2700000" algn="tl">
                    <a:srgbClr val="C0C0C0"/>
                  </a:outerShdw>
                </a:effectLst>
              </a:rPr>
              <a:t>4</a:t>
            </a:r>
            <a:r>
              <a:rPr lang="zh-CN" altLang="en-US" sz="4400" b="1" dirty="0" smtClean="0">
                <a:solidFill>
                  <a:schemeClr val="tx1"/>
                </a:solidFill>
                <a:effectLst>
                  <a:outerShdw blurRad="38100" dist="38100" dir="2700000" algn="tl">
                    <a:srgbClr val="C0C0C0"/>
                  </a:outerShdw>
                </a:effectLst>
              </a:rPr>
              <a:t>次</a:t>
            </a:r>
            <a:r>
              <a:rPr lang="zh-CN" altLang="en-US" sz="4400" b="1" dirty="0" smtClean="0">
                <a:solidFill>
                  <a:schemeClr val="tx1"/>
                </a:solidFill>
                <a:effectLst>
                  <a:outerShdw blurRad="38100" dist="38100" dir="2700000" algn="tl">
                    <a:srgbClr val="C0C0C0"/>
                  </a:outerShdw>
                </a:effectLst>
              </a:rPr>
              <a:t>作业</a:t>
            </a:r>
            <a:r>
              <a:rPr lang="en-US" altLang="zh-CN" sz="4400" b="1" dirty="0" smtClean="0">
                <a:solidFill>
                  <a:schemeClr val="tx1"/>
                </a:solidFill>
                <a:effectLst>
                  <a:outerShdw blurRad="38100" dist="38100" dir="2700000" algn="tl">
                    <a:srgbClr val="C0C0C0"/>
                  </a:outerShdw>
                </a:effectLst>
              </a:rPr>
              <a:t>+1</a:t>
            </a:r>
            <a:r>
              <a:rPr lang="zh-CN" altLang="en-US" sz="4400" b="1" dirty="0" smtClean="0">
                <a:solidFill>
                  <a:schemeClr val="tx1"/>
                </a:solidFill>
                <a:effectLst>
                  <a:outerShdw blurRad="38100" dist="38100" dir="2700000" algn="tl">
                    <a:srgbClr val="C0C0C0"/>
                  </a:outerShdw>
                </a:effectLst>
              </a:rPr>
              <a:t>次上机报告</a:t>
            </a:r>
            <a:endParaRPr lang="zh-CN" altLang="en-US" sz="4400" b="1" dirty="0" smtClean="0">
              <a:solidFill>
                <a:schemeClr val="tx1"/>
              </a:solidFill>
              <a:effectLst>
                <a:outerShdw blurRad="38100" dist="38100" dir="2700000" algn="tl">
                  <a:srgbClr val="C0C0C0"/>
                </a:outerShdw>
              </a:effectLst>
            </a:endParaRPr>
          </a:p>
        </p:txBody>
      </p:sp>
      <p:pic>
        <p:nvPicPr>
          <p:cNvPr id="2048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1839"/>
          <a:stretch/>
        </p:blipFill>
        <p:spPr bwMode="auto">
          <a:xfrm>
            <a:off x="107504" y="2204864"/>
            <a:ext cx="4752528" cy="1294493"/>
          </a:xfrm>
          <a:prstGeom prst="rect">
            <a:avLst/>
          </a:prstGeom>
          <a:noFill/>
          <a:ln w="9525">
            <a:solidFill>
              <a:schemeClr val="accent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679"/>
          <a:stretch/>
        </p:blipFill>
        <p:spPr bwMode="auto">
          <a:xfrm>
            <a:off x="107504" y="3573016"/>
            <a:ext cx="4752528" cy="1877385"/>
          </a:xfrm>
          <a:prstGeom prst="rect">
            <a:avLst/>
          </a:prstGeom>
          <a:noFill/>
          <a:ln w="9525">
            <a:solidFill>
              <a:schemeClr val="accent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7504" y="5517232"/>
            <a:ext cx="4752528" cy="1015663"/>
          </a:xfrm>
          <a:prstGeom prst="rect">
            <a:avLst/>
          </a:prstGeom>
          <a:ln>
            <a:solidFill>
              <a:schemeClr val="accent2">
                <a:lumMod val="50000"/>
              </a:schemeClr>
            </a:solidFill>
          </a:ln>
        </p:spPr>
        <p:txBody>
          <a:bodyPr wrap="square">
            <a:spAutoFit/>
          </a:bodyPr>
          <a:lstStyle/>
          <a:p>
            <a:pPr algn="just"/>
            <a:r>
              <a:rPr lang="zh-CN" altLang="en-US" dirty="0"/>
              <a:t>课本</a:t>
            </a:r>
            <a:r>
              <a:rPr lang="en-US" altLang="zh-CN" dirty="0"/>
              <a:t>p214-T7.7</a:t>
            </a:r>
            <a:r>
              <a:rPr lang="zh-CN" altLang="en-US" dirty="0"/>
              <a:t>：试作出图</a:t>
            </a:r>
            <a:r>
              <a:rPr lang="en-US" altLang="zh-CN" dirty="0"/>
              <a:t>7-41</a:t>
            </a:r>
            <a:r>
              <a:rPr lang="zh-CN" altLang="en-US" dirty="0"/>
              <a:t>中空间四面体的三视图，要求写清变换式（设平移矢量均为</a:t>
            </a:r>
            <a:r>
              <a:rPr lang="en-US" altLang="zh-CN" dirty="0"/>
              <a:t>1</a:t>
            </a:r>
            <a:r>
              <a:rPr lang="zh-CN" altLang="en-US" dirty="0"/>
              <a:t>）</a:t>
            </a:r>
          </a:p>
        </p:txBody>
      </p:sp>
      <p:sp>
        <p:nvSpPr>
          <p:cNvPr id="4" name="矩形 3"/>
          <p:cNvSpPr/>
          <p:nvPr/>
        </p:nvSpPr>
        <p:spPr>
          <a:xfrm>
            <a:off x="107504" y="908720"/>
            <a:ext cx="8928992" cy="1200329"/>
          </a:xfrm>
          <a:prstGeom prst="rect">
            <a:avLst/>
          </a:prstGeom>
          <a:ln>
            <a:solidFill>
              <a:schemeClr val="accent2">
                <a:lumMod val="50000"/>
              </a:schemeClr>
            </a:solidFill>
          </a:ln>
        </p:spPr>
        <p:txBody>
          <a:bodyPr wrap="square">
            <a:spAutoFit/>
          </a:bodyPr>
          <a:lstStyle/>
          <a:p>
            <a:pPr algn="just"/>
            <a:r>
              <a:rPr lang="zh-CN" altLang="en-US" sz="2400" dirty="0" smtClean="0"/>
              <a:t>模仿</a:t>
            </a:r>
            <a:r>
              <a:rPr lang="zh-CN" altLang="en-US" sz="2400" dirty="0"/>
              <a:t>课本中点</a:t>
            </a:r>
            <a:r>
              <a:rPr lang="en-US" altLang="zh-CN" sz="2400" dirty="0"/>
              <a:t>BH</a:t>
            </a:r>
            <a:r>
              <a:rPr lang="zh-CN" altLang="en-US" sz="2400" dirty="0"/>
              <a:t>算法原理</a:t>
            </a:r>
            <a:r>
              <a:rPr lang="zh-CN" altLang="en-US" sz="2400" dirty="0" smtClean="0"/>
              <a:t>，推导</a:t>
            </a:r>
            <a:r>
              <a:rPr lang="zh-CN" altLang="en-US" sz="2400" dirty="0"/>
              <a:t>当 </a:t>
            </a:r>
            <a:r>
              <a:rPr lang="en-US" altLang="zh-CN" sz="2400" dirty="0"/>
              <a:t>k&gt;1</a:t>
            </a:r>
            <a:r>
              <a:rPr lang="zh-CN" altLang="en-US" sz="2400" dirty="0"/>
              <a:t>时的直线扫描转换算法</a:t>
            </a:r>
            <a:r>
              <a:rPr lang="zh-CN" altLang="en-US" sz="2400" dirty="0" smtClean="0"/>
              <a:t>。要求写出</a:t>
            </a:r>
            <a:r>
              <a:rPr lang="zh-CN" altLang="en-US" sz="2400" dirty="0"/>
              <a:t>推导过程（包括直线方程函数、误差项及其判别、推导关系、初始值，化整等）</a:t>
            </a:r>
          </a:p>
        </p:txBody>
      </p:sp>
      <p:pic>
        <p:nvPicPr>
          <p:cNvPr id="8" name="图片 7"/>
          <p:cNvPicPr/>
          <p:nvPr/>
        </p:nvPicPr>
        <p:blipFill>
          <a:blip r:embed="rId4">
            <a:biLevel thresh="75000"/>
            <a:extLst>
              <a:ext uri="{BEBA8EAE-BF5A-486C-A8C5-ECC9F3942E4B}">
                <a14:imgProps xmlns:a14="http://schemas.microsoft.com/office/drawing/2010/main">
                  <a14:imgLayer r:embed="rId5">
                    <a14:imgEffect>
                      <a14:colorTemperature colorTemp="7200"/>
                    </a14:imgEffect>
                    <a14:imgEffect>
                      <a14:saturation sat="106000"/>
                    </a14:imgEffect>
                    <a14:imgEffect>
                      <a14:brightnessContrast bright="20000" contrast="-40000"/>
                    </a14:imgEffect>
                  </a14:imgLayer>
                </a14:imgProps>
              </a:ext>
            </a:extLst>
          </a:blip>
          <a:stretch>
            <a:fillRect/>
          </a:stretch>
        </p:blipFill>
        <p:spPr>
          <a:xfrm>
            <a:off x="5652120" y="3933056"/>
            <a:ext cx="3024336" cy="2592288"/>
          </a:xfrm>
          <a:prstGeom prst="rect">
            <a:avLst/>
          </a:prstGeom>
          <a:ln>
            <a:noFill/>
          </a:ln>
        </p:spPr>
      </p:pic>
      <p:sp>
        <p:nvSpPr>
          <p:cNvPr id="9" name="矩形 8"/>
          <p:cNvSpPr/>
          <p:nvPr/>
        </p:nvSpPr>
        <p:spPr>
          <a:xfrm>
            <a:off x="5148064" y="2204864"/>
            <a:ext cx="3888432" cy="1631216"/>
          </a:xfrm>
          <a:prstGeom prst="rect">
            <a:avLst/>
          </a:prstGeom>
          <a:ln>
            <a:solidFill>
              <a:srgbClr val="FF0000"/>
            </a:solidFill>
          </a:ln>
        </p:spPr>
        <p:txBody>
          <a:bodyPr wrap="square">
            <a:spAutoFit/>
          </a:bodyPr>
          <a:lstStyle/>
          <a:p>
            <a:pPr algn="just"/>
            <a:r>
              <a:rPr lang="zh-CN" altLang="en-US" dirty="0" smtClean="0"/>
              <a:t>上机报告：</a:t>
            </a:r>
            <a:r>
              <a:rPr lang="zh-CN" altLang="zh-CN" dirty="0" smtClean="0"/>
              <a:t>课本</a:t>
            </a:r>
            <a:r>
              <a:rPr lang="en-US" altLang="zh-CN" dirty="0" smtClean="0"/>
              <a:t>p142-T5.11</a:t>
            </a:r>
            <a:r>
              <a:rPr lang="zh-CN" altLang="en-US" dirty="0" smtClean="0"/>
              <a:t>，</a:t>
            </a:r>
            <a:r>
              <a:rPr lang="zh-CN" altLang="zh-CN" dirty="0" smtClean="0"/>
              <a:t>对</a:t>
            </a:r>
            <a:r>
              <a:rPr lang="zh-CN" altLang="zh-CN" dirty="0"/>
              <a:t>如图的多边形采用扫描转换算法（改进的有效边表算法）进行填充，试写出该多边形的</a:t>
            </a:r>
            <a:r>
              <a:rPr lang="en-US" altLang="zh-CN" dirty="0"/>
              <a:t>ET</a:t>
            </a:r>
            <a:r>
              <a:rPr lang="zh-CN" altLang="zh-CN" dirty="0"/>
              <a:t>表和当扫描线</a:t>
            </a:r>
            <a:r>
              <a:rPr lang="en-US" altLang="zh-CN" dirty="0"/>
              <a:t>y=4</a:t>
            </a:r>
            <a:r>
              <a:rPr lang="zh-CN" altLang="zh-CN" dirty="0"/>
              <a:t>时的有效边表</a:t>
            </a:r>
            <a:r>
              <a:rPr lang="en-US" altLang="zh-CN" dirty="0"/>
              <a:t>AET</a:t>
            </a:r>
            <a:r>
              <a:rPr lang="zh-CN" altLang="zh-CN" dirty="0"/>
              <a:t>。</a:t>
            </a:r>
            <a:endParaRPr lang="zh-CN" altLang="en-US" dirty="0"/>
          </a:p>
        </p:txBody>
      </p:sp>
    </p:spTree>
    <p:extLst>
      <p:ext uri="{BB962C8B-B14F-4D97-AF65-F5344CB8AC3E}">
        <p14:creationId xmlns:p14="http://schemas.microsoft.com/office/powerpoint/2010/main" val="1243007591"/>
      </p:ext>
    </p:extLst>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42" name="Rectangle 34"/>
          <p:cNvSpPr>
            <a:spLocks noGrp="1" noChangeArrowheads="1"/>
          </p:cNvSpPr>
          <p:nvPr>
            <p:ph type="title"/>
          </p:nvPr>
        </p:nvSpPr>
        <p:spPr>
          <a:xfrm>
            <a:off x="684213" y="142875"/>
            <a:ext cx="7704137" cy="647700"/>
          </a:xfrm>
        </p:spPr>
        <p:txBody>
          <a:bodyPr/>
          <a:lstStyle/>
          <a:p>
            <a:pPr>
              <a:defRPr/>
            </a:pPr>
            <a:r>
              <a:rPr lang="zh-CN" altLang="en-US" sz="4400" b="1" dirty="0" smtClean="0">
                <a:solidFill>
                  <a:srgbClr val="990033"/>
                </a:solidFill>
                <a:effectLst>
                  <a:outerShdw blurRad="38100" dist="38100" dir="2700000" algn="tl">
                    <a:srgbClr val="C0C0C0"/>
                  </a:outerShdw>
                </a:effectLst>
              </a:rPr>
              <a:t>考前答疑安排</a:t>
            </a:r>
          </a:p>
        </p:txBody>
      </p:sp>
      <p:sp>
        <p:nvSpPr>
          <p:cNvPr id="9" name="Rectangle 2"/>
          <p:cNvSpPr>
            <a:spLocks noChangeArrowheads="1"/>
          </p:cNvSpPr>
          <p:nvPr/>
        </p:nvSpPr>
        <p:spPr bwMode="auto">
          <a:xfrm>
            <a:off x="107504" y="1052736"/>
            <a:ext cx="8856662"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2913" lvl="1" indent="-263525" eaLnBrk="0" hangingPunct="0">
              <a:spcBef>
                <a:spcPct val="20000"/>
              </a:spcBef>
              <a:buClr>
                <a:schemeClr val="accent1"/>
              </a:buClr>
              <a:buSzPct val="75000"/>
              <a:buFont typeface="Wingdings" pitchFamily="2" charset="2"/>
              <a:buChar char="u"/>
              <a:defRPr/>
            </a:pPr>
            <a:r>
              <a:rPr lang="zh-CN" altLang="en-US" sz="3600" b="1" dirty="0" smtClean="0">
                <a:solidFill>
                  <a:srgbClr val="FF0000"/>
                </a:solidFill>
                <a:effectLst>
                  <a:outerShdw blurRad="38100" dist="38100" dir="2700000" algn="tl">
                    <a:srgbClr val="C0C0C0"/>
                  </a:outerShdw>
                </a:effectLst>
                <a:latin typeface="黑体" pitchFamily="49" charset="-122"/>
              </a:rPr>
              <a:t>线</a:t>
            </a:r>
            <a:r>
              <a:rPr lang="zh-CN" altLang="en-US" sz="3600" b="1" dirty="0">
                <a:solidFill>
                  <a:srgbClr val="FF0000"/>
                </a:solidFill>
                <a:effectLst>
                  <a:outerShdw blurRad="38100" dist="38100" dir="2700000" algn="tl">
                    <a:srgbClr val="C0C0C0"/>
                  </a:outerShdw>
                </a:effectLst>
                <a:latin typeface="黑体" pitchFamily="49" charset="-122"/>
              </a:rPr>
              <a:t>上：</a:t>
            </a:r>
            <a:r>
              <a:rPr lang="en-US" altLang="zh-CN" sz="3600" b="1" dirty="0">
                <a:solidFill>
                  <a:schemeClr val="accent2">
                    <a:lumMod val="50000"/>
                  </a:schemeClr>
                </a:solidFill>
                <a:effectLst>
                  <a:outerShdw blurRad="38100" dist="38100" dir="2700000" algn="tl">
                    <a:srgbClr val="C0C0C0"/>
                  </a:outerShdw>
                </a:effectLst>
                <a:latin typeface="黑体" pitchFamily="49" charset="-122"/>
              </a:rPr>
              <a:t>QQ</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学习群里交流</a:t>
            </a:r>
            <a:endParaRPr lang="en-US" altLang="zh-CN" sz="3600" b="1" dirty="0">
              <a:solidFill>
                <a:schemeClr val="accent2">
                  <a:lumMod val="50000"/>
                </a:schemeClr>
              </a:solidFill>
              <a:effectLst>
                <a:outerShdw blurRad="38100" dist="38100" dir="2700000" algn="tl">
                  <a:srgbClr val="C0C0C0"/>
                </a:outerShdw>
              </a:effectLst>
              <a:latin typeface="黑体" pitchFamily="49" charset="-122"/>
            </a:endParaRPr>
          </a:p>
          <a:p>
            <a:pPr marL="442913" lvl="1" indent="-263525" eaLnBrk="0" hangingPunct="0">
              <a:spcBef>
                <a:spcPct val="20000"/>
              </a:spcBef>
              <a:buClr>
                <a:schemeClr val="accent1"/>
              </a:buClr>
              <a:buSzPct val="75000"/>
              <a:buFont typeface="Wingdings" pitchFamily="2" charset="2"/>
              <a:buChar char="u"/>
              <a:defRPr/>
            </a:pPr>
            <a:r>
              <a:rPr lang="zh-CN" altLang="en-US" sz="3600" b="1" dirty="0">
                <a:solidFill>
                  <a:srgbClr val="FF0000"/>
                </a:solidFill>
                <a:effectLst>
                  <a:outerShdw blurRad="38100" dist="38100" dir="2700000" algn="tl">
                    <a:srgbClr val="C0C0C0"/>
                  </a:outerShdw>
                </a:effectLst>
                <a:latin typeface="黑体" pitchFamily="49" charset="-122"/>
              </a:rPr>
              <a:t>线下：</a:t>
            </a:r>
            <a:r>
              <a:rPr lang="zh-CN" altLang="en-US" sz="3600" b="1" dirty="0" smtClean="0">
                <a:solidFill>
                  <a:srgbClr val="FF0000"/>
                </a:solidFill>
                <a:effectLst>
                  <a:outerShdw blurRad="38100" dist="38100" dir="2700000" algn="tl">
                    <a:srgbClr val="C0C0C0"/>
                  </a:outerShdw>
                </a:effectLst>
                <a:latin typeface="黑体" pitchFamily="49" charset="-122"/>
              </a:rPr>
              <a:t>（计算机学院大楼</a:t>
            </a:r>
            <a:r>
              <a:rPr lang="en-US" altLang="zh-CN" sz="3600" b="1" dirty="0" smtClean="0">
                <a:solidFill>
                  <a:srgbClr val="FF0000"/>
                </a:solidFill>
                <a:effectLst>
                  <a:outerShdw blurRad="38100" dist="38100" dir="2700000" algn="tl">
                    <a:srgbClr val="C0C0C0"/>
                  </a:outerShdw>
                </a:effectLst>
                <a:latin typeface="黑体" pitchFamily="49" charset="-122"/>
              </a:rPr>
              <a:t>R443</a:t>
            </a:r>
            <a:r>
              <a:rPr lang="zh-CN" altLang="en-US" sz="3600" b="1" dirty="0" smtClean="0">
                <a:solidFill>
                  <a:srgbClr val="FF0000"/>
                </a:solidFill>
                <a:effectLst>
                  <a:outerShdw blurRad="38100" dist="38100" dir="2700000" algn="tl">
                    <a:srgbClr val="C0C0C0"/>
                  </a:outerShdw>
                </a:effectLst>
                <a:latin typeface="黑体" pitchFamily="49" charset="-122"/>
              </a:rPr>
              <a:t>）</a:t>
            </a:r>
            <a:endParaRPr lang="en-US" altLang="zh-CN" sz="3600" b="1" dirty="0" smtClean="0">
              <a:solidFill>
                <a:srgbClr val="FF0000"/>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smtClean="0">
                <a:solidFill>
                  <a:srgbClr val="990033"/>
                </a:solidFill>
                <a:effectLst>
                  <a:outerShdw blurRad="38100" dist="38100" dir="2700000" algn="tl">
                    <a:srgbClr val="C0C0C0"/>
                  </a:outerShdw>
                </a:effectLst>
                <a:latin typeface="黑体" pitchFamily="49" charset="-122"/>
              </a:rPr>
              <a:t>4</a:t>
            </a:r>
            <a:r>
              <a:rPr lang="zh-CN" altLang="en-US" sz="3600" b="1" dirty="0" smtClean="0">
                <a:solidFill>
                  <a:srgbClr val="990033"/>
                </a:solidFill>
                <a:effectLst>
                  <a:outerShdw blurRad="38100" dist="38100" dir="2700000" algn="tl">
                    <a:srgbClr val="C0C0C0"/>
                  </a:outerShdw>
                </a:effectLst>
                <a:latin typeface="黑体" pitchFamily="49" charset="-122"/>
              </a:rPr>
              <a:t>月</a:t>
            </a:r>
            <a:r>
              <a:rPr lang="en-US" altLang="zh-CN" sz="3600" b="1" dirty="0" smtClean="0">
                <a:solidFill>
                  <a:srgbClr val="990033"/>
                </a:solidFill>
                <a:effectLst>
                  <a:outerShdw blurRad="38100" dist="38100" dir="2700000" algn="tl">
                    <a:srgbClr val="C0C0C0"/>
                  </a:outerShdw>
                </a:effectLst>
                <a:latin typeface="黑体" pitchFamily="49" charset="-122"/>
              </a:rPr>
              <a:t>11</a:t>
            </a:r>
            <a:r>
              <a:rPr lang="zh-CN" altLang="en-US" sz="3600" b="1" dirty="0" smtClean="0">
                <a:solidFill>
                  <a:srgbClr val="990033"/>
                </a:solidFill>
                <a:effectLst>
                  <a:outerShdw blurRad="38100" dist="38100" dir="2700000" algn="tl">
                    <a:srgbClr val="C0C0C0"/>
                  </a:outerShdw>
                </a:effectLst>
                <a:latin typeface="黑体" pitchFamily="49" charset="-122"/>
              </a:rPr>
              <a:t>日（周二 </a:t>
            </a:r>
            <a:r>
              <a:rPr lang="en-US" altLang="zh-CN" sz="3600" b="1" dirty="0" smtClean="0">
                <a:solidFill>
                  <a:srgbClr val="990033"/>
                </a:solidFill>
                <a:effectLst>
                  <a:outerShdw blurRad="38100" dist="38100" dir="2700000" algn="tl">
                    <a:srgbClr val="C0C0C0"/>
                  </a:outerShdw>
                </a:effectLst>
                <a:latin typeface="黑体" pitchFamily="49" charset="-122"/>
              </a:rPr>
              <a:t>13:30-17:00</a:t>
            </a:r>
            <a:r>
              <a:rPr lang="zh-CN" altLang="en-US" sz="3600" b="1" dirty="0" smtClean="0">
                <a:solidFill>
                  <a:srgbClr val="990033"/>
                </a:solidFill>
                <a:effectLst>
                  <a:outerShdw blurRad="38100" dist="38100" dir="2700000" algn="tl">
                    <a:srgbClr val="C0C0C0"/>
                  </a:outerShdw>
                </a:effectLst>
                <a:latin typeface="黑体" pitchFamily="49" charset="-122"/>
              </a:rPr>
              <a:t>）</a:t>
            </a:r>
            <a:endParaRPr lang="en-US" altLang="zh-CN" sz="3600" b="1" dirty="0" smtClean="0">
              <a:solidFill>
                <a:srgbClr val="990033"/>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rgbClr val="990033"/>
                </a:solidFill>
                <a:effectLst>
                  <a:outerShdw blurRad="38100" dist="38100" dir="2700000" algn="tl">
                    <a:srgbClr val="C0C0C0"/>
                  </a:outerShdw>
                </a:effectLst>
                <a:latin typeface="黑体" pitchFamily="49" charset="-122"/>
              </a:rPr>
              <a:t>4</a:t>
            </a:r>
            <a:r>
              <a:rPr lang="zh-CN" altLang="en-US" sz="3600" b="1" dirty="0">
                <a:solidFill>
                  <a:srgbClr val="990033"/>
                </a:solidFill>
                <a:effectLst>
                  <a:outerShdw blurRad="38100" dist="38100" dir="2700000" algn="tl">
                    <a:srgbClr val="C0C0C0"/>
                  </a:outerShdw>
                </a:effectLst>
                <a:latin typeface="黑体" pitchFamily="49" charset="-122"/>
              </a:rPr>
              <a:t>月</a:t>
            </a:r>
            <a:r>
              <a:rPr lang="en-US" altLang="zh-CN" sz="3600" b="1" dirty="0" smtClean="0">
                <a:solidFill>
                  <a:srgbClr val="990033"/>
                </a:solidFill>
                <a:effectLst>
                  <a:outerShdw blurRad="38100" dist="38100" dir="2700000" algn="tl">
                    <a:srgbClr val="C0C0C0"/>
                  </a:outerShdw>
                </a:effectLst>
                <a:latin typeface="黑体" pitchFamily="49" charset="-122"/>
              </a:rPr>
              <a:t>13</a:t>
            </a:r>
            <a:r>
              <a:rPr lang="zh-CN" altLang="en-US" sz="3600" b="1" dirty="0" smtClean="0">
                <a:solidFill>
                  <a:srgbClr val="990033"/>
                </a:solidFill>
                <a:effectLst>
                  <a:outerShdw blurRad="38100" dist="38100" dir="2700000" algn="tl">
                    <a:srgbClr val="C0C0C0"/>
                  </a:outerShdw>
                </a:effectLst>
                <a:latin typeface="黑体" pitchFamily="49" charset="-122"/>
              </a:rPr>
              <a:t>日</a:t>
            </a:r>
            <a:r>
              <a:rPr lang="zh-CN" altLang="en-US" sz="3600" b="1" dirty="0">
                <a:solidFill>
                  <a:srgbClr val="990033"/>
                </a:solidFill>
                <a:effectLst>
                  <a:outerShdw blurRad="38100" dist="38100" dir="2700000" algn="tl">
                    <a:srgbClr val="C0C0C0"/>
                  </a:outerShdw>
                </a:effectLst>
                <a:latin typeface="黑体" pitchFamily="49" charset="-122"/>
              </a:rPr>
              <a:t>（</a:t>
            </a:r>
            <a:r>
              <a:rPr lang="zh-CN" altLang="en-US" sz="3600" b="1" dirty="0" smtClean="0">
                <a:solidFill>
                  <a:srgbClr val="990033"/>
                </a:solidFill>
                <a:effectLst>
                  <a:outerShdw blurRad="38100" dist="38100" dir="2700000" algn="tl">
                    <a:srgbClr val="C0C0C0"/>
                  </a:outerShdw>
                </a:effectLst>
                <a:latin typeface="黑体" pitchFamily="49" charset="-122"/>
              </a:rPr>
              <a:t>周四  </a:t>
            </a:r>
            <a:r>
              <a:rPr lang="en-US" altLang="zh-CN" sz="3600" b="1" dirty="0" smtClean="0">
                <a:solidFill>
                  <a:srgbClr val="990033"/>
                </a:solidFill>
                <a:effectLst>
                  <a:outerShdw blurRad="38100" dist="38100" dir="2700000" algn="tl">
                    <a:srgbClr val="C0C0C0"/>
                  </a:outerShdw>
                </a:effectLst>
                <a:latin typeface="黑体" pitchFamily="49" charset="-122"/>
              </a:rPr>
              <a:t>8:30-12:00</a:t>
            </a:r>
            <a:r>
              <a:rPr lang="zh-CN" altLang="en-US" sz="3600" b="1" dirty="0">
                <a:solidFill>
                  <a:srgbClr val="990033"/>
                </a:solidFill>
                <a:effectLst>
                  <a:outerShdw blurRad="38100" dist="38100" dir="2700000" algn="tl">
                    <a:srgbClr val="C0C0C0"/>
                  </a:outerShdw>
                </a:effectLst>
                <a:latin typeface="黑体" pitchFamily="49" charset="-122"/>
              </a:rPr>
              <a:t>）</a:t>
            </a:r>
            <a:endParaRPr lang="en-US" altLang="zh-CN" sz="3600" b="1" dirty="0">
              <a:solidFill>
                <a:srgbClr val="990033"/>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rgbClr val="990033"/>
                </a:solidFill>
                <a:effectLst>
                  <a:outerShdw blurRad="38100" dist="38100" dir="2700000" algn="tl">
                    <a:srgbClr val="C0C0C0"/>
                  </a:outerShdw>
                </a:effectLst>
                <a:latin typeface="黑体" pitchFamily="49" charset="-122"/>
              </a:rPr>
              <a:t>4</a:t>
            </a:r>
            <a:r>
              <a:rPr lang="zh-CN" altLang="en-US" sz="3600" b="1" dirty="0">
                <a:solidFill>
                  <a:srgbClr val="990033"/>
                </a:solidFill>
                <a:effectLst>
                  <a:outerShdw blurRad="38100" dist="38100" dir="2700000" algn="tl">
                    <a:srgbClr val="C0C0C0"/>
                  </a:outerShdw>
                </a:effectLst>
                <a:latin typeface="黑体" pitchFamily="49" charset="-122"/>
              </a:rPr>
              <a:t>月</a:t>
            </a:r>
            <a:r>
              <a:rPr lang="en-US" altLang="zh-CN" sz="3600" b="1" dirty="0" smtClean="0">
                <a:solidFill>
                  <a:srgbClr val="990033"/>
                </a:solidFill>
                <a:effectLst>
                  <a:outerShdw blurRad="38100" dist="38100" dir="2700000" algn="tl">
                    <a:srgbClr val="C0C0C0"/>
                  </a:outerShdw>
                </a:effectLst>
                <a:latin typeface="黑体" pitchFamily="49" charset="-122"/>
              </a:rPr>
              <a:t>14</a:t>
            </a:r>
            <a:r>
              <a:rPr lang="zh-CN" altLang="en-US" sz="3600" b="1" dirty="0" smtClean="0">
                <a:solidFill>
                  <a:srgbClr val="990033"/>
                </a:solidFill>
                <a:effectLst>
                  <a:outerShdw blurRad="38100" dist="38100" dir="2700000" algn="tl">
                    <a:srgbClr val="C0C0C0"/>
                  </a:outerShdw>
                </a:effectLst>
                <a:latin typeface="黑体" pitchFamily="49" charset="-122"/>
              </a:rPr>
              <a:t>日</a:t>
            </a:r>
            <a:r>
              <a:rPr lang="zh-CN" altLang="en-US" sz="3600" b="1" dirty="0">
                <a:solidFill>
                  <a:srgbClr val="990033"/>
                </a:solidFill>
                <a:effectLst>
                  <a:outerShdw blurRad="38100" dist="38100" dir="2700000" algn="tl">
                    <a:srgbClr val="C0C0C0"/>
                  </a:outerShdw>
                </a:effectLst>
                <a:latin typeface="黑体" pitchFamily="49" charset="-122"/>
              </a:rPr>
              <a:t>（</a:t>
            </a:r>
            <a:r>
              <a:rPr lang="zh-CN" altLang="en-US" sz="3600" b="1" dirty="0" smtClean="0">
                <a:solidFill>
                  <a:srgbClr val="990033"/>
                </a:solidFill>
                <a:effectLst>
                  <a:outerShdw blurRad="38100" dist="38100" dir="2700000" algn="tl">
                    <a:srgbClr val="C0C0C0"/>
                  </a:outerShdw>
                </a:effectLst>
                <a:latin typeface="黑体" pitchFamily="49" charset="-122"/>
              </a:rPr>
              <a:t>周五 </a:t>
            </a:r>
            <a:r>
              <a:rPr lang="en-US" altLang="zh-CN" sz="3600" b="1" dirty="0">
                <a:solidFill>
                  <a:srgbClr val="990033"/>
                </a:solidFill>
                <a:effectLst>
                  <a:outerShdw blurRad="38100" dist="38100" dir="2700000" algn="tl">
                    <a:srgbClr val="C0C0C0"/>
                  </a:outerShdw>
                </a:effectLst>
                <a:latin typeface="黑体" pitchFamily="49" charset="-122"/>
              </a:rPr>
              <a:t>13:30-17:00</a:t>
            </a:r>
            <a:r>
              <a:rPr lang="zh-CN" altLang="en-US" sz="3600" b="1" dirty="0">
                <a:solidFill>
                  <a:srgbClr val="990033"/>
                </a:solidFill>
                <a:effectLst>
                  <a:outerShdw blurRad="38100" dist="38100" dir="2700000" algn="tl">
                    <a:srgbClr val="C0C0C0"/>
                  </a:outerShdw>
                </a:effectLst>
                <a:latin typeface="黑体" pitchFamily="49" charset="-122"/>
              </a:rPr>
              <a:t>）</a:t>
            </a:r>
            <a:endParaRPr lang="en-US" altLang="zh-CN" sz="3600" b="1" dirty="0">
              <a:solidFill>
                <a:srgbClr val="990033"/>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chemeClr val="accent2">
                    <a:lumMod val="50000"/>
                  </a:schemeClr>
                </a:solidFill>
                <a:effectLst>
                  <a:outerShdw blurRad="38100" dist="38100" dir="2700000" algn="tl">
                    <a:srgbClr val="C0C0C0"/>
                  </a:outerShdw>
                </a:effectLst>
                <a:latin typeface="黑体" pitchFamily="49" charset="-122"/>
              </a:rPr>
              <a:t>4</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月</a:t>
            </a:r>
            <a:r>
              <a:rPr lang="en-US" altLang="zh-CN" sz="3600" b="1" dirty="0" smtClean="0">
                <a:solidFill>
                  <a:schemeClr val="accent2">
                    <a:lumMod val="50000"/>
                  </a:schemeClr>
                </a:solidFill>
                <a:effectLst>
                  <a:outerShdw blurRad="38100" dist="38100" dir="2700000" algn="tl">
                    <a:srgbClr val="C0C0C0"/>
                  </a:outerShdw>
                </a:effectLst>
                <a:latin typeface="黑体" pitchFamily="49" charset="-122"/>
              </a:rPr>
              <a:t>18</a:t>
            </a:r>
            <a:r>
              <a:rPr lang="zh-CN" altLang="en-US" sz="3600" b="1" dirty="0" smtClean="0">
                <a:solidFill>
                  <a:schemeClr val="accent2">
                    <a:lumMod val="50000"/>
                  </a:schemeClr>
                </a:solidFill>
                <a:effectLst>
                  <a:outerShdw blurRad="38100" dist="38100" dir="2700000" algn="tl">
                    <a:srgbClr val="C0C0C0"/>
                  </a:outerShdw>
                </a:effectLst>
                <a:latin typeface="黑体" pitchFamily="49" charset="-122"/>
              </a:rPr>
              <a:t>日</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（周二 </a:t>
            </a:r>
            <a:r>
              <a:rPr lang="en-US" altLang="zh-CN" sz="3600" b="1" dirty="0">
                <a:solidFill>
                  <a:schemeClr val="accent2">
                    <a:lumMod val="50000"/>
                  </a:schemeClr>
                </a:solidFill>
                <a:effectLst>
                  <a:outerShdw blurRad="38100" dist="38100" dir="2700000" algn="tl">
                    <a:srgbClr val="C0C0C0"/>
                  </a:outerShdw>
                </a:effectLst>
                <a:latin typeface="黑体" pitchFamily="49" charset="-122"/>
              </a:rPr>
              <a:t>13:30-17:00</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a:t>
            </a:r>
            <a:endParaRPr lang="en-US" altLang="zh-CN" sz="3600" b="1" dirty="0">
              <a:solidFill>
                <a:schemeClr val="accent2">
                  <a:lumMod val="50000"/>
                </a:schemeClr>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chemeClr val="accent2">
                    <a:lumMod val="50000"/>
                  </a:schemeClr>
                </a:solidFill>
                <a:effectLst>
                  <a:outerShdw blurRad="38100" dist="38100" dir="2700000" algn="tl">
                    <a:srgbClr val="C0C0C0"/>
                  </a:outerShdw>
                </a:effectLst>
                <a:latin typeface="黑体" pitchFamily="49" charset="-122"/>
              </a:rPr>
              <a:t>4</a:t>
            </a:r>
            <a:r>
              <a:rPr lang="zh-CN" altLang="en-US" sz="3600" b="1" dirty="0" smtClean="0">
                <a:solidFill>
                  <a:schemeClr val="accent2">
                    <a:lumMod val="50000"/>
                  </a:schemeClr>
                </a:solidFill>
                <a:effectLst>
                  <a:outerShdw blurRad="38100" dist="38100" dir="2700000" algn="tl">
                    <a:srgbClr val="C0C0C0"/>
                  </a:outerShdw>
                </a:effectLst>
                <a:latin typeface="黑体" pitchFamily="49" charset="-122"/>
              </a:rPr>
              <a:t>月</a:t>
            </a:r>
            <a:r>
              <a:rPr lang="en-US" altLang="zh-CN" sz="3600" b="1" dirty="0" smtClean="0">
                <a:solidFill>
                  <a:schemeClr val="accent2">
                    <a:lumMod val="50000"/>
                  </a:schemeClr>
                </a:solidFill>
                <a:effectLst>
                  <a:outerShdw blurRad="38100" dist="38100" dir="2700000" algn="tl">
                    <a:srgbClr val="C0C0C0"/>
                  </a:outerShdw>
                </a:effectLst>
                <a:latin typeface="黑体" pitchFamily="49" charset="-122"/>
              </a:rPr>
              <a:t>20</a:t>
            </a:r>
            <a:r>
              <a:rPr lang="zh-CN" altLang="en-US" sz="3600" b="1" dirty="0" smtClean="0">
                <a:solidFill>
                  <a:schemeClr val="accent2">
                    <a:lumMod val="50000"/>
                  </a:schemeClr>
                </a:solidFill>
                <a:effectLst>
                  <a:outerShdw blurRad="38100" dist="38100" dir="2700000" algn="tl">
                    <a:srgbClr val="C0C0C0"/>
                  </a:outerShdw>
                </a:effectLst>
                <a:latin typeface="黑体" pitchFamily="49" charset="-122"/>
              </a:rPr>
              <a:t>日</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（周四  </a:t>
            </a:r>
            <a:r>
              <a:rPr lang="en-US" altLang="zh-CN" sz="3600" b="1" dirty="0">
                <a:solidFill>
                  <a:schemeClr val="accent2">
                    <a:lumMod val="50000"/>
                  </a:schemeClr>
                </a:solidFill>
                <a:effectLst>
                  <a:outerShdw blurRad="38100" dist="38100" dir="2700000" algn="tl">
                    <a:srgbClr val="C0C0C0"/>
                  </a:outerShdw>
                </a:effectLst>
                <a:latin typeface="黑体" pitchFamily="49" charset="-122"/>
              </a:rPr>
              <a:t>8:30-12:00</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a:t>
            </a:r>
            <a:endParaRPr lang="en-US" altLang="zh-CN" sz="3600" b="1" dirty="0">
              <a:solidFill>
                <a:schemeClr val="accent2">
                  <a:lumMod val="50000"/>
                </a:schemeClr>
              </a:solidFill>
              <a:effectLst>
                <a:outerShdw blurRad="38100" dist="38100" dir="2700000" algn="tl">
                  <a:srgbClr val="C0C0C0"/>
                </a:outerShdw>
              </a:effectLst>
              <a:latin typeface="黑体" pitchFamily="49" charset="-122"/>
            </a:endParaRPr>
          </a:p>
        </p:txBody>
      </p:sp>
      <p:pic>
        <p:nvPicPr>
          <p:cNvPr id="4" name="Picture 9" descr="F:\【教学】\XX 教学用\【答疑QQ群的二维码】\5553727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000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749623"/>
      </p:ext>
    </p:extLst>
  </p:cSld>
  <p:clrMapOvr>
    <a:masterClrMapping/>
  </p:clrMapOvr>
  <p:transition>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107504" y="908050"/>
            <a:ext cx="9036496" cy="439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hangingPunct="0">
              <a:spcBef>
                <a:spcPct val="20000"/>
              </a:spcBef>
              <a:buClr>
                <a:schemeClr val="folHlink"/>
              </a:buClr>
              <a:buSzPct val="75000"/>
              <a:buFont typeface="Wingdings" pitchFamily="2" charset="2"/>
              <a:buChar char="p"/>
              <a:defRPr/>
            </a:pPr>
            <a:r>
              <a:rPr lang="zh-CN" altLang="en-US" sz="4000" b="1" dirty="0">
                <a:solidFill>
                  <a:srgbClr val="FF0000"/>
                </a:solidFill>
                <a:effectLst>
                  <a:outerShdw blurRad="38100" dist="38100" dir="2700000" algn="tl">
                    <a:srgbClr val="C0C0C0"/>
                  </a:outerShdw>
                </a:effectLst>
                <a:latin typeface="华文楷体" pitchFamily="2" charset="-122"/>
                <a:ea typeface="华文楷体" pitchFamily="2" charset="-122"/>
              </a:rPr>
              <a:t>考核方式：</a:t>
            </a:r>
            <a:endParaRPr lang="en-US" altLang="zh-CN" sz="4000" b="1" dirty="0">
              <a:solidFill>
                <a:srgbClr val="FF0000"/>
              </a:solidFill>
              <a:effectLst>
                <a:outerShdw blurRad="38100" dist="38100" dir="2700000" algn="tl">
                  <a:srgbClr val="C0C0C0"/>
                </a:outerShdw>
              </a:effectLst>
              <a:latin typeface="华文楷体" pitchFamily="2" charset="-122"/>
              <a:ea typeface="华文楷体" pitchFamily="2" charset="-122"/>
            </a:endParaRPr>
          </a:p>
          <a:p>
            <a:pPr algn="ctr" eaLnBrk="0" hangingPunct="0">
              <a:spcBef>
                <a:spcPct val="20000"/>
              </a:spcBef>
              <a:buClr>
                <a:schemeClr val="folHlink"/>
              </a:buClr>
              <a:buSzPct val="75000"/>
              <a:defRPr/>
            </a:pPr>
            <a:r>
              <a:rPr lang="zh-CN" altLang="en-US" sz="2800" b="1" dirty="0">
                <a:latin typeface="+mn-ea"/>
                <a:ea typeface="+mn-ea"/>
              </a:rPr>
              <a:t>闭卷考试</a:t>
            </a:r>
            <a:r>
              <a:rPr lang="zh-CN" altLang="en-US" sz="2800" b="1" dirty="0" smtClean="0">
                <a:latin typeface="+mn-ea"/>
                <a:ea typeface="+mn-ea"/>
              </a:rPr>
              <a:t>（</a:t>
            </a:r>
            <a:r>
              <a:rPr lang="en-US" altLang="zh-CN" sz="2800" b="1" dirty="0" smtClean="0">
                <a:latin typeface="+mn-ea"/>
                <a:ea typeface="+mn-ea"/>
              </a:rPr>
              <a:t>50%</a:t>
            </a:r>
            <a:r>
              <a:rPr lang="zh-CN" altLang="en-US" sz="2800" b="1" dirty="0" smtClean="0">
                <a:latin typeface="+mn-ea"/>
                <a:ea typeface="+mn-ea"/>
              </a:rPr>
              <a:t>）</a:t>
            </a:r>
            <a:r>
              <a:rPr lang="en-US" altLang="zh-CN" sz="2800" b="1" dirty="0" smtClean="0">
                <a:latin typeface="+mn-ea"/>
                <a:ea typeface="+mn-ea"/>
              </a:rPr>
              <a:t>+</a:t>
            </a:r>
            <a:r>
              <a:rPr lang="zh-CN" altLang="en-US" sz="2800" b="1" dirty="0" smtClean="0">
                <a:latin typeface="+mn-ea"/>
                <a:ea typeface="+mn-ea"/>
              </a:rPr>
              <a:t>平时</a:t>
            </a:r>
            <a:r>
              <a:rPr lang="zh-CN" altLang="en-US" sz="2800" b="1" dirty="0">
                <a:latin typeface="+mn-ea"/>
                <a:ea typeface="+mn-ea"/>
              </a:rPr>
              <a:t>成绩</a:t>
            </a:r>
            <a:r>
              <a:rPr lang="zh-CN" altLang="en-US" sz="2800" b="1" dirty="0" smtClean="0">
                <a:latin typeface="+mn-ea"/>
                <a:ea typeface="+mn-ea"/>
              </a:rPr>
              <a:t>（</a:t>
            </a:r>
            <a:r>
              <a:rPr lang="en-US" altLang="zh-CN" sz="2800" b="1" dirty="0" smtClean="0">
                <a:latin typeface="+mn-ea"/>
                <a:ea typeface="+mn-ea"/>
              </a:rPr>
              <a:t>50</a:t>
            </a:r>
            <a:r>
              <a:rPr lang="en-US" altLang="zh-CN" sz="2800" b="1" dirty="0">
                <a:latin typeface="+mn-ea"/>
                <a:ea typeface="+mn-ea"/>
              </a:rPr>
              <a:t>%</a:t>
            </a:r>
            <a:r>
              <a:rPr lang="zh-CN" altLang="en-US" sz="2800" b="1" dirty="0">
                <a:latin typeface="+mn-ea"/>
                <a:ea typeface="+mn-ea"/>
              </a:rPr>
              <a:t>：考勤、作业、上机</a:t>
            </a:r>
            <a:r>
              <a:rPr lang="zh-CN" altLang="en-US" sz="2800" b="1" dirty="0" smtClean="0">
                <a:latin typeface="+mn-ea"/>
                <a:ea typeface="+mn-ea"/>
              </a:rPr>
              <a:t>）</a:t>
            </a:r>
            <a:endParaRPr lang="en-US" altLang="zh-CN" sz="2800" b="1" dirty="0">
              <a:effectLst>
                <a:outerShdw blurRad="38100" dist="38100" dir="2700000" algn="tl">
                  <a:srgbClr val="C0C0C0"/>
                </a:outerShdw>
              </a:effectLst>
              <a:latin typeface="+mn-ea"/>
              <a:ea typeface="+mn-ea"/>
            </a:endParaRPr>
          </a:p>
          <a:p>
            <a:pPr marL="342900" indent="-342900" algn="just" eaLnBrk="0" hangingPunct="0">
              <a:spcBef>
                <a:spcPct val="20000"/>
              </a:spcBef>
              <a:buClr>
                <a:schemeClr val="folHlink"/>
              </a:buClr>
              <a:buSzPct val="75000"/>
              <a:buFont typeface="Wingdings" pitchFamily="2" charset="2"/>
              <a:buChar char="p"/>
              <a:defRPr/>
            </a:pPr>
            <a:r>
              <a:rPr lang="zh-CN" altLang="en-US" sz="4000" b="1" dirty="0">
                <a:solidFill>
                  <a:srgbClr val="FF0000"/>
                </a:solidFill>
                <a:effectLst>
                  <a:outerShdw blurRad="38100" dist="38100" dir="2700000" algn="tl">
                    <a:srgbClr val="C0C0C0"/>
                  </a:outerShdw>
                </a:effectLst>
                <a:latin typeface="华文楷体" pitchFamily="2" charset="-122"/>
                <a:ea typeface="华文楷体" pitchFamily="2" charset="-122"/>
              </a:rPr>
              <a:t>考试时间及考场</a:t>
            </a:r>
            <a:r>
              <a:rPr lang="zh-CN" altLang="en-US" sz="4000" b="1" dirty="0" smtClean="0">
                <a:solidFill>
                  <a:srgbClr val="FF0000"/>
                </a:solidFill>
                <a:effectLst>
                  <a:outerShdw blurRad="38100" dist="38100" dir="2700000" algn="tl">
                    <a:srgbClr val="C0C0C0"/>
                  </a:outerShdw>
                </a:effectLst>
                <a:latin typeface="华文楷体" pitchFamily="2" charset="-122"/>
                <a:ea typeface="华文楷体" pitchFamily="2" charset="-122"/>
              </a:rPr>
              <a:t>：</a:t>
            </a:r>
            <a:endParaRPr lang="en-US" altLang="zh-CN" sz="4000" b="1" dirty="0" smtClean="0">
              <a:solidFill>
                <a:srgbClr val="FF0000"/>
              </a:solidFill>
              <a:effectLst>
                <a:outerShdw blurRad="38100" dist="38100" dir="2700000" algn="tl">
                  <a:srgbClr val="C0C0C0"/>
                </a:outerShdw>
              </a:effectLst>
              <a:latin typeface="华文楷体" pitchFamily="2" charset="-122"/>
              <a:ea typeface="华文楷体" pitchFamily="2" charset="-122"/>
            </a:endParaRPr>
          </a:p>
          <a:p>
            <a:pPr algn="just" eaLnBrk="0" hangingPunct="0">
              <a:spcBef>
                <a:spcPct val="20000"/>
              </a:spcBef>
              <a:buClr>
                <a:schemeClr val="folHlink"/>
              </a:buClr>
              <a:buSzPct val="75000"/>
              <a:defRPr/>
            </a:pPr>
            <a:r>
              <a:rPr lang="en-US" altLang="zh-CN" sz="4000" b="1" dirty="0">
                <a:solidFill>
                  <a:srgbClr val="FF0000"/>
                </a:solidFill>
                <a:effectLst>
                  <a:outerShdw blurRad="38100" dist="38100" dir="2700000" algn="tl">
                    <a:srgbClr val="C0C0C0"/>
                  </a:outerShdw>
                </a:effectLst>
                <a:latin typeface="华文楷体" pitchFamily="2" charset="-122"/>
                <a:ea typeface="华文楷体" pitchFamily="2" charset="-122"/>
              </a:rPr>
              <a:t> </a:t>
            </a:r>
            <a:r>
              <a:rPr lang="en-US" altLang="zh-CN" sz="4000" b="1" dirty="0" smtClean="0">
                <a:solidFill>
                  <a:srgbClr val="FF0000"/>
                </a:solidFill>
                <a:effectLst>
                  <a:outerShdw blurRad="38100" dist="38100" dir="2700000" algn="tl">
                    <a:srgbClr val="C0C0C0"/>
                  </a:outerShdw>
                </a:effectLst>
                <a:latin typeface="华文楷体" pitchFamily="2" charset="-122"/>
                <a:ea typeface="华文楷体" pitchFamily="2" charset="-122"/>
              </a:rPr>
              <a:t>  </a:t>
            </a:r>
            <a:r>
              <a:rPr lang="en-US" altLang="zh-CN" sz="3200" b="1" u="dbl" dirty="0" smtClean="0">
                <a:solidFill>
                  <a:srgbClr val="FF0000"/>
                </a:solidFill>
                <a:effectLst>
                  <a:outerShdw blurRad="38100" dist="38100" dir="2700000" algn="tl">
                    <a:srgbClr val="000000">
                      <a:alpha val="43137"/>
                    </a:srgbClr>
                  </a:outerShdw>
                </a:effectLst>
              </a:rPr>
              <a:t>2023-04-20(14:30-16:30) </a:t>
            </a:r>
            <a:r>
              <a:rPr lang="zh-CN" altLang="en-US" sz="3200" b="1" u="dbl" dirty="0" smtClean="0">
                <a:solidFill>
                  <a:srgbClr val="FF0000"/>
                </a:solidFill>
                <a:effectLst>
                  <a:outerShdw blurRad="38100" dist="38100" dir="2700000" algn="tl">
                    <a:srgbClr val="000000">
                      <a:alpha val="43137"/>
                    </a:srgbClr>
                  </a:outerShdw>
                </a:effectLst>
              </a:rPr>
              <a:t>公</a:t>
            </a:r>
            <a:r>
              <a:rPr lang="zh-CN" altLang="en-US" sz="3200" b="1" u="dbl" dirty="0">
                <a:solidFill>
                  <a:srgbClr val="FF0000"/>
                </a:solidFill>
                <a:effectLst>
                  <a:outerShdw blurRad="38100" dist="38100" dir="2700000" algn="tl">
                    <a:srgbClr val="000000">
                      <a:alpha val="43137"/>
                    </a:srgbClr>
                  </a:outerShdw>
                </a:effectLst>
              </a:rPr>
              <a:t>教</a:t>
            </a:r>
            <a:r>
              <a:rPr lang="en-US" altLang="zh-CN" sz="3200" b="1" u="dbl" dirty="0" smtClean="0">
                <a:solidFill>
                  <a:srgbClr val="FF0000"/>
                </a:solidFill>
                <a:effectLst>
                  <a:outerShdw blurRad="38100" dist="38100" dir="2700000" algn="tl">
                    <a:srgbClr val="000000">
                      <a:alpha val="43137"/>
                    </a:srgbClr>
                  </a:outerShdw>
                </a:effectLst>
              </a:rPr>
              <a:t>1-115</a:t>
            </a:r>
            <a:r>
              <a:rPr lang="zh-CN" altLang="en-US" sz="3200" b="1" u="dbl" dirty="0" smtClean="0">
                <a:solidFill>
                  <a:srgbClr val="FF0000"/>
                </a:solidFill>
                <a:effectLst>
                  <a:outerShdw blurRad="38100" dist="38100" dir="2700000" algn="tl">
                    <a:srgbClr val="000000">
                      <a:alpha val="43137"/>
                    </a:srgbClr>
                  </a:outerShdw>
                </a:effectLst>
              </a:rPr>
              <a:t>、</a:t>
            </a:r>
            <a:r>
              <a:rPr lang="en-US" altLang="zh-CN" sz="3200" b="1" u="dbl" dirty="0" smtClean="0">
                <a:solidFill>
                  <a:srgbClr val="FF0000"/>
                </a:solidFill>
                <a:effectLst>
                  <a:outerShdw blurRad="38100" dist="38100" dir="2700000" algn="tl">
                    <a:srgbClr val="000000">
                      <a:alpha val="43137"/>
                    </a:srgbClr>
                  </a:outerShdw>
                </a:effectLst>
              </a:rPr>
              <a:t>1-118</a:t>
            </a:r>
            <a:endParaRPr lang="en-US" altLang="zh-CN" sz="3200" b="1" u="dbl" dirty="0" smtClean="0">
              <a:solidFill>
                <a:srgbClr val="FF0000"/>
              </a:solidFill>
              <a:effectLst>
                <a:outerShdw blurRad="38100" dist="38100" dir="2700000" algn="tl">
                  <a:srgbClr val="000000">
                    <a:alpha val="43137"/>
                  </a:srgbClr>
                </a:outerShdw>
              </a:effectLst>
              <a:latin typeface="黑体" pitchFamily="49" charset="-122"/>
            </a:endParaRPr>
          </a:p>
          <a:p>
            <a:pPr algn="ctr" eaLnBrk="0" hangingPunct="0">
              <a:spcBef>
                <a:spcPct val="20000"/>
              </a:spcBef>
              <a:buClr>
                <a:schemeClr val="folHlink"/>
              </a:buClr>
              <a:buSzPct val="75000"/>
              <a:defRPr/>
            </a:pPr>
            <a:endParaRPr lang="en-US" altLang="zh-CN" sz="4400" b="1" dirty="0" smtClean="0">
              <a:solidFill>
                <a:srgbClr val="C00000"/>
              </a:solidFill>
              <a:effectLst>
                <a:outerShdw blurRad="38100" dist="38100" dir="2700000" algn="tl">
                  <a:srgbClr val="C0C0C0"/>
                </a:outerShdw>
              </a:effectLst>
              <a:latin typeface="华文楷体" pitchFamily="2" charset="-122"/>
              <a:ea typeface="华文楷体" pitchFamily="2" charset="-122"/>
            </a:endParaRPr>
          </a:p>
          <a:p>
            <a:pPr algn="ctr" eaLnBrk="0" hangingPunct="0">
              <a:spcBef>
                <a:spcPct val="20000"/>
              </a:spcBef>
              <a:buClr>
                <a:schemeClr val="folHlink"/>
              </a:buClr>
              <a:buSzPct val="75000"/>
              <a:defRPr/>
            </a:pPr>
            <a:r>
              <a:rPr lang="zh-CN" altLang="en-US" sz="4400" b="1" dirty="0" smtClean="0">
                <a:solidFill>
                  <a:srgbClr val="C00000"/>
                </a:solidFill>
                <a:effectLst>
                  <a:outerShdw blurRad="38100" dist="38100" dir="2700000" algn="tl">
                    <a:srgbClr val="C0C0C0"/>
                  </a:outerShdw>
                </a:effectLst>
                <a:latin typeface="华文楷体" pitchFamily="2" charset="-122"/>
                <a:ea typeface="华文楷体" pitchFamily="2" charset="-122"/>
              </a:rPr>
              <a:t>抓紧</a:t>
            </a:r>
            <a:r>
              <a:rPr lang="zh-CN" altLang="en-US" sz="4400" b="1" dirty="0">
                <a:solidFill>
                  <a:srgbClr val="C00000"/>
                </a:solidFill>
                <a:effectLst>
                  <a:outerShdw blurRad="38100" dist="38100" dir="2700000" algn="tl">
                    <a:srgbClr val="C0C0C0"/>
                  </a:outerShdw>
                </a:effectLst>
                <a:latin typeface="华文楷体" pitchFamily="2" charset="-122"/>
                <a:ea typeface="华文楷体" pitchFamily="2" charset="-122"/>
              </a:rPr>
              <a:t>时间复习，认真准备</a:t>
            </a:r>
            <a:r>
              <a:rPr lang="zh-CN" altLang="en-US" sz="4400" b="1" dirty="0" smtClean="0">
                <a:solidFill>
                  <a:srgbClr val="C00000"/>
                </a:solidFill>
                <a:effectLst>
                  <a:outerShdw blurRad="38100" dist="38100" dir="2700000" algn="tl">
                    <a:srgbClr val="C0C0C0"/>
                  </a:outerShdw>
                </a:effectLst>
                <a:latin typeface="华文楷体" pitchFamily="2" charset="-122"/>
                <a:ea typeface="华文楷体" pitchFamily="2" charset="-122"/>
              </a:rPr>
              <a:t>考试</a:t>
            </a:r>
            <a:endParaRPr lang="zh-CN" altLang="en-US" sz="4400" b="1" dirty="0">
              <a:solidFill>
                <a:srgbClr val="C00000"/>
              </a:solidFill>
              <a:effectLst>
                <a:outerShdw blurRad="38100" dist="38100" dir="2700000" algn="tl">
                  <a:srgbClr val="C0C0C0"/>
                </a:outerShdw>
              </a:effectLst>
              <a:latin typeface="华文楷体" pitchFamily="2" charset="-122"/>
              <a:ea typeface="华文楷体" pitchFamily="2" charset="-122"/>
            </a:endParaRPr>
          </a:p>
        </p:txBody>
      </p:sp>
      <p:sp>
        <p:nvSpPr>
          <p:cNvPr id="478242" name="Rectangle 34"/>
          <p:cNvSpPr>
            <a:spLocks noGrp="1" noChangeArrowheads="1"/>
          </p:cNvSpPr>
          <p:nvPr>
            <p:ph type="title"/>
          </p:nvPr>
        </p:nvSpPr>
        <p:spPr>
          <a:xfrm>
            <a:off x="684213" y="142875"/>
            <a:ext cx="7704137" cy="647700"/>
          </a:xfrm>
        </p:spPr>
        <p:txBody>
          <a:bodyPr/>
          <a:lstStyle/>
          <a:p>
            <a:pPr>
              <a:defRPr/>
            </a:pPr>
            <a:r>
              <a:rPr lang="zh-CN" altLang="en-US" sz="4400" b="1" dirty="0" smtClean="0">
                <a:solidFill>
                  <a:srgbClr val="990033"/>
                </a:solidFill>
                <a:effectLst>
                  <a:outerShdw blurRad="38100" dist="38100" dir="2700000" algn="tl">
                    <a:srgbClr val="C0C0C0"/>
                  </a:outerShdw>
                </a:effectLst>
              </a:rPr>
              <a:t>考试提醒</a:t>
            </a:r>
          </a:p>
        </p:txBody>
      </p:sp>
    </p:spTree>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1</a:t>
            </a:r>
            <a:r>
              <a:rPr lang="zh-CN" altLang="en-US" b="1" dirty="0">
                <a:effectLst>
                  <a:outerShdw blurRad="38100" dist="38100" dir="2700000" algn="tl">
                    <a:srgbClr val="C0C0C0"/>
                  </a:outerShdw>
                </a:effectLst>
              </a:rPr>
              <a:t>章 绪论</a:t>
            </a:r>
            <a:endParaRPr lang="zh-CN" altLang="en-US" b="1" dirty="0" smtClean="0">
              <a:effectLst>
                <a:outerShdw blurRad="38100" dist="38100" dir="2700000" algn="tl">
                  <a:srgbClr val="C0C0C0"/>
                </a:outerShdw>
              </a:effectLst>
            </a:endParaRPr>
          </a:p>
        </p:txBody>
      </p:sp>
      <p:sp>
        <p:nvSpPr>
          <p:cNvPr id="5" name="Rectangle 3"/>
          <p:cNvSpPr txBox="1">
            <a:spLocks noChangeArrowheads="1"/>
          </p:cNvSpPr>
          <p:nvPr/>
        </p:nvSpPr>
        <p:spPr bwMode="auto">
          <a:xfrm>
            <a:off x="179512" y="980728"/>
            <a:ext cx="8784976" cy="518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nSpc>
                <a:spcPct val="130000"/>
              </a:lnSpc>
              <a:defRPr/>
            </a:pPr>
            <a:r>
              <a:rPr lang="en-US" altLang="zh-CN" sz="3200" b="1" dirty="0" smtClean="0">
                <a:effectLst>
                  <a:outerShdw blurRad="38100" dist="38100" dir="2700000" algn="tl">
                    <a:srgbClr val="C0C0C0"/>
                  </a:outerShdw>
                </a:effectLst>
              </a:rPr>
              <a:t>1.1 </a:t>
            </a:r>
            <a:r>
              <a:rPr lang="zh-CN" altLang="en-US" sz="3200" b="1" dirty="0" smtClean="0">
                <a:effectLst>
                  <a:outerShdw blurRad="38100" dist="38100" dir="2700000" algn="tl">
                    <a:srgbClr val="C0C0C0"/>
                  </a:outerShdw>
                </a:effectLst>
              </a:rPr>
              <a:t>计算机图形学及其相关概念</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CG</a:t>
            </a:r>
            <a:r>
              <a:rPr lang="zh-CN" altLang="en-US" b="1" dirty="0" smtClean="0">
                <a:effectLst>
                  <a:outerShdw blurRad="38100" dist="38100" dir="2700000" algn="tl">
                    <a:srgbClr val="C0C0C0"/>
                  </a:outerShdw>
                </a:effectLst>
              </a:rPr>
              <a:t>、图形（要素）、图像、点阵法、参数法、</a:t>
            </a:r>
          </a:p>
          <a:p>
            <a:pPr>
              <a:lnSpc>
                <a:spcPct val="130000"/>
              </a:lnSpc>
              <a:defRPr/>
            </a:pPr>
            <a:r>
              <a:rPr lang="en-US" altLang="zh-CN" sz="3200" b="1" dirty="0" smtClean="0">
                <a:effectLst>
                  <a:outerShdw blurRad="38100" dist="38100" dir="2700000" algn="tl">
                    <a:srgbClr val="C0C0C0"/>
                  </a:outerShdw>
                </a:effectLst>
              </a:rPr>
              <a:t>1.2 </a:t>
            </a:r>
            <a:r>
              <a:rPr lang="zh-CN" altLang="en-US" sz="3200" b="1" dirty="0" smtClean="0">
                <a:effectLst>
                  <a:outerShdw blurRad="38100" dist="38100" dir="2700000" algn="tl">
                    <a:srgbClr val="C0C0C0"/>
                  </a:outerShdw>
                </a:effectLst>
              </a:rPr>
              <a:t>计算机图形学的发展</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学科、硬件、软件</a:t>
            </a:r>
            <a:r>
              <a:rPr lang="en-US" altLang="zh-CN" sz="2000" b="1" dirty="0" smtClean="0">
                <a:effectLst>
                  <a:outerShdw blurRad="38100" dist="38100" dir="2700000" algn="tl">
                    <a:srgbClr val="C0C0C0"/>
                  </a:outerShdw>
                </a:effectLst>
              </a:rPr>
              <a:t>)</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20</a:t>
            </a:r>
            <a:r>
              <a:rPr lang="zh-CN" altLang="en-US" b="1" dirty="0" smtClean="0">
                <a:effectLst>
                  <a:outerShdw blurRad="38100" dist="38100" dir="2700000" algn="tl">
                    <a:srgbClr val="C0C0C0"/>
                  </a:outerShdw>
                </a:effectLst>
              </a:rPr>
              <a:t>世纪</a:t>
            </a:r>
            <a:r>
              <a:rPr lang="en-US" altLang="zh-CN" b="1" dirty="0" smtClean="0">
                <a:effectLst>
                  <a:outerShdw blurRad="38100" dist="38100" dir="2700000" algn="tl">
                    <a:srgbClr val="C0C0C0"/>
                  </a:outerShdw>
                </a:effectLst>
              </a:rPr>
              <a:t>50</a:t>
            </a:r>
            <a:r>
              <a:rPr lang="zh-CN" altLang="en-US" b="1" dirty="0" smtClean="0">
                <a:effectLst>
                  <a:outerShdw blurRad="38100" dist="38100" dir="2700000" algn="tl">
                    <a:srgbClr val="C0C0C0"/>
                  </a:outerShdw>
                </a:effectLst>
              </a:rPr>
              <a:t>年代（酝酿期）</a:t>
            </a:r>
            <a:r>
              <a:rPr lang="en-US" altLang="zh-CN" b="1" dirty="0" smtClean="0">
                <a:effectLst>
                  <a:outerShdw blurRad="38100" dist="38100" dir="2700000" algn="tl">
                    <a:srgbClr val="C0C0C0"/>
                  </a:outerShdw>
                </a:effectLst>
                <a:sym typeface="Wingdings" pitchFamily="2" charset="2"/>
              </a:rPr>
              <a:t>60</a:t>
            </a:r>
            <a:r>
              <a:rPr lang="zh-CN" altLang="en-US" b="1" dirty="0" smtClean="0">
                <a:effectLst>
                  <a:outerShdw blurRad="38100" dist="38100" dir="2700000" algn="tl">
                    <a:srgbClr val="C0C0C0"/>
                  </a:outerShdw>
                </a:effectLst>
                <a:sym typeface="Wingdings" pitchFamily="2" charset="2"/>
              </a:rPr>
              <a:t>萌芽期</a:t>
            </a:r>
            <a:r>
              <a:rPr lang="en-US" altLang="zh-CN" b="1" dirty="0" smtClean="0">
                <a:effectLst>
                  <a:outerShdw blurRad="38100" dist="38100" dir="2700000" algn="tl">
                    <a:srgbClr val="C0C0C0"/>
                  </a:outerShdw>
                </a:effectLst>
                <a:sym typeface="Wingdings" pitchFamily="2" charset="2"/>
              </a:rPr>
              <a:t>708090+</a:t>
            </a:r>
            <a:endParaRPr lang="zh-CN" altLang="en-US" b="1" dirty="0" smtClean="0">
              <a:effectLst>
                <a:outerShdw blurRad="38100" dist="38100" dir="2700000" algn="tl">
                  <a:srgbClr val="C0C0C0"/>
                </a:outerShdw>
              </a:effectLst>
            </a:endParaRPr>
          </a:p>
          <a:p>
            <a:pPr>
              <a:lnSpc>
                <a:spcPct val="130000"/>
              </a:lnSpc>
              <a:defRPr/>
            </a:pPr>
            <a:r>
              <a:rPr lang="en-US" altLang="zh-CN" sz="3200" b="1" dirty="0" smtClean="0">
                <a:effectLst>
                  <a:outerShdw blurRad="38100" dist="38100" dir="2700000" algn="tl">
                    <a:srgbClr val="C0C0C0"/>
                  </a:outerShdw>
                </a:effectLst>
              </a:rPr>
              <a:t>1.3 </a:t>
            </a:r>
            <a:r>
              <a:rPr lang="zh-CN" altLang="en-US" sz="3200" b="1" dirty="0" smtClean="0">
                <a:effectLst>
                  <a:outerShdw blurRad="38100" dist="38100" dir="2700000" algn="tl">
                    <a:srgbClr val="C0C0C0"/>
                  </a:outerShdw>
                </a:effectLst>
              </a:rPr>
              <a:t>计算机图形学的应用</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CAD/CAM</a:t>
            </a:r>
            <a:r>
              <a:rPr lang="zh-CN" altLang="en-US" b="1" dirty="0" smtClean="0">
                <a:effectLst>
                  <a:outerShdw blurRad="38100" dist="38100" dir="2700000" algn="tl">
                    <a:srgbClr val="C0C0C0"/>
                  </a:outerShdw>
                </a:effectLst>
              </a:rPr>
              <a:t>、</a:t>
            </a:r>
            <a:r>
              <a:rPr lang="en-US" altLang="zh-CN" b="1" dirty="0" smtClean="0">
                <a:effectLst>
                  <a:outerShdw blurRad="38100" dist="38100" dir="2700000" algn="tl">
                    <a:srgbClr val="C0C0C0"/>
                  </a:outerShdw>
                </a:effectLst>
              </a:rPr>
              <a:t>CAI</a:t>
            </a:r>
            <a:r>
              <a:rPr lang="zh-CN" altLang="en-US" b="1" dirty="0" smtClean="0">
                <a:effectLst>
                  <a:outerShdw blurRad="38100" dist="38100" dir="2700000" algn="tl">
                    <a:srgbClr val="C0C0C0"/>
                  </a:outerShdw>
                </a:effectLst>
              </a:rPr>
              <a:t>、工业控制、医疗卫生、图形界面等</a:t>
            </a:r>
          </a:p>
          <a:p>
            <a:pPr>
              <a:lnSpc>
                <a:spcPct val="130000"/>
              </a:lnSpc>
              <a:defRPr/>
            </a:pPr>
            <a:r>
              <a:rPr lang="en-US" altLang="zh-CN" sz="3200" b="1" dirty="0" smtClean="0">
                <a:effectLst>
                  <a:outerShdw blurRad="38100" dist="38100" dir="2700000" algn="tl">
                    <a:srgbClr val="C0C0C0"/>
                  </a:outerShdw>
                </a:effectLst>
              </a:rPr>
              <a:t>1.4 </a:t>
            </a:r>
            <a:r>
              <a:rPr lang="zh-CN" altLang="en-US" sz="3200" b="1" dirty="0" smtClean="0">
                <a:effectLst>
                  <a:outerShdw blurRad="38100" dist="38100" dir="2700000" algn="tl">
                    <a:srgbClr val="C0C0C0"/>
                  </a:outerShdw>
                </a:effectLst>
              </a:rPr>
              <a:t>计算机图形学研究动态</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VR/AR</a:t>
            </a:r>
            <a:r>
              <a:rPr lang="zh-CN" altLang="en-US" b="1" dirty="0" smtClean="0">
                <a:effectLst>
                  <a:outerShdw blurRad="38100" dist="38100" dir="2700000" algn="tl">
                    <a:srgbClr val="C0C0C0"/>
                  </a:outerShdw>
                </a:effectLst>
              </a:rPr>
              <a:t>、图像建模、计算机视觉、科学计算可视化等</a:t>
            </a:r>
          </a:p>
        </p:txBody>
      </p:sp>
    </p:spTree>
  </p:cSld>
  <p:clrMapOvr>
    <a:masterClrMapping/>
  </p:clrMapOvr>
  <p:transition>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https://gimg2.baidu.com/image_search/src=http%3A%2F%2Flol.tepc.cn%2FJetopcms%2Fks%2FUserUplodAttFiles%2Fimage%2F20190115%2F20190115092817_7619.jpg&amp;refer=http%3A%2F%2Flol.tepc.cn&amp;app=2002&amp;size=f9999,10000&amp;q=a80&amp;n=0&amp;g=0n&amp;fmt=jpeg?sec=1620786968&amp;t=55d7624017ffac1cb2e47a134f4724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 descr="地大标志温家宝题写副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00013"/>
            <a:ext cx="334803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2"/>
          <p:cNvSpPr txBox="1">
            <a:spLocks noChangeArrowheads="1"/>
          </p:cNvSpPr>
          <p:nvPr/>
        </p:nvSpPr>
        <p:spPr bwMode="auto">
          <a:xfrm>
            <a:off x="2915816" y="1569558"/>
            <a:ext cx="2140028" cy="923338"/>
          </a:xfrm>
          <a:prstGeom prst="rect">
            <a:avLst/>
          </a:prstGeom>
          <a:noFill/>
          <a:ln w="9525">
            <a:noFill/>
            <a:miter lim="800000"/>
            <a:headEnd/>
            <a:tailEnd/>
          </a:ln>
          <a:effectLst/>
        </p:spPr>
        <p:txBody>
          <a:bodyPr lIns="91448" tIns="45724" rIns="91448" bIns="45724">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zh-CN" altLang="en-US" sz="5400" b="1" spc="150" dirty="0">
                <a:ln w="11430"/>
                <a:solidFill>
                  <a:srgbClr val="FF0000"/>
                </a:solidFill>
                <a:effectLst>
                  <a:outerShdw blurRad="25400" algn="tl" rotWithShape="0">
                    <a:srgbClr val="000000">
                      <a:alpha val="43000"/>
                    </a:srgbClr>
                  </a:outerShdw>
                  <a:reflection blurRad="6350" stA="55000" endA="300" endPos="45500" dir="5400000" sy="-100000" algn="bl" rotWithShape="0"/>
                </a:effectLst>
                <a:latin typeface="微软雅黑" pitchFamily="34" charset="-122"/>
                <a:ea typeface="微软雅黑" pitchFamily="34" charset="-122"/>
              </a:rPr>
              <a:t>谢谢</a:t>
            </a:r>
            <a:r>
              <a:rPr lang="en-US" altLang="zh-CN" sz="5400" b="1" spc="150" dirty="0">
                <a:ln w="11430"/>
                <a:solidFill>
                  <a:srgbClr val="FF0000"/>
                </a:solidFill>
                <a:effectLst>
                  <a:outerShdw blurRad="25400" algn="tl" rotWithShape="0">
                    <a:srgbClr val="000000">
                      <a:alpha val="43000"/>
                    </a:srgbClr>
                  </a:outerShdw>
                  <a:reflection blurRad="6350" stA="55000" endA="300" endPos="45500" dir="5400000" sy="-100000" algn="bl" rotWithShape="0"/>
                </a:effectLst>
                <a:latin typeface="微软雅黑" pitchFamily="34" charset="-122"/>
                <a:ea typeface="微软雅黑" pitchFamily="34" charset="-122"/>
              </a:rPr>
              <a:t>!</a:t>
            </a:r>
            <a:endParaRPr lang="zh-CN" altLang="en-US" sz="5400" b="1" spc="150" dirty="0">
              <a:ln w="11430"/>
              <a:solidFill>
                <a:srgbClr val="FF0000"/>
              </a:solidFill>
              <a:effectLst>
                <a:outerShdw blurRad="25400" algn="tl" rotWithShape="0">
                  <a:srgbClr val="000000">
                    <a:alpha val="43000"/>
                  </a:srgbClr>
                </a:outerShdw>
                <a:reflection blurRad="6350" stA="55000" endA="300" endPos="45500" dir="5400000" sy="-100000" algn="bl" rotWithShape="0"/>
              </a:effectLst>
              <a:latin typeface="微软雅黑" pitchFamily="34" charset="-122"/>
              <a:ea typeface="微软雅黑" pitchFamily="34" charset="-122"/>
            </a:endParaRPr>
          </a:p>
        </p:txBody>
      </p:sp>
      <p:sp>
        <p:nvSpPr>
          <p:cNvPr id="498699" name="Rectangle 11"/>
          <p:cNvSpPr>
            <a:spLocks noChangeArrowheads="1"/>
          </p:cNvSpPr>
          <p:nvPr/>
        </p:nvSpPr>
        <p:spPr bwMode="auto">
          <a:xfrm>
            <a:off x="3852863" y="5084763"/>
            <a:ext cx="5040312"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10000"/>
              </a:lnSpc>
              <a:defRPr/>
            </a:pP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主讲</a:t>
            </a:r>
            <a:r>
              <a:rPr lang="en-US" altLang="zh-CN" sz="2800" b="1" dirty="0">
                <a:solidFill>
                  <a:srgbClr val="800000"/>
                </a:solidFill>
                <a:effectLst>
                  <a:outerShdw blurRad="38100" dist="38100" dir="2700000" algn="tl">
                    <a:srgbClr val="C0C0C0"/>
                  </a:outerShdw>
                </a:effectLst>
                <a:latin typeface="华文中宋" pitchFamily="2" charset="-122"/>
                <a:ea typeface="华文中宋" pitchFamily="2" charset="-122"/>
              </a:rPr>
              <a:t>: </a:t>
            </a: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翁正平</a:t>
            </a:r>
          </a:p>
          <a:p>
            <a:pPr algn="r">
              <a:lnSpc>
                <a:spcPct val="110000"/>
              </a:lnSpc>
              <a:defRPr/>
            </a:pPr>
            <a:r>
              <a:rPr lang="en-US" altLang="zh-CN" sz="2400" b="1" dirty="0">
                <a:solidFill>
                  <a:srgbClr val="800000"/>
                </a:solidFill>
                <a:effectLst>
                  <a:outerShdw blurRad="38100" dist="38100" dir="2700000" algn="tl">
                    <a:srgbClr val="C0C0C0"/>
                  </a:outerShdw>
                </a:effectLst>
                <a:latin typeface="Arial Black" pitchFamily="34" charset="0"/>
                <a:ea typeface="华文新魏" pitchFamily="2" charset="-122"/>
              </a:rPr>
              <a:t>Wengzp@foxmail.com</a:t>
            </a:r>
          </a:p>
          <a:p>
            <a:pPr algn="r">
              <a:lnSpc>
                <a:spcPct val="110000"/>
              </a:lnSpc>
              <a:defRPr/>
            </a:pPr>
            <a:r>
              <a:rPr lang="zh-CN" altLang="en-US" sz="2400" b="1" dirty="0">
                <a:solidFill>
                  <a:srgbClr val="800000"/>
                </a:solidFill>
                <a:effectLst>
                  <a:outerShdw blurRad="38100" dist="38100" dir="2700000" algn="tl">
                    <a:srgbClr val="C0C0C0"/>
                  </a:outerShdw>
                </a:effectLst>
                <a:ea typeface="华文中宋" pitchFamily="2" charset="-122"/>
              </a:rPr>
              <a:t>中国地质大学（武汉）计算机学院</a:t>
            </a:r>
          </a:p>
        </p:txBody>
      </p:sp>
      <p:sp>
        <p:nvSpPr>
          <p:cNvPr id="498700" name="矩形 6"/>
          <p:cNvSpPr>
            <a:spLocks noChangeArrowheads="1"/>
          </p:cNvSpPr>
          <p:nvPr/>
        </p:nvSpPr>
        <p:spPr bwMode="auto">
          <a:xfrm>
            <a:off x="1476375" y="2492375"/>
            <a:ext cx="766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a:solidFill>
                  <a:schemeClr val="bg1"/>
                </a:solidFill>
                <a:latin typeface="Impact" pitchFamily="34" charset="0"/>
              </a:rPr>
              <a:t>To this end, mean a new start.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498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0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980728"/>
            <a:ext cx="8928992" cy="4770537"/>
          </a:xfrm>
          <a:prstGeom prst="rect">
            <a:avLst/>
          </a:prstGeom>
        </p:spPr>
        <p:txBody>
          <a:bodyPr wrap="square">
            <a:spAutoFit/>
          </a:bodyPr>
          <a:lstStyle/>
          <a:p>
            <a:pPr algn="just"/>
            <a:r>
              <a:rPr lang="zh-CN" altLang="zh-CN" b="1" dirty="0">
                <a:latin typeface="+mn-ea"/>
                <a:ea typeface="+mn-ea"/>
              </a:rPr>
              <a:t>计算机图形学（</a:t>
            </a:r>
            <a:r>
              <a:rPr lang="en-US" altLang="zh-CN" b="1" dirty="0">
                <a:latin typeface="+mn-ea"/>
                <a:ea typeface="+mn-ea"/>
              </a:rPr>
              <a:t>CG: Computer Graphics</a:t>
            </a:r>
            <a:r>
              <a:rPr lang="zh-CN" altLang="zh-CN" b="1" dirty="0">
                <a:latin typeface="+mn-ea"/>
                <a:ea typeface="+mn-ea"/>
              </a:rPr>
              <a:t>）是研究利用计算机表示、生成、处理和显式图形的原理、方法和技术的学科</a:t>
            </a:r>
            <a:r>
              <a:rPr lang="zh-CN" altLang="zh-CN" b="1" dirty="0" smtClean="0">
                <a:latin typeface="+mn-ea"/>
                <a:ea typeface="+mn-ea"/>
              </a:rPr>
              <a:t>。</a:t>
            </a:r>
            <a:r>
              <a:rPr lang="zh-CN" altLang="en-US" b="1" dirty="0" smtClean="0">
                <a:latin typeface="+mn-ea"/>
                <a:ea typeface="+mn-ea"/>
              </a:rPr>
              <a:t>相关学科：数字图像处理、计算机视觉。</a:t>
            </a:r>
            <a:endParaRPr lang="en-US" altLang="zh-CN" b="1" dirty="0">
              <a:latin typeface="+mn-ea"/>
              <a:ea typeface="+mn-ea"/>
            </a:endParaRPr>
          </a:p>
          <a:p>
            <a:pPr lvl="0" algn="just"/>
            <a:r>
              <a:rPr lang="zh-CN" altLang="zh-CN" dirty="0">
                <a:latin typeface="+mn-ea"/>
                <a:ea typeface="+mn-ea"/>
              </a:rPr>
              <a:t>能在人的视觉系统中产生视觉印象的客观对象</a:t>
            </a:r>
            <a:r>
              <a:rPr lang="zh-CN" altLang="en-US" dirty="0">
                <a:latin typeface="+mn-ea"/>
                <a:ea typeface="+mn-ea"/>
              </a:rPr>
              <a:t>就是</a:t>
            </a:r>
            <a:r>
              <a:rPr lang="zh-CN" altLang="en-US" b="1" dirty="0">
                <a:latin typeface="+mn-ea"/>
                <a:ea typeface="+mn-ea"/>
              </a:rPr>
              <a:t>图形</a:t>
            </a:r>
            <a:r>
              <a:rPr lang="zh-CN" altLang="en-US" dirty="0">
                <a:latin typeface="+mn-ea"/>
                <a:ea typeface="+mn-ea"/>
              </a:rPr>
              <a:t>，它是计算机图形学的研究对象。</a:t>
            </a:r>
            <a:endParaRPr lang="en-US" altLang="zh-CN" dirty="0">
              <a:latin typeface="+mn-ea"/>
              <a:ea typeface="+mn-ea"/>
            </a:endParaRPr>
          </a:p>
          <a:p>
            <a:pPr algn="just">
              <a:lnSpc>
                <a:spcPct val="150000"/>
              </a:lnSpc>
            </a:pPr>
            <a:r>
              <a:rPr lang="zh-CN" altLang="en-US" dirty="0">
                <a:latin typeface="+mn-ea"/>
                <a:ea typeface="+mn-ea"/>
              </a:rPr>
              <a:t>构成图形的</a:t>
            </a:r>
            <a:r>
              <a:rPr lang="zh-CN" altLang="en-US" b="1" dirty="0">
                <a:latin typeface="+mn-ea"/>
                <a:ea typeface="+mn-ea"/>
              </a:rPr>
              <a:t>要素</a:t>
            </a:r>
            <a:r>
              <a:rPr lang="zh-CN" altLang="en-US" dirty="0">
                <a:latin typeface="+mn-ea"/>
                <a:ea typeface="+mn-ea"/>
              </a:rPr>
              <a:t>包括刻画形状的点、线、面、体等的几何要素以及反映物体表面属性或材质的灰度颜色等非几何要素。</a:t>
            </a:r>
            <a:endParaRPr lang="en-US" altLang="zh-CN" dirty="0">
              <a:latin typeface="+mn-ea"/>
              <a:ea typeface="+mn-ea"/>
            </a:endParaRPr>
          </a:p>
          <a:p>
            <a:pPr algn="just" eaLnBrk="1" fontAlgn="b" hangingPunct="1">
              <a:lnSpc>
                <a:spcPct val="140000"/>
              </a:lnSpc>
              <a:defRPr/>
            </a:pPr>
            <a:r>
              <a:rPr lang="zh-CN" altLang="en-US" b="1" i="1" dirty="0">
                <a:solidFill>
                  <a:srgbClr val="FF0000"/>
                </a:solidFill>
                <a:latin typeface="+mn-ea"/>
                <a:ea typeface="+mn-ea"/>
              </a:rPr>
              <a:t>点阵法</a:t>
            </a:r>
            <a:r>
              <a:rPr lang="zh-CN" altLang="en-US" dirty="0">
                <a:latin typeface="+mn-ea"/>
                <a:ea typeface="+mn-ea"/>
              </a:rPr>
              <a:t>是用具有颜色信息的</a:t>
            </a:r>
            <a:r>
              <a:rPr lang="zh-CN" altLang="en-US" dirty="0">
                <a:solidFill>
                  <a:schemeClr val="accent2">
                    <a:lumMod val="75000"/>
                  </a:schemeClr>
                </a:solidFill>
                <a:latin typeface="+mn-ea"/>
                <a:ea typeface="+mn-ea"/>
              </a:rPr>
              <a:t>点阵</a:t>
            </a:r>
            <a:r>
              <a:rPr lang="zh-CN" altLang="en-US" dirty="0">
                <a:latin typeface="+mn-ea"/>
                <a:ea typeface="+mn-ea"/>
              </a:rPr>
              <a:t>来表示图形的一种方法，它强调图形由哪些点组成，并具有什么灰度或色彩。 </a:t>
            </a:r>
          </a:p>
          <a:p>
            <a:pPr algn="just" eaLnBrk="1" fontAlgn="b" hangingPunct="1">
              <a:lnSpc>
                <a:spcPct val="140000"/>
              </a:lnSpc>
              <a:defRPr/>
            </a:pPr>
            <a:r>
              <a:rPr lang="zh-CN" altLang="en-US" b="1" i="1" dirty="0">
                <a:solidFill>
                  <a:srgbClr val="FF0000"/>
                </a:solidFill>
                <a:latin typeface="+mn-ea"/>
                <a:ea typeface="+mn-ea"/>
              </a:rPr>
              <a:t>参数法</a:t>
            </a:r>
            <a:r>
              <a:rPr lang="zh-CN" altLang="en-US" dirty="0">
                <a:latin typeface="+mn-ea"/>
                <a:ea typeface="+mn-ea"/>
              </a:rPr>
              <a:t>是以计算机中所记录图形的</a:t>
            </a:r>
            <a:r>
              <a:rPr lang="zh-CN" altLang="en-US" dirty="0">
                <a:solidFill>
                  <a:schemeClr val="accent2">
                    <a:lumMod val="75000"/>
                  </a:schemeClr>
                </a:solidFill>
                <a:latin typeface="+mn-ea"/>
                <a:ea typeface="+mn-ea"/>
              </a:rPr>
              <a:t>形状参数</a:t>
            </a:r>
            <a:r>
              <a:rPr lang="zh-CN" altLang="en-US" dirty="0">
                <a:latin typeface="+mn-ea"/>
                <a:ea typeface="+mn-ea"/>
              </a:rPr>
              <a:t>与</a:t>
            </a:r>
            <a:r>
              <a:rPr lang="zh-CN" altLang="en-US" dirty="0">
                <a:solidFill>
                  <a:schemeClr val="accent2">
                    <a:lumMod val="75000"/>
                  </a:schemeClr>
                </a:solidFill>
                <a:latin typeface="+mn-ea"/>
                <a:ea typeface="+mn-ea"/>
              </a:rPr>
              <a:t>属性参数</a:t>
            </a:r>
            <a:r>
              <a:rPr lang="zh-CN" altLang="en-US" dirty="0">
                <a:latin typeface="+mn-ea"/>
                <a:ea typeface="+mn-ea"/>
              </a:rPr>
              <a:t>来表示图形的一种方法。</a:t>
            </a:r>
            <a:endParaRPr lang="en-US" altLang="zh-CN" dirty="0">
              <a:latin typeface="+mn-ea"/>
              <a:ea typeface="+mn-ea"/>
            </a:endParaRPr>
          </a:p>
          <a:p>
            <a:pPr algn="just" eaLnBrk="1" fontAlgn="b" hangingPunct="1">
              <a:lnSpc>
                <a:spcPct val="140000"/>
              </a:lnSpc>
              <a:spcBef>
                <a:spcPct val="20000"/>
              </a:spcBef>
              <a:buClr>
                <a:schemeClr val="folHlink"/>
              </a:buClr>
              <a:buSzPct val="75000"/>
              <a:buFont typeface="Wingdings" pitchFamily="2" charset="2"/>
              <a:buNone/>
            </a:pPr>
            <a:r>
              <a:rPr lang="zh-CN" altLang="en-US" dirty="0">
                <a:latin typeface="+mn-ea"/>
                <a:ea typeface="+mn-ea"/>
              </a:rPr>
              <a:t>通常把参数法描述的图形叫做</a:t>
            </a:r>
            <a:r>
              <a:rPr lang="zh-CN" altLang="en-US" i="1" dirty="0">
                <a:solidFill>
                  <a:srgbClr val="FF0000"/>
                </a:solidFill>
                <a:latin typeface="+mn-ea"/>
                <a:ea typeface="+mn-ea"/>
              </a:rPr>
              <a:t>图形</a:t>
            </a:r>
            <a:r>
              <a:rPr lang="zh-CN" altLang="en-US" i="1" dirty="0">
                <a:solidFill>
                  <a:srgbClr val="FF0000"/>
                </a:solidFill>
                <a:latin typeface="+mn-ea"/>
                <a:ea typeface="+mn-ea"/>
                <a:cs typeface="Arial" pitchFamily="34" charset="0"/>
              </a:rPr>
              <a:t>（</a:t>
            </a:r>
            <a:r>
              <a:rPr lang="en-US" altLang="zh-CN" i="1" dirty="0">
                <a:solidFill>
                  <a:srgbClr val="FF0000"/>
                </a:solidFill>
                <a:latin typeface="+mn-ea"/>
                <a:ea typeface="+mn-ea"/>
                <a:cs typeface="Arial" pitchFamily="34" charset="0"/>
              </a:rPr>
              <a:t>Graphics）,</a:t>
            </a:r>
            <a:r>
              <a:rPr lang="zh-CN" altLang="en-US" dirty="0">
                <a:latin typeface="+mn-ea"/>
                <a:ea typeface="+mn-ea"/>
                <a:cs typeface="Arial" pitchFamily="34" charset="0"/>
              </a:rPr>
              <a:t>把点阵法描述的图形叫做</a:t>
            </a:r>
            <a:r>
              <a:rPr lang="zh-CN" altLang="en-US" i="1" dirty="0">
                <a:solidFill>
                  <a:srgbClr val="FF0000"/>
                </a:solidFill>
                <a:latin typeface="+mn-ea"/>
                <a:ea typeface="+mn-ea"/>
              </a:rPr>
              <a:t>图像</a:t>
            </a:r>
            <a:r>
              <a:rPr lang="zh-CN" altLang="en-US" i="1" dirty="0">
                <a:solidFill>
                  <a:srgbClr val="FF0000"/>
                </a:solidFill>
                <a:latin typeface="+mn-ea"/>
                <a:ea typeface="+mn-ea"/>
                <a:cs typeface="Arial" pitchFamily="34" charset="0"/>
              </a:rPr>
              <a:t>（</a:t>
            </a:r>
            <a:r>
              <a:rPr lang="en-US" altLang="zh-CN" i="1" dirty="0">
                <a:solidFill>
                  <a:srgbClr val="FF0000"/>
                </a:solidFill>
                <a:latin typeface="+mn-ea"/>
                <a:ea typeface="+mn-ea"/>
                <a:cs typeface="Arial" pitchFamily="34" charset="0"/>
              </a:rPr>
              <a:t>Image）</a:t>
            </a:r>
            <a:r>
              <a:rPr lang="zh-CN" altLang="en-US" i="1" dirty="0">
                <a:solidFill>
                  <a:srgbClr val="FF0000"/>
                </a:solidFill>
                <a:latin typeface="+mn-ea"/>
                <a:ea typeface="+mn-ea"/>
                <a:cs typeface="Arial" pitchFamily="34" charset="0"/>
              </a:rPr>
              <a:t>。</a:t>
            </a:r>
            <a:endParaRPr lang="zh-CN" altLang="en-US" dirty="0">
              <a:latin typeface="+mn-ea"/>
              <a:ea typeface="+mn-ea"/>
            </a:endParaRPr>
          </a:p>
        </p:txBody>
      </p:sp>
    </p:spTree>
    <p:extLst>
      <p:ext uri="{BB962C8B-B14F-4D97-AF65-F5344CB8AC3E}">
        <p14:creationId xmlns:p14="http://schemas.microsoft.com/office/powerpoint/2010/main" val="1009716394"/>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2</a:t>
            </a:r>
            <a:r>
              <a:rPr lang="zh-CN" altLang="en-US" b="1" dirty="0">
                <a:effectLst>
                  <a:outerShdw blurRad="38100" dist="38100" dir="2700000" algn="tl">
                    <a:srgbClr val="C0C0C0"/>
                  </a:outerShdw>
                </a:effectLst>
              </a:rPr>
              <a:t>章 计算机图形系统及图形</a:t>
            </a:r>
            <a:r>
              <a:rPr lang="zh-CN" altLang="en-US" b="1" dirty="0" smtClean="0">
                <a:effectLst>
                  <a:outerShdw blurRad="38100" dist="38100" dir="2700000" algn="tl">
                    <a:srgbClr val="C0C0C0"/>
                  </a:outerShdw>
                </a:effectLst>
              </a:rPr>
              <a:t>硬件</a:t>
            </a:r>
          </a:p>
        </p:txBody>
      </p:sp>
      <p:sp>
        <p:nvSpPr>
          <p:cNvPr id="5" name="Rectangle 3"/>
          <p:cNvSpPr txBox="1">
            <a:spLocks noChangeArrowheads="1"/>
          </p:cNvSpPr>
          <p:nvPr/>
        </p:nvSpPr>
        <p:spPr bwMode="auto">
          <a:xfrm>
            <a:off x="251520" y="1020663"/>
            <a:ext cx="8784976"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gn="just">
              <a:defRPr/>
            </a:pPr>
            <a:r>
              <a:rPr lang="en-US" altLang="zh-CN" sz="3200" b="1" dirty="0" smtClean="0">
                <a:effectLst>
                  <a:outerShdw blurRad="38100" dist="38100" dir="2700000" algn="tl">
                    <a:srgbClr val="C0C0C0"/>
                  </a:outerShdw>
                </a:effectLst>
              </a:rPr>
              <a:t>2.1 </a:t>
            </a:r>
            <a:r>
              <a:rPr lang="zh-CN" altLang="en-US" sz="3200" b="1" dirty="0" smtClean="0">
                <a:effectLst>
                  <a:outerShdw blurRad="38100" dist="38100" dir="2700000" algn="tl">
                    <a:srgbClr val="C0C0C0"/>
                  </a:outerShdw>
                </a:effectLst>
              </a:rPr>
              <a:t>图形系统概述</a:t>
            </a:r>
            <a:endParaRPr lang="en-US" altLang="zh-CN" sz="3200" b="1" dirty="0" smtClean="0">
              <a:effectLst>
                <a:outerShdw blurRad="38100" dist="38100" dir="2700000" algn="tl">
                  <a:srgbClr val="C0C0C0"/>
                </a:outerShdw>
              </a:effectLst>
            </a:endParaRPr>
          </a:p>
          <a:p>
            <a:pPr lvl="1" algn="just">
              <a:defRPr/>
            </a:pPr>
            <a:r>
              <a:rPr lang="en-US" altLang="zh-CN" b="1" dirty="0" smtClean="0">
                <a:effectLst>
                  <a:outerShdw blurRad="38100" dist="38100" dir="2700000" algn="tl">
                    <a:srgbClr val="C0C0C0"/>
                  </a:outerShdw>
                </a:effectLst>
              </a:rPr>
              <a:t>5</a:t>
            </a:r>
            <a:r>
              <a:rPr lang="zh-CN" altLang="en-US" b="1" dirty="0" smtClean="0">
                <a:effectLst>
                  <a:outerShdw blurRad="38100" dist="38100" dir="2700000" algn="tl">
                    <a:srgbClr val="C0C0C0"/>
                  </a:outerShdw>
                </a:effectLst>
              </a:rPr>
              <a:t>种功能</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交互</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计算</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存储</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输入</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输出</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a:t>
            </a:r>
            <a:r>
              <a:rPr lang="en-US" altLang="zh-CN" b="1" dirty="0" smtClean="0">
                <a:effectLst>
                  <a:outerShdw blurRad="38100" dist="38100" dir="2700000" algn="tl">
                    <a:srgbClr val="C0C0C0"/>
                  </a:outerShdw>
                </a:effectLst>
              </a:rPr>
              <a:t>2</a:t>
            </a:r>
            <a:r>
              <a:rPr lang="zh-CN" altLang="en-US" b="1" dirty="0" smtClean="0">
                <a:effectLst>
                  <a:outerShdw blurRad="38100" dist="38100" dir="2700000" algn="tl">
                    <a:srgbClr val="C0C0C0"/>
                  </a:outerShdw>
                </a:effectLst>
              </a:rPr>
              <a:t>大结构</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硬件</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软件</a:t>
            </a:r>
            <a:r>
              <a:rPr lang="en-US" altLang="zh-CN" b="1" dirty="0" smtClean="0">
                <a:effectLst>
                  <a:outerShdw blurRad="38100" dist="38100" dir="2700000" algn="tl">
                    <a:srgbClr val="C0C0C0"/>
                  </a:outerShdw>
                </a:effectLst>
              </a:rPr>
              <a:t>)</a:t>
            </a:r>
            <a:endParaRPr lang="zh-CN" altLang="en-US" b="1" dirty="0" smtClean="0">
              <a:effectLst>
                <a:outerShdw blurRad="38100" dist="38100" dir="2700000" algn="tl">
                  <a:srgbClr val="C0C0C0"/>
                </a:outerShdw>
              </a:effectLst>
            </a:endParaRPr>
          </a:p>
          <a:p>
            <a:pPr algn="just">
              <a:defRPr/>
            </a:pPr>
            <a:r>
              <a:rPr lang="en-US" altLang="zh-CN" sz="3200" b="1" dirty="0" smtClean="0">
                <a:effectLst>
                  <a:outerShdw blurRad="38100" dist="38100" dir="2700000" algn="tl">
                    <a:srgbClr val="C0C0C0"/>
                  </a:outerShdw>
                </a:effectLst>
              </a:rPr>
              <a:t>2.2 </a:t>
            </a:r>
            <a:r>
              <a:rPr lang="zh-CN" altLang="en-US" sz="3200" b="1" dirty="0" smtClean="0">
                <a:effectLst>
                  <a:outerShdw blurRad="38100" dist="38100" dir="2700000" algn="tl">
                    <a:srgbClr val="C0C0C0"/>
                  </a:outerShdw>
                </a:effectLst>
              </a:rPr>
              <a:t>图形输入输出设备</a:t>
            </a:r>
            <a:endParaRPr lang="en-US" altLang="zh-CN" sz="3200" b="1" dirty="0" smtClean="0">
              <a:effectLst>
                <a:outerShdw blurRad="38100" dist="38100" dir="2700000" algn="tl">
                  <a:srgbClr val="C0C0C0"/>
                </a:outerShdw>
              </a:effectLst>
            </a:endParaRPr>
          </a:p>
          <a:p>
            <a:pPr lvl="1" algn="just">
              <a:defRPr/>
            </a:pPr>
            <a:r>
              <a:rPr lang="zh-CN" altLang="en-US" b="1" dirty="0" smtClean="0">
                <a:effectLst>
                  <a:outerShdw blurRad="38100" dist="38100" dir="2700000" algn="tl">
                    <a:srgbClr val="C0C0C0"/>
                  </a:outerShdw>
                </a:effectLst>
              </a:rPr>
              <a:t>键盘鼠标光笔跟踪球数字化仪</a:t>
            </a:r>
            <a:r>
              <a:rPr lang="en-US" altLang="zh-CN" b="1" dirty="0" smtClean="0">
                <a:effectLst>
                  <a:outerShdw blurRad="38100" dist="38100" dir="2700000" algn="tl">
                    <a:srgbClr val="C0C0C0"/>
                  </a:outerShdw>
                </a:effectLst>
              </a:rPr>
              <a:t>/</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打印机绘图仪</a:t>
            </a:r>
            <a:endParaRPr lang="en-US" altLang="zh-CN" b="1" dirty="0" smtClean="0">
              <a:effectLst>
                <a:outerShdw blurRad="38100" dist="38100" dir="2700000" algn="tl">
                  <a:srgbClr val="C0C0C0"/>
                </a:outerShdw>
              </a:effectLst>
            </a:endParaRPr>
          </a:p>
          <a:p>
            <a:pPr algn="just">
              <a:defRPr/>
            </a:pPr>
            <a:r>
              <a:rPr lang="en-US" altLang="zh-CN" sz="3200" b="1" dirty="0" smtClean="0">
                <a:effectLst>
                  <a:outerShdw blurRad="38100" dist="38100" dir="2700000" algn="tl">
                    <a:srgbClr val="C0C0C0"/>
                  </a:outerShdw>
                </a:effectLst>
              </a:rPr>
              <a:t>2.3 </a:t>
            </a:r>
            <a:r>
              <a:rPr lang="zh-CN" altLang="en-US" sz="3200" b="1" dirty="0" smtClean="0">
                <a:effectLst>
                  <a:outerShdw blurRad="38100" dist="38100" dir="2700000" algn="tl">
                    <a:srgbClr val="C0C0C0"/>
                  </a:outerShdw>
                </a:effectLst>
              </a:rPr>
              <a:t>图形显示设备</a:t>
            </a:r>
            <a:endParaRPr lang="en-US" altLang="zh-CN" sz="3200" b="1" dirty="0" smtClean="0">
              <a:effectLst>
                <a:outerShdw blurRad="38100" dist="38100" dir="2700000" algn="tl">
                  <a:srgbClr val="C0C0C0"/>
                </a:outerShdw>
              </a:effectLst>
            </a:endParaRPr>
          </a:p>
          <a:p>
            <a:pPr lvl="1" algn="just">
              <a:defRPr/>
            </a:pPr>
            <a:r>
              <a:rPr lang="en-US" altLang="zh-CN" b="1" dirty="0" smtClean="0">
                <a:effectLst>
                  <a:outerShdw blurRad="38100" dist="38100" dir="2700000" algn="tl">
                    <a:srgbClr val="C0C0C0"/>
                  </a:outerShdw>
                </a:effectLst>
              </a:rPr>
              <a:t>CRT/</a:t>
            </a:r>
            <a:r>
              <a:rPr lang="zh-CN" altLang="en-US" b="1" dirty="0" smtClean="0">
                <a:effectLst>
                  <a:outerShdw blurRad="38100" dist="38100" dir="2700000" algn="tl">
                    <a:srgbClr val="C0C0C0"/>
                  </a:outerShdw>
                </a:effectLst>
              </a:rPr>
              <a:t>彩色</a:t>
            </a:r>
            <a:r>
              <a:rPr lang="en-US" altLang="zh-CN" b="1" dirty="0" smtClean="0">
                <a:effectLst>
                  <a:outerShdw blurRad="38100" dist="38100" dir="2700000" algn="tl">
                    <a:srgbClr val="C0C0C0"/>
                  </a:outerShdw>
                </a:effectLst>
              </a:rPr>
              <a:t>CRT</a:t>
            </a:r>
            <a:r>
              <a:rPr lang="zh-CN" altLang="en-US" b="1" dirty="0" smtClean="0">
                <a:effectLst>
                  <a:outerShdw blurRad="38100" dist="38100" dir="2700000" algn="tl">
                    <a:srgbClr val="C0C0C0"/>
                  </a:outerShdw>
                </a:effectLst>
              </a:rPr>
              <a:t>、随机扫描显示器</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直视存储管</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光栅扫描显示器</a:t>
            </a:r>
            <a:r>
              <a:rPr lang="en-US" altLang="zh-CN" b="1" dirty="0">
                <a:effectLst>
                  <a:outerShdw blurRad="38100" dist="38100" dir="2700000" algn="tl">
                    <a:srgbClr val="C0C0C0"/>
                  </a:outerShdw>
                </a:effectLst>
              </a:rPr>
              <a:t>/</a:t>
            </a:r>
            <a:r>
              <a:rPr lang="en-US" altLang="zh-CN" b="1" dirty="0" smtClean="0">
                <a:effectLst>
                  <a:outerShdw blurRad="38100" dist="38100" dir="2700000" algn="tl">
                    <a:srgbClr val="C0C0C0"/>
                  </a:outerShdw>
                </a:effectLst>
              </a:rPr>
              <a:t>LCD</a:t>
            </a:r>
            <a:endParaRPr lang="en-US" altLang="zh-CN" b="1" dirty="0">
              <a:effectLst>
                <a:outerShdw blurRad="38100" dist="38100" dir="2700000" algn="tl">
                  <a:srgbClr val="C0C0C0"/>
                </a:outerShdw>
              </a:effectLst>
            </a:endParaRPr>
          </a:p>
          <a:p>
            <a:pPr lvl="1" algn="just">
              <a:defRPr/>
            </a:pPr>
            <a:r>
              <a:rPr lang="zh-CN" altLang="en-US" b="1" dirty="0" smtClean="0">
                <a:effectLst>
                  <a:outerShdw blurRad="38100" dist="38100" dir="2700000" algn="tl">
                    <a:srgbClr val="C0C0C0"/>
                  </a:outerShdw>
                </a:effectLst>
              </a:rPr>
              <a:t>帧</a:t>
            </a:r>
            <a:r>
              <a:rPr lang="zh-CN" altLang="en-US" b="1" dirty="0">
                <a:effectLst>
                  <a:outerShdw blurRad="38100" dist="38100" dir="2700000" algn="tl">
                    <a:srgbClr val="C0C0C0"/>
                  </a:outerShdw>
                </a:effectLst>
              </a:rPr>
              <a:t>缓冲存储器</a:t>
            </a:r>
            <a:r>
              <a:rPr lang="en-US" altLang="zh-CN" b="1" dirty="0">
                <a:effectLst>
                  <a:outerShdw blurRad="38100" dist="38100" dir="2700000" algn="tl">
                    <a:srgbClr val="C0C0C0"/>
                  </a:outerShdw>
                </a:effectLst>
              </a:rPr>
              <a:t>(</a:t>
            </a:r>
            <a:r>
              <a:rPr lang="zh-CN" altLang="en-US" b="1" dirty="0">
                <a:effectLst>
                  <a:outerShdw blurRad="38100" dist="38100" dir="2700000" algn="tl">
                    <a:srgbClr val="C0C0C0"/>
                  </a:outerShdw>
                </a:effectLst>
              </a:rPr>
              <a:t>显存</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光点</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像素点</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行频</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帧频</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分辨率</a:t>
            </a:r>
            <a:r>
              <a:rPr lang="en-US" altLang="zh-CN" b="1" dirty="0" smtClean="0">
                <a:effectLst>
                  <a:outerShdw blurRad="38100" dist="38100" dir="2700000" algn="tl">
                    <a:srgbClr val="C0C0C0"/>
                  </a:outerShdw>
                </a:effectLst>
              </a:rPr>
              <a:t>(</a:t>
            </a:r>
            <a:r>
              <a:rPr lang="zh-CN" altLang="en-US" b="1" dirty="0">
                <a:effectLst>
                  <a:outerShdw blurRad="38100" dist="38100" dir="2700000" algn="tl">
                    <a:srgbClr val="C0C0C0"/>
                  </a:outerShdw>
                </a:effectLst>
              </a:rPr>
              <a:t>屏幕分辨率 、显示分辨率 、存储分辨率 </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位面</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帧缓存计算</a:t>
            </a:r>
          </a:p>
          <a:p>
            <a:pPr algn="just">
              <a:defRPr/>
            </a:pPr>
            <a:r>
              <a:rPr lang="en-US" altLang="zh-CN" sz="3200" b="1" dirty="0" smtClean="0">
                <a:effectLst>
                  <a:outerShdw blurRad="38100" dist="38100" dir="2700000" algn="tl">
                    <a:srgbClr val="C0C0C0"/>
                  </a:outerShdw>
                </a:effectLst>
              </a:rPr>
              <a:t>2.4 </a:t>
            </a:r>
            <a:r>
              <a:rPr lang="zh-CN" altLang="en-US" sz="3200" b="1" dirty="0" smtClean="0">
                <a:effectLst>
                  <a:outerShdw blurRad="38100" dist="38100" dir="2700000" algn="tl">
                    <a:srgbClr val="C0C0C0"/>
                  </a:outerShdw>
                </a:effectLst>
              </a:rPr>
              <a:t>图形显示子系统</a:t>
            </a: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52" y="980728"/>
            <a:ext cx="8937144" cy="6975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52" y="1821953"/>
            <a:ext cx="6632888" cy="117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657600"/>
            <a:ext cx="8712968" cy="85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5445224"/>
            <a:ext cx="7416824" cy="933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4581128"/>
            <a:ext cx="885698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805" y="3157538"/>
            <a:ext cx="7429798" cy="34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85074"/>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4</a:t>
            </a:r>
            <a:r>
              <a:rPr lang="zh-CN" altLang="en-US" b="1" dirty="0">
                <a:effectLst>
                  <a:outerShdw blurRad="38100" dist="38100" dir="2700000" algn="tl">
                    <a:srgbClr val="C0C0C0"/>
                  </a:outerShdw>
                </a:effectLst>
              </a:rPr>
              <a:t>章 图形的表示与数据结构</a:t>
            </a:r>
            <a:endParaRPr lang="zh-CN" altLang="en-US" b="1" dirty="0" smtClean="0">
              <a:effectLst>
                <a:outerShdw blurRad="38100" dist="38100" dir="2700000" algn="tl">
                  <a:srgbClr val="C0C0C0"/>
                </a:outerShdw>
              </a:effectLst>
            </a:endParaRPr>
          </a:p>
        </p:txBody>
      </p:sp>
      <p:sp>
        <p:nvSpPr>
          <p:cNvPr id="5" name="Rectangle 3"/>
          <p:cNvSpPr txBox="1">
            <a:spLocks noChangeArrowheads="1"/>
          </p:cNvSpPr>
          <p:nvPr/>
        </p:nvSpPr>
        <p:spPr bwMode="auto">
          <a:xfrm>
            <a:off x="323850" y="908050"/>
            <a:ext cx="86868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lvl="1" algn="just">
              <a:lnSpc>
                <a:spcPct val="160000"/>
              </a:lnSpc>
              <a:defRPr/>
            </a:pPr>
            <a:r>
              <a:rPr lang="zh-CN" altLang="en-US" sz="2000" dirty="0" smtClean="0">
                <a:latin typeface="+mn-ea"/>
              </a:rPr>
              <a:t>如何在计算机中建立恰当的模型表示不同图形对象？</a:t>
            </a:r>
            <a:endParaRPr lang="en-US" altLang="zh-CN" sz="2000" dirty="0" smtClean="0">
              <a:latin typeface="+mn-ea"/>
            </a:endParaRPr>
          </a:p>
          <a:p>
            <a:pPr lvl="1" algn="just">
              <a:lnSpc>
                <a:spcPct val="160000"/>
              </a:lnSpc>
              <a:defRPr/>
            </a:pPr>
            <a:r>
              <a:rPr lang="zh-CN" altLang="en-US" sz="2000" dirty="0" smtClean="0">
                <a:latin typeface="+mn-ea"/>
              </a:rPr>
              <a:t>如何组织图形对象的描述数据以使存储这些数据所要的空间最省，检索、处理这些数据的速度较快？</a:t>
            </a:r>
          </a:p>
          <a:p>
            <a:pPr>
              <a:defRPr/>
            </a:pPr>
            <a:r>
              <a:rPr lang="zh-CN" altLang="en-US" b="1" dirty="0" smtClean="0">
                <a:effectLst>
                  <a:outerShdw blurRad="38100" dist="38100" dir="2700000" algn="tl">
                    <a:srgbClr val="C0C0C0"/>
                  </a:outerShdw>
                </a:effectLst>
              </a:rPr>
              <a:t>基本概念</a:t>
            </a:r>
            <a:endParaRPr lang="en-US" altLang="zh-CN" b="1" dirty="0" smtClean="0">
              <a:effectLst>
                <a:outerShdw blurRad="38100" dist="38100" dir="2700000" algn="tl">
                  <a:srgbClr val="C0C0C0"/>
                </a:outerShdw>
              </a:effectLst>
            </a:endParaRPr>
          </a:p>
          <a:p>
            <a:pPr lvl="1">
              <a:defRPr/>
            </a:pPr>
            <a:r>
              <a:rPr lang="zh-CN" altLang="en-US" sz="2000" b="1" dirty="0" smtClean="0">
                <a:effectLst>
                  <a:outerShdw blurRad="38100" dist="38100" dir="2700000" algn="tl">
                    <a:srgbClr val="C0C0C0"/>
                  </a:outerShdw>
                </a:effectLst>
              </a:rPr>
              <a:t>造型技术、基本图形元素、几何信息与拓扑信息、刚体运动与拓扑运动、拓扑等价、坐标系、实体的定义、正则集合运算、欧拉公式</a:t>
            </a:r>
          </a:p>
          <a:p>
            <a:pPr>
              <a:defRPr/>
            </a:pPr>
            <a:r>
              <a:rPr lang="zh-CN" altLang="en-US" b="1" dirty="0" smtClean="0">
                <a:effectLst>
                  <a:outerShdw blurRad="38100" dist="38100" dir="2700000" algn="tl">
                    <a:srgbClr val="C0C0C0"/>
                  </a:outerShdw>
                </a:effectLst>
              </a:rPr>
              <a:t>三维形体的表示</a:t>
            </a:r>
            <a:r>
              <a:rPr lang="zh-CN" altLang="en-US" sz="2000" dirty="0" smtClean="0">
                <a:effectLst>
                  <a:outerShdw blurRad="38100" dist="38100" dir="2700000" algn="tl">
                    <a:srgbClr val="C0C0C0"/>
                  </a:outerShdw>
                </a:effectLst>
              </a:rPr>
              <a:t>：</a:t>
            </a:r>
            <a:r>
              <a:rPr lang="zh-CN" altLang="en-US" sz="2000" dirty="0" smtClean="0">
                <a:effectLst>
                  <a:outerShdw blurRad="38100" dist="38100" dir="2700000" algn="tl">
                    <a:srgbClr val="C0C0C0"/>
                  </a:outerShdw>
                </a:effectLst>
                <a:ea typeface="楷体_GB2312"/>
              </a:rPr>
              <a:t>线框模型与实体模型</a:t>
            </a:r>
            <a:r>
              <a:rPr lang="en-US" altLang="zh-CN" sz="2000" dirty="0" smtClean="0">
                <a:effectLst>
                  <a:outerShdw blurRad="38100" dist="38100" dir="2700000" algn="tl">
                    <a:srgbClr val="C0C0C0"/>
                  </a:outerShdw>
                </a:effectLst>
                <a:ea typeface="楷体_GB2312"/>
              </a:rPr>
              <a:t>(BREP</a:t>
            </a:r>
            <a:r>
              <a:rPr lang="zh-CN" altLang="en-US" sz="2000" dirty="0" smtClean="0">
                <a:effectLst>
                  <a:outerShdw blurRad="38100" dist="38100" dir="2700000" algn="tl">
                    <a:srgbClr val="C0C0C0"/>
                  </a:outerShdw>
                </a:effectLst>
                <a:ea typeface="楷体_GB2312"/>
              </a:rPr>
              <a:t>，</a:t>
            </a:r>
            <a:r>
              <a:rPr lang="en-US" altLang="zh-CN" sz="2000" dirty="0" smtClean="0">
                <a:effectLst>
                  <a:outerShdw blurRad="38100" dist="38100" dir="2700000" algn="tl">
                    <a:srgbClr val="C0C0C0"/>
                  </a:outerShdw>
                </a:effectLst>
                <a:ea typeface="楷体_GB2312"/>
              </a:rPr>
              <a:t>CSG)</a:t>
            </a:r>
            <a:endParaRPr lang="zh-CN" altLang="en-US" sz="2000" dirty="0" smtClean="0">
              <a:effectLst>
                <a:outerShdw blurRad="38100" dist="38100" dir="2700000" algn="tl">
                  <a:srgbClr val="C0C0C0"/>
                </a:outerShdw>
              </a:effectLst>
              <a:ea typeface="楷体_GB2312"/>
            </a:endParaRPr>
          </a:p>
          <a:p>
            <a:pPr>
              <a:defRPr/>
            </a:pPr>
            <a:r>
              <a:rPr lang="zh-CN" altLang="en-US" b="1" dirty="0" smtClean="0">
                <a:solidFill>
                  <a:schemeClr val="accent3">
                    <a:lumMod val="75000"/>
                  </a:schemeClr>
                </a:solidFill>
                <a:effectLst>
                  <a:outerShdw blurRad="38100" dist="38100" dir="2700000" algn="tl">
                    <a:srgbClr val="C0C0C0"/>
                  </a:outerShdw>
                </a:effectLst>
              </a:rPr>
              <a:t>非规则对象的表示</a:t>
            </a:r>
            <a:endParaRPr lang="en-US" altLang="zh-CN" b="1" dirty="0" smtClean="0">
              <a:solidFill>
                <a:schemeClr val="accent3">
                  <a:lumMod val="75000"/>
                </a:schemeClr>
              </a:solidFill>
              <a:effectLst>
                <a:outerShdw blurRad="38100" dist="38100" dir="2700000" algn="tl">
                  <a:srgbClr val="C0C0C0"/>
                </a:outerShdw>
              </a:effectLst>
            </a:endParaRPr>
          </a:p>
          <a:p>
            <a:pPr lvl="1">
              <a:defRPr/>
            </a:pPr>
            <a:r>
              <a:rPr lang="zh-CN" altLang="en-US" sz="2000" b="1" dirty="0" smtClean="0">
                <a:solidFill>
                  <a:schemeClr val="accent3">
                    <a:lumMod val="75000"/>
                  </a:schemeClr>
                </a:solidFill>
                <a:effectLst>
                  <a:outerShdw blurRad="38100" dist="38100" dir="2700000" algn="tl">
                    <a:srgbClr val="C0C0C0"/>
                  </a:outerShdw>
                </a:effectLst>
              </a:rPr>
              <a:t>分形几何、形状语法、粒子系统、基于物理的建模、数据场的可视化</a:t>
            </a:r>
          </a:p>
          <a:p>
            <a:pPr>
              <a:defRPr/>
            </a:pPr>
            <a:r>
              <a:rPr lang="zh-CN" altLang="en-US" b="1" dirty="0" smtClean="0">
                <a:effectLst>
                  <a:outerShdw blurRad="38100" dist="38100" dir="2700000" algn="tl">
                    <a:srgbClr val="C0C0C0"/>
                  </a:outerShdw>
                </a:effectLst>
              </a:rPr>
              <a:t>层次建模</a:t>
            </a:r>
            <a:r>
              <a:rPr lang="zh-CN" altLang="en-US" sz="2000" dirty="0" smtClean="0">
                <a:effectLst>
                  <a:outerShdw blurRad="38100" dist="38100" dir="2700000" algn="tl">
                    <a:srgbClr val="C0C0C0"/>
                  </a:outerShdw>
                </a:effectLst>
                <a:ea typeface="楷体_GB2312"/>
              </a:rPr>
              <a:t>：段与层次模型、层次模型的实现</a:t>
            </a:r>
            <a:endParaRPr lang="zh-CN" altLang="en-US" sz="2400" dirty="0">
              <a:effectLst>
                <a:outerShdw blurRad="38100" dist="38100" dir="2700000" algn="tl">
                  <a:srgbClr val="C0C0C0"/>
                </a:outerShdw>
              </a:effectLst>
              <a:ea typeface="楷体_GB2312"/>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5</a:t>
            </a:r>
            <a:r>
              <a:rPr lang="zh-CN" altLang="en-US" b="1" dirty="0">
                <a:effectLst>
                  <a:outerShdw blurRad="38100" dist="38100" dir="2700000" algn="tl">
                    <a:srgbClr val="C0C0C0"/>
                  </a:outerShdw>
                </a:effectLst>
              </a:rPr>
              <a:t>章 基本图形生成算法</a:t>
            </a:r>
            <a:endParaRPr lang="zh-CN" altLang="en-US" b="1" dirty="0" smtClean="0">
              <a:effectLst>
                <a:outerShdw blurRad="38100" dist="38100" dir="2700000" algn="tl">
                  <a:srgbClr val="C0C0C0"/>
                </a:outerShdw>
              </a:effectLst>
            </a:endParaRPr>
          </a:p>
        </p:txBody>
      </p:sp>
      <p:sp>
        <p:nvSpPr>
          <p:cNvPr id="5" name="Rectangle 3"/>
          <p:cNvSpPr txBox="1">
            <a:spLocks noChangeArrowheads="1"/>
          </p:cNvSpPr>
          <p:nvPr/>
        </p:nvSpPr>
        <p:spPr bwMode="auto">
          <a:xfrm>
            <a:off x="323850" y="1052513"/>
            <a:ext cx="86868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nSpc>
                <a:spcPct val="130000"/>
              </a:lnSpc>
              <a:defRPr/>
            </a:pPr>
            <a:r>
              <a:rPr lang="zh-CN" altLang="en-US" sz="3200" b="1" dirty="0" smtClean="0">
                <a:effectLst>
                  <a:outerShdw blurRad="38100" dist="38100" dir="2700000" algn="tl">
                    <a:srgbClr val="C0C0C0"/>
                  </a:outerShdw>
                </a:effectLst>
              </a:rPr>
              <a:t>直线、圆、椭圆的扫描转换</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DDA</a:t>
            </a:r>
            <a:r>
              <a:rPr lang="zh-CN" altLang="en-US" b="1" dirty="0" smtClean="0">
                <a:effectLst>
                  <a:outerShdw blurRad="38100" dist="38100" dir="2700000" algn="tl">
                    <a:srgbClr val="C0C0C0"/>
                  </a:outerShdw>
                </a:effectLst>
              </a:rPr>
              <a:t>、中点</a:t>
            </a:r>
            <a:r>
              <a:rPr lang="en-US" altLang="zh-CN" b="1" dirty="0" smtClean="0">
                <a:effectLst>
                  <a:outerShdw blurRad="38100" dist="38100" dir="2700000" algn="tl">
                    <a:srgbClr val="C0C0C0"/>
                  </a:outerShdw>
                </a:effectLst>
              </a:rPr>
              <a:t>BH</a:t>
            </a:r>
            <a:r>
              <a:rPr lang="zh-CN" altLang="en-US" b="1" dirty="0" smtClean="0">
                <a:effectLst>
                  <a:outerShdw blurRad="38100" dist="38100" dir="2700000" algn="tl">
                    <a:srgbClr val="C0C0C0"/>
                  </a:outerShdw>
                </a:effectLst>
              </a:rPr>
              <a:t>、八分法画圆</a:t>
            </a:r>
          </a:p>
          <a:p>
            <a:pPr>
              <a:lnSpc>
                <a:spcPct val="130000"/>
              </a:lnSpc>
              <a:defRPr/>
            </a:pPr>
            <a:r>
              <a:rPr lang="zh-CN" altLang="en-US" sz="3200" b="1" dirty="0" smtClean="0">
                <a:effectLst>
                  <a:outerShdw blurRad="38100" dist="38100" dir="2700000" algn="tl">
                    <a:srgbClr val="C0C0C0"/>
                  </a:outerShdw>
                </a:effectLst>
              </a:rPr>
              <a:t>多边形的扫描转换与区域填充</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X-</a:t>
            </a:r>
            <a:r>
              <a:rPr lang="zh-CN" altLang="en-US" b="1" dirty="0" smtClean="0">
                <a:effectLst>
                  <a:outerShdw blurRad="38100" dist="38100" dir="2700000" algn="tl">
                    <a:srgbClr val="C0C0C0"/>
                  </a:outerShdw>
                </a:effectLst>
              </a:rPr>
              <a:t>扫描线、有效边表、边缘填充；边界填充、泛填充</a:t>
            </a:r>
            <a:endParaRPr lang="en-US" altLang="zh-CN"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内外测试</a:t>
            </a:r>
            <a:r>
              <a:rPr lang="en-US" altLang="zh-CN" b="1" dirty="0" smtClean="0">
                <a:effectLst>
                  <a:outerShdw blurRad="38100" dist="38100" dir="2700000" algn="tl">
                    <a:srgbClr val="C0C0C0"/>
                  </a:outerShdw>
                </a:effectLst>
              </a:rPr>
              <a:t>: </a:t>
            </a:r>
            <a:r>
              <a:rPr lang="zh-CN" altLang="en-US" b="1" dirty="0" smtClean="0">
                <a:effectLst>
                  <a:outerShdw blurRad="38100" dist="38100" dir="2700000" algn="tl">
                    <a:srgbClr val="C0C0C0"/>
                  </a:outerShdw>
                </a:effectLst>
              </a:rPr>
              <a:t>奇偶规则</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非零环绕数规则</a:t>
            </a:r>
          </a:p>
          <a:p>
            <a:pPr>
              <a:lnSpc>
                <a:spcPct val="130000"/>
              </a:lnSpc>
              <a:defRPr/>
            </a:pPr>
            <a:r>
              <a:rPr lang="zh-CN" altLang="en-US" sz="3200" b="1" dirty="0" smtClean="0">
                <a:effectLst>
                  <a:outerShdw blurRad="38100" dist="38100" dir="2700000" algn="tl">
                    <a:srgbClr val="C0C0C0"/>
                  </a:outerShdw>
                </a:effectLst>
              </a:rPr>
              <a:t>反走样技术</a:t>
            </a:r>
            <a:endParaRPr lang="en-US" altLang="zh-CN" sz="3200"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走样、反走样；</a:t>
            </a:r>
            <a:endParaRPr lang="en-US" altLang="zh-CN"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过取样</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后滤波</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、区域取样</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前滤波</a:t>
            </a:r>
            <a:r>
              <a:rPr lang="en-US" altLang="zh-CN" b="1" dirty="0" smtClean="0">
                <a:effectLst>
                  <a:outerShdw blurRad="38100" dist="38100" dir="2700000" algn="tl">
                    <a:srgbClr val="C0C0C0"/>
                  </a:outerShdw>
                </a:effectLst>
              </a:rPr>
              <a:t>)</a:t>
            </a:r>
            <a:endParaRPr lang="zh-CN" altLang="en-US" b="1" dirty="0" smtClean="0">
              <a:effectLst>
                <a:outerShdw blurRad="38100" dist="38100" dir="2700000" algn="tl">
                  <a:srgbClr val="C0C0C0"/>
                </a:outerShdw>
              </a:effectLst>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90" y="980728"/>
            <a:ext cx="8484943"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68" y="1700808"/>
            <a:ext cx="8559400" cy="69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25" y="2592400"/>
            <a:ext cx="88924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25" y="3245492"/>
            <a:ext cx="8707426" cy="90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7904" y="4221088"/>
            <a:ext cx="1695692" cy="217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827839"/>
      </p:ext>
    </p:extLst>
  </p:cSld>
  <p:clrMapOvr>
    <a:masterClrMapping/>
  </p:clrMapOvr>
  <p:transition>
    <p:pull dir="ru"/>
  </p:transition>
</p:sld>
</file>

<file path=ppt/theme/theme1.xml><?xml version="1.0" encoding="utf-8"?>
<a:theme xmlns:a="http://schemas.openxmlformats.org/drawingml/2006/main" name="2_默认设计模板">
  <a:themeElements>
    <a:clrScheme name="2_默认设计模板 13">
      <a:dk1>
        <a:srgbClr val="000000"/>
      </a:dk1>
      <a:lt1>
        <a:srgbClr val="FFFFFF"/>
      </a:lt1>
      <a:dk2>
        <a:srgbClr val="000000"/>
      </a:dk2>
      <a:lt2>
        <a:srgbClr val="808080"/>
      </a:lt2>
      <a:accent1>
        <a:srgbClr val="0C6DA4"/>
      </a:accent1>
      <a:accent2>
        <a:srgbClr val="CCCCFF"/>
      </a:accent2>
      <a:accent3>
        <a:srgbClr val="FFFFFF"/>
      </a:accent3>
      <a:accent4>
        <a:srgbClr val="000000"/>
      </a:accent4>
      <a:accent5>
        <a:srgbClr val="AABACF"/>
      </a:accent5>
      <a:accent6>
        <a:srgbClr val="B9B9E7"/>
      </a:accent6>
      <a:hlink>
        <a:srgbClr val="3333CC"/>
      </a:hlink>
      <a:folHlink>
        <a:srgbClr val="AF67FF"/>
      </a:folHlink>
    </a:clrScheme>
    <a:fontScheme name="2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000000"/>
        </a:dk2>
        <a:lt2>
          <a:srgbClr val="808080"/>
        </a:lt2>
        <a:accent1>
          <a:srgbClr val="0C6DA4"/>
        </a:accent1>
        <a:accent2>
          <a:srgbClr val="CCCCFF"/>
        </a:accent2>
        <a:accent3>
          <a:srgbClr val="FFFFFF"/>
        </a:accent3>
        <a:accent4>
          <a:srgbClr val="000000"/>
        </a:accent4>
        <a:accent5>
          <a:srgbClr val="AABAC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3DGIS</Template>
  <TotalTime>6776</TotalTime>
  <Words>1512</Words>
  <Application>Microsoft Office PowerPoint</Application>
  <PresentationFormat>全屏显示(4:3)</PresentationFormat>
  <Paragraphs>141</Paragraphs>
  <Slides>30</Slides>
  <Notes>11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35" baseType="lpstr">
      <vt:lpstr>2_默认设计模板</vt:lpstr>
      <vt:lpstr>Visio</vt:lpstr>
      <vt:lpstr>Microsoft 公式 3.0</vt:lpstr>
      <vt:lpstr>公式</vt:lpstr>
      <vt:lpstr>Equation</vt:lpstr>
      <vt:lpstr>PowerPoint 演示文稿</vt:lpstr>
      <vt:lpstr>Contents</vt:lpstr>
      <vt:lpstr>第1章 绪论</vt:lpstr>
      <vt:lpstr>PowerPoint 演示文稿</vt:lpstr>
      <vt:lpstr>第2章 计算机图形系统及图形硬件</vt:lpstr>
      <vt:lpstr>PowerPoint 演示文稿</vt:lpstr>
      <vt:lpstr>第4章 图形的表示与数据结构</vt:lpstr>
      <vt:lpstr>第5章 基本图形生成算法</vt:lpstr>
      <vt:lpstr>PowerPoint 演示文稿</vt:lpstr>
      <vt:lpstr>PowerPoint 演示文稿</vt:lpstr>
      <vt:lpstr>PowerPoint 演示文稿</vt:lpstr>
      <vt:lpstr>第6章 二维变换及二维观察</vt:lpstr>
      <vt:lpstr>PowerPoint 演示文稿</vt:lpstr>
      <vt:lpstr>PowerPoint 演示文稿</vt:lpstr>
      <vt:lpstr>PowerPoint 演示文稿</vt:lpstr>
      <vt:lpstr>第7章 三维变换及三维观察</vt:lpstr>
      <vt:lpstr>PowerPoint 演示文稿</vt:lpstr>
      <vt:lpstr>PowerPoint 演示文稿</vt:lpstr>
      <vt:lpstr>PowerPoint 演示文稿</vt:lpstr>
      <vt:lpstr>第8章 曲线与曲面</vt:lpstr>
      <vt:lpstr>PowerPoint 演示文稿</vt:lpstr>
      <vt:lpstr>PowerPoint 演示文稿</vt:lpstr>
      <vt:lpstr>第9章 消隐</vt:lpstr>
      <vt:lpstr>PowerPoint 演示文稿</vt:lpstr>
      <vt:lpstr>0: OpenGL基本程序</vt:lpstr>
      <vt:lpstr>PowerPoint 演示文稿</vt:lpstr>
      <vt:lpstr>提醒：4次作业+1次上机报告</vt:lpstr>
      <vt:lpstr>考前答疑安排</vt:lpstr>
      <vt:lpstr>考试提醒</vt:lpstr>
      <vt:lpstr>PowerPoint 演示文稿</vt:lpstr>
    </vt:vector>
  </TitlesOfParts>
  <Company>China University of Geosciences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Huns</dc:creator>
  <cp:lastModifiedBy>Administrator</cp:lastModifiedBy>
  <cp:revision>244</cp:revision>
  <dcterms:created xsi:type="dcterms:W3CDTF">2009-06-17T14:43:31Z</dcterms:created>
  <dcterms:modified xsi:type="dcterms:W3CDTF">2023-04-05T03:54:27Z</dcterms:modified>
</cp:coreProperties>
</file>