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4" Type="http://schemas.openxmlformats.org/officeDocument/2006/relationships/viewProps" Target="viewProps.xml" /><Relationship Id="rId33" Type="http://schemas.openxmlformats.org/officeDocument/2006/relationships/presProps" Target="presProps.xml" /><Relationship Id="rId1" Type="http://schemas.openxmlformats.org/officeDocument/2006/relationships/slideMaster" Target="slideMasters/slideMaster1.xml" /><Relationship Id="rId36" Type="http://schemas.openxmlformats.org/officeDocument/2006/relationships/tableStyles" Target="tableStyles.xml" /><Relationship Id="rId3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jpg"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Ambiguity</a:t>
            </a:r>
            <a:r>
              <a:rPr/>
              <a:t> </a:t>
            </a:r>
            <a:r>
              <a:rPr/>
              <a:t>Aversion</a:t>
            </a:r>
          </a:p>
        </p:txBody>
      </p:sp>
      <p:sp>
        <p:nvSpPr>
          <p:cNvPr id="3" name="Subtitle 2"/>
          <p:cNvSpPr>
            <a:spLocks noGrp="1"/>
          </p:cNvSpPr>
          <p:nvPr>
            <p:ph type="subTitle" idx="1"/>
          </p:nvPr>
        </p:nvSpPr>
        <p:spPr>
          <a:xfrm>
            <a:off x="1371600" y="3886200"/>
            <a:ext cx="6400800" cy="1752600"/>
          </a:xfrm>
        </p:spPr>
        <p:txBody>
          <a:bodyPr/>
          <a:lstStyle/>
          <a:p>
            <a:pPr lvl="0" marL="0" indent="0">
              <a:buNone/>
            </a:pPr>
            <a:r>
              <a:rPr/>
              <a:t>A</a:t>
            </a:r>
            <a:r>
              <a:rPr/>
              <a:t> </a:t>
            </a:r>
            <a:r>
              <a:rPr/>
              <a:t>Vignette</a:t>
            </a:r>
            <a:r>
              <a:rPr/>
              <a:t> </a:t>
            </a:r>
            <a:r>
              <a:rPr/>
              <a:t>Study</a:t>
            </a:r>
            <a:br/>
            <a:br/>
            <a:r>
              <a:rPr/>
              <a:t>Josh</a:t>
            </a:r>
            <a:r>
              <a:rPr/>
              <a:t> </a:t>
            </a:r>
            <a:r>
              <a:rPr/>
              <a:t>White</a:t>
            </a:r>
            <a:r>
              <a:rPr/>
              <a:t> </a:t>
            </a:r>
            <a:r>
              <a:rPr/>
              <a:t>&amp;</a:t>
            </a:r>
            <a:r>
              <a:rPr/>
              <a:t> </a:t>
            </a:r>
            <a:r>
              <a:rPr/>
              <a:t>A/Prof</a:t>
            </a:r>
            <a:r>
              <a:rPr/>
              <a:t> </a:t>
            </a:r>
            <a:r>
              <a:rPr/>
              <a:t>Amy</a:t>
            </a:r>
            <a:r>
              <a:rPr/>
              <a:t> </a:t>
            </a:r>
            <a:r>
              <a:rPr/>
              <a:t>Perfors</a:t>
            </a:r>
          </a:p>
        </p:txBody>
      </p:sp>
      <p:sp>
        <p:nvSpPr>
          <p:cNvPr id="4" name="Date Placeholder 3"/>
          <p:cNvSpPr>
            <a:spLocks noGrp="1"/>
          </p:cNvSpPr>
          <p:nvPr>
            <p:ph type="dt" sz="half" idx="10"/>
          </p:nvPr>
        </p:nvSpPr>
        <p:spPr/>
        <p:txBody>
          <a:bodyPr/>
          <a:lstStyle/>
          <a:p>
            <a:pPr lvl="0" marL="0" indent="0">
              <a:buNone/>
            </a:pPr>
            <a:r>
              <a:rPr/>
              <a:t>2</a:t>
            </a:r>
            <a:r>
              <a:rPr/>
              <a:t> </a:t>
            </a:r>
            <a:r>
              <a:rPr/>
              <a:t>May</a:t>
            </a:r>
            <a:r>
              <a:rPr/>
              <a:t> </a:t>
            </a:r>
            <a:r>
              <a:rPr/>
              <a:t>2019</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ext_images\qexample4.PNG" id="0" name="Picture 1"/>
          <p:cNvPicPr>
            <a:picLocks noGrp="1" noChangeAspect="1"/>
          </p:cNvPicPr>
          <p:nvPr/>
        </p:nvPicPr>
        <p:blipFill>
          <a:blip r:embed="rId2"/>
          <a:stretch>
            <a:fillRect/>
          </a:stretch>
        </p:blipFill>
        <p:spPr bwMode="auto">
          <a:xfrm>
            <a:off x="457200" y="2882900"/>
            <a:ext cx="8229600" cy="19431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Results</a:t>
            </a:r>
          </a:p>
        </p:txBody>
      </p:sp>
      <p:sp>
        <p:nvSpPr>
          <p:cNvPr id="3" name="Content Placeholder 2"/>
          <p:cNvSpPr>
            <a:spLocks noGrp="1"/>
          </p:cNvSpPr>
          <p:nvPr>
            <p:ph idx="1"/>
          </p:nvPr>
        </p:nvSpPr>
        <p:spPr/>
        <p:txBody>
          <a:bodyPr/>
          <a:lstStyle/>
          <a:p>
            <a:pPr lvl="0" marL="1270000" indent="0">
              <a:buNone/>
            </a:pPr>
            <a:r>
              <a:rPr sz="1800">
                <a:latin typeface="Courier"/>
              </a:rPr>
              <a:t>## Warning: `fun.y` is deprecated. Use `fun` instead.
## Warning: `fun.y` is deprecated. Use `fun` instead.</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Slides_files/figure-pptx/graph-1.png" id="0" name="Picture 1"/>
          <p:cNvPicPr>
            <a:picLocks noGrp="1" noChangeAspect="1"/>
          </p:cNvPicPr>
          <p:nvPr/>
        </p:nvPicPr>
        <p:blipFill>
          <a:blip r:embed="rId2"/>
          <a:stretch>
            <a:fillRect/>
          </a:stretch>
        </p:blipFill>
        <p:spPr bwMode="auto">
          <a:xfrm>
            <a:off x="457200" y="1803400"/>
            <a:ext cx="8229600" cy="41148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Statistical</a:t>
            </a:r>
            <a:r>
              <a:rPr/>
              <a:t> </a:t>
            </a:r>
            <a:r>
              <a:rPr/>
              <a:t>Analyses</a:t>
            </a:r>
          </a:p>
        </p:txBody>
      </p:sp>
      <p:sp>
        <p:nvSpPr>
          <p:cNvPr id="3" name="Content Placeholder 2"/>
          <p:cNvSpPr>
            <a:spLocks noGrp="1"/>
          </p:cNvSpPr>
          <p:nvPr>
            <p:ph idx="1"/>
          </p:nvPr>
        </p:nvSpPr>
        <p:spPr/>
        <p:txBody>
          <a:bodyPr/>
          <a:lstStyle/>
          <a:p>
            <a:pPr lvl="1"/>
            <a:r>
              <a:rPr/>
              <a:t>We ran the following ordinal logistic regressions on this preference:</a:t>
            </a:r>
          </a:p>
          <a:p>
            <a:pPr lvl="2">
              <a:buAutoNum type="alphaLcParenBoth"/>
            </a:pPr>
            <a:r>
              <a:rPr/>
              <a:t>No predictors. (AA overall?)</a:t>
            </a:r>
          </a:p>
          <a:p>
            <a:pPr lvl="2">
              <a:buAutoNum type="alphaLcParenBoth"/>
            </a:pPr>
            <a:r>
              <a:rPr/>
              <a:t>Predictor including a main effect of condition, that is whether it is gain or loss. (AA modulated by gain or loss?) </a:t>
            </a:r>
          </a:p>
          <a:p>
            <a:pPr lvl="2">
              <a:buAutoNum type="alphaLcParenBoth"/>
            </a:pPr>
            <a:r>
              <a:rPr/>
              <a:t>Predictor including a main effect of order of the option. (Ensure answer order doesn’t affect responses) </a:t>
            </a:r>
          </a:p>
          <a:p>
            <a:pPr lvl="2">
              <a:buAutoNum type="alphaLcParenBoth"/>
            </a:pPr>
            <a:r>
              <a:rPr/>
              <a:t>Predictor including a main effect of condition plus a random intercept of question.(Does AA vary by situation?) </a:t>
            </a:r>
            <a:br/>
          </a:p>
          <a:p>
            <a:pPr lvl="2">
              <a:buAutoNum type="alphaLcParenBoth"/>
            </a:pPr>
            <a:r>
              <a:rPr/>
              <a:t>Post-hoc model with only a random effect for intercept by vignette, to see whether condition (gain or loss) predictor adds anything beyond random effect. </a:t>
            </a:r>
          </a:p>
          <a:p>
            <a:pPr lvl="1"/>
            <a:r>
              <a:rPr/>
              <a:t>Compare AIC to select best model.</a:t>
            </a:r>
          </a:p>
          <a:p>
            <a:pPr lvl="1"/>
            <a:r>
              <a:rPr/>
              <a:t>Ran both Bayesian and Frequentist versions of models.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Freq:</a:t>
            </a:r>
            <a:r>
              <a:rPr/>
              <a:t> </a:t>
            </a:r>
            <a:r>
              <a:rPr/>
              <a:t>No</a:t>
            </a:r>
            <a:r>
              <a:rPr/>
              <a:t> </a:t>
            </a:r>
            <a:r>
              <a:rPr/>
              <a:t>Predictors</a:t>
            </a:r>
          </a:p>
        </p:txBody>
      </p:sp>
      <p:sp>
        <p:nvSpPr>
          <p:cNvPr id="3" name="Content Placeholder 2"/>
          <p:cNvSpPr>
            <a:spLocks noGrp="1"/>
          </p:cNvSpPr>
          <p:nvPr>
            <p:ph idx="1"/>
          </p:nvPr>
        </p:nvSpPr>
        <p:spPr/>
        <p:txBody>
          <a:bodyPr/>
          <a:lstStyle/>
          <a:p>
            <a:pPr lvl="0" marL="1270000" indent="0">
              <a:buNone/>
            </a:pPr>
            <a:r>
              <a:rPr sz="1800">
                <a:latin typeface="Courier"/>
              </a:rPr>
              <a:t>olm.freq.nopred &lt;-</a:t>
            </a:r>
            <a:r>
              <a:rPr sz="1800" b="1">
                <a:solidFill>
                  <a:srgbClr val="007020"/>
                </a:solidFill>
                <a:latin typeface="Courier"/>
              </a:rPr>
              <a:t>polr</a:t>
            </a:r>
            <a:r>
              <a:rPr sz="1800">
                <a:latin typeface="Courier"/>
              </a:rPr>
              <a:t>(vignetteAnswer.ordfac </a:t>
            </a:r>
            <a:r>
              <a:rPr sz="1800">
                <a:solidFill>
                  <a:srgbClr val="666666"/>
                </a:solidFill>
                <a:latin typeface="Courier"/>
              </a:rPr>
              <a:t>~</a:t>
            </a:r>
            <a:r>
              <a:rPr sz="1800">
                <a:solidFill>
                  <a:srgbClr val="4070A0"/>
                </a:solidFill>
                <a:latin typeface="Courier"/>
              </a:rPr>
              <a:t> </a:t>
            </a:r>
            <a:r>
              <a:rPr sz="1800">
                <a:solidFill>
                  <a:srgbClr val="40A070"/>
                </a:solidFill>
                <a:latin typeface="Courier"/>
              </a:rPr>
              <a:t>1</a:t>
            </a:r>
            <a:r>
              <a:rPr sz="1800">
                <a:latin typeface="Courier"/>
              </a:rPr>
              <a:t>, </a:t>
            </a:r>
            <a:r>
              <a:rPr sz="1800">
                <a:solidFill>
                  <a:srgbClr val="902000"/>
                </a:solidFill>
                <a:latin typeface="Courier"/>
              </a:rPr>
              <a:t>data =</a:t>
            </a:r>
            <a:r>
              <a:rPr sz="1800">
                <a:latin typeface="Courier"/>
              </a:rPr>
              <a:t> d_pass, </a:t>
            </a:r>
            <a:br/>
            <a:r>
              <a:rPr sz="1800">
                <a:latin typeface="Courier"/>
              </a:rPr>
              <a:t>                         </a:t>
            </a:r>
            <a:r>
              <a:rPr sz="1800">
                <a:solidFill>
                  <a:srgbClr val="902000"/>
                </a:solidFill>
                <a:latin typeface="Courier"/>
              </a:rPr>
              <a:t>method =</a:t>
            </a:r>
            <a:r>
              <a:rPr sz="1800">
                <a:latin typeface="Courier"/>
              </a:rPr>
              <a:t> </a:t>
            </a:r>
            <a:r>
              <a:rPr sz="1800">
                <a:solidFill>
                  <a:srgbClr val="4070A0"/>
                </a:solidFill>
                <a:latin typeface="Courier"/>
              </a:rPr>
              <a:t>"logistic"</a:t>
            </a:r>
            <a:r>
              <a:rPr sz="1800">
                <a:latin typeface="Courier"/>
              </a:rPr>
              <a:t>, </a:t>
            </a:r>
            <a:r>
              <a:rPr sz="1800">
                <a:solidFill>
                  <a:srgbClr val="902000"/>
                </a:solidFill>
                <a:latin typeface="Courier"/>
              </a:rPr>
              <a:t>Hess =</a:t>
            </a:r>
            <a:r>
              <a:rPr sz="1800">
                <a:latin typeface="Courier"/>
              </a:rPr>
              <a:t> </a:t>
            </a:r>
            <a:r>
              <a:rPr sz="1800">
                <a:solidFill>
                  <a:srgbClr val="007020"/>
                </a:solidFill>
                <a:latin typeface="Courier"/>
              </a:rPr>
              <a:t>TRUE</a:t>
            </a:r>
            <a:r>
              <a:rPr sz="1800">
                <a:latin typeface="Courier"/>
              </a:rPr>
              <a:t>) </a:t>
            </a:r>
            <a:br/>
            <a:r>
              <a:rPr sz="1800" b="1">
                <a:solidFill>
                  <a:srgbClr val="007020"/>
                </a:solidFill>
                <a:latin typeface="Courier"/>
              </a:rPr>
              <a:t>summary</a:t>
            </a:r>
            <a:r>
              <a:rPr sz="1800">
                <a:latin typeface="Courier"/>
              </a:rPr>
              <a:t>(olm.freq.nopred)</a:t>
            </a:r>
          </a:p>
          <a:p>
            <a:pPr lvl="0" marL="1270000" indent="0">
              <a:buNone/>
            </a:pPr>
            <a:r>
              <a:rPr sz="1800">
                <a:latin typeface="Courier"/>
              </a:rPr>
              <a:t>## Call:
## polr(formula = vignetteAnswer.ordfac ~ 1, data = d_pass, Hess = TRUE, 
##     method = "logistic")
## 
## No coefficients
## 
## Intercepts:
##       Value   Std. Error t value
## -3|-2  -3.358   0.165    -20.348
## -2|-1  -1.862   0.087    -21.352
## -1|0   -1.332   0.073    -18.199
## 0|1     0.142   0.060      2.378
## 1|2     0.716   0.063     11.298
## 2|3     2.058   0.094     21.921
## 
## Residual Deviance: 3961.75 
## AIC: 3973.75</a:t>
            </a:r>
          </a:p>
          <a:p>
            <a:pPr lvl="0" marL="1270000" indent="0">
              <a:buNone/>
            </a:pPr>
            <a:r>
              <a:rPr sz="1800" i="1">
                <a:solidFill>
                  <a:srgbClr val="60A0B0"/>
                </a:solidFill>
                <a:latin typeface="Courier"/>
              </a:rPr>
              <a:t>#get probabilities</a:t>
            </a:r>
            <a:br/>
            <a:r>
              <a:rPr sz="1800">
                <a:latin typeface="Courier"/>
              </a:rPr>
              <a:t>logistic_cdf &lt;-</a:t>
            </a:r>
            <a:r>
              <a:rPr sz="1800">
                <a:solidFill>
                  <a:srgbClr val="4070A0"/>
                </a:solidFill>
                <a:latin typeface="Courier"/>
              </a:rPr>
              <a:t> </a:t>
            </a:r>
            <a:r>
              <a:rPr sz="1800" b="1">
                <a:solidFill>
                  <a:srgbClr val="007020"/>
                </a:solidFill>
                <a:latin typeface="Courier"/>
              </a:rPr>
              <a:t>function</a:t>
            </a:r>
            <a:r>
              <a:rPr sz="1800">
                <a:latin typeface="Courier"/>
              </a:rPr>
              <a:t>(x) {</a:t>
            </a:r>
            <a:br/>
            <a:r>
              <a:rPr sz="1800">
                <a:latin typeface="Courier"/>
              </a:rPr>
              <a:t>  </a:t>
            </a:r>
            <a:r>
              <a:rPr sz="1800" b="1">
                <a:solidFill>
                  <a:srgbClr val="007020"/>
                </a:solidFill>
                <a:latin typeface="Courier"/>
              </a:rPr>
              <a:t>return</a:t>
            </a:r>
            <a:r>
              <a:rPr sz="1800">
                <a:latin typeface="Courier"/>
              </a:rPr>
              <a:t>( </a:t>
            </a:r>
            <a:r>
              <a:rPr sz="1800">
                <a:solidFill>
                  <a:srgbClr val="40A070"/>
                </a:solidFill>
                <a:latin typeface="Courier"/>
              </a:rPr>
              <a:t>1</a:t>
            </a:r>
            <a:r>
              <a:rPr sz="1800">
                <a:solidFill>
                  <a:srgbClr val="666666"/>
                </a:solidFill>
                <a:latin typeface="Courier"/>
              </a:rPr>
              <a:t>/</a:t>
            </a:r>
            <a:r>
              <a:rPr sz="1800">
                <a:latin typeface="Courier"/>
              </a:rPr>
              <a:t>(</a:t>
            </a:r>
            <a:r>
              <a:rPr sz="1800">
                <a:solidFill>
                  <a:srgbClr val="40A070"/>
                </a:solidFill>
                <a:latin typeface="Courier"/>
              </a:rPr>
              <a:t>1</a:t>
            </a:r>
            <a:r>
              <a:rPr sz="1800">
                <a:solidFill>
                  <a:srgbClr val="666666"/>
                </a:solidFill>
                <a:latin typeface="Courier"/>
              </a:rPr>
              <a:t>+</a:t>
            </a:r>
            <a:r>
              <a:rPr sz="1800" b="1">
                <a:solidFill>
                  <a:srgbClr val="007020"/>
                </a:solidFill>
                <a:latin typeface="Courier"/>
              </a:rPr>
              <a:t>exp</a:t>
            </a:r>
            <a:r>
              <a:rPr sz="1800">
                <a:latin typeface="Courier"/>
              </a:rPr>
              <a:t>(</a:t>
            </a:r>
            <a:r>
              <a:rPr sz="1800">
                <a:solidFill>
                  <a:srgbClr val="666666"/>
                </a:solidFill>
                <a:latin typeface="Courier"/>
              </a:rPr>
              <a:t>-</a:t>
            </a:r>
            <a:r>
              <a:rPr sz="1800">
                <a:latin typeface="Courier"/>
              </a:rPr>
              <a:t>x) ))</a:t>
            </a:r>
            <a:br/>
            <a:r>
              <a:rPr sz="1800">
                <a:latin typeface="Courier"/>
              </a:rPr>
              <a:t>}</a:t>
            </a:r>
            <a:br/>
            <a:r>
              <a:rPr sz="1800">
                <a:latin typeface="Courier"/>
              </a:rPr>
              <a:t>cdf &lt;-</a:t>
            </a:r>
            <a:r>
              <a:rPr sz="1800">
                <a:solidFill>
                  <a:srgbClr val="4070A0"/>
                </a:solidFill>
                <a:latin typeface="Courier"/>
              </a:rPr>
              <a:t> </a:t>
            </a:r>
            <a:r>
              <a:rPr sz="1800" b="1">
                <a:solidFill>
                  <a:srgbClr val="007020"/>
                </a:solidFill>
                <a:latin typeface="Courier"/>
              </a:rPr>
              <a:t>logistic_cdf</a:t>
            </a:r>
            <a:r>
              <a:rPr sz="1800">
                <a:latin typeface="Courier"/>
              </a:rPr>
              <a:t>(olm.freq.nopred</a:t>
            </a:r>
            <a:r>
              <a:rPr sz="1800">
                <a:solidFill>
                  <a:srgbClr val="666666"/>
                </a:solidFill>
                <a:latin typeface="Courier"/>
              </a:rPr>
              <a:t>$</a:t>
            </a:r>
            <a:r>
              <a:rPr sz="1800">
                <a:latin typeface="Courier"/>
              </a:rPr>
              <a:t>zeta)</a:t>
            </a:r>
            <a:br/>
            <a:r>
              <a:rPr sz="1800">
                <a:latin typeface="Courier"/>
              </a:rPr>
              <a:t>pdf &lt;-</a:t>
            </a:r>
            <a:r>
              <a:rPr sz="1800">
                <a:solidFill>
                  <a:srgbClr val="4070A0"/>
                </a:solidFill>
                <a:latin typeface="Courier"/>
              </a:rPr>
              <a:t> </a:t>
            </a:r>
            <a:r>
              <a:rPr sz="1800" b="1">
                <a:solidFill>
                  <a:srgbClr val="007020"/>
                </a:solidFill>
                <a:latin typeface="Courier"/>
              </a:rPr>
              <a:t>c</a:t>
            </a:r>
            <a:r>
              <a:rPr sz="1800">
                <a:latin typeface="Courier"/>
              </a:rPr>
              <a:t>(cdf[</a:t>
            </a:r>
            <a:r>
              <a:rPr sz="1800">
                <a:solidFill>
                  <a:srgbClr val="40A070"/>
                </a:solidFill>
                <a:latin typeface="Courier"/>
              </a:rPr>
              <a:t>1</a:t>
            </a:r>
            <a:r>
              <a:rPr sz="1800">
                <a:latin typeface="Courier"/>
              </a:rPr>
              <a:t>], </a:t>
            </a:r>
            <a:r>
              <a:rPr sz="1800" b="1">
                <a:solidFill>
                  <a:srgbClr val="007020"/>
                </a:solidFill>
                <a:latin typeface="Courier"/>
              </a:rPr>
              <a:t>diff</a:t>
            </a:r>
            <a:r>
              <a:rPr sz="1800">
                <a:latin typeface="Courier"/>
              </a:rPr>
              <a:t>(cdf), </a:t>
            </a:r>
            <a:r>
              <a:rPr sz="1800">
                <a:solidFill>
                  <a:srgbClr val="40A070"/>
                </a:solidFill>
                <a:latin typeface="Courier"/>
              </a:rPr>
              <a:t>1</a:t>
            </a:r>
            <a:r>
              <a:rPr sz="1800">
                <a:latin typeface="Courier"/>
              </a:rPr>
              <a:t> </a:t>
            </a:r>
            <a:r>
              <a:rPr sz="1800">
                <a:solidFill>
                  <a:srgbClr val="666666"/>
                </a:solidFill>
                <a:latin typeface="Courier"/>
              </a:rPr>
              <a:t>-</a:t>
            </a:r>
            <a:r>
              <a:rPr sz="1800">
                <a:solidFill>
                  <a:srgbClr val="4070A0"/>
                </a:solidFill>
                <a:latin typeface="Courier"/>
              </a:rPr>
              <a:t> </a:t>
            </a:r>
            <a:r>
              <a:rPr sz="1800">
                <a:latin typeface="Courier"/>
              </a:rPr>
              <a:t>cdf[</a:t>
            </a:r>
            <a:r>
              <a:rPr sz="1800">
                <a:solidFill>
                  <a:srgbClr val="40A070"/>
                </a:solidFill>
                <a:latin typeface="Courier"/>
              </a:rPr>
              <a:t>6</a:t>
            </a:r>
            <a:r>
              <a:rPr sz="1800">
                <a:latin typeface="Courier"/>
              </a:rPr>
              <a:t>])</a:t>
            </a:r>
            <a:br/>
            <a:r>
              <a:rPr sz="1800" b="1">
                <a:solidFill>
                  <a:srgbClr val="007020"/>
                </a:solidFill>
                <a:latin typeface="Courier"/>
              </a:rPr>
              <a:t>names</a:t>
            </a:r>
            <a:r>
              <a:rPr sz="1800">
                <a:latin typeface="Courier"/>
              </a:rPr>
              <a:t>(pdf) &lt;-</a:t>
            </a:r>
            <a:r>
              <a:rPr sz="1800">
                <a:solidFill>
                  <a:srgbClr val="4070A0"/>
                </a:solidFill>
                <a:latin typeface="Courier"/>
              </a:rPr>
              <a:t> </a:t>
            </a:r>
            <a:r>
              <a:rPr sz="1800">
                <a:solidFill>
                  <a:srgbClr val="40A070"/>
                </a:solidFill>
                <a:latin typeface="Courier"/>
              </a:rPr>
              <a:t>-3</a:t>
            </a:r>
            <a:r>
              <a:rPr sz="1800">
                <a:solidFill>
                  <a:srgbClr val="666666"/>
                </a:solidFill>
                <a:latin typeface="Courier"/>
              </a:rPr>
              <a:t>:</a:t>
            </a:r>
            <a:r>
              <a:rPr sz="1800">
                <a:solidFill>
                  <a:srgbClr val="40A070"/>
                </a:solidFill>
                <a:latin typeface="Courier"/>
              </a:rPr>
              <a:t>3</a:t>
            </a:r>
            <a:br/>
            <a:br/>
            <a:r>
              <a:rPr sz="1800" b="1">
                <a:solidFill>
                  <a:srgbClr val="007020"/>
                </a:solidFill>
                <a:latin typeface="Courier"/>
              </a:rPr>
              <a:t>barplot</a:t>
            </a:r>
            <a:r>
              <a:rPr sz="1800">
                <a:latin typeface="Courier"/>
              </a:rPr>
              <a:t>(pdf, </a:t>
            </a:r>
            <a:r>
              <a:rPr sz="1800">
                <a:solidFill>
                  <a:srgbClr val="902000"/>
                </a:solidFill>
                <a:latin typeface="Courier"/>
              </a:rPr>
              <a:t>xlab =</a:t>
            </a:r>
            <a:r>
              <a:rPr sz="1800">
                <a:latin typeface="Courier"/>
              </a:rPr>
              <a:t> </a:t>
            </a:r>
            <a:r>
              <a:rPr sz="1800">
                <a:solidFill>
                  <a:srgbClr val="4070A0"/>
                </a:solidFill>
                <a:latin typeface="Courier"/>
              </a:rPr>
              <a:t>"AmbAv Likert Categories"</a:t>
            </a:r>
            <a:r>
              <a:rPr sz="1800">
                <a:latin typeface="Courier"/>
              </a:rPr>
              <a:t>,</a:t>
            </a:r>
            <a:br/>
            <a:r>
              <a:rPr sz="1800">
                <a:latin typeface="Courier"/>
              </a:rPr>
              <a:t>             </a:t>
            </a:r>
            <a:r>
              <a:rPr sz="1800">
                <a:solidFill>
                  <a:srgbClr val="902000"/>
                </a:solidFill>
                <a:latin typeface="Courier"/>
              </a:rPr>
              <a:t>ylab =</a:t>
            </a:r>
            <a:r>
              <a:rPr sz="1800">
                <a:latin typeface="Courier"/>
              </a:rPr>
              <a:t> </a:t>
            </a:r>
            <a:r>
              <a:rPr sz="1800">
                <a:solidFill>
                  <a:srgbClr val="4070A0"/>
                </a:solidFill>
                <a:latin typeface="Courier"/>
              </a:rPr>
              <a:t>"Probability"</a:t>
            </a:r>
            <a:r>
              <a:rPr sz="1800">
                <a:latin typeface="Courier"/>
              </a:rPr>
              <a:t>)</a:t>
            </a:r>
          </a:p>
          <a:p>
            <a:pPr lvl="0" marL="0" indent="0">
              <a:buNone/>
            </a:pP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Freq:</a:t>
            </a:r>
            <a:r>
              <a:rPr/>
              <a:t> </a:t>
            </a:r>
            <a:r>
              <a:rPr/>
              <a:t>Gain</a:t>
            </a:r>
            <a:r>
              <a:rPr/>
              <a:t> </a:t>
            </a:r>
            <a:r>
              <a:rPr/>
              <a:t>or</a:t>
            </a:r>
            <a:r>
              <a:rPr/>
              <a:t> </a:t>
            </a:r>
            <a:r>
              <a:rPr/>
              <a:t>Loss</a:t>
            </a:r>
            <a:r>
              <a:rPr/>
              <a:t> </a:t>
            </a:r>
            <a:r>
              <a:rPr/>
              <a:t>Predictor</a:t>
            </a:r>
          </a:p>
        </p:txBody>
      </p:sp>
      <p:sp>
        <p:nvSpPr>
          <p:cNvPr id="3" name="Content Placeholder 2"/>
          <p:cNvSpPr>
            <a:spLocks noGrp="1"/>
          </p:cNvSpPr>
          <p:nvPr>
            <p:ph idx="1"/>
          </p:nvPr>
        </p:nvSpPr>
        <p:spPr/>
        <p:txBody>
          <a:bodyPr/>
          <a:lstStyle/>
          <a:p>
            <a:pPr lvl="0" marL="1270000" indent="0">
              <a:buNone/>
            </a:pPr>
            <a:r>
              <a:rPr sz="1800">
                <a:latin typeface="Courier"/>
              </a:rPr>
              <a:t>olm.freq.GLpred &lt;-</a:t>
            </a:r>
            <a:r>
              <a:rPr sz="1800">
                <a:solidFill>
                  <a:srgbClr val="4070A0"/>
                </a:solidFill>
                <a:latin typeface="Courier"/>
              </a:rPr>
              <a:t>  </a:t>
            </a:r>
            <a:r>
              <a:rPr sz="1800" b="1">
                <a:solidFill>
                  <a:srgbClr val="007020"/>
                </a:solidFill>
                <a:latin typeface="Courier"/>
              </a:rPr>
              <a:t>polr</a:t>
            </a:r>
            <a:r>
              <a:rPr sz="1800">
                <a:latin typeface="Courier"/>
              </a:rPr>
              <a:t>(vignetteAnswer.ordfac </a:t>
            </a:r>
            <a:r>
              <a:rPr sz="1800">
                <a:solidFill>
                  <a:srgbClr val="666666"/>
                </a:solidFill>
                <a:latin typeface="Courier"/>
              </a:rPr>
              <a:t>~</a:t>
            </a:r>
            <a:r>
              <a:rPr sz="1800">
                <a:solidFill>
                  <a:srgbClr val="4070A0"/>
                </a:solidFill>
                <a:latin typeface="Courier"/>
              </a:rPr>
              <a:t> </a:t>
            </a:r>
            <a:r>
              <a:rPr sz="1800">
                <a:latin typeface="Courier"/>
              </a:rPr>
              <a:t>vignetteType, </a:t>
            </a:r>
            <a:br/>
            <a:r>
              <a:rPr sz="1800">
                <a:latin typeface="Courier"/>
              </a:rPr>
              <a:t>                         </a:t>
            </a:r>
            <a:r>
              <a:rPr sz="1800">
                <a:solidFill>
                  <a:srgbClr val="902000"/>
                </a:solidFill>
                <a:latin typeface="Courier"/>
              </a:rPr>
              <a:t>data =</a:t>
            </a:r>
            <a:r>
              <a:rPr sz="1800">
                <a:latin typeface="Courier"/>
              </a:rPr>
              <a:t> d_pass, </a:t>
            </a:r>
            <a:r>
              <a:rPr sz="1800">
                <a:solidFill>
                  <a:srgbClr val="902000"/>
                </a:solidFill>
                <a:latin typeface="Courier"/>
              </a:rPr>
              <a:t>method =</a:t>
            </a:r>
            <a:r>
              <a:rPr sz="1800">
                <a:latin typeface="Courier"/>
              </a:rPr>
              <a:t> </a:t>
            </a:r>
            <a:r>
              <a:rPr sz="1800">
                <a:solidFill>
                  <a:srgbClr val="4070A0"/>
                </a:solidFill>
                <a:latin typeface="Courier"/>
              </a:rPr>
              <a:t>"logistic"</a:t>
            </a:r>
            <a:r>
              <a:rPr sz="1800">
                <a:latin typeface="Courier"/>
              </a:rPr>
              <a:t>, </a:t>
            </a:r>
            <a:r>
              <a:rPr sz="1800">
                <a:solidFill>
                  <a:srgbClr val="902000"/>
                </a:solidFill>
                <a:latin typeface="Courier"/>
              </a:rPr>
              <a:t>Hess =</a:t>
            </a:r>
            <a:r>
              <a:rPr sz="1800">
                <a:latin typeface="Courier"/>
              </a:rPr>
              <a:t> </a:t>
            </a:r>
            <a:r>
              <a:rPr sz="1800">
                <a:solidFill>
                  <a:srgbClr val="007020"/>
                </a:solidFill>
                <a:latin typeface="Courier"/>
              </a:rPr>
              <a:t>TRUE</a:t>
            </a:r>
            <a:r>
              <a:rPr sz="1800">
                <a:latin typeface="Courier"/>
              </a:rPr>
              <a:t>) </a:t>
            </a:r>
            <a:br/>
            <a:r>
              <a:rPr sz="1800" b="1">
                <a:solidFill>
                  <a:srgbClr val="007020"/>
                </a:solidFill>
                <a:latin typeface="Courier"/>
              </a:rPr>
              <a:t>summary</a:t>
            </a:r>
            <a:r>
              <a:rPr sz="1800">
                <a:latin typeface="Courier"/>
              </a:rPr>
              <a:t>(olm.freq.GLpred)</a:t>
            </a:r>
          </a:p>
          <a:p>
            <a:pPr lvl="0" marL="1270000" indent="0">
              <a:buNone/>
            </a:pPr>
            <a:r>
              <a:rPr sz="1800">
                <a:latin typeface="Courier"/>
              </a:rPr>
              <a:t>## Call:
## polr(formula = vignetteAnswer.ordfac ~ vignetteType, data = d_pass, 
##     Hess = TRUE, method = "logistic")
## 
## Coefficients:
##               Value Std. Error t value
## vignetteTypeG 0.361      0.106     3.4
## 
## Intercepts:
##       Value   Std. Error t value
## -3|-2  -3.197   0.171    -18.668
## -2|-1  -1.696   0.099    -17.051
## -1|0   -1.162   0.088    -13.189
## 0|1     0.319   0.080      4.013
## 1|2     0.895   0.083     10.796
## 2|3     2.242   0.109     20.530
## 
## Residual Deviance: 3950.19 
## AIC: 3964.19</a:t>
            </a:r>
          </a:p>
          <a:p>
            <a:pPr lvl="0" marL="1270000" indent="0">
              <a:buNone/>
            </a:pPr>
            <a:r>
              <a:rPr sz="1800">
                <a:latin typeface="Courier"/>
              </a:rPr>
              <a:t>ci &lt;-</a:t>
            </a:r>
            <a:r>
              <a:rPr sz="1800">
                <a:solidFill>
                  <a:srgbClr val="4070A0"/>
                </a:solidFill>
                <a:latin typeface="Courier"/>
              </a:rPr>
              <a:t> </a:t>
            </a:r>
            <a:r>
              <a:rPr sz="1800" b="1">
                <a:solidFill>
                  <a:srgbClr val="007020"/>
                </a:solidFill>
                <a:latin typeface="Courier"/>
              </a:rPr>
              <a:t>confint</a:t>
            </a:r>
            <a:r>
              <a:rPr sz="1800">
                <a:latin typeface="Courier"/>
              </a:rPr>
              <a:t>(olm.freq.GLpred)</a:t>
            </a:r>
          </a:p>
          <a:p>
            <a:pPr lvl="0" marL="1270000" indent="0">
              <a:buNone/>
            </a:pPr>
            <a:r>
              <a:rPr sz="1800">
                <a:latin typeface="Courier"/>
              </a:rPr>
              <a:t>## Waiting for profiling to be done...</a:t>
            </a:r>
          </a:p>
          <a:p>
            <a:pPr lvl="0" marL="1270000" indent="0">
              <a:buNone/>
            </a:pPr>
            <a:r>
              <a:rPr sz="1800" b="1">
                <a:solidFill>
                  <a:srgbClr val="007020"/>
                </a:solidFill>
                <a:latin typeface="Courier"/>
              </a:rPr>
              <a:t>exp</a:t>
            </a:r>
            <a:r>
              <a:rPr sz="1800">
                <a:latin typeface="Courier"/>
              </a:rPr>
              <a:t>(</a:t>
            </a:r>
            <a:r>
              <a:rPr sz="1800" b="1">
                <a:solidFill>
                  <a:srgbClr val="007020"/>
                </a:solidFill>
                <a:latin typeface="Courier"/>
              </a:rPr>
              <a:t>cbind</a:t>
            </a:r>
            <a:r>
              <a:rPr sz="1800">
                <a:latin typeface="Courier"/>
              </a:rPr>
              <a:t>(</a:t>
            </a:r>
            <a:r>
              <a:rPr sz="1800">
                <a:solidFill>
                  <a:srgbClr val="902000"/>
                </a:solidFill>
                <a:latin typeface="Courier"/>
              </a:rPr>
              <a:t>OR =</a:t>
            </a:r>
            <a:r>
              <a:rPr sz="1800">
                <a:latin typeface="Courier"/>
              </a:rPr>
              <a:t> </a:t>
            </a:r>
            <a:r>
              <a:rPr sz="1800" b="1">
                <a:solidFill>
                  <a:srgbClr val="007020"/>
                </a:solidFill>
                <a:latin typeface="Courier"/>
              </a:rPr>
              <a:t>coef</a:t>
            </a:r>
            <a:r>
              <a:rPr sz="1800">
                <a:latin typeface="Courier"/>
              </a:rPr>
              <a:t>(olm.freq.GLpred), </a:t>
            </a:r>
            <a:r>
              <a:rPr sz="1800" b="1">
                <a:solidFill>
                  <a:srgbClr val="007020"/>
                </a:solidFill>
                <a:latin typeface="Courier"/>
              </a:rPr>
              <a:t>t</a:t>
            </a:r>
            <a:r>
              <a:rPr sz="1800">
                <a:latin typeface="Courier"/>
              </a:rPr>
              <a:t>(ci)))</a:t>
            </a:r>
          </a:p>
          <a:p>
            <a:pPr lvl="0" marL="1270000" indent="0">
              <a:buNone/>
            </a:pPr>
            <a:r>
              <a:rPr sz="1800">
                <a:latin typeface="Courier"/>
              </a:rPr>
              <a:t>##                OR 2.5 % 97.5 %
## vignetteTypeG 1.4   1.2    1.8</a:t>
            </a:r>
          </a:p>
          <a:p>
            <a:pPr lvl="0" marL="0" indent="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Freq:</a:t>
            </a:r>
            <a:r>
              <a:rPr/>
              <a:t> </a:t>
            </a:r>
            <a:r>
              <a:rPr/>
              <a:t>Answer</a:t>
            </a:r>
            <a:r>
              <a:rPr/>
              <a:t> </a:t>
            </a:r>
            <a:r>
              <a:rPr/>
              <a:t>Order</a:t>
            </a:r>
            <a:r>
              <a:rPr/>
              <a:t> </a:t>
            </a:r>
            <a:r>
              <a:rPr/>
              <a:t>Predictor</a:t>
            </a:r>
          </a:p>
        </p:txBody>
      </p:sp>
      <p:sp>
        <p:nvSpPr>
          <p:cNvPr id="3" name="Content Placeholder 2"/>
          <p:cNvSpPr>
            <a:spLocks noGrp="1"/>
          </p:cNvSpPr>
          <p:nvPr>
            <p:ph idx="1"/>
          </p:nvPr>
        </p:nvSpPr>
        <p:spPr/>
        <p:txBody>
          <a:bodyPr/>
          <a:lstStyle/>
          <a:p>
            <a:pPr lvl="0" marL="1270000" indent="0">
              <a:buNone/>
            </a:pPr>
            <a:r>
              <a:rPr sz="1800">
                <a:latin typeface="Courier"/>
              </a:rPr>
              <a:t>olm.freq.ordpred &lt;-</a:t>
            </a:r>
            <a:r>
              <a:rPr sz="1800">
                <a:solidFill>
                  <a:srgbClr val="4070A0"/>
                </a:solidFill>
                <a:latin typeface="Courier"/>
              </a:rPr>
              <a:t> </a:t>
            </a:r>
            <a:r>
              <a:rPr sz="1800" b="1">
                <a:solidFill>
                  <a:srgbClr val="007020"/>
                </a:solidFill>
                <a:latin typeface="Courier"/>
              </a:rPr>
              <a:t>polr</a:t>
            </a:r>
            <a:r>
              <a:rPr sz="1800">
                <a:latin typeface="Courier"/>
              </a:rPr>
              <a:t>(vignetteAnswer.ordfac </a:t>
            </a:r>
            <a:r>
              <a:rPr sz="1800">
                <a:solidFill>
                  <a:srgbClr val="666666"/>
                </a:solidFill>
                <a:latin typeface="Courier"/>
              </a:rPr>
              <a:t>~</a:t>
            </a:r>
            <a:r>
              <a:rPr sz="1800">
                <a:solidFill>
                  <a:srgbClr val="4070A0"/>
                </a:solidFill>
                <a:latin typeface="Courier"/>
              </a:rPr>
              <a:t> </a:t>
            </a:r>
            <a:r>
              <a:rPr sz="1800">
                <a:latin typeface="Courier"/>
              </a:rPr>
              <a:t>answerOrder,</a:t>
            </a:r>
            <a:br/>
            <a:r>
              <a:rPr sz="1800">
                <a:latin typeface="Courier"/>
              </a:rPr>
              <a:t>                    </a:t>
            </a:r>
            <a:r>
              <a:rPr sz="1800">
                <a:solidFill>
                  <a:srgbClr val="902000"/>
                </a:solidFill>
                <a:latin typeface="Courier"/>
              </a:rPr>
              <a:t>data =</a:t>
            </a:r>
            <a:r>
              <a:rPr sz="1800">
                <a:latin typeface="Courier"/>
              </a:rPr>
              <a:t> d_pass, </a:t>
            </a:r>
            <a:r>
              <a:rPr sz="1800">
                <a:solidFill>
                  <a:srgbClr val="902000"/>
                </a:solidFill>
                <a:latin typeface="Courier"/>
              </a:rPr>
              <a:t>method =</a:t>
            </a:r>
            <a:r>
              <a:rPr sz="1800">
                <a:latin typeface="Courier"/>
              </a:rPr>
              <a:t> </a:t>
            </a:r>
            <a:r>
              <a:rPr sz="1800">
                <a:solidFill>
                  <a:srgbClr val="4070A0"/>
                </a:solidFill>
                <a:latin typeface="Courier"/>
              </a:rPr>
              <a:t>"logistic"</a:t>
            </a:r>
            <a:r>
              <a:rPr sz="1800">
                <a:latin typeface="Courier"/>
              </a:rPr>
              <a:t>, </a:t>
            </a:r>
            <a:r>
              <a:rPr sz="1800">
                <a:solidFill>
                  <a:srgbClr val="902000"/>
                </a:solidFill>
                <a:latin typeface="Courier"/>
              </a:rPr>
              <a:t>Hess =</a:t>
            </a:r>
            <a:r>
              <a:rPr sz="1800">
                <a:latin typeface="Courier"/>
              </a:rPr>
              <a:t> </a:t>
            </a:r>
            <a:r>
              <a:rPr sz="1800">
                <a:solidFill>
                  <a:srgbClr val="007020"/>
                </a:solidFill>
                <a:latin typeface="Courier"/>
              </a:rPr>
              <a:t>TRUE</a:t>
            </a:r>
            <a:r>
              <a:rPr sz="1800">
                <a:latin typeface="Courier"/>
              </a:rPr>
              <a:t>) </a:t>
            </a:r>
            <a:br/>
            <a:r>
              <a:rPr sz="1800" b="1">
                <a:solidFill>
                  <a:srgbClr val="007020"/>
                </a:solidFill>
                <a:latin typeface="Courier"/>
              </a:rPr>
              <a:t>summary</a:t>
            </a:r>
            <a:r>
              <a:rPr sz="1800">
                <a:latin typeface="Courier"/>
              </a:rPr>
              <a:t>(olm.freq.ordpred)</a:t>
            </a:r>
          </a:p>
          <a:p>
            <a:pPr lvl="0" marL="1270000" indent="0">
              <a:buNone/>
            </a:pPr>
            <a:r>
              <a:rPr sz="1800">
                <a:latin typeface="Courier"/>
              </a:rPr>
              <a:t>## Call:
## polr(formula = vignetteAnswer.ordfac ~ answerOrder, data = d_pass, 
##     Hess = TRUE, method = "logistic")
## 
## Coefficients:
##               Value Std. Error t value
## answerOrderB -0.076      0.106  -0.719
## 
## Intercepts:
##       Value   Std. Error t value
## -3|-2  -3.398   0.174    -19.512
## -2|-1  -1.901   0.103    -18.389
## -1|0   -1.371   0.092    -14.944
## 0|1     0.103   0.081      1.270
## 1|2     0.677   0.083      8.125
## 2|3     2.019   0.108     18.716
## 
## Residual Deviance: 3961.24 
## AIC: 3975.24</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Freq:</a:t>
            </a:r>
            <a:r>
              <a:rPr/>
              <a:t> </a:t>
            </a:r>
            <a:r>
              <a:rPr/>
              <a:t>Fixed</a:t>
            </a:r>
            <a:r>
              <a:rPr/>
              <a:t> </a:t>
            </a:r>
            <a:r>
              <a:rPr/>
              <a:t>Gain/Loss</a:t>
            </a:r>
            <a:r>
              <a:rPr/>
              <a:t> </a:t>
            </a:r>
            <a:r>
              <a:rPr/>
              <a:t>Effect</a:t>
            </a:r>
            <a:r>
              <a:rPr/>
              <a:t> </a:t>
            </a:r>
            <a:r>
              <a:rPr/>
              <a:t>and</a:t>
            </a:r>
            <a:r>
              <a:rPr/>
              <a:t> </a:t>
            </a:r>
            <a:r>
              <a:rPr/>
              <a:t>Random</a:t>
            </a:r>
            <a:r>
              <a:rPr/>
              <a:t> </a:t>
            </a:r>
            <a:r>
              <a:rPr/>
              <a:t>Intercept</a:t>
            </a:r>
          </a:p>
        </p:txBody>
      </p:sp>
      <p:sp>
        <p:nvSpPr>
          <p:cNvPr id="3" name="Content Placeholder 2"/>
          <p:cNvSpPr>
            <a:spLocks noGrp="1"/>
          </p:cNvSpPr>
          <p:nvPr>
            <p:ph idx="1"/>
          </p:nvPr>
        </p:nvSpPr>
        <p:spPr/>
        <p:txBody>
          <a:bodyPr/>
          <a:lstStyle/>
          <a:p>
            <a:pPr lvl="0" marL="1270000" indent="0">
              <a:buNone/>
            </a:pPr>
            <a:r>
              <a:rPr sz="1800">
                <a:latin typeface="Courier"/>
              </a:rPr>
              <a:t>olmm.freq &lt;-</a:t>
            </a:r>
            <a:r>
              <a:rPr sz="1800">
                <a:solidFill>
                  <a:srgbClr val="4070A0"/>
                </a:solidFill>
                <a:latin typeface="Courier"/>
              </a:rPr>
              <a:t> </a:t>
            </a:r>
            <a:r>
              <a:rPr sz="1800" b="1">
                <a:solidFill>
                  <a:srgbClr val="007020"/>
                </a:solidFill>
                <a:latin typeface="Courier"/>
              </a:rPr>
              <a:t>clmm</a:t>
            </a:r>
            <a:r>
              <a:rPr sz="1800">
                <a:latin typeface="Courier"/>
              </a:rPr>
              <a:t>(vignetteAnswer.ordfac </a:t>
            </a:r>
            <a:r>
              <a:rPr sz="1800">
                <a:solidFill>
                  <a:srgbClr val="666666"/>
                </a:solidFill>
                <a:latin typeface="Courier"/>
              </a:rPr>
              <a:t>~</a:t>
            </a:r>
            <a:r>
              <a:rPr sz="1800">
                <a:solidFill>
                  <a:srgbClr val="4070A0"/>
                </a:solidFill>
                <a:latin typeface="Courier"/>
              </a:rPr>
              <a:t> </a:t>
            </a:r>
            <a:r>
              <a:rPr sz="1800">
                <a:latin typeface="Courier"/>
              </a:rPr>
              <a:t>vignetteType </a:t>
            </a:r>
            <a:r>
              <a:rPr sz="1800">
                <a:solidFill>
                  <a:srgbClr val="666666"/>
                </a:solidFill>
                <a:latin typeface="Courier"/>
              </a:rPr>
              <a:t>+</a:t>
            </a:r>
            <a:r>
              <a:rPr sz="1800">
                <a:solidFill>
                  <a:srgbClr val="4070A0"/>
                </a:solidFill>
                <a:latin typeface="Courier"/>
              </a:rPr>
              <a:t> </a:t>
            </a:r>
            <a:r>
              <a:rPr sz="1800">
                <a:latin typeface="Courier"/>
              </a:rPr>
              <a:t>(</a:t>
            </a:r>
            <a:r>
              <a:rPr sz="1800">
                <a:solidFill>
                  <a:srgbClr val="40A070"/>
                </a:solidFill>
                <a:latin typeface="Courier"/>
              </a:rPr>
              <a:t>1</a:t>
            </a:r>
            <a:r>
              <a:rPr sz="1800">
                <a:solidFill>
                  <a:srgbClr val="666666"/>
                </a:solidFill>
                <a:latin typeface="Courier"/>
              </a:rPr>
              <a:t>|</a:t>
            </a:r>
            <a:r>
              <a:rPr sz="1800">
                <a:latin typeface="Courier"/>
              </a:rPr>
              <a:t>vignette),</a:t>
            </a:r>
            <a:br/>
            <a:r>
              <a:rPr sz="1800">
                <a:latin typeface="Courier"/>
              </a:rPr>
              <a:t>                  </a:t>
            </a:r>
            <a:r>
              <a:rPr sz="1800">
                <a:solidFill>
                  <a:srgbClr val="902000"/>
                </a:solidFill>
                <a:latin typeface="Courier"/>
              </a:rPr>
              <a:t>data =</a:t>
            </a:r>
            <a:r>
              <a:rPr sz="1800">
                <a:latin typeface="Courier"/>
              </a:rPr>
              <a:t> d_pass, </a:t>
            </a:r>
            <a:r>
              <a:rPr sz="1800">
                <a:solidFill>
                  <a:srgbClr val="902000"/>
                </a:solidFill>
                <a:latin typeface="Courier"/>
              </a:rPr>
              <a:t>link =</a:t>
            </a:r>
            <a:r>
              <a:rPr sz="1800">
                <a:latin typeface="Courier"/>
              </a:rPr>
              <a:t> </a:t>
            </a:r>
            <a:r>
              <a:rPr sz="1800">
                <a:solidFill>
                  <a:srgbClr val="4070A0"/>
                </a:solidFill>
                <a:latin typeface="Courier"/>
              </a:rPr>
              <a:t>"logit"</a:t>
            </a:r>
            <a:r>
              <a:rPr sz="1800">
                <a:latin typeface="Courier"/>
              </a:rPr>
              <a:t>, </a:t>
            </a:r>
            <a:r>
              <a:rPr sz="1800">
                <a:solidFill>
                  <a:srgbClr val="902000"/>
                </a:solidFill>
                <a:latin typeface="Courier"/>
              </a:rPr>
              <a:t>nAGQ =</a:t>
            </a:r>
            <a:r>
              <a:rPr sz="1800">
                <a:latin typeface="Courier"/>
              </a:rPr>
              <a:t> </a:t>
            </a:r>
            <a:r>
              <a:rPr sz="1800">
                <a:solidFill>
                  <a:srgbClr val="40A070"/>
                </a:solidFill>
                <a:latin typeface="Courier"/>
              </a:rPr>
              <a:t>10</a:t>
            </a:r>
            <a:r>
              <a:rPr sz="1800">
                <a:latin typeface="Courier"/>
              </a:rPr>
              <a:t>) </a:t>
            </a:r>
            <a:br/>
            <a:r>
              <a:rPr sz="1800" b="1">
                <a:solidFill>
                  <a:srgbClr val="007020"/>
                </a:solidFill>
                <a:latin typeface="Courier"/>
              </a:rPr>
              <a:t>summary</a:t>
            </a:r>
            <a:r>
              <a:rPr sz="1800">
                <a:latin typeface="Courier"/>
              </a:rPr>
              <a:t>(olmm.freq)</a:t>
            </a:r>
          </a:p>
          <a:p>
            <a:pPr lvl="0" marL="1270000" indent="0">
              <a:buNone/>
            </a:pPr>
            <a:r>
              <a:rPr sz="1800">
                <a:latin typeface="Courier"/>
              </a:rPr>
              <a:t>## Cumulative Link Mixed Model fitted with the adaptive Gauss-Hermite 
## quadrature approximation with 10 quadrature points 
## 
## formula: vignetteAnswer.ordfac ~ vignetteType + (1 | vignette)
## data:    d_pass
## 
##  link  threshold nobs logLik   AIC     niter     max.grad cond.H 
##  logit flexible  1130 -1963.78 3943.56 633(1902) 3.24e-03 1.4e+02
## 
## Random effects:
##  Groups   Name        Variance Std.Dev.
##  vignette (Intercept) 0.143    0.378   
## Number of groups:  vignette 24 
## 
## Coefficients:
##               Estimate Std. Error z value Pr(&gt;|z|)  
## vignetteTypeG    0.366      0.188    1.94    0.052 .
## ---
## Signif. codes:  0 '***' 0.001 '**' 0.01 '*' 0.05 '.' 0.1 ' ' 1
## 
## Threshold coefficients:
##       Estimate Std. Error z value
## -3|-2   -3.270      0.204  -16.00
## -2|-1   -1.749      0.149  -11.75
## -1|0    -1.202      0.141   -8.50
## 0|1      0.328      0.136    2.41
## 1|2      0.923      0.138    6.70
## 2|3      2.303      0.156   14.78</a:t>
            </a:r>
          </a:p>
          <a:p>
            <a:pPr lvl="0" marL="1270000" indent="0">
              <a:buNone/>
            </a:pPr>
            <a:r>
              <a:rPr sz="1800">
                <a:latin typeface="Courier"/>
              </a:rPr>
              <a:t>ci &lt;-</a:t>
            </a:r>
            <a:r>
              <a:rPr sz="1800">
                <a:solidFill>
                  <a:srgbClr val="4070A0"/>
                </a:solidFill>
                <a:latin typeface="Courier"/>
              </a:rPr>
              <a:t> </a:t>
            </a:r>
            <a:r>
              <a:rPr sz="1800" b="1">
                <a:solidFill>
                  <a:srgbClr val="007020"/>
                </a:solidFill>
                <a:latin typeface="Courier"/>
              </a:rPr>
              <a:t>confint</a:t>
            </a:r>
            <a:r>
              <a:rPr sz="1800">
                <a:latin typeface="Courier"/>
              </a:rPr>
              <a:t>(olmm.freq)</a:t>
            </a:r>
            <a:br/>
            <a:r>
              <a:rPr sz="1800" b="1">
                <a:solidFill>
                  <a:srgbClr val="007020"/>
                </a:solidFill>
                <a:latin typeface="Courier"/>
              </a:rPr>
              <a:t>exp</a:t>
            </a:r>
            <a:r>
              <a:rPr sz="1800">
                <a:latin typeface="Courier"/>
              </a:rPr>
              <a:t>(</a:t>
            </a:r>
            <a:r>
              <a:rPr sz="1800" b="1">
                <a:solidFill>
                  <a:srgbClr val="007020"/>
                </a:solidFill>
                <a:latin typeface="Courier"/>
              </a:rPr>
              <a:t>cbind</a:t>
            </a:r>
            <a:r>
              <a:rPr sz="1800">
                <a:latin typeface="Courier"/>
              </a:rPr>
              <a:t>(</a:t>
            </a:r>
            <a:r>
              <a:rPr sz="1800">
                <a:solidFill>
                  <a:srgbClr val="902000"/>
                </a:solidFill>
                <a:latin typeface="Courier"/>
              </a:rPr>
              <a:t>OR =</a:t>
            </a:r>
            <a:r>
              <a:rPr sz="1800">
                <a:latin typeface="Courier"/>
              </a:rPr>
              <a:t> </a:t>
            </a:r>
            <a:r>
              <a:rPr sz="1800" b="1">
                <a:solidFill>
                  <a:srgbClr val="007020"/>
                </a:solidFill>
                <a:latin typeface="Courier"/>
              </a:rPr>
              <a:t>coef</a:t>
            </a:r>
            <a:r>
              <a:rPr sz="1800">
                <a:latin typeface="Courier"/>
              </a:rPr>
              <a:t>(olmm.freq), ci))</a:t>
            </a:r>
          </a:p>
          <a:p>
            <a:pPr lvl="0" marL="1270000" indent="0">
              <a:buNone/>
            </a:pPr>
            <a:r>
              <a:rPr sz="1800">
                <a:latin typeface="Courier"/>
              </a:rPr>
              <a:t>##                   OR 2.5 % 97.5 %
## -3|-2          0.038 0.025  0.057
## -2|-1          0.174 0.130  0.233
## -1|0           0.301 0.228  0.397
## 0|1            1.388 1.063  1.811
## 1|2            2.517 1.921  3.297
## 2|3           10.006 7.373 13.581
## vignetteTypeG  1.441 0.997  2.084</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Freq:</a:t>
            </a:r>
            <a:r>
              <a:rPr/>
              <a:t> </a:t>
            </a:r>
            <a:r>
              <a:rPr/>
              <a:t>Only</a:t>
            </a:r>
            <a:r>
              <a:rPr/>
              <a:t> </a:t>
            </a:r>
            <a:r>
              <a:rPr/>
              <a:t>random</a:t>
            </a:r>
            <a:r>
              <a:rPr/>
              <a:t> </a:t>
            </a:r>
            <a:r>
              <a:rPr/>
              <a:t>intercept</a:t>
            </a:r>
            <a:r>
              <a:rPr/>
              <a:t> </a:t>
            </a:r>
            <a:r>
              <a:rPr/>
              <a:t>(post-hoc)</a:t>
            </a:r>
          </a:p>
        </p:txBody>
      </p:sp>
      <p:sp>
        <p:nvSpPr>
          <p:cNvPr id="3" name="Content Placeholder 2"/>
          <p:cNvSpPr>
            <a:spLocks noGrp="1"/>
          </p:cNvSpPr>
          <p:nvPr>
            <p:ph idx="1"/>
          </p:nvPr>
        </p:nvSpPr>
        <p:spPr/>
        <p:txBody>
          <a:bodyPr/>
          <a:lstStyle/>
          <a:p>
            <a:pPr lvl="0" marL="1270000" indent="0">
              <a:buNone/>
            </a:pPr>
            <a:r>
              <a:rPr sz="1800">
                <a:latin typeface="Courier"/>
              </a:rPr>
              <a:t>olm.freq.onlyrand &lt;-</a:t>
            </a:r>
            <a:r>
              <a:rPr sz="1800">
                <a:solidFill>
                  <a:srgbClr val="4070A0"/>
                </a:solidFill>
                <a:latin typeface="Courier"/>
              </a:rPr>
              <a:t> </a:t>
            </a:r>
            <a:r>
              <a:rPr sz="1800" b="1">
                <a:solidFill>
                  <a:srgbClr val="007020"/>
                </a:solidFill>
                <a:latin typeface="Courier"/>
              </a:rPr>
              <a:t>clmm</a:t>
            </a:r>
            <a:r>
              <a:rPr sz="1800">
                <a:latin typeface="Courier"/>
              </a:rPr>
              <a:t>(vignetteAnswer.ordfac </a:t>
            </a:r>
            <a:r>
              <a:rPr sz="1800">
                <a:solidFill>
                  <a:srgbClr val="666666"/>
                </a:solidFill>
                <a:latin typeface="Courier"/>
              </a:rPr>
              <a:t>~</a:t>
            </a:r>
            <a:r>
              <a:rPr sz="1800">
                <a:solidFill>
                  <a:srgbClr val="4070A0"/>
                </a:solidFill>
                <a:latin typeface="Courier"/>
              </a:rPr>
              <a:t> </a:t>
            </a:r>
            <a:r>
              <a:rPr sz="1800">
                <a:solidFill>
                  <a:srgbClr val="40A070"/>
                </a:solidFill>
                <a:latin typeface="Courier"/>
              </a:rPr>
              <a:t>1</a:t>
            </a:r>
            <a:r>
              <a:rPr sz="1800">
                <a:latin typeface="Courier"/>
              </a:rPr>
              <a:t> </a:t>
            </a:r>
            <a:r>
              <a:rPr sz="1800">
                <a:solidFill>
                  <a:srgbClr val="666666"/>
                </a:solidFill>
                <a:latin typeface="Courier"/>
              </a:rPr>
              <a:t>+</a:t>
            </a:r>
            <a:r>
              <a:rPr sz="1800">
                <a:solidFill>
                  <a:srgbClr val="4070A0"/>
                </a:solidFill>
                <a:latin typeface="Courier"/>
              </a:rPr>
              <a:t> </a:t>
            </a:r>
            <a:r>
              <a:rPr sz="1800">
                <a:latin typeface="Courier"/>
              </a:rPr>
              <a:t>(</a:t>
            </a:r>
            <a:r>
              <a:rPr sz="1800">
                <a:solidFill>
                  <a:srgbClr val="40A070"/>
                </a:solidFill>
                <a:latin typeface="Courier"/>
              </a:rPr>
              <a:t>1</a:t>
            </a:r>
            <a:r>
              <a:rPr sz="1800">
                <a:solidFill>
                  <a:srgbClr val="666666"/>
                </a:solidFill>
                <a:latin typeface="Courier"/>
              </a:rPr>
              <a:t>|</a:t>
            </a:r>
            <a:r>
              <a:rPr sz="1800">
                <a:latin typeface="Courier"/>
              </a:rPr>
              <a:t>vignette), </a:t>
            </a:r>
            <a:r>
              <a:rPr sz="1800">
                <a:solidFill>
                  <a:srgbClr val="902000"/>
                </a:solidFill>
                <a:latin typeface="Courier"/>
              </a:rPr>
              <a:t>data =</a:t>
            </a:r>
            <a:r>
              <a:rPr sz="1800">
                <a:latin typeface="Courier"/>
              </a:rPr>
              <a:t> d_pass, </a:t>
            </a:r>
            <a:r>
              <a:rPr sz="1800">
                <a:solidFill>
                  <a:srgbClr val="902000"/>
                </a:solidFill>
                <a:latin typeface="Courier"/>
              </a:rPr>
              <a:t>link =</a:t>
            </a:r>
            <a:r>
              <a:rPr sz="1800">
                <a:latin typeface="Courier"/>
              </a:rPr>
              <a:t> </a:t>
            </a:r>
            <a:r>
              <a:rPr sz="1800">
                <a:solidFill>
                  <a:srgbClr val="4070A0"/>
                </a:solidFill>
                <a:latin typeface="Courier"/>
              </a:rPr>
              <a:t>"logit"</a:t>
            </a:r>
            <a:r>
              <a:rPr sz="1800">
                <a:latin typeface="Courier"/>
              </a:rPr>
              <a:t>, </a:t>
            </a:r>
            <a:r>
              <a:rPr sz="1800">
                <a:solidFill>
                  <a:srgbClr val="902000"/>
                </a:solidFill>
                <a:latin typeface="Courier"/>
              </a:rPr>
              <a:t>nAGQ =</a:t>
            </a:r>
            <a:r>
              <a:rPr sz="1800">
                <a:latin typeface="Courier"/>
              </a:rPr>
              <a:t> </a:t>
            </a:r>
            <a:r>
              <a:rPr sz="1800">
                <a:solidFill>
                  <a:srgbClr val="40A070"/>
                </a:solidFill>
                <a:latin typeface="Courier"/>
              </a:rPr>
              <a:t>10</a:t>
            </a:r>
            <a:r>
              <a:rPr sz="1800">
                <a:latin typeface="Courier"/>
              </a:rPr>
              <a:t>)</a:t>
            </a:r>
            <a:br/>
            <a:r>
              <a:rPr sz="1800" b="1">
                <a:solidFill>
                  <a:srgbClr val="007020"/>
                </a:solidFill>
                <a:latin typeface="Courier"/>
              </a:rPr>
              <a:t>summary</a:t>
            </a:r>
            <a:r>
              <a:rPr sz="1800">
                <a:latin typeface="Courier"/>
              </a:rPr>
              <a:t>(olm.freq.onlyrand) </a:t>
            </a:r>
            <a:r>
              <a:rPr sz="1800" i="1">
                <a:solidFill>
                  <a:srgbClr val="60A0B0"/>
                </a:solidFill>
                <a:latin typeface="Courier"/>
              </a:rPr>
              <a:t>#posthoc - does GL add to model?</a:t>
            </a:r>
          </a:p>
          <a:p>
            <a:pPr lvl="0" marL="1270000" indent="0">
              <a:buNone/>
            </a:pPr>
            <a:r>
              <a:rPr sz="1800">
                <a:latin typeface="Courier"/>
              </a:rPr>
              <a:t>## Cumulative Link Mixed Model fitted with the adaptive Gauss-Hermite 
## quadrature approximation with 10 quadrature points 
## 
## formula: vignetteAnswer.ordfac ~ 1 + (1 | vignette)
## data:    d_pass
## 
##  link  threshold nobs logLik   AIC     niter     max.grad cond.H 
##  logit flexible  1130 -1965.53 3945.06 492(1479) 4.68e-03 7.5e+01
## 
## Random effects:
##  Groups   Name        Variance Std.Dev.
##  vignette (Intercept) 0.177    0.421   
## Number of groups:  vignette 24 
## 
## No Coefficients
## 
## Threshold coefficients:
##       Estimate Std. Error z value
## -3|-2   -3.452      0.188  -18.39
## -2|-1   -1.931      0.124  -15.56
## -1|0    -1.384      0.114  -12.11
## 0|1      0.146      0.105    1.39
## 1|2      0.743      0.108    6.89
## 2|3      2.124      0.129   16.48</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Freq:</a:t>
            </a:r>
            <a:r>
              <a:rPr/>
              <a:t> </a:t>
            </a:r>
            <a:r>
              <a:rPr/>
              <a:t>Comparing</a:t>
            </a:r>
            <a:r>
              <a:rPr/>
              <a:t> </a:t>
            </a:r>
            <a:r>
              <a:rPr/>
              <a:t>the</a:t>
            </a:r>
            <a:r>
              <a:rPr/>
              <a:t> </a:t>
            </a:r>
            <a:r>
              <a:rPr/>
              <a:t>models</a:t>
            </a:r>
          </a:p>
        </p:txBody>
      </p:sp>
      <p:sp>
        <p:nvSpPr>
          <p:cNvPr id="3" name="Content Placeholder 2"/>
          <p:cNvSpPr>
            <a:spLocks noGrp="1"/>
          </p:cNvSpPr>
          <p:nvPr>
            <p:ph idx="1"/>
          </p:nvPr>
        </p:nvSpPr>
        <p:spPr/>
        <p:txBody>
          <a:bodyPr/>
          <a:lstStyle/>
          <a:p>
            <a:pPr lvl="0" marL="0" indent="0">
              <a:buNone/>
            </a:pPr>
            <a:r>
              <a:rPr/>
              <a:t>The AIC values for our different models are :</a:t>
            </a:r>
          </a:p>
          <a:p>
            <a:pPr lvl="1"/>
            <a:r>
              <a:rPr/>
              <a:t>No Predictors: 3973.75</a:t>
            </a:r>
          </a:p>
          <a:p>
            <a:pPr lvl="1"/>
            <a:r>
              <a:rPr/>
              <a:t>Gain or Loss Predictor: 3964.19</a:t>
            </a:r>
          </a:p>
          <a:p>
            <a:pPr lvl="1"/>
            <a:r>
              <a:rPr/>
              <a:t>Answer order Predictor: 3975.24</a:t>
            </a:r>
          </a:p>
          <a:p>
            <a:pPr lvl="1"/>
            <a:r>
              <a:rPr/>
              <a:t>Mixed model: 3943.56 (i.e. random intercept by vignette and fixed GL Predictor)</a:t>
            </a:r>
          </a:p>
          <a:p>
            <a:pPr lvl="1"/>
            <a:r>
              <a:rPr/>
              <a:t>Only Random Intercept: 3945.06 (post-hoc)</a:t>
            </a:r>
          </a:p>
          <a:p>
            <a:pPr lvl="0" marL="0" indent="0">
              <a:buNone/>
            </a:pPr>
            <a:r>
              <a:rPr/>
              <a:t>Best model by AIC is the Mixed Model, according with the general findings in the Ambiguity Aversion literature.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Ellsberg’s</a:t>
            </a:r>
            <a:r>
              <a:rPr/>
              <a:t> </a:t>
            </a:r>
            <a:r>
              <a:rPr/>
              <a:t>“</a:t>
            </a:r>
            <a:r>
              <a:rPr/>
              <a:t>Two-Urn</a:t>
            </a:r>
            <a:r>
              <a:rPr/>
              <a:t> </a:t>
            </a:r>
            <a:r>
              <a:rPr/>
              <a:t>Paradox</a:t>
            </a:r>
            <a:r>
              <a:rPr/>
              <a:t>”</a:t>
            </a:r>
            <a:r>
              <a:rPr/>
              <a:t> </a:t>
            </a:r>
            <a:r>
              <a:rPr/>
              <a:t>(1961)</a:t>
            </a:r>
          </a:p>
        </p:txBody>
      </p:sp>
      <p:pic>
        <p:nvPicPr>
          <p:cNvPr descr="ext_images\urns.png" id="0" name="Picture 1"/>
          <p:cNvPicPr>
            <a:picLocks noGrp="1" noChangeAspect="1"/>
          </p:cNvPicPr>
          <p:nvPr/>
        </p:nvPicPr>
        <p:blipFill>
          <a:blip r:embed="rId2"/>
          <a:stretch>
            <a:fillRect/>
          </a:stretch>
        </p:blipFill>
        <p:spPr bwMode="auto">
          <a:xfrm>
            <a:off x="850900" y="1600200"/>
            <a:ext cx="7442200" cy="4521200"/>
          </a:xfrm>
          <a:prstGeom prst="rect">
            <a:avLst/>
          </a:prstGeom>
          <a:noFill/>
          <a:ln w="9525">
            <a:noFill/>
            <a:headEnd/>
            <a:tailEnd/>
          </a:ln>
        </p:spPr>
      </p:pic>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Conclusions</a:t>
            </a:r>
          </a:p>
        </p:txBody>
      </p:sp>
      <p:sp>
        <p:nvSpPr>
          <p:cNvPr id="3" name="Content Placeholder 2"/>
          <p:cNvSpPr>
            <a:spLocks noGrp="1"/>
          </p:cNvSpPr>
          <p:nvPr>
            <p:ph idx="1"/>
          </p:nvPr>
        </p:nvSpPr>
        <p:spPr/>
        <p:txBody>
          <a:bodyPr/>
          <a:lstStyle/>
          <a:p>
            <a:pPr lvl="1"/>
            <a:r>
              <a:rPr/>
              <a:t>Broadly confirms the conclusions of the present AA literature</a:t>
            </a:r>
          </a:p>
          <a:p>
            <a:pPr lvl="1"/>
            <a:r>
              <a:rPr/>
              <a:t>Extends the findings to a variety of different qualitative contexts and situations</a:t>
            </a:r>
          </a:p>
          <a:p>
            <a:pPr lvl="1"/>
            <a:r>
              <a:rPr/>
              <a:t>AA more prevalent in relation to gains than losses, although most of the variaition</a:t>
            </a:r>
          </a:p>
          <a:p>
            <a:pPr lvl="1"/>
            <a:r>
              <a:rPr/>
              <a:t>The degree of AA present differs considerably in relation to the circumstances at hand.</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Questions,</a:t>
            </a:r>
            <a:r>
              <a:rPr/>
              <a:t> </a:t>
            </a:r>
            <a:r>
              <a:rPr/>
              <a:t>Discussion,</a:t>
            </a:r>
            <a:r>
              <a:rPr/>
              <a:t> </a:t>
            </a:r>
            <a:r>
              <a:rPr/>
              <a:t>Ideas</a:t>
            </a:r>
          </a:p>
        </p:txBody>
      </p:sp>
      <p:pic>
        <p:nvPicPr>
          <p:cNvPr descr="https://slideplayer.com/slide/269033/1/images/15/Discussion+Time!.jpg" id="0" name="Picture 1"/>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References</a:t>
            </a:r>
          </a:p>
        </p:txBody>
      </p:sp>
      <p:sp>
        <p:nvSpPr>
          <p:cNvPr id="3" name="Content Placeholder 2"/>
          <p:cNvSpPr>
            <a:spLocks noGrp="1"/>
          </p:cNvSpPr>
          <p:nvPr>
            <p:ph idx="1"/>
          </p:nvPr>
        </p:nvSpPr>
        <p:spPr/>
        <p:txBody>
          <a:bodyPr/>
          <a:lstStyle/>
          <a:p>
            <a:pPr lvl="0" marL="0" indent="0">
              <a:buNone/>
            </a:pPr>
            <a:r>
              <a:rPr/>
              <a:t>Bier, V. M., &amp; Connell, B. L. (1994). Ambiguity seeking in multi‐attribute decisions: Effects of optimism and message framing. Journal of Behavioral Decision Making, 7(3), 169-182.</a:t>
            </a:r>
          </a:p>
          <a:p>
            <a:pPr lvl="0" marL="0" indent="0">
              <a:buNone/>
            </a:pPr>
            <a:r>
              <a:rPr/>
              <a:t>Curley, S. P., Eraker, S. A., &amp; Yates, J. F. (1984). An investigation of patient’s reactions to therapeutic uncertainty. Medical Decision Making, 4(4), 501-511.</a:t>
            </a:r>
          </a:p>
          <a:p>
            <a:pPr lvl="0" marL="0" indent="0">
              <a:buNone/>
            </a:pPr>
            <a:r>
              <a:rPr/>
              <a:t>Ellsberg, D. (1961). Risk, ambiguity, and the Savage axioms. The quarterly journal of economics, 643-669.</a:t>
            </a:r>
          </a:p>
          <a:p>
            <a:pPr lvl="0" marL="0" indent="0">
              <a:buNone/>
            </a:pPr>
            <a:r>
              <a:rPr/>
              <a:t>Ritov, I., &amp; Baron, J. (1990). Reluctance to vaccinate: Omission bias and ambiguity. Journal of Behavioral Decision Making, 3(4), 263-277.</a:t>
            </a:r>
          </a:p>
          <a:p>
            <a:pPr lvl="0" marL="0" indent="0">
              <a:buNone/>
            </a:pPr>
            <a:r>
              <a:rPr/>
              <a:t>Viscusi, W. K., Magat, W. A., &amp; Huber, J. (1991). Communication of ambiguous risk information. Theory and Decision, 31(2-3), 159173.</a:t>
            </a:r>
          </a:p>
          <a:p>
            <a:pPr lvl="0" marL="0" indent="0">
              <a:buNone/>
            </a:pPr>
            <a:r>
              <a:rPr/>
              <a:t>Wang, P. A. (2011). Online Phishing in the Eyes of Online Shoppers. IAENG International Journal of Computer Science, 38(4).</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Bayesian</a:t>
            </a:r>
            <a:r>
              <a:rPr/>
              <a:t> </a:t>
            </a:r>
            <a:r>
              <a:rPr/>
              <a:t>versions</a:t>
            </a:r>
          </a:p>
        </p:txBody>
      </p:sp>
      <p:sp>
        <p:nvSpPr>
          <p:cNvPr id="3" name="Content Placeholder 2"/>
          <p:cNvSpPr>
            <a:spLocks noGrp="1"/>
          </p:cNvSpPr>
          <p:nvPr>
            <p:ph idx="1"/>
          </p:nvPr>
        </p:nvSpPr>
        <p:spPr/>
        <p:txBody>
          <a:bodyPr/>
          <a:lstStyle/>
          <a:p>
            <a:pPr lvl="1"/>
            <a:r>
              <a:rPr/>
              <a:t>fit same models, but bayesian! using brms packge (implemented with stan)</a:t>
            </a:r>
          </a:p>
          <a:p>
            <a:pPr lvl="1"/>
            <a:r>
              <a:rPr/>
              <a:t>results more or less the same.</a:t>
            </a:r>
          </a:p>
          <a:p>
            <a:pPr lvl="0" marL="0" indent="0">
              <a:buNone/>
            </a:pPr>
            <a:r>
              <a:rPr/>
              <a:t>The WAIC values for our different models are :</a:t>
            </a:r>
          </a:p>
          <a:p>
            <a:pPr lvl="1"/>
            <a:r>
              <a:rPr/>
              <a:t>No Predictors: 3974.08</a:t>
            </a:r>
          </a:p>
          <a:p>
            <a:pPr lvl="1"/>
            <a:r>
              <a:rPr/>
              <a:t>Gain or Loss Predictor: 3964.38</a:t>
            </a:r>
          </a:p>
          <a:p>
            <a:pPr lvl="1"/>
            <a:r>
              <a:rPr/>
              <a:t>Answer order Predictor: 3975.28</a:t>
            </a:r>
          </a:p>
          <a:p>
            <a:pPr lvl="1"/>
            <a:r>
              <a:rPr/>
              <a:t>Mixed model: 3929.4 (i.e. random intercept by vignette and fixed GL Predictor)</a:t>
            </a:r>
          </a:p>
          <a:p>
            <a:pPr lvl="1"/>
            <a:r>
              <a:rPr/>
              <a:t>Only Random Intercept: 3929.94 (post-hoc)</a:t>
            </a:r>
          </a:p>
          <a:p>
            <a:pPr lvl="0" marL="0" indent="0">
              <a:buNone/>
            </a:pPr>
            <a:r>
              <a:rPr/>
              <a:t>Again — best model is Mixed model.</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Urn</a:t>
            </a:r>
            <a:r>
              <a:rPr/>
              <a:t> </a:t>
            </a:r>
            <a:r>
              <a:rPr/>
              <a:t>vignette</a:t>
            </a:r>
            <a:r>
              <a:rPr/>
              <a:t> </a:t>
            </a:r>
            <a:r>
              <a:rPr/>
              <a:t>Analysis</a:t>
            </a:r>
          </a:p>
        </p:txBody>
      </p:sp>
      <p:sp>
        <p:nvSpPr>
          <p:cNvPr id="3" name="Content Placeholder 2"/>
          <p:cNvSpPr>
            <a:spLocks noGrp="1"/>
          </p:cNvSpPr>
          <p:nvPr>
            <p:ph idx="1"/>
          </p:nvPr>
        </p:nvSpPr>
        <p:spPr/>
        <p:txBody>
          <a:bodyPr/>
          <a:lstStyle/>
          <a:p>
            <a:pPr lvl="0" marL="0" indent="0">
              <a:buNone/>
            </a:pPr>
            <a:r>
              <a:rPr/>
              <a:t>Lastly, to ensure that our study replicates the existing effect with our new methodology, (using a likert response to show preference as opposed to pricing options or asking for a simple force choice preference), two of our vignettes (one for gain and one for loss) were direct replications of the urn phenomenon. For example: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ext_images\qexample3.PNG" id="0" name="Picture 1"/>
          <p:cNvPicPr>
            <a:picLocks noGrp="1" noChangeAspect="1"/>
          </p:cNvPicPr>
          <p:nvPr/>
        </p:nvPicPr>
        <p:blipFill>
          <a:blip r:embed="rId2"/>
          <a:stretch>
            <a:fillRect/>
          </a:stretch>
        </p:blipFill>
        <p:spPr bwMode="auto">
          <a:xfrm>
            <a:off x="457200" y="3086100"/>
            <a:ext cx="8229600" cy="15367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Urn</a:t>
            </a:r>
            <a:r>
              <a:rPr/>
              <a:t> </a:t>
            </a:r>
            <a:r>
              <a:rPr/>
              <a:t>Vignette</a:t>
            </a:r>
            <a:r>
              <a:rPr/>
              <a:t> </a:t>
            </a:r>
            <a:r>
              <a:rPr/>
              <a:t>results</a:t>
            </a:r>
          </a:p>
        </p:txBody>
      </p:sp>
      <p:sp>
        <p:nvSpPr>
          <p:cNvPr id="3" name="Content Placeholder 2"/>
          <p:cNvSpPr>
            <a:spLocks noGrp="1"/>
          </p:cNvSpPr>
          <p:nvPr>
            <p:ph idx="1"/>
          </p:nvPr>
        </p:nvSpPr>
        <p:spPr/>
        <p:txBody>
          <a:bodyPr/>
          <a:lstStyle/>
          <a:p>
            <a:pPr lvl="0" marL="1270000" indent="0">
              <a:buNone/>
            </a:pPr>
            <a:r>
              <a:rPr sz="1800">
                <a:latin typeface="Courier"/>
              </a:rPr>
              <a:t>## Warning: `fun.y` is deprecated. Use `fun` instead.
## Warning: `fun.y` is deprecated. Use `fun` instead.</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Slides_files/figure-pptx/urn-plot-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Urn</a:t>
            </a:r>
            <a:r>
              <a:rPr/>
              <a:t> </a:t>
            </a:r>
            <a:r>
              <a:rPr/>
              <a:t>vignette</a:t>
            </a:r>
            <a:r>
              <a:rPr/>
              <a:t> </a:t>
            </a:r>
            <a:r>
              <a:rPr/>
              <a:t>Analyses</a:t>
            </a:r>
          </a:p>
        </p:txBody>
      </p:sp>
      <p:sp>
        <p:nvSpPr>
          <p:cNvPr id="3" name="Content Placeholder 2"/>
          <p:cNvSpPr>
            <a:spLocks noGrp="1"/>
          </p:cNvSpPr>
          <p:nvPr>
            <p:ph idx="1"/>
          </p:nvPr>
        </p:nvSpPr>
        <p:spPr/>
        <p:txBody>
          <a:bodyPr/>
          <a:lstStyle/>
          <a:p>
            <a:pPr lvl="1"/>
            <a:r>
              <a:rPr/>
              <a:t>We ran the following ordinal logistic regressions on this preference:</a:t>
            </a:r>
          </a:p>
          <a:p>
            <a:pPr lvl="1"/>
            <a:r>
              <a:rPr/>
              <a:t>No predictors. </a:t>
            </a:r>
          </a:p>
          <a:p>
            <a:pPr lvl="1"/>
            <a:r>
              <a:rPr/>
              <a:t>Predictor including a main effect of condition, that is whether it is gain or loss. </a:t>
            </a:r>
          </a:p>
          <a:p>
            <a:pPr lvl="0" marL="1270000" indent="0">
              <a:buNone/>
            </a:pPr>
            <a:r>
              <a:rPr sz="1800">
                <a:latin typeface="Courier"/>
              </a:rPr>
              <a:t>## Call:
## polr(formula = vignetteAnswer.ordfac ~ 1, data = d_pass_urns, 
##     Hess = TRUE, method = "logistic")
## 
## No coefficients
## 
## Intercepts:
##       Value Std. Error t value
## -3|-2 -3.31  0.59      -5.63  
## -2|-1 -2.26  0.37      -6.10  
## -1|0  -1.71  0.30      -5.68  
## 0|1   -0.99  0.24      -4.06  
## 1|2   -0.50  0.22      -2.25  
## 2|3    1.54  0.28       5.41  
## 
## Residual Deviance: 273.17 
## AIC: 285.17</a:t>
            </a:r>
          </a:p>
          <a:p>
            <a:pPr lvl="0" marL="1270000" indent="0">
              <a:buNone/>
            </a:pPr>
            <a:r>
              <a:rPr sz="1800">
                <a:latin typeface="Courier"/>
              </a:rPr>
              <a:t>## Call:
## polr(formula = vignetteAnswer.ordfac ~ vignetteType, data = d_pass_urns, 
##     Hess = TRUE, method = "logistic")
## 
## Coefficients:
##               Value Std. Error t value
## vignetteTypeG   1.2      0.417    2.87
## 
## Intercepts:
##       Value  Std. Error t value
## -3|-2 -2.839  0.607     -4.680 
## -2|-1 -1.775  0.404     -4.395 
## -1|0  -1.203  0.344     -3.491 
## 0|1   -0.440  0.307     -1.436 
## 1|2    0.075  0.299      0.249 
## 2|3    2.261  0.395      5.726 
## 
## Residual Deviance: 264.55 
## AIC: 278.55</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AIC</a:t>
            </a:r>
            <a:r>
              <a:rPr/>
              <a:t> </a:t>
            </a:r>
            <a:r>
              <a:rPr/>
              <a:t>values</a:t>
            </a:r>
          </a:p>
        </p:txBody>
      </p:sp>
      <p:sp>
        <p:nvSpPr>
          <p:cNvPr id="3" name="Content Placeholder 2"/>
          <p:cNvSpPr>
            <a:spLocks noGrp="1"/>
          </p:cNvSpPr>
          <p:nvPr>
            <p:ph idx="1"/>
          </p:nvPr>
        </p:nvSpPr>
        <p:spPr/>
        <p:txBody>
          <a:bodyPr/>
          <a:lstStyle/>
          <a:p>
            <a:pPr lvl="0" marL="0" indent="0">
              <a:buNone/>
            </a:pPr>
            <a:r>
              <a:rPr/>
              <a:t>The AIC values for our two different frequentist models are:</a:t>
            </a:r>
          </a:p>
          <a:p>
            <a:pPr lvl="1"/>
            <a:r>
              <a:rPr/>
              <a:t>285.17 for the model with no predictors</a:t>
            </a:r>
          </a:p>
          <a:p>
            <a:pPr lvl="1"/>
            <a:r>
              <a:rPr/>
              <a:t>278.55 for the model with Gain or Loss as a predictor</a:t>
            </a:r>
          </a:p>
          <a:p>
            <a:pPr lvl="0" marL="0" indent="0">
              <a:buNone/>
            </a:pPr>
            <a:r>
              <a:rPr/>
              <a:t>These values illustrate that the existing effect is replicated in our findings. Firstly, ambiguity aversion exists in both gains and loss variants of the classic urn task. Secondly, the degree of ambiguity aversion is affected by whether we are discussing domains of loss or gain — ambiguity aversion is stronger for gains than for losses.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 </a:t>
            </a:r>
          </a:p>
          <a:p>
            <a:pPr lvl="0" marL="0" indent="0">
              <a:buNone/>
            </a:pPr>
            <a:r>
              <a:rPr/>
              <a:t>Each urn contains 100 balls.  Every ball is either white or black.</a:t>
            </a:r>
          </a:p>
          <a:p>
            <a:pPr lvl="0" marL="0" indent="0">
              <a:buNone/>
            </a:pPr>
            <a:r>
              <a:rPr/>
              <a:t> You are to randomly draw a ball from one of these urns. If the ball is white, you win $100.   </a:t>
            </a:r>
            <a:r>
              <a:rPr b="1"/>
              <a:t>Which urn do you choose?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Bayesian</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WAIC</a:t>
            </a:r>
            <a:r>
              <a:rPr/>
              <a:t> </a:t>
            </a:r>
            <a:r>
              <a:rPr/>
              <a:t>values</a:t>
            </a:r>
          </a:p>
        </p:txBody>
      </p:sp>
      <p:sp>
        <p:nvSpPr>
          <p:cNvPr id="3" name="Content Placeholder 2"/>
          <p:cNvSpPr>
            <a:spLocks noGrp="1"/>
          </p:cNvSpPr>
          <p:nvPr>
            <p:ph idx="1"/>
          </p:nvPr>
        </p:nvSpPr>
        <p:spPr/>
        <p:txBody>
          <a:bodyPr/>
          <a:lstStyle/>
          <a:p>
            <a:pPr lvl="0" marL="0" indent="0">
              <a:buNone/>
            </a:pPr>
            <a:r>
              <a:rPr/>
              <a:t>The WAIC values for our four different Bayesian models are (I was not able to easily extract the AIC from these models):</a:t>
            </a:r>
          </a:p>
          <a:p>
            <a:pPr lvl="1"/>
            <a:r>
              <a:rPr/>
              <a:t>No Predictor Model: 284.88</a:t>
            </a:r>
          </a:p>
          <a:p>
            <a:pPr lvl="1"/>
            <a:r>
              <a:rPr/>
              <a:t>Gain/Loss Predictor Model: 278.45</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Some</a:t>
            </a:r>
            <a:r>
              <a:rPr/>
              <a:t> </a:t>
            </a:r>
            <a:r>
              <a:rPr/>
              <a:t>Distinctions</a:t>
            </a:r>
          </a:p>
        </p:txBody>
      </p:sp>
      <p:sp>
        <p:nvSpPr>
          <p:cNvPr id="3" name="Content Placeholder 2"/>
          <p:cNvSpPr>
            <a:spLocks noGrp="1"/>
          </p:cNvSpPr>
          <p:nvPr>
            <p:ph idx="1"/>
          </p:nvPr>
        </p:nvSpPr>
        <p:spPr/>
        <p:txBody>
          <a:bodyPr/>
          <a:lstStyle/>
          <a:p>
            <a:pPr lvl="0" marL="0" indent="0">
              <a:buNone/>
            </a:pPr>
            <a:r>
              <a:rPr/>
              <a:t>Risk:</a:t>
            </a:r>
          </a:p>
          <a:p>
            <a:pPr lvl="1"/>
            <a:r>
              <a:rPr/>
              <a:t>A </a:t>
            </a:r>
            <a:r>
              <a:rPr b="1"/>
              <a:t>measurable</a:t>
            </a:r>
            <a:r>
              <a:rPr/>
              <a:t> lack of certainty represented by numerical probabilities</a:t>
            </a:r>
          </a:p>
          <a:p>
            <a:pPr lvl="1"/>
            <a:r>
              <a:rPr/>
              <a:t>E.g., “there is a 50% chance that it will rain tomorrow”</a:t>
            </a:r>
          </a:p>
          <a:p>
            <a:pPr lvl="1"/>
            <a:r>
              <a:rPr/>
              <a:t>Urn A</a:t>
            </a:r>
          </a:p>
          <a:p>
            <a:pPr lvl="0" marL="0" indent="0">
              <a:buNone/>
            </a:pPr>
            <a:r>
              <a:rPr/>
              <a:t>Uncertainty:</a:t>
            </a:r>
          </a:p>
          <a:p>
            <a:pPr lvl="1"/>
            <a:r>
              <a:rPr/>
              <a:t>An </a:t>
            </a:r>
            <a:r>
              <a:rPr b="1"/>
              <a:t>unmeasurable</a:t>
            </a:r>
            <a:r>
              <a:rPr/>
              <a:t> lack of certainty</a:t>
            </a:r>
          </a:p>
          <a:p>
            <a:pPr lvl="1"/>
            <a:r>
              <a:rPr/>
              <a:t>E.g., “there is an unknown probability that it will rain tomorrow”</a:t>
            </a:r>
          </a:p>
          <a:p>
            <a:pPr lvl="1"/>
            <a:r>
              <a:rPr/>
              <a:t>Urn B</a:t>
            </a:r>
          </a:p>
          <a:p>
            <a:pPr lvl="0" marL="0" indent="0">
              <a:buNone/>
            </a:pPr>
            <a:r>
              <a:rPr/>
              <a:t>Ambiguity Aversion (AA):</a:t>
            </a:r>
          </a:p>
          <a:p>
            <a:pPr lvl="1"/>
            <a:r>
              <a:rPr/>
              <a:t>The preference for “risk” over “uncertainty”, independent of utility.</a:t>
            </a:r>
          </a:p>
          <a:p>
            <a:pPr lvl="1"/>
            <a:r>
              <a:rPr/>
              <a:t>E.g. the robust finding that people, on average, prefer urn A over urn B.</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Ambiguity</a:t>
            </a:r>
            <a:r>
              <a:rPr/>
              <a:t> </a:t>
            </a:r>
            <a:r>
              <a:rPr/>
              <a:t>Aversion</a:t>
            </a:r>
            <a:r>
              <a:rPr/>
              <a:t> </a:t>
            </a:r>
            <a:r>
              <a:rPr/>
              <a:t>Literature</a:t>
            </a:r>
          </a:p>
        </p:txBody>
      </p:sp>
      <p:sp>
        <p:nvSpPr>
          <p:cNvPr id="3" name="Content Placeholder 2"/>
          <p:cNvSpPr>
            <a:spLocks noGrp="1"/>
          </p:cNvSpPr>
          <p:nvPr>
            <p:ph idx="1"/>
          </p:nvPr>
        </p:nvSpPr>
        <p:spPr/>
        <p:txBody>
          <a:bodyPr/>
          <a:lstStyle/>
          <a:p>
            <a:pPr lvl="1"/>
            <a:r>
              <a:rPr/>
              <a:t>Economists showing off thier math skills trying to model AA.</a:t>
            </a:r>
          </a:p>
          <a:p>
            <a:pPr lvl="1"/>
            <a:r>
              <a:rPr/>
              <a:t>Successful, yet often narrow in focus.</a:t>
            </a:r>
          </a:p>
          <a:p>
            <a:pPr lvl="1"/>
            <a:r>
              <a:rPr/>
              <a:t>More or less confined to:</a:t>
            </a:r>
          </a:p>
          <a:p>
            <a:pPr lvl="2"/>
            <a:r>
              <a:rPr/>
              <a:t>Contrived economic games &amp; bets (e.g., the urns)</a:t>
            </a:r>
          </a:p>
          <a:p>
            <a:pPr lvl="2"/>
            <a:r>
              <a:rPr/>
              <a:t>Applications in financial decisions and markets.</a:t>
            </a:r>
          </a:p>
          <a:p>
            <a:pPr lvl="2"/>
            <a:r>
              <a:rPr/>
              <a:t>Overtly quantitative domains.</a:t>
            </a:r>
          </a:p>
          <a:p>
            <a:pPr lvl="1"/>
            <a:r>
              <a:rPr/>
              <a:t>But how does ambiguity affect other decisions that cant be easily quantified, when utility can’t be easily measured?</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a:t>
            </a:r>
            <a:r>
              <a:rPr/>
              <a:t> </a:t>
            </a:r>
            <a:r>
              <a:rPr/>
              <a:t>and</a:t>
            </a:r>
            <a:r>
              <a:rPr/>
              <a:t> </a:t>
            </a:r>
            <a:r>
              <a:rPr/>
              <a:t>Qualitative</a:t>
            </a:r>
            <a:r>
              <a:rPr/>
              <a:t> </a:t>
            </a:r>
            <a:r>
              <a:rPr/>
              <a:t>domains</a:t>
            </a:r>
          </a:p>
        </p:txBody>
      </p:sp>
      <p:sp>
        <p:nvSpPr>
          <p:cNvPr id="3" name="Content Placeholder 2"/>
          <p:cNvSpPr>
            <a:spLocks noGrp="1"/>
          </p:cNvSpPr>
          <p:nvPr>
            <p:ph idx="1"/>
          </p:nvPr>
        </p:nvSpPr>
        <p:spPr/>
        <p:txBody>
          <a:bodyPr/>
          <a:lstStyle/>
          <a:p>
            <a:pPr lvl="1"/>
            <a:r>
              <a:rPr/>
              <a:t>Very sparse literature here, but AA has been found to arise in:</a:t>
            </a:r>
          </a:p>
          <a:p>
            <a:pPr lvl="2"/>
            <a:r>
              <a:rPr/>
              <a:t>Medical contexts</a:t>
            </a:r>
          </a:p>
          <a:p>
            <a:pPr lvl="3"/>
            <a:r>
              <a:rPr/>
              <a:t>Choices to undergo medical procedures (Curley et. al., 1984; Bier &amp; Connell, 1994)</a:t>
            </a:r>
          </a:p>
          <a:p>
            <a:pPr lvl="3"/>
            <a:r>
              <a:rPr/>
              <a:t>Choices to vaccinate (Ritov &amp; Baron, 1990)</a:t>
            </a:r>
          </a:p>
          <a:p>
            <a:pPr lvl="2"/>
            <a:r>
              <a:rPr/>
              <a:t>Decisions on where to live (Viscusi et al., 1991)</a:t>
            </a:r>
          </a:p>
          <a:p>
            <a:pPr lvl="1"/>
            <a:r>
              <a:rPr/>
              <a:t>No systematic treatment of this (that I know of).</a:t>
            </a:r>
          </a:p>
          <a:p>
            <a:pPr lvl="1"/>
            <a:r>
              <a:rPr/>
              <a:t>This is where we come in! We want to find out:</a:t>
            </a:r>
          </a:p>
          <a:p>
            <a:pPr lvl="1">
              <a:buAutoNum type="arabicPeriod"/>
            </a:pPr>
            <a:r>
              <a:rPr/>
              <a:t>Does ambiguity aversion systematically arise in qualitative ‘real-world’ situations in a variety of different contexts and scenarios?</a:t>
            </a:r>
          </a:p>
          <a:p>
            <a:pPr lvl="1">
              <a:buAutoNum type="arabicPeriod"/>
            </a:pPr>
            <a:r>
              <a:rPr/>
              <a:t>Is the degree of ambiguity aversion different for gains and losses?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Study</a:t>
            </a:r>
            <a:r>
              <a:rPr/>
              <a:t> </a:t>
            </a:r>
            <a:r>
              <a:rPr/>
              <a:t>Design</a:t>
            </a:r>
          </a:p>
        </p:txBody>
      </p:sp>
      <p:sp>
        <p:nvSpPr>
          <p:cNvPr id="3" name="Content Placeholder 2"/>
          <p:cNvSpPr>
            <a:spLocks noGrp="1"/>
          </p:cNvSpPr>
          <p:nvPr>
            <p:ph idx="1"/>
          </p:nvPr>
        </p:nvSpPr>
        <p:spPr/>
        <p:txBody>
          <a:bodyPr/>
          <a:lstStyle/>
          <a:p>
            <a:pPr lvl="1"/>
            <a:r>
              <a:rPr/>
              <a:t>Participants (</a:t>
            </a:r>
            <a:r>
              <a:rPr i="1"/>
              <a:t>N</a:t>
            </a:r>
            <a:r>
              <a:rPr/>
              <a:t> = 1200, MTurk sample) presented with one qualitative vignette.</a:t>
            </a:r>
          </a:p>
          <a:p>
            <a:pPr lvl="1"/>
            <a:r>
              <a:rPr/>
              <a:t>Then shown two different situations in relation to the vignette — one “ambiguous”, one “risky”.</a:t>
            </a:r>
          </a:p>
          <a:p>
            <a:pPr lvl="1"/>
            <a:r>
              <a:rPr/>
              <a:t>Asked “which of these two situations you would rather be in”</a:t>
            </a:r>
          </a:p>
          <a:p>
            <a:pPr lvl="1"/>
            <a:r>
              <a:rPr/>
              <a:t>Respond on 7-point Likert scale, coded so that 3 = Ambiguity Aversion, 0 = Neutrality, -3 = Ambiguity Seeking.</a:t>
            </a:r>
          </a:p>
          <a:p>
            <a:pPr lvl="1"/>
            <a:r>
              <a:rPr/>
              <a:t>24 different vignettes, all of differing contexts: social, workplace, romantic, health, family etc.</a:t>
            </a:r>
          </a:p>
          <a:p>
            <a:pPr lvl="1"/>
            <a:r>
              <a:rPr/>
              <a:t>12 “gain” vignettes, 12 “loss” vignettes.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Examples</a:t>
            </a:r>
          </a:p>
        </p:txBody>
      </p:sp>
      <p:pic>
        <p:nvPicPr>
          <p:cNvPr descr="ext_images\qexample2.PNG" id="0" name="Picture 1"/>
          <p:cNvPicPr>
            <a:picLocks noGrp="1" noChangeAspect="1"/>
          </p:cNvPicPr>
          <p:nvPr/>
        </p:nvPicPr>
        <p:blipFill>
          <a:blip r:embed="rId2"/>
          <a:stretch>
            <a:fillRect/>
          </a:stretch>
        </p:blipFill>
        <p:spPr bwMode="auto">
          <a:xfrm>
            <a:off x="457200" y="3048000"/>
            <a:ext cx="8229600" cy="16256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ext_images\qexample5.PNG" id="0" name="Picture 1"/>
          <p:cNvPicPr>
            <a:picLocks noGrp="1" noChangeAspect="1"/>
          </p:cNvPicPr>
          <p:nvPr/>
        </p:nvPicPr>
        <p:blipFill>
          <a:blip r:embed="rId2"/>
          <a:stretch>
            <a:fillRect/>
          </a:stretch>
        </p:blipFill>
        <p:spPr bwMode="auto">
          <a:xfrm>
            <a:off x="457200" y="3086100"/>
            <a:ext cx="8229600" cy="15621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Ambiguity Aversion</dc:title>
  <dc:creator>Josh White &amp; A/Prof Amy Perfors</dc:creator>
  <cp:keywords/>
  <dcterms:created xsi:type="dcterms:W3CDTF">2021-01-27T11:58:14Z</dcterms:created>
  <dcterms:modified xsi:type="dcterms:W3CDTF">2021-01-27T11:58:14Z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 May 2019</vt:lpwstr>
  </property>
  <property fmtid="{D5CDD505-2E9C-101B-9397-08002B2CF9AE}" pid="3" name="output">
    <vt:lpwstr/>
  </property>
  <property fmtid="{D5CDD505-2E9C-101B-9397-08002B2CF9AE}" pid="4" name="subtitle">
    <vt:lpwstr>A Vignette Study</vt:lpwstr>
  </property>
</Properties>
</file>