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5" r:id="rId5"/>
    <p:sldId id="286" r:id="rId6"/>
    <p:sldId id="277" r:id="rId7"/>
    <p:sldId id="279" r:id="rId8"/>
    <p:sldId id="283" r:id="rId9"/>
    <p:sldId id="280" r:id="rId10"/>
    <p:sldId id="281" r:id="rId11"/>
    <p:sldId id="282" r:id="rId12"/>
    <p:sldId id="287" r:id="rId13"/>
    <p:sldId id="289" r:id="rId14"/>
    <p:sldId id="290" r:id="rId15"/>
    <p:sldId id="292" r:id="rId16"/>
    <p:sldId id="291" r:id="rId17"/>
    <p:sldId id="293" r:id="rId18"/>
    <p:sldId id="296" r:id="rId19"/>
    <p:sldId id="297" r:id="rId20"/>
    <p:sldId id="295" r:id="rId21"/>
    <p:sldId id="299" r:id="rId22"/>
    <p:sldId id="298" r:id="rId23"/>
    <p:sldId id="288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0000"/>
    <a:srgbClr val="023074"/>
    <a:srgbClr val="996600"/>
    <a:srgbClr val="FF9900"/>
    <a:srgbClr val="FFCC00"/>
    <a:srgbClr val="FFFFCC"/>
    <a:srgbClr val="062770"/>
    <a:srgbClr val="102066"/>
    <a:srgbClr val="0C2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8" autoAdjust="0"/>
  </p:normalViewPr>
  <p:slideViewPr>
    <p:cSldViewPr>
      <p:cViewPr>
        <p:scale>
          <a:sx n="66" d="100"/>
          <a:sy n="66" d="100"/>
        </p:scale>
        <p:origin x="-2010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BBE55-101A-4095-B5D0-20EF97A25BC8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AEB1-B6F2-41B5-897C-CF9098068E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64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An</a:t>
            </a:r>
            <a:r>
              <a:rPr lang="es-ES" dirty="0" smtClean="0"/>
              <a:t> IDS </a:t>
            </a:r>
            <a:r>
              <a:rPr lang="es-ES" dirty="0" err="1" smtClean="0"/>
              <a:t>analyzes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traffic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host </a:t>
            </a:r>
            <a:r>
              <a:rPr lang="es-ES" dirty="0" err="1" smtClean="0"/>
              <a:t>detecting</a:t>
            </a:r>
            <a:r>
              <a:rPr lang="es-ES" dirty="0" smtClean="0"/>
              <a:t> </a:t>
            </a:r>
            <a:r>
              <a:rPr lang="es-ES" dirty="0" err="1" smtClean="0"/>
              <a:t>improper</a:t>
            </a:r>
            <a:r>
              <a:rPr lang="es-ES" dirty="0" smtClean="0"/>
              <a:t>, </a:t>
            </a:r>
            <a:r>
              <a:rPr lang="es-ES" dirty="0" err="1" smtClean="0"/>
              <a:t>incorrect</a:t>
            </a:r>
            <a:r>
              <a:rPr lang="es-ES" dirty="0" smtClean="0"/>
              <a:t>,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anomalous</a:t>
            </a:r>
            <a:r>
              <a:rPr lang="es-ES" dirty="0" smtClean="0"/>
              <a:t> </a:t>
            </a:r>
            <a:r>
              <a:rPr lang="es-ES" dirty="0" err="1" smtClean="0"/>
              <a:t>activity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understand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intrusion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n-GB" dirty="0" smtClean="0"/>
              <a:t>an unauthorized or non wished activity that attacks any security service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1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An IDS analyzes the traffic on the network or host detecting improper, incorrect, or anomalous activity </a:t>
            </a:r>
          </a:p>
          <a:p>
            <a:r>
              <a:rPr lang="es-ES" smtClean="0"/>
              <a:t>We understand an intrusion like </a:t>
            </a:r>
            <a:r>
              <a:rPr lang="en-GB" smtClean="0"/>
              <a:t>an unauthorized or non wished activity that attacks any security service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AEB1-B6F2-41B5-897C-CF9098068E7E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48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9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91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59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4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18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1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13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08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49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09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D63BB-E0E3-45D6-90B0-0C940F3DF186}" type="datetimeFigureOut">
              <a:rPr lang="es-CO" smtClean="0"/>
              <a:t>08/09/2015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EF3A-B639-4787-8EA8-B1761A916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39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hyperlink" Target="http://www.google.com.co/url?sa=i&amp;rct=j&amp;q=&amp;esrc=s&amp;source=images&amp;cd=&amp;cad=rja&amp;uact=8&amp;docid=Kp2H6ZR_b5RXnM&amp;tbnid=RS0an6K3JOTY4M:&amp;ved=0CAUQjRw&amp;url=http://www.delitosinformaticos.com/10/2013/noticias/si-recibes-una-oferta-irrechazable-via-redes-sociales-cuidado-puedes-ser-victima-de-una-estafa&amp;ei=xjAzU-LvO5HKsQSp04LoBQ&amp;bvm=bv.63738703,d.dmQ&amp;psig=AFQjCNFMfnXpsHaTcyAPKKubi6eILuMkEQ&amp;ust=139594990665076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9.jpeg"/><Relationship Id="rId5" Type="http://schemas.openxmlformats.org/officeDocument/2006/relationships/image" Target="../media/image14.png"/><Relationship Id="rId15" Type="http://schemas.openxmlformats.org/officeDocument/2006/relationships/image" Target="../media/image22.jpeg"/><Relationship Id="rId10" Type="http://schemas.openxmlformats.org/officeDocument/2006/relationships/hyperlink" Target="http://www.google.com.co/url?sa=i&amp;rct=j&amp;q=&amp;esrc=s&amp;source=images&amp;cd=&amp;cad=rja&amp;uact=8&amp;docid=NCQdVUcKRLsrwM&amp;tbnid=n__c2OFPemTZDM:&amp;ved=0CAUQjRw&amp;url=http://thinkandsell.com/blog/las-7-dimensiones-del-branding-iii-la-conciencia-de-marca/&amp;ei=UzAzU_z_LanlsASXyIL4Bg&amp;bvm=bv.63738703,d.dmQ&amp;psig=AFQjCNFMfnXpsHaTcyAPKKubi6eILuMkEQ&amp;ust=1395949906650768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8.jpeg"/><Relationship Id="rId1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routerpassword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hyperlink" Target="El%20mejor%20clarividente%20del%20mundo%20video%20imperdible_.mp4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hyperlink" Target="http://howsecureismypassword.net/" TargetMode="External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29.jpeg"/><Relationship Id="rId5" Type="http://schemas.openxmlformats.org/officeDocument/2006/relationships/hyperlink" Target="http://www.securingthehuman.org/enduser/enduser-videos/passwords" TargetMode="External"/><Relationship Id="rId15" Type="http://schemas.openxmlformats.org/officeDocument/2006/relationships/image" Target="../media/image33.jpeg"/><Relationship Id="rId10" Type="http://schemas.openxmlformats.org/officeDocument/2006/relationships/image" Target="../media/image28.jpeg"/><Relationship Id="rId4" Type="http://schemas.openxmlformats.org/officeDocument/2006/relationships/image" Target="../media/image2.png"/><Relationship Id="rId9" Type="http://schemas.openxmlformats.org/officeDocument/2006/relationships/slide" Target="slide19.xml"/><Relationship Id="rId1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35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crypt.webm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1.png"/><Relationship Id="rId7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www.bbva.com.co/index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1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gif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medialab.com/files/2013/02/SAP-BYOD-Policy-Guidebook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jriwGs1uLMo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teconference.com/ehome/index.php?eventid=78152&amp;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trendmicro.com/cloud-content/us/pdfs/rpt_consumerization-survey-report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3904456"/>
            <a:ext cx="9144000" cy="2088232"/>
          </a:xfrm>
          <a:prstGeom prst="rect">
            <a:avLst/>
          </a:prstGeom>
          <a:solidFill>
            <a:srgbClr val="EF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30" name="29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2800" b="1" i="1" dirty="0" err="1" smtClean="0">
                <a:solidFill>
                  <a:schemeClr val="bg1"/>
                </a:solidFill>
              </a:rPr>
              <a:t>Information</a:t>
            </a:r>
            <a:r>
              <a:rPr lang="es-ES" sz="2800" b="1" i="1" dirty="0" smtClean="0">
                <a:solidFill>
                  <a:schemeClr val="bg1"/>
                </a:solidFill>
              </a:rPr>
              <a:t> Security </a:t>
            </a:r>
            <a:r>
              <a:rPr lang="es-ES" sz="2800" b="1" i="1" dirty="0" err="1" smtClean="0">
                <a:solidFill>
                  <a:schemeClr val="bg1"/>
                </a:solidFill>
              </a:rPr>
              <a:t>Awareness</a:t>
            </a:r>
            <a:endParaRPr lang="es-CO" sz="2800" b="1" i="1" dirty="0">
              <a:solidFill>
                <a:schemeClr val="bg1"/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0" y="4336640"/>
            <a:ext cx="9144000" cy="1645298"/>
            <a:chOff x="0" y="4375990"/>
            <a:chExt cx="9144000" cy="1645298"/>
          </a:xfrm>
        </p:grpSpPr>
        <p:sp>
          <p:nvSpPr>
            <p:cNvPr id="8" name="7 Flecha curvada hacia arriba"/>
            <p:cNvSpPr/>
            <p:nvPr/>
          </p:nvSpPr>
          <p:spPr>
            <a:xfrm flipV="1">
              <a:off x="0" y="4375990"/>
              <a:ext cx="9144000" cy="1627584"/>
            </a:xfrm>
            <a:prstGeom prst="curvedUpArrow">
              <a:avLst>
                <a:gd name="adj1" fmla="val 34602"/>
                <a:gd name="adj2" fmla="val 68959"/>
                <a:gd name="adj3" fmla="val 25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07504" y="5590834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639584" y="5024062"/>
              <a:ext cx="26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!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187624" y="472673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33792" y="5261858"/>
              <a:ext cx="349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%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967564" y="4827210"/>
              <a:ext cx="29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7506926" y="4769175"/>
              <a:ext cx="255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499542" y="4611186"/>
              <a:ext cx="2423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·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8398090" y="5651956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8256865" y="5334059"/>
              <a:ext cx="282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ç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7164288" y="4664316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ª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8017498" y="516807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*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7770314" y="4932069"/>
              <a:ext cx="247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: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 rot="2075656">
            <a:off x="4054336" y="4682448"/>
            <a:ext cx="690199" cy="1080120"/>
            <a:chOff x="5970032" y="1844824"/>
            <a:chExt cx="690199" cy="1080120"/>
          </a:xfrm>
          <a:solidFill>
            <a:schemeClr val="accent1">
              <a:lumMod val="75000"/>
              <a:alpha val="10000"/>
            </a:schemeClr>
          </a:solidFill>
        </p:grpSpPr>
        <p:sp>
          <p:nvSpPr>
            <p:cNvPr id="25" name="24 Rectángulo redondeado"/>
            <p:cNvSpPr/>
            <p:nvPr/>
          </p:nvSpPr>
          <p:spPr>
            <a:xfrm>
              <a:off x="5970032" y="2276872"/>
              <a:ext cx="690199" cy="648072"/>
            </a:xfrm>
            <a:prstGeom prst="roundRect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Flecha en U"/>
            <p:cNvSpPr/>
            <p:nvPr/>
          </p:nvSpPr>
          <p:spPr>
            <a:xfrm>
              <a:off x="6053835" y="1844824"/>
              <a:ext cx="577822" cy="425366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10000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sp>
        <p:nvSpPr>
          <p:cNvPr id="31" name="30 Subtítulo"/>
          <p:cNvSpPr>
            <a:spLocks noGrp="1"/>
          </p:cNvSpPr>
          <p:nvPr>
            <p:ph type="subTitle" idx="1"/>
          </p:nvPr>
        </p:nvSpPr>
        <p:spPr>
          <a:xfrm>
            <a:off x="1371600" y="4571836"/>
            <a:ext cx="6400800" cy="1066964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Rafael </a:t>
            </a:r>
            <a:r>
              <a:rPr lang="es-ES" dirty="0">
                <a:solidFill>
                  <a:schemeClr val="tx2"/>
                </a:solidFill>
              </a:rPr>
              <a:t>V</a:t>
            </a:r>
            <a:r>
              <a:rPr lang="es-ES" dirty="0" smtClean="0">
                <a:solidFill>
                  <a:schemeClr val="tx2"/>
                </a:solidFill>
              </a:rPr>
              <a:t>. Páez Méndez</a:t>
            </a:r>
          </a:p>
          <a:p>
            <a:r>
              <a:rPr lang="es-ES" dirty="0" smtClean="0">
                <a:solidFill>
                  <a:schemeClr val="tx2"/>
                </a:solidFill>
              </a:rPr>
              <a:t>Profesor Asistente</a:t>
            </a:r>
          </a:p>
          <a:p>
            <a:r>
              <a:rPr lang="es-ES" dirty="0" smtClean="0">
                <a:solidFill>
                  <a:schemeClr val="tx2"/>
                </a:solidFill>
              </a:rPr>
              <a:t>Pontificia Universidad Javeriana - Bogotá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7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3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5925" cy="718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17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0050"/>
            <a:ext cx="60960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1653516" y="2600908"/>
            <a:ext cx="4177528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 redondeado"/>
          <p:cNvSpPr/>
          <p:nvPr/>
        </p:nvSpPr>
        <p:spPr>
          <a:xfrm>
            <a:off x="1641444" y="1412776"/>
            <a:ext cx="5107351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 redondeado"/>
          <p:cNvSpPr/>
          <p:nvPr/>
        </p:nvSpPr>
        <p:spPr>
          <a:xfrm>
            <a:off x="1674387" y="4048608"/>
            <a:ext cx="676251" cy="213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8" name="Picture 2" descr="http://www.tuxboard.com/photos/2011/11/Accident-Autoroute-Brouillard-Allemagne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26"/>
            <a:ext cx="6095999" cy="682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93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139952" y="1484784"/>
            <a:ext cx="2232248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Que hacer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 redondeado"/>
          <p:cNvSpPr/>
          <p:nvPr/>
        </p:nvSpPr>
        <p:spPr>
          <a:xfrm>
            <a:off x="3563888" y="2420888"/>
            <a:ext cx="3456384" cy="394977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AUTORIDAD CENTRAL</a:t>
            </a:r>
            <a:endParaRPr lang="es-CO" sz="1600" b="1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563888" y="2953583"/>
            <a:ext cx="3456384" cy="3745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600" b="1" dirty="0" smtClean="0"/>
              <a:t>CIO &amp; IT Security </a:t>
            </a:r>
            <a:r>
              <a:rPr lang="es-ES" sz="1600" b="1" dirty="0" err="1" smtClean="0"/>
              <a:t>Program</a:t>
            </a:r>
            <a:r>
              <a:rPr lang="es-ES" sz="1600" b="1" dirty="0" smtClean="0"/>
              <a:t> Manager</a:t>
            </a:r>
            <a:endParaRPr lang="es-CO" sz="1600" b="1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563888" y="3457640"/>
            <a:ext cx="3456383" cy="7787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/>
              <a:t>Política</a:t>
            </a:r>
          </a:p>
          <a:p>
            <a:pPr algn="ctr"/>
            <a:r>
              <a:rPr lang="es-ES" sz="1600" b="1" dirty="0">
                <a:solidFill>
                  <a:srgbClr val="FFC000"/>
                </a:solidFill>
              </a:rPr>
              <a:t>[Estrategia]</a:t>
            </a:r>
          </a:p>
          <a:p>
            <a:pPr algn="ctr"/>
            <a:r>
              <a:rPr lang="es-ES" sz="1600" b="1" dirty="0" smtClean="0">
                <a:solidFill>
                  <a:srgbClr val="FFC000"/>
                </a:solidFill>
              </a:rPr>
              <a:t>[Implementación]</a:t>
            </a:r>
            <a:endParaRPr lang="es-CO" sz="1600" b="1" dirty="0">
              <a:solidFill>
                <a:srgbClr val="FFC0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563888" y="4358806"/>
            <a:ext cx="3456384" cy="12590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UNIDADES ORGANIZACIONALES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/>
              <a:t>Presupuesto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/>
              <a:t>Planes de Capacitación</a:t>
            </a:r>
          </a:p>
        </p:txBody>
      </p:sp>
      <p:cxnSp>
        <p:nvCxnSpPr>
          <p:cNvPr id="25" name="24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rgbClr val="FFC000"/>
                </a:solidFill>
              </a:rPr>
              <a:t>Awareness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230646" y="6228020"/>
            <a:ext cx="3805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www.iwar.org.uk/comsec/resources/nist/sp800-50-version2Draft.pdf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5083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203848" y="1484784"/>
            <a:ext cx="4248472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¿Cómo generar el programa?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 redondeado"/>
          <p:cNvSpPr/>
          <p:nvPr/>
        </p:nvSpPr>
        <p:spPr>
          <a:xfrm>
            <a:off x="4644008" y="3528000"/>
            <a:ext cx="1728192" cy="904937"/>
          </a:xfrm>
          <a:prstGeom prst="roundRect">
            <a:avLst/>
          </a:prstGeom>
          <a:solidFill>
            <a:srgbClr val="99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Valoración de necesidades de Capacitación</a:t>
            </a:r>
            <a:endParaRPr lang="es-CO" sz="1600" b="1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2366201"/>
            <a:ext cx="1224136" cy="1021526"/>
            <a:chOff x="4572000" y="2366201"/>
            <a:chExt cx="1224136" cy="1021526"/>
          </a:xfrm>
        </p:grpSpPr>
        <p:sp>
          <p:nvSpPr>
            <p:cNvPr id="17" name="16 Rectángulo redondeado"/>
            <p:cNvSpPr/>
            <p:nvPr/>
          </p:nvSpPr>
          <p:spPr>
            <a:xfrm>
              <a:off x="4572000" y="2366201"/>
              <a:ext cx="1224136" cy="3745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s-ES" sz="1600" b="1" dirty="0" smtClean="0"/>
                <a:t>Directivas</a:t>
              </a:r>
              <a:endParaRPr lang="es-CO" sz="1600" b="1" dirty="0"/>
            </a:p>
          </p:txBody>
        </p:sp>
        <p:sp>
          <p:nvSpPr>
            <p:cNvPr id="2" name="1 Flecha derecha"/>
            <p:cNvSpPr/>
            <p:nvPr/>
          </p:nvSpPr>
          <p:spPr>
            <a:xfrm rot="5400000">
              <a:off x="4960108" y="2893738"/>
              <a:ext cx="550999" cy="436980"/>
            </a:xfrm>
            <a:prstGeom prst="rightArrow">
              <a:avLst/>
            </a:prstGeom>
            <a:solidFill>
              <a:srgbClr val="99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2843808" y="2924944"/>
            <a:ext cx="1850967" cy="671741"/>
            <a:chOff x="2843808" y="2924944"/>
            <a:chExt cx="1850967" cy="671741"/>
          </a:xfrm>
        </p:grpSpPr>
        <p:sp>
          <p:nvSpPr>
            <p:cNvPr id="11" name="10 Rectángulo redondeado"/>
            <p:cNvSpPr/>
            <p:nvPr/>
          </p:nvSpPr>
          <p:spPr>
            <a:xfrm>
              <a:off x="2843808" y="2924944"/>
              <a:ext cx="1224136" cy="3745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s-ES" sz="1600" b="1" dirty="0" smtClean="0"/>
                <a:t>Misión</a:t>
              </a:r>
              <a:endParaRPr lang="es-CO" sz="1600" b="1" dirty="0"/>
            </a:p>
          </p:txBody>
        </p:sp>
        <p:sp>
          <p:nvSpPr>
            <p:cNvPr id="21" name="20 Flecha derecha"/>
            <p:cNvSpPr/>
            <p:nvPr/>
          </p:nvSpPr>
          <p:spPr>
            <a:xfrm rot="2165120">
              <a:off x="4143776" y="3159705"/>
              <a:ext cx="550999" cy="436980"/>
            </a:xfrm>
            <a:prstGeom prst="rightArrow">
              <a:avLst/>
            </a:prstGeom>
            <a:solidFill>
              <a:srgbClr val="99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1979712" y="3717032"/>
            <a:ext cx="2577799" cy="646986"/>
            <a:chOff x="1979712" y="3717032"/>
            <a:chExt cx="2577799" cy="646986"/>
          </a:xfrm>
        </p:grpSpPr>
        <p:sp>
          <p:nvSpPr>
            <p:cNvPr id="12" name="11 Rectángulo redondeado"/>
            <p:cNvSpPr/>
            <p:nvPr/>
          </p:nvSpPr>
          <p:spPr>
            <a:xfrm>
              <a:off x="1979712" y="3717032"/>
              <a:ext cx="1872208" cy="64698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s-ES" sz="1600" b="1" dirty="0" smtClean="0"/>
                <a:t>Roles y Responsabilidades</a:t>
              </a:r>
              <a:endParaRPr lang="es-CO" sz="1600" b="1" dirty="0"/>
            </a:p>
          </p:txBody>
        </p:sp>
        <p:sp>
          <p:nvSpPr>
            <p:cNvPr id="22" name="21 Flecha derecha"/>
            <p:cNvSpPr/>
            <p:nvPr/>
          </p:nvSpPr>
          <p:spPr>
            <a:xfrm>
              <a:off x="4006512" y="3842425"/>
              <a:ext cx="550999" cy="436980"/>
            </a:xfrm>
            <a:prstGeom prst="rightArrow">
              <a:avLst/>
            </a:prstGeom>
            <a:solidFill>
              <a:srgbClr val="99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1907704" y="4522768"/>
            <a:ext cx="3003314" cy="1498520"/>
            <a:chOff x="1907704" y="4522768"/>
            <a:chExt cx="3003314" cy="1498520"/>
          </a:xfrm>
        </p:grpSpPr>
        <p:sp>
          <p:nvSpPr>
            <p:cNvPr id="13" name="12 Rectángulo redondeado"/>
            <p:cNvSpPr/>
            <p:nvPr/>
          </p:nvSpPr>
          <p:spPr>
            <a:xfrm>
              <a:off x="1907704" y="5101887"/>
              <a:ext cx="2664296" cy="91940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s-ES" sz="1600" b="1" dirty="0" smtClean="0"/>
                <a:t>Recomendaciones y observaciones de supervisión</a:t>
              </a:r>
              <a:endParaRPr lang="es-CO" sz="1600" b="1" dirty="0"/>
            </a:p>
          </p:txBody>
        </p:sp>
        <p:sp>
          <p:nvSpPr>
            <p:cNvPr id="23" name="22 Flecha derecha"/>
            <p:cNvSpPr/>
            <p:nvPr/>
          </p:nvSpPr>
          <p:spPr>
            <a:xfrm rot="19225611">
              <a:off x="4360019" y="4522768"/>
              <a:ext cx="550999" cy="436980"/>
            </a:xfrm>
            <a:prstGeom prst="rightArrow">
              <a:avLst/>
            </a:prstGeom>
            <a:solidFill>
              <a:srgbClr val="99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4932040" y="4606192"/>
            <a:ext cx="1872208" cy="1343088"/>
            <a:chOff x="4932040" y="4606192"/>
            <a:chExt cx="1872208" cy="1343088"/>
          </a:xfrm>
        </p:grpSpPr>
        <p:sp>
          <p:nvSpPr>
            <p:cNvPr id="14" name="13 Rectángulo redondeado"/>
            <p:cNvSpPr/>
            <p:nvPr/>
          </p:nvSpPr>
          <p:spPr>
            <a:xfrm>
              <a:off x="4932040" y="5302294"/>
              <a:ext cx="1872208" cy="64698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s-ES" sz="1600" b="1" dirty="0" smtClean="0"/>
                <a:t>Retroalimentación al usuario</a:t>
              </a:r>
              <a:endParaRPr lang="es-CO" sz="1600" b="1" dirty="0"/>
            </a:p>
          </p:txBody>
        </p:sp>
        <p:sp>
          <p:nvSpPr>
            <p:cNvPr id="24" name="23 Flecha derecha"/>
            <p:cNvSpPr/>
            <p:nvPr/>
          </p:nvSpPr>
          <p:spPr>
            <a:xfrm rot="16200000">
              <a:off x="5374154" y="4663202"/>
              <a:ext cx="550999" cy="436980"/>
            </a:xfrm>
            <a:prstGeom prst="rightArrow">
              <a:avLst/>
            </a:prstGeom>
            <a:solidFill>
              <a:srgbClr val="99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6469273" y="3528000"/>
            <a:ext cx="2495215" cy="904937"/>
            <a:chOff x="6469273" y="3528000"/>
            <a:chExt cx="2495215" cy="904937"/>
          </a:xfrm>
        </p:grpSpPr>
        <p:sp>
          <p:nvSpPr>
            <p:cNvPr id="15" name="14 Rectángulo redondeado"/>
            <p:cNvSpPr/>
            <p:nvPr/>
          </p:nvSpPr>
          <p:spPr>
            <a:xfrm>
              <a:off x="7092280" y="3528000"/>
              <a:ext cx="1872208" cy="904937"/>
            </a:xfrm>
            <a:prstGeom prst="roundRect">
              <a:avLst/>
            </a:prstGeom>
            <a:solidFill>
              <a:srgbClr val="9966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/>
                <a:t>Plan de programa de sensibilización y formación</a:t>
              </a:r>
              <a:endParaRPr lang="es-CO" sz="1600" b="1" dirty="0"/>
            </a:p>
          </p:txBody>
        </p:sp>
        <p:sp>
          <p:nvSpPr>
            <p:cNvPr id="25" name="24 Flecha derecha"/>
            <p:cNvSpPr/>
            <p:nvPr/>
          </p:nvSpPr>
          <p:spPr>
            <a:xfrm>
              <a:off x="6469273" y="3717032"/>
              <a:ext cx="550999" cy="436980"/>
            </a:xfrm>
            <a:prstGeom prst="rightArrow">
              <a:avLst/>
            </a:prstGeom>
            <a:solidFill>
              <a:srgbClr val="99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rgbClr val="FFC000"/>
                </a:solidFill>
              </a:rPr>
              <a:t>Awareness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7879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203848" y="1340768"/>
            <a:ext cx="4248472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Implementación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 redondeado"/>
          <p:cNvSpPr/>
          <p:nvPr/>
        </p:nvSpPr>
        <p:spPr>
          <a:xfrm>
            <a:off x="1619672" y="2033169"/>
            <a:ext cx="3816424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Disponibilidad de recursos/materiales</a:t>
            </a:r>
            <a:endParaRPr lang="es-CO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411760" y="2600908"/>
            <a:ext cx="3240360" cy="90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Impacto organizacional y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Posición dentro de la organización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Conocimiento</a:t>
            </a:r>
            <a:endParaRPr lang="es-CO" sz="1400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3419872" y="3681028"/>
            <a:ext cx="3528392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Dependencia de proyectos críticos</a:t>
            </a:r>
            <a:endParaRPr lang="es-CO" dirty="0"/>
          </a:p>
        </p:txBody>
      </p:sp>
      <p:sp>
        <p:nvSpPr>
          <p:cNvPr id="18" name="17 Flecha doblada hacia arriba"/>
          <p:cNvSpPr/>
          <p:nvPr/>
        </p:nvSpPr>
        <p:spPr>
          <a:xfrm rot="5400000">
            <a:off x="1808693" y="2564904"/>
            <a:ext cx="504056" cy="450050"/>
          </a:xfrm>
          <a:prstGeom prst="bentUpArrow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Flecha doblada hacia arriba"/>
          <p:cNvSpPr/>
          <p:nvPr/>
        </p:nvSpPr>
        <p:spPr>
          <a:xfrm rot="5400000">
            <a:off x="2859456" y="3557369"/>
            <a:ext cx="418755" cy="450050"/>
          </a:xfrm>
          <a:prstGeom prst="bentUpArrow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33 Rectángulo redondeado"/>
          <p:cNvSpPr/>
          <p:nvPr/>
        </p:nvSpPr>
        <p:spPr>
          <a:xfrm>
            <a:off x="2060104" y="4725144"/>
            <a:ext cx="4384104" cy="39604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¿Qué </a:t>
            </a:r>
            <a:r>
              <a:rPr lang="es-ES" b="1" dirty="0" smtClean="0">
                <a:solidFill>
                  <a:schemeClr val="tx1"/>
                </a:solidFill>
              </a:rPr>
              <a:t>comportamiento</a:t>
            </a:r>
            <a:r>
              <a:rPr lang="es-ES" dirty="0" smtClean="0">
                <a:solidFill>
                  <a:srgbClr val="FFFF99"/>
                </a:solidFill>
              </a:rPr>
              <a:t> </a:t>
            </a:r>
            <a:r>
              <a:rPr lang="es-ES" dirty="0" smtClean="0"/>
              <a:t>queremos reforzar?</a:t>
            </a:r>
            <a:endParaRPr lang="es-CO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2284512" y="5301208"/>
            <a:ext cx="6391944" cy="39604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¿Qué habilidades queremos que el público aprenda y aplique?</a:t>
            </a:r>
            <a:endParaRPr lang="es-CO" dirty="0"/>
          </a:p>
        </p:txBody>
      </p:sp>
      <p:sp>
        <p:nvSpPr>
          <p:cNvPr id="19" name="18 Pergamino vertical"/>
          <p:cNvSpPr/>
          <p:nvPr/>
        </p:nvSpPr>
        <p:spPr>
          <a:xfrm>
            <a:off x="5652120" y="5877272"/>
            <a:ext cx="2147932" cy="587329"/>
          </a:xfrm>
          <a:prstGeom prst="vertic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Lista de tópicos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1763688" y="4185084"/>
            <a:ext cx="3716796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Desarrollar Material de capacitación</a:t>
            </a:r>
            <a:endParaRPr lang="es-CO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rgbClr val="FFC000"/>
                </a:solidFill>
              </a:rPr>
              <a:t>Awareness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2634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203848" y="1340768"/>
            <a:ext cx="4248472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Implementación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21975"/>
            <a:ext cx="1312167" cy="137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 redondeado"/>
          <p:cNvSpPr/>
          <p:nvPr/>
        </p:nvSpPr>
        <p:spPr>
          <a:xfrm>
            <a:off x="2522234" y="5949280"/>
            <a:ext cx="859172" cy="216024"/>
          </a:xfrm>
          <a:prstGeom prst="round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 dirty="0" err="1" smtClean="0">
                <a:solidFill>
                  <a:srgbClr val="990000"/>
                </a:solidFill>
              </a:rPr>
              <a:t>It</a:t>
            </a:r>
            <a:r>
              <a:rPr lang="es-ES" sz="1400" dirty="0" smtClean="0">
                <a:solidFill>
                  <a:srgbClr val="990000"/>
                </a:solidFill>
              </a:rPr>
              <a:t> </a:t>
            </a:r>
            <a:r>
              <a:rPr lang="es-ES" sz="1400" dirty="0" err="1" smtClean="0">
                <a:solidFill>
                  <a:srgbClr val="990000"/>
                </a:solidFill>
              </a:rPr>
              <a:t>security</a:t>
            </a:r>
            <a:endParaRPr lang="es-CO" sz="1400" dirty="0">
              <a:solidFill>
                <a:srgbClr val="990000"/>
              </a:solidFill>
            </a:endParaRPr>
          </a:p>
        </p:txBody>
      </p:sp>
      <p:pic>
        <p:nvPicPr>
          <p:cNvPr id="4102" name="Picture 6" descr="https://encrypted-tbn0.gstatic.com/images?q=tbn:ANd9GcSIoX7c9IJgDHdlK_tFsG4g9hcILvCeBLDVEBA56olK8rQC26M8Q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55" y="30332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69462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 descr="https://encrypted-tbn3.gstatic.com/images?q=tbn:ANd9GcTRo4CNOWOHjeoT6Cpe94O5i2s9xhb13fCka343DMskbMOcPth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85" y="1784477"/>
            <a:ext cx="35147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0.gstatic.com/images?q=tbn:ANd9GcQlRaMIQady8KPHv4e8JPnnRda4yw3UHB-ADs81FH7qJ87OsMv4j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87" y="3459759"/>
            <a:ext cx="2095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https://encrypted-tbn0.gstatic.com/images?q=tbn:ANd9GcQnonEoKsi8DRV-d6TyBmyujnNo6aleMmRa7HaM79z69GzScCG6G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44" y="1818328"/>
            <a:ext cx="1790163" cy="192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https://encrypted-tbn2.gstatic.com/images?q=tbn:ANd9GcTfamBxzulDJYwmwjitaFyLfLN8AB5aHN7CULmePJ4WE7FqwIDJ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7" y="3639596"/>
            <a:ext cx="2419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https://encrypted-tbn1.gstatic.com/images?q=tbn:ANd9GcQsOO-y9VvX8OUnbHD3PsdOjRfQM24V2SOxGHnnBe41N_QpPeQX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68" y="4311685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3.gstatic.com/images?q=tbn:ANd9GcQPPeemJy3U5Zw1s-Hd3lIK4m_nxP8qbCpWvLfhpvc1u5x0VBEV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68346"/>
            <a:ext cx="223224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rgbClr val="FFC000"/>
                </a:solidFill>
              </a:rPr>
              <a:t>Awareness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49139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203848" y="1196752"/>
            <a:ext cx="4248472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Lista de tópicos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4608070" y="6192634"/>
            <a:ext cx="75601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Web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5831780" y="3710310"/>
            <a:ext cx="2261795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400" i="1" dirty="0" err="1">
                <a:solidFill>
                  <a:schemeClr val="tx2"/>
                </a:solidFill>
              </a:rPr>
              <a:t>Shoulder</a:t>
            </a:r>
            <a:r>
              <a:rPr lang="es-ES" sz="2400" i="1" dirty="0">
                <a:solidFill>
                  <a:schemeClr val="tx2"/>
                </a:solidFill>
              </a:rPr>
              <a:t> </a:t>
            </a:r>
            <a:r>
              <a:rPr lang="es-ES" sz="2400" i="1" dirty="0" err="1" smtClean="0">
                <a:solidFill>
                  <a:schemeClr val="tx2"/>
                </a:solidFill>
              </a:rPr>
              <a:t>surfing</a:t>
            </a:r>
            <a:endParaRPr lang="es-CO" sz="2400" i="1" dirty="0">
              <a:solidFill>
                <a:schemeClr val="tx2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6217591" y="2461460"/>
            <a:ext cx="2242841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hlinkClick r:id="rId5" action="ppaction://hlinkfile"/>
              </a:rPr>
              <a:t>Ingeniería social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5868144" y="1864902"/>
            <a:ext cx="2550687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400" dirty="0">
                <a:solidFill>
                  <a:schemeClr val="tx2"/>
                </a:solidFill>
              </a:rPr>
              <a:t>Correo </a:t>
            </a:r>
            <a:r>
              <a:rPr lang="es-ES" sz="2400" dirty="0" smtClean="0">
                <a:solidFill>
                  <a:schemeClr val="tx2"/>
                </a:solidFill>
              </a:rPr>
              <a:t>electrónico</a:t>
            </a:r>
            <a:endParaRPr lang="es-ES" sz="2400" dirty="0">
              <a:solidFill>
                <a:schemeClr val="tx2"/>
              </a:solidFill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1763688" y="3697953"/>
            <a:ext cx="3602794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</a:rPr>
              <a:t>Transferencia de inventario</a:t>
            </a:r>
          </a:p>
        </p:txBody>
      </p:sp>
      <p:sp>
        <p:nvSpPr>
          <p:cNvPr id="39" name="38 Rectángulo redondeado"/>
          <p:cNvSpPr/>
          <p:nvPr/>
        </p:nvSpPr>
        <p:spPr>
          <a:xfrm>
            <a:off x="2386104" y="4305453"/>
            <a:ext cx="918639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400" dirty="0">
                <a:solidFill>
                  <a:schemeClr val="tx2"/>
                </a:solidFill>
              </a:rPr>
              <a:t>BYOD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5868144" y="6192634"/>
            <a:ext cx="123863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Malware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2" name="41 Rectángulo redondeado"/>
          <p:cNvSpPr/>
          <p:nvPr/>
        </p:nvSpPr>
        <p:spPr>
          <a:xfrm>
            <a:off x="5310031" y="3068960"/>
            <a:ext cx="3654457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400" dirty="0">
                <a:solidFill>
                  <a:schemeClr val="tx2"/>
                </a:solidFill>
              </a:rPr>
              <a:t>Cambios físicos del </a:t>
            </a:r>
            <a:r>
              <a:rPr lang="es-ES" sz="2400" dirty="0" smtClean="0">
                <a:solidFill>
                  <a:schemeClr val="tx2"/>
                </a:solidFill>
              </a:rPr>
              <a:t>entorno</a:t>
            </a:r>
            <a:endParaRPr lang="es-ES" sz="2400" dirty="0">
              <a:solidFill>
                <a:schemeClr val="tx2"/>
              </a:solidFill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2189340" y="1844824"/>
            <a:ext cx="3102740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400" dirty="0">
                <a:solidFill>
                  <a:schemeClr val="tx2"/>
                </a:solidFill>
              </a:rPr>
              <a:t>Protección de </a:t>
            </a:r>
            <a:r>
              <a:rPr lang="es-ES" sz="2400" i="1" dirty="0" smtClean="0">
                <a:solidFill>
                  <a:schemeClr val="tx2"/>
                </a:solidFill>
              </a:rPr>
              <a:t>malware</a:t>
            </a:r>
            <a:endParaRPr lang="es-ES" sz="2400" i="1" dirty="0">
              <a:solidFill>
                <a:schemeClr val="tx2"/>
              </a:solidFill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1899226" y="5591855"/>
            <a:ext cx="198649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Licencias de </a:t>
            </a:r>
            <a:r>
              <a:rPr lang="es-ES" sz="2200" dirty="0" err="1" smtClean="0">
                <a:solidFill>
                  <a:schemeClr val="tx2"/>
                </a:solidFill>
              </a:rPr>
              <a:t>Sw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7529735" y="6192634"/>
            <a:ext cx="1127681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400" dirty="0" smtClean="0">
                <a:solidFill>
                  <a:schemeClr val="tx2"/>
                </a:solidFill>
              </a:rPr>
              <a:t>Cifrado</a:t>
            </a:r>
            <a:endParaRPr lang="es-CO" sz="2400" dirty="0">
              <a:solidFill>
                <a:schemeClr val="tx2"/>
              </a:solidFill>
            </a:endParaRPr>
          </a:p>
        </p:txBody>
      </p:sp>
      <p:sp>
        <p:nvSpPr>
          <p:cNvPr id="46" name="45 Rectángulo redondeado"/>
          <p:cNvSpPr/>
          <p:nvPr/>
        </p:nvSpPr>
        <p:spPr>
          <a:xfrm>
            <a:off x="2195736" y="4934446"/>
            <a:ext cx="5471370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</a:rPr>
              <a:t>Gestión de configuración (Actualizaciones)</a:t>
            </a:r>
          </a:p>
        </p:txBody>
      </p:sp>
      <p:sp>
        <p:nvSpPr>
          <p:cNvPr id="47" name="46 Rectángulo redondeado"/>
          <p:cNvSpPr/>
          <p:nvPr/>
        </p:nvSpPr>
        <p:spPr>
          <a:xfrm>
            <a:off x="3707904" y="4305453"/>
            <a:ext cx="4715743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CO" sz="2400" dirty="0">
                <a:solidFill>
                  <a:schemeClr val="tx2"/>
                </a:solidFill>
              </a:rPr>
              <a:t>Dispositivos inalámbricos, </a:t>
            </a:r>
            <a:r>
              <a:rPr lang="es-CO" sz="2400" dirty="0" smtClean="0">
                <a:solidFill>
                  <a:schemeClr val="tx2"/>
                </a:solidFill>
              </a:rPr>
              <a:t>portátiles</a:t>
            </a:r>
            <a:endParaRPr lang="es-CO" sz="2400" dirty="0">
              <a:solidFill>
                <a:schemeClr val="tx2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2080167" y="6192634"/>
            <a:ext cx="2131793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i="1" dirty="0" smtClean="0">
                <a:solidFill>
                  <a:schemeClr val="tx2"/>
                </a:solidFill>
              </a:rPr>
              <a:t>Desktop </a:t>
            </a:r>
            <a:r>
              <a:rPr lang="es-ES" sz="2200" i="1" dirty="0" err="1" smtClean="0">
                <a:solidFill>
                  <a:schemeClr val="tx2"/>
                </a:solidFill>
              </a:rPr>
              <a:t>security</a:t>
            </a:r>
            <a:endParaRPr lang="es-CO" sz="2200" i="1" dirty="0">
              <a:solidFill>
                <a:schemeClr val="tx2"/>
              </a:solidFill>
            </a:endParaRPr>
          </a:p>
        </p:txBody>
      </p:sp>
      <p:sp>
        <p:nvSpPr>
          <p:cNvPr id="50" name="49 Rectángulo redondeado"/>
          <p:cNvSpPr/>
          <p:nvPr/>
        </p:nvSpPr>
        <p:spPr>
          <a:xfrm>
            <a:off x="6588224" y="5591855"/>
            <a:ext cx="2102186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i="1" dirty="0" err="1" smtClean="0">
                <a:solidFill>
                  <a:schemeClr val="tx2"/>
                </a:solidFill>
              </a:rPr>
              <a:t>Dumpster</a:t>
            </a:r>
            <a:r>
              <a:rPr lang="es-ES" sz="2200" i="1" dirty="0" smtClean="0">
                <a:solidFill>
                  <a:schemeClr val="tx2"/>
                </a:solidFill>
              </a:rPr>
              <a:t> </a:t>
            </a:r>
            <a:r>
              <a:rPr lang="es-ES" sz="2200" i="1" dirty="0" err="1" smtClean="0">
                <a:solidFill>
                  <a:schemeClr val="tx2"/>
                </a:solidFill>
              </a:rPr>
              <a:t>diving</a:t>
            </a:r>
            <a:endParaRPr lang="es-CO" sz="2200" i="1" dirty="0">
              <a:solidFill>
                <a:schemeClr val="tx2"/>
              </a:solidFill>
            </a:endParaRPr>
          </a:p>
        </p:txBody>
      </p:sp>
      <p:sp>
        <p:nvSpPr>
          <p:cNvPr id="51" name="50 Rectángulo redondeado"/>
          <p:cNvSpPr/>
          <p:nvPr/>
        </p:nvSpPr>
        <p:spPr>
          <a:xfrm>
            <a:off x="1803580" y="3068960"/>
            <a:ext cx="3056452" cy="51077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</a:rPr>
              <a:t>Respuesta a incidentes</a:t>
            </a:r>
          </a:p>
        </p:txBody>
      </p:sp>
      <p:sp>
        <p:nvSpPr>
          <p:cNvPr id="53" name="52 Rectángulo redondeado"/>
          <p:cNvSpPr/>
          <p:nvPr/>
        </p:nvSpPr>
        <p:spPr>
          <a:xfrm>
            <a:off x="3995936" y="5591856"/>
            <a:ext cx="2262645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Control de acceso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3140224" y="2461138"/>
            <a:ext cx="279992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  <a:hlinkClick r:id="rId6" action="ppaction://hlinksldjump"/>
              </a:rPr>
              <a:t>Keyloggers/</a:t>
            </a:r>
            <a:r>
              <a:rPr lang="es-ES" sz="2200" dirty="0" err="1" smtClean="0">
                <a:solidFill>
                  <a:schemeClr val="tx2"/>
                </a:solidFill>
                <a:hlinkClick r:id="rId6" action="ppaction://hlinksldjump"/>
              </a:rPr>
              <a:t>Keystrokes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6" name="55 Rectángulo redondeado">
            <a:hlinkClick r:id="rId7"/>
          </p:cNvPr>
          <p:cNvSpPr/>
          <p:nvPr/>
        </p:nvSpPr>
        <p:spPr>
          <a:xfrm>
            <a:off x="1907704" y="2448218"/>
            <a:ext cx="97839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  <a:hlinkClick r:id="rId7"/>
              </a:rPr>
              <a:t>Admin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rgbClr val="FFC000"/>
                </a:solidFill>
              </a:rPr>
              <a:t>Awareness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2096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3" grpId="0" animBg="1"/>
      <p:bldP spid="55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encrypted-tbn1.gstatic.com/images?q=tbn:ANd9GcTbWslCGmktca7eGb_ovGmmgjqW36BvJfD_PJ6yW9ayI_bOUgd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35695"/>
            <a:ext cx="1638180" cy="122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encrypted-tbn0.gstatic.com/images?q=tbn:ANd9GcRGRqF2Oa8lSWPquJtdEjGVsfnSRGBIAV-h55GrP7YYCkfHoJxKA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376" y="1672078"/>
            <a:ext cx="1916848" cy="191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encrypted-tbn0.gstatic.com/images?q=tbn:ANd9GcSnuQQuteNX1HQuzQppHNpl1BusX0UjH6uiqftPiaUWiy-ZANm1T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22479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rgbClr val="FFC000"/>
                </a:solidFill>
              </a:rPr>
              <a:t>Awareness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422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203848" y="1196752"/>
            <a:ext cx="4248472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Lista de tópicos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1983168" y="1984194"/>
            <a:ext cx="1339982" cy="1305436"/>
            <a:chOff x="627373" y="1700808"/>
            <a:chExt cx="1339982" cy="1305436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32" name="Picture 2" descr="Passwords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1219200" cy="914401"/>
            </a:xfrm>
            <a:prstGeom prst="rect">
              <a:avLst/>
            </a:prstGeom>
            <a:grpFill/>
            <a:extLst/>
          </p:spPr>
        </p:pic>
        <p:sp>
          <p:nvSpPr>
            <p:cNvPr id="33" name="32 CuadroTexto"/>
            <p:cNvSpPr txBox="1"/>
            <p:nvPr/>
          </p:nvSpPr>
          <p:spPr>
            <a:xfrm>
              <a:off x="627373" y="2636912"/>
              <a:ext cx="133998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  <a:hlinkClick r:id="rId7"/>
                </a:rPr>
                <a:t>Contraseñas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3691662" y="2029638"/>
            <a:ext cx="1219200" cy="1305437"/>
            <a:chOff x="1912640" y="1700807"/>
            <a:chExt cx="1219200" cy="1305437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35" name="Picture 4" descr="Encrypti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640" y="1700807"/>
              <a:ext cx="1219200" cy="914401"/>
            </a:xfrm>
            <a:prstGeom prst="rect">
              <a:avLst/>
            </a:prstGeom>
            <a:grpFill/>
            <a:extLst/>
          </p:spPr>
        </p:pic>
        <p:sp>
          <p:nvSpPr>
            <p:cNvPr id="36" name="35 CuadroTexto"/>
            <p:cNvSpPr txBox="1"/>
            <p:nvPr/>
          </p:nvSpPr>
          <p:spPr>
            <a:xfrm>
              <a:off x="2079430" y="2636912"/>
              <a:ext cx="86119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hlinkClick r:id="rId9" action="ppaction://hlinksldjump"/>
                </a:rPr>
                <a:t>Cifrado</a:t>
              </a:r>
              <a:endParaRPr lang="es-CO" dirty="0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451113" y="2029638"/>
            <a:ext cx="1219200" cy="1587000"/>
            <a:chOff x="3117985" y="1700806"/>
            <a:chExt cx="1219200" cy="1587000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52" name="Picture 6" descr="Data Securit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985" y="1700806"/>
              <a:ext cx="1219200" cy="914401"/>
            </a:xfrm>
            <a:prstGeom prst="rect">
              <a:avLst/>
            </a:prstGeom>
            <a:grpFill/>
            <a:extLst/>
          </p:spPr>
        </p:pic>
        <p:sp>
          <p:nvSpPr>
            <p:cNvPr id="54" name="53 CuadroTexto"/>
            <p:cNvSpPr txBox="1"/>
            <p:nvPr/>
          </p:nvSpPr>
          <p:spPr>
            <a:xfrm>
              <a:off x="3151341" y="2641475"/>
              <a:ext cx="1176925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Seguridad </a:t>
              </a:r>
            </a:p>
            <a:p>
              <a:pPr algn="ctr"/>
              <a:r>
                <a:rPr lang="es-CO" dirty="0" smtClean="0"/>
                <a:t>de datos</a:t>
              </a:r>
              <a:endParaRPr lang="es-CO" dirty="0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3323150" y="5102558"/>
            <a:ext cx="1353897" cy="1582438"/>
            <a:chOff x="4242694" y="1700805"/>
            <a:chExt cx="1353897" cy="1582438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58" name="Picture 8" descr="Data Destructi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010" y="1700805"/>
              <a:ext cx="1219200" cy="914401"/>
            </a:xfrm>
            <a:prstGeom prst="rect">
              <a:avLst/>
            </a:prstGeom>
            <a:grpFill/>
            <a:extLst/>
          </p:spPr>
        </p:pic>
        <p:sp>
          <p:nvSpPr>
            <p:cNvPr id="59" name="58 CuadroTexto"/>
            <p:cNvSpPr txBox="1"/>
            <p:nvPr/>
          </p:nvSpPr>
          <p:spPr>
            <a:xfrm>
              <a:off x="4242694" y="2636912"/>
              <a:ext cx="135389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Destrucción </a:t>
              </a:r>
            </a:p>
            <a:p>
              <a:pPr algn="ctr"/>
              <a:r>
                <a:rPr lang="es-CO" dirty="0" smtClean="0"/>
                <a:t>de datos</a:t>
              </a:r>
              <a:endParaRPr lang="es-CO" dirty="0"/>
            </a:p>
          </p:txBody>
        </p:sp>
      </p:grpSp>
      <p:grpSp>
        <p:nvGrpSpPr>
          <p:cNvPr id="60" name="59 Grupo"/>
          <p:cNvGrpSpPr/>
          <p:nvPr/>
        </p:nvGrpSpPr>
        <p:grpSpPr>
          <a:xfrm>
            <a:off x="7236296" y="2005594"/>
            <a:ext cx="1219200" cy="1582439"/>
            <a:chOff x="5513040" y="1700804"/>
            <a:chExt cx="1219200" cy="1582439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61" name="Picture 10" descr="Wi-Fi Securit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040" y="1700804"/>
              <a:ext cx="1219200" cy="914401"/>
            </a:xfrm>
            <a:prstGeom prst="rect">
              <a:avLst/>
            </a:prstGeom>
            <a:grpFill/>
            <a:extLst/>
          </p:spPr>
        </p:pic>
        <p:sp>
          <p:nvSpPr>
            <p:cNvPr id="62" name="61 CuadroTexto"/>
            <p:cNvSpPr txBox="1"/>
            <p:nvPr/>
          </p:nvSpPr>
          <p:spPr>
            <a:xfrm>
              <a:off x="5565286" y="2636912"/>
              <a:ext cx="112402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Seguridad</a:t>
              </a:r>
            </a:p>
            <a:p>
              <a:pPr algn="ctr"/>
              <a:r>
                <a:rPr lang="es-CO" dirty="0" err="1" smtClean="0"/>
                <a:t>WiFi</a:t>
              </a:r>
              <a:endParaRPr lang="es-CO" dirty="0"/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6715381" y="3786142"/>
            <a:ext cx="1219200" cy="1301865"/>
            <a:chOff x="683568" y="3291642"/>
            <a:chExt cx="1219200" cy="1301865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291642"/>
              <a:ext cx="1219200" cy="914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65 CuadroTexto"/>
            <p:cNvSpPr txBox="1"/>
            <p:nvPr/>
          </p:nvSpPr>
          <p:spPr>
            <a:xfrm>
              <a:off x="873788" y="4224175"/>
              <a:ext cx="83548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IT Staff</a:t>
              </a: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1979712" y="3656881"/>
            <a:ext cx="1219200" cy="1584176"/>
            <a:chOff x="1879534" y="3283243"/>
            <a:chExt cx="1219200" cy="1584176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68" name="Picture 15" descr="Physical Security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534" y="3283243"/>
              <a:ext cx="1219200" cy="914401"/>
            </a:xfrm>
            <a:prstGeom prst="rect">
              <a:avLst/>
            </a:prstGeom>
            <a:grpFill/>
            <a:extLst/>
          </p:spPr>
        </p:pic>
        <p:sp>
          <p:nvSpPr>
            <p:cNvPr id="69" name="68 CuadroTexto"/>
            <p:cNvSpPr txBox="1"/>
            <p:nvPr/>
          </p:nvSpPr>
          <p:spPr>
            <a:xfrm>
              <a:off x="1913337" y="4221088"/>
              <a:ext cx="1176925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Seguridad </a:t>
              </a:r>
            </a:p>
            <a:p>
              <a:pPr algn="ctr"/>
              <a:r>
                <a:rPr lang="es-CO" dirty="0" smtClean="0"/>
                <a:t>física</a:t>
              </a:r>
            </a:p>
          </p:txBody>
        </p:sp>
      </p:grpSp>
      <p:grpSp>
        <p:nvGrpSpPr>
          <p:cNvPr id="70" name="69 Grupo"/>
          <p:cNvGrpSpPr/>
          <p:nvPr/>
        </p:nvGrpSpPr>
        <p:grpSpPr>
          <a:xfrm>
            <a:off x="4499866" y="3747084"/>
            <a:ext cx="1219200" cy="1307178"/>
            <a:chOff x="3090810" y="3283242"/>
            <a:chExt cx="1219200" cy="1307178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71" name="Picture 17" descr="Clou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810" y="3283242"/>
              <a:ext cx="1219200" cy="914401"/>
            </a:xfrm>
            <a:prstGeom prst="rect">
              <a:avLst/>
            </a:prstGeom>
            <a:grpFill/>
            <a:extLst/>
          </p:spPr>
        </p:pic>
        <p:sp>
          <p:nvSpPr>
            <p:cNvPr id="72" name="71 CuadroTexto"/>
            <p:cNvSpPr txBox="1"/>
            <p:nvPr/>
          </p:nvSpPr>
          <p:spPr>
            <a:xfrm>
              <a:off x="3332266" y="4221088"/>
              <a:ext cx="72648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Cloud</a:t>
              </a:r>
            </a:p>
          </p:txBody>
        </p:sp>
      </p:grpSp>
      <p:grpSp>
        <p:nvGrpSpPr>
          <p:cNvPr id="2" name="1 Grupo"/>
          <p:cNvGrpSpPr/>
          <p:nvPr/>
        </p:nvGrpSpPr>
        <p:grpSpPr>
          <a:xfrm>
            <a:off x="5838801" y="5123482"/>
            <a:ext cx="1242595" cy="1329854"/>
            <a:chOff x="5838801" y="5123482"/>
            <a:chExt cx="1242595" cy="1329854"/>
          </a:xfrm>
        </p:grpSpPr>
        <p:pic>
          <p:nvPicPr>
            <p:cNvPr id="63" name="Picture 12" descr="Working Remotely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801" y="5123482"/>
              <a:ext cx="1219200" cy="9144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xtLst/>
          </p:spPr>
        </p:pic>
        <p:sp>
          <p:nvSpPr>
            <p:cNvPr id="73" name="72 CuadroTexto"/>
            <p:cNvSpPr txBox="1"/>
            <p:nvPr/>
          </p:nvSpPr>
          <p:spPr>
            <a:xfrm>
              <a:off x="5850803" y="6084004"/>
              <a:ext cx="123059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Teletrabajo</a:t>
              </a: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rgbClr val="FFC000"/>
                </a:solidFill>
              </a:rPr>
              <a:t>Awareness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797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Foto: Password protect USB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65312"/>
            <a:ext cx="25241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rgbClr val="FFC000"/>
                </a:solidFill>
              </a:rPr>
              <a:t>Awareness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  <p:pic>
        <p:nvPicPr>
          <p:cNvPr id="8" name="Picture 6" descr="http://t1.gstatic.com/images?q=tbn:ANd9GcTdVMuH-UpZqdWOqO8IiSBGT8QQ82y0GMMY_q9HzLmnTETkb1IC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25" y="6237312"/>
            <a:ext cx="587323" cy="5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46856" y="989856"/>
            <a:ext cx="8229600" cy="1143000"/>
          </a:xfrm>
        </p:spPr>
        <p:txBody>
          <a:bodyPr>
            <a:normAutofit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Agenda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76464"/>
          </a:xfrm>
        </p:spPr>
        <p:txBody>
          <a:bodyPr>
            <a:normAutofit/>
          </a:bodyPr>
          <a:lstStyle/>
          <a:p>
            <a:r>
              <a:rPr lang="es-ES" sz="2600" dirty="0" smtClean="0">
                <a:solidFill>
                  <a:srgbClr val="FFCC00"/>
                </a:solidFill>
              </a:rPr>
              <a:t>Introducción</a:t>
            </a:r>
          </a:p>
          <a:p>
            <a:r>
              <a:rPr lang="es-ES" sz="2600" dirty="0" smtClean="0">
                <a:solidFill>
                  <a:srgbClr val="FFCC00"/>
                </a:solidFill>
              </a:rPr>
              <a:t>Justificación</a:t>
            </a:r>
          </a:p>
          <a:p>
            <a:pPr lvl="1"/>
            <a:r>
              <a:rPr lang="es-ES" sz="2200" dirty="0" smtClean="0">
                <a:solidFill>
                  <a:srgbClr val="FFCC00"/>
                </a:solidFill>
              </a:rPr>
              <a:t>Nuevas formas de trabajar</a:t>
            </a:r>
          </a:p>
          <a:p>
            <a:r>
              <a:rPr lang="es-ES" sz="2600" dirty="0" err="1">
                <a:solidFill>
                  <a:srgbClr val="FFCC00"/>
                </a:solidFill>
              </a:rPr>
              <a:t>Awareness</a:t>
            </a:r>
            <a:endParaRPr lang="es-ES" sz="2600" dirty="0">
              <a:solidFill>
                <a:srgbClr val="FFCC00"/>
              </a:solidFill>
            </a:endParaRPr>
          </a:p>
          <a:p>
            <a:r>
              <a:rPr lang="es-ES" sz="2600" dirty="0">
                <a:solidFill>
                  <a:srgbClr val="FFCC00"/>
                </a:solidFill>
              </a:rPr>
              <a:t>Demos</a:t>
            </a:r>
          </a:p>
          <a:p>
            <a:r>
              <a:rPr lang="es-ES" sz="2600" dirty="0">
                <a:solidFill>
                  <a:srgbClr val="FFCC00"/>
                </a:solidFill>
              </a:rPr>
              <a:t>Conclusiones</a:t>
            </a:r>
          </a:p>
          <a:p>
            <a:r>
              <a:rPr lang="es-ES" sz="2600" dirty="0" smtClean="0">
                <a:solidFill>
                  <a:srgbClr val="FFCC00"/>
                </a:solidFill>
              </a:rPr>
              <a:t>Referencias</a:t>
            </a:r>
            <a:endParaRPr lang="es-CO" sz="2600" dirty="0">
              <a:solidFill>
                <a:srgbClr val="FFCC00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1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6 Título"/>
          <p:cNvSpPr>
            <a:spLocks noGrp="1"/>
          </p:cNvSpPr>
          <p:nvPr>
            <p:ph type="title"/>
          </p:nvPr>
        </p:nvSpPr>
        <p:spPr>
          <a:xfrm>
            <a:off x="3203848" y="1196752"/>
            <a:ext cx="4248472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DEMOS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2" name="1 Rectángulo">
            <a:hlinkClick r:id="rId5" action="ppaction://hlinkfile"/>
          </p:cNvPr>
          <p:cNvSpPr/>
          <p:nvPr/>
        </p:nvSpPr>
        <p:spPr>
          <a:xfrm>
            <a:off x="2915816" y="2492896"/>
            <a:ext cx="133998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s-CO" dirty="0" smtClean="0"/>
              <a:t>Contraseñas</a:t>
            </a:r>
            <a:endParaRPr lang="es-CO" dirty="0"/>
          </a:p>
        </p:txBody>
      </p:sp>
      <p:sp>
        <p:nvSpPr>
          <p:cNvPr id="12" name="11 Rectángulo"/>
          <p:cNvSpPr/>
          <p:nvPr/>
        </p:nvSpPr>
        <p:spPr>
          <a:xfrm>
            <a:off x="4246729" y="3419708"/>
            <a:ext cx="97334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s-CO" i="1" dirty="0" err="1" smtClean="0"/>
              <a:t>Phishing</a:t>
            </a:r>
            <a:endParaRPr lang="es-CO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rgbClr val="FFC000"/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8873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6 Título"/>
          <p:cNvSpPr>
            <a:spLocks noGrp="1"/>
          </p:cNvSpPr>
          <p:nvPr>
            <p:ph type="title"/>
          </p:nvPr>
        </p:nvSpPr>
        <p:spPr>
          <a:xfrm>
            <a:off x="3203848" y="1196752"/>
            <a:ext cx="4248472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DEMOS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rgbClr val="FFC000"/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  <p:pic>
        <p:nvPicPr>
          <p:cNvPr id="2050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6324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t1.gstatic.com/images?q=tbn:ANd9GcTdVMuH-UpZqdWOqO8IiSBGT8QQ82y0GMMY_q9HzLmnTETkb1IC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25" y="6237312"/>
            <a:ext cx="587323" cy="5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63" y="5991203"/>
            <a:ext cx="2571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8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28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6 Título"/>
          <p:cNvSpPr>
            <a:spLocks noGrp="1"/>
          </p:cNvSpPr>
          <p:nvPr>
            <p:ph type="title"/>
          </p:nvPr>
        </p:nvSpPr>
        <p:spPr>
          <a:xfrm>
            <a:off x="3059832" y="1349896"/>
            <a:ext cx="4248472" cy="422920"/>
          </a:xfrm>
        </p:spPr>
        <p:txBody>
          <a:bodyPr>
            <a:normAutofit fontScale="90000"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CONCLUSIONES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rgbClr val="FFC000"/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2195736" y="4437112"/>
            <a:ext cx="2664296" cy="1814714"/>
            <a:chOff x="2555776" y="4437112"/>
            <a:chExt cx="2664296" cy="1814714"/>
          </a:xfrm>
        </p:grpSpPr>
        <p:sp>
          <p:nvSpPr>
            <p:cNvPr id="14" name="13 Rectángulo"/>
            <p:cNvSpPr/>
            <p:nvPr/>
          </p:nvSpPr>
          <p:spPr>
            <a:xfrm>
              <a:off x="2699792" y="5851716"/>
              <a:ext cx="2376264" cy="4001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sz="2000" dirty="0" smtClean="0"/>
                <a:t>Nativos digitales</a:t>
              </a:r>
              <a:endParaRPr lang="es-CO" sz="2000" dirty="0"/>
            </a:p>
          </p:txBody>
        </p:sp>
        <p:pic>
          <p:nvPicPr>
            <p:cNvPr id="1026" name="Picture 2" descr="http://www.e-historia.cl/wp-content/uploads/2013/06/nativosdigitales1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437112"/>
              <a:ext cx="2664296" cy="1412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3 Grupo"/>
          <p:cNvGrpSpPr/>
          <p:nvPr/>
        </p:nvGrpSpPr>
        <p:grpSpPr>
          <a:xfrm>
            <a:off x="6012160" y="2132856"/>
            <a:ext cx="2880320" cy="2358840"/>
            <a:chOff x="6012160" y="2334366"/>
            <a:chExt cx="2880320" cy="2358840"/>
          </a:xfrm>
        </p:grpSpPr>
        <p:sp>
          <p:nvSpPr>
            <p:cNvPr id="13" name="12 Rectángulo"/>
            <p:cNvSpPr/>
            <p:nvPr/>
          </p:nvSpPr>
          <p:spPr>
            <a:xfrm>
              <a:off x="6012160" y="4293096"/>
              <a:ext cx="2880320" cy="4001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sz="2000" dirty="0" smtClean="0"/>
                <a:t>Conciencia </a:t>
              </a:r>
              <a:r>
                <a:rPr lang="es-CO" sz="2000" dirty="0" smtClean="0">
                  <a:sym typeface="Wingdings" panose="05000000000000000000" pitchFamily="2" charset="2"/>
                </a:rPr>
                <a:t> Persona</a:t>
              </a:r>
              <a:endParaRPr lang="es-CO" sz="2000" dirty="0"/>
            </a:p>
          </p:txBody>
        </p:sp>
        <p:pic>
          <p:nvPicPr>
            <p:cNvPr id="1028" name="Picture 4" descr="http://4.bp.blogspot.com/_oA21KRYekX8/R9v7HwRr0bI/AAAAAAAAAXE/k9uQ7NLLEvY/s400/34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0690" y="2334366"/>
              <a:ext cx="2592288" cy="1944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2 Grupo"/>
          <p:cNvGrpSpPr/>
          <p:nvPr/>
        </p:nvGrpSpPr>
        <p:grpSpPr>
          <a:xfrm>
            <a:off x="1835696" y="2060848"/>
            <a:ext cx="4045632" cy="1982874"/>
            <a:chOff x="2153524" y="2060848"/>
            <a:chExt cx="4045632" cy="1982874"/>
          </a:xfrm>
        </p:grpSpPr>
        <p:sp>
          <p:nvSpPr>
            <p:cNvPr id="2" name="1 Rectángulo"/>
            <p:cNvSpPr/>
            <p:nvPr/>
          </p:nvSpPr>
          <p:spPr>
            <a:xfrm>
              <a:off x="2224764" y="2060848"/>
              <a:ext cx="3888432" cy="4001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sz="2000" dirty="0" smtClean="0"/>
                <a:t>Campañas empresariales</a:t>
              </a:r>
              <a:endParaRPr lang="es-CO" sz="2000" dirty="0"/>
            </a:p>
          </p:txBody>
        </p:sp>
        <p:pic>
          <p:nvPicPr>
            <p:cNvPr id="1030" name="Picture 6" descr="http://www.internetmeetingpoint.net/wp-content/uploads/2011/07/seguridad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524" y="2492896"/>
              <a:ext cx="4045632" cy="1550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5419703" y="4653136"/>
            <a:ext cx="3343275" cy="2030738"/>
            <a:chOff x="5419703" y="4869160"/>
            <a:chExt cx="3343275" cy="2030738"/>
          </a:xfrm>
        </p:grpSpPr>
        <p:pic>
          <p:nvPicPr>
            <p:cNvPr id="6" name="Picture 2" descr="http://www.datavaultcorp.com/images1/lady_lost_data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703" y="4869160"/>
              <a:ext cx="3343275" cy="162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16 Rectángulo"/>
            <p:cNvSpPr/>
            <p:nvPr/>
          </p:nvSpPr>
          <p:spPr>
            <a:xfrm>
              <a:off x="5868144" y="6499788"/>
              <a:ext cx="2376264" cy="4001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sz="2000" dirty="0" smtClean="0"/>
                <a:t>Factor sorpresa</a:t>
              </a:r>
              <a:endParaRPr lang="es-CO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4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912" y="836712"/>
            <a:ext cx="3168352" cy="1143000"/>
          </a:xfrm>
        </p:spPr>
        <p:txBody>
          <a:bodyPr>
            <a:normAutofit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Referencias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988840"/>
            <a:ext cx="7200800" cy="4525963"/>
          </a:xfrm>
        </p:spPr>
        <p:txBody>
          <a:bodyPr>
            <a:normAutofit lnSpcReduction="10000"/>
          </a:bodyPr>
          <a:lstStyle/>
          <a:p>
            <a:r>
              <a:rPr lang="es-ES" sz="2200" dirty="0" smtClean="0">
                <a:solidFill>
                  <a:srgbClr val="FFC000"/>
                </a:solidFill>
              </a:rPr>
              <a:t>www.rae.es</a:t>
            </a:r>
            <a:endParaRPr lang="es-CO" sz="2200" dirty="0" smtClean="0">
              <a:solidFill>
                <a:srgbClr val="FFC000"/>
              </a:solidFill>
            </a:endParaRPr>
          </a:p>
          <a:p>
            <a:r>
              <a:rPr lang="es-CO" sz="2200" dirty="0" smtClean="0">
                <a:solidFill>
                  <a:srgbClr val="FFC000"/>
                </a:solidFill>
              </a:rPr>
              <a:t>http</a:t>
            </a:r>
            <a:r>
              <a:rPr lang="es-CO" sz="2200" dirty="0">
                <a:solidFill>
                  <a:srgbClr val="FFC000"/>
                </a:solidFill>
              </a:rPr>
              <a:t>://www.nsa.gov/ia/_</a:t>
            </a:r>
            <a:r>
              <a:rPr lang="es-CO" sz="2200" dirty="0" smtClean="0">
                <a:solidFill>
                  <a:srgbClr val="FFC000"/>
                </a:solidFill>
              </a:rPr>
              <a:t>files/support/defenseindepth.pdf</a:t>
            </a:r>
          </a:p>
          <a:p>
            <a:r>
              <a:rPr lang="es-CO" sz="2200" i="1" dirty="0">
                <a:solidFill>
                  <a:srgbClr val="FFC000"/>
                </a:solidFill>
              </a:rPr>
              <a:t>http://</a:t>
            </a:r>
            <a:r>
              <a:rPr lang="es-CO" sz="2200" i="1" dirty="0" smtClean="0">
                <a:solidFill>
                  <a:srgbClr val="FFC000"/>
                </a:solidFill>
              </a:rPr>
              <a:t>www.trendmicro.com/cloud-content/us/pdfs/rpt_consumerization-survey-report.pdf</a:t>
            </a:r>
          </a:p>
          <a:p>
            <a:r>
              <a:rPr lang="es-CO" sz="2200" i="1" dirty="0">
                <a:solidFill>
                  <a:srgbClr val="FFC000"/>
                </a:solidFill>
              </a:rPr>
              <a:t>http://</a:t>
            </a:r>
            <a:r>
              <a:rPr lang="es-CO" sz="2200" i="1" dirty="0" smtClean="0">
                <a:solidFill>
                  <a:srgbClr val="FFC000"/>
                </a:solidFill>
              </a:rPr>
              <a:t>csrc.nist.gov/publications/nistpubs/800-50/NIST-SP800-50.pdf</a:t>
            </a:r>
          </a:p>
          <a:p>
            <a:r>
              <a:rPr lang="es-CO" sz="2200" i="1" dirty="0">
                <a:solidFill>
                  <a:srgbClr val="FFC000"/>
                </a:solidFill>
              </a:rPr>
              <a:t>https://</a:t>
            </a:r>
            <a:r>
              <a:rPr lang="es-CO" sz="2200" i="1" dirty="0" smtClean="0">
                <a:solidFill>
                  <a:srgbClr val="FFC000"/>
                </a:solidFill>
              </a:rPr>
              <a:t>www.youtube.com/watch?v=WkrPlJcr8w0</a:t>
            </a:r>
          </a:p>
          <a:p>
            <a:r>
              <a:rPr lang="es-CO" sz="2200" i="1" dirty="0">
                <a:solidFill>
                  <a:srgbClr val="FFC000"/>
                </a:solidFill>
              </a:rPr>
              <a:t>http://</a:t>
            </a:r>
            <a:r>
              <a:rPr lang="es-CO" sz="2200" i="1" dirty="0" smtClean="0">
                <a:solidFill>
                  <a:srgbClr val="FFC000"/>
                </a:solidFill>
              </a:rPr>
              <a:t>www.securingthehuman.org/enduser/enduser-videos/encryption</a:t>
            </a:r>
          </a:p>
          <a:p>
            <a:r>
              <a:rPr lang="es-CO" sz="2200" i="1" dirty="0" smtClean="0">
                <a:solidFill>
                  <a:srgbClr val="FFC000"/>
                </a:solidFill>
                <a:hlinkClick r:id="rId2"/>
              </a:rPr>
              <a:t>www.emedialab.com/files/2013/02/SAP-BYOD-Policy-Guidebook2.pdf</a:t>
            </a:r>
            <a:endParaRPr lang="es-CO" sz="2200" i="1" dirty="0" smtClean="0">
              <a:solidFill>
                <a:srgbClr val="FFC000"/>
              </a:solidFill>
            </a:endParaRPr>
          </a:p>
          <a:p>
            <a:r>
              <a:rPr lang="es-CO" sz="2200" i="1">
                <a:solidFill>
                  <a:srgbClr val="FFC000"/>
                </a:solidFill>
              </a:rPr>
              <a:t>http://nativeintelligence.com/</a:t>
            </a:r>
            <a:endParaRPr lang="es-CO" sz="2200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CO" sz="2200" dirty="0">
              <a:solidFill>
                <a:srgbClr val="FFC000"/>
              </a:solidFill>
            </a:endParaRPr>
          </a:p>
          <a:p>
            <a:endParaRPr lang="es-CO" sz="2200" dirty="0">
              <a:solidFill>
                <a:srgbClr val="FFC000"/>
              </a:solidFill>
            </a:endParaRPr>
          </a:p>
        </p:txBody>
      </p:sp>
      <p:pic>
        <p:nvPicPr>
          <p:cNvPr id="4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Justificación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rgbClr val="FFC000"/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5214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3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2051720" y="2164214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i="1" dirty="0" err="1" smtClean="0">
                <a:solidFill>
                  <a:schemeClr val="bg1"/>
                </a:solidFill>
              </a:rPr>
              <a:t>Awareness</a:t>
            </a:r>
            <a:endParaRPr lang="es-E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Información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9" name="6 Título"/>
          <p:cNvSpPr>
            <a:spLocks noGrp="1"/>
          </p:cNvSpPr>
          <p:nvPr>
            <p:ph type="title"/>
          </p:nvPr>
        </p:nvSpPr>
        <p:spPr>
          <a:xfrm>
            <a:off x="2771800" y="989856"/>
            <a:ext cx="5342777" cy="1143000"/>
          </a:xfrm>
        </p:spPr>
        <p:txBody>
          <a:bodyPr>
            <a:normAutofit/>
          </a:bodyPr>
          <a:lstStyle/>
          <a:p>
            <a:r>
              <a:rPr lang="es-ES" sz="3000" dirty="0" smtClean="0">
                <a:solidFill>
                  <a:srgbClr val="FFCC00"/>
                </a:solidFill>
              </a:rPr>
              <a:t>Introducción</a:t>
            </a:r>
            <a:endParaRPr lang="es-CO" sz="3000" dirty="0">
              <a:solidFill>
                <a:srgbClr val="FFCC00"/>
              </a:solidFill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1800000" y="3573016"/>
            <a:ext cx="7087343" cy="2015600"/>
            <a:chOff x="1800000" y="3573016"/>
            <a:chExt cx="7087343" cy="2015600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0" y="3573016"/>
              <a:ext cx="2729343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0" y="4826616"/>
              <a:ext cx="7087343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5526112"/>
            <a:ext cx="727526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 redondeado"/>
          <p:cNvSpPr/>
          <p:nvPr/>
        </p:nvSpPr>
        <p:spPr>
          <a:xfrm>
            <a:off x="5220072" y="3006998"/>
            <a:ext cx="3528392" cy="7150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CO" dirty="0"/>
              <a:t>“</a:t>
            </a:r>
            <a:r>
              <a:rPr lang="es-CO" dirty="0" err="1"/>
              <a:t>Awareness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not</a:t>
            </a:r>
            <a:r>
              <a:rPr lang="es-CO" dirty="0"/>
              <a:t> training</a:t>
            </a:r>
            <a:r>
              <a:rPr lang="es-CO" dirty="0" smtClean="0"/>
              <a:t>”</a:t>
            </a:r>
          </a:p>
          <a:p>
            <a:pPr algn="r"/>
            <a:r>
              <a:rPr lang="es-CO" dirty="0" smtClean="0"/>
              <a:t>	NIST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rgbClr val="FFC000"/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Justificación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0050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 redondeado"/>
          <p:cNvSpPr/>
          <p:nvPr/>
        </p:nvSpPr>
        <p:spPr>
          <a:xfrm>
            <a:off x="2136085" y="2161381"/>
            <a:ext cx="3420000" cy="3420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37 Rectángulo redondeado"/>
          <p:cNvSpPr/>
          <p:nvPr/>
        </p:nvSpPr>
        <p:spPr>
          <a:xfrm>
            <a:off x="2351766" y="5842335"/>
            <a:ext cx="3049956" cy="611001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i="1" dirty="0" smtClean="0"/>
              <a:t>POLÍTICAS, PROCEDIMIENTOS, AWARENESS</a:t>
            </a:r>
            <a:endParaRPr lang="es-CO" sz="1600" b="1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915816" y="1124744"/>
            <a:ext cx="4968210" cy="630398"/>
          </a:xfrm>
        </p:spPr>
        <p:txBody>
          <a:bodyPr>
            <a:normAutofit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Defensa en profundidad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 redondeado"/>
          <p:cNvSpPr/>
          <p:nvPr/>
        </p:nvSpPr>
        <p:spPr>
          <a:xfrm>
            <a:off x="5948248" y="3248306"/>
            <a:ext cx="2592288" cy="3949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/>
              <a:t>APLICACIÓN</a:t>
            </a:r>
            <a:endParaRPr lang="es-CO" sz="1600" b="1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5948248" y="3930439"/>
            <a:ext cx="2592288" cy="3949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/>
              <a:t>HOST</a:t>
            </a:r>
            <a:endParaRPr lang="es-CO" sz="1600" b="1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5814542" y="4649091"/>
            <a:ext cx="2592288" cy="3949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i="1" dirty="0" smtClean="0"/>
              <a:t>RED INTERNA</a:t>
            </a:r>
            <a:endParaRPr lang="es-CO" sz="1600" b="1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778667" y="5299673"/>
            <a:ext cx="2592576" cy="39497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/>
              <a:t>PERÍMETRO</a:t>
            </a:r>
            <a:endParaRPr lang="es-CO" sz="1600" b="1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5544071" y="5976358"/>
            <a:ext cx="2592288" cy="394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i="1" dirty="0" smtClean="0"/>
              <a:t>SEGURIDAD FÍSICA</a:t>
            </a:r>
            <a:endParaRPr lang="es-CO" sz="1600" b="1" dirty="0"/>
          </a:p>
        </p:txBody>
      </p:sp>
      <p:sp>
        <p:nvSpPr>
          <p:cNvPr id="12" name="11 Rectángulo"/>
          <p:cNvSpPr/>
          <p:nvPr/>
        </p:nvSpPr>
        <p:spPr>
          <a:xfrm>
            <a:off x="5075119" y="6525924"/>
            <a:ext cx="28803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http://www.nsa.gov/ia/_files/support/defenseindepth.pdf</a:t>
            </a:r>
          </a:p>
        </p:txBody>
      </p:sp>
      <p:sp>
        <p:nvSpPr>
          <p:cNvPr id="29" name="28 Elipse"/>
          <p:cNvSpPr/>
          <p:nvPr/>
        </p:nvSpPr>
        <p:spPr>
          <a:xfrm>
            <a:off x="2304815" y="2348880"/>
            <a:ext cx="3060000" cy="30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Elipse"/>
          <p:cNvSpPr/>
          <p:nvPr/>
        </p:nvSpPr>
        <p:spPr>
          <a:xfrm>
            <a:off x="2592847" y="2602255"/>
            <a:ext cx="2520000" cy="25200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33 Elipse"/>
          <p:cNvSpPr/>
          <p:nvPr/>
        </p:nvSpPr>
        <p:spPr>
          <a:xfrm>
            <a:off x="2855318" y="2866580"/>
            <a:ext cx="1980000" cy="19800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Elipse"/>
          <p:cNvSpPr/>
          <p:nvPr/>
        </p:nvSpPr>
        <p:spPr>
          <a:xfrm>
            <a:off x="3132000" y="3153485"/>
            <a:ext cx="1440000" cy="144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Elipse"/>
          <p:cNvSpPr/>
          <p:nvPr/>
        </p:nvSpPr>
        <p:spPr>
          <a:xfrm>
            <a:off x="3408682" y="3418777"/>
            <a:ext cx="900000" cy="9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Elipse"/>
          <p:cNvSpPr/>
          <p:nvPr/>
        </p:nvSpPr>
        <p:spPr>
          <a:xfrm>
            <a:off x="3685324" y="3682135"/>
            <a:ext cx="360000" cy="36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38 Rectángulo redondeado"/>
          <p:cNvSpPr/>
          <p:nvPr/>
        </p:nvSpPr>
        <p:spPr>
          <a:xfrm>
            <a:off x="5948248" y="2607600"/>
            <a:ext cx="2592288" cy="39497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/>
              <a:t>DATOS</a:t>
            </a:r>
            <a:endParaRPr lang="es-CO" sz="1600" b="1" dirty="0"/>
          </a:p>
        </p:txBody>
      </p:sp>
      <p:cxnSp>
        <p:nvCxnSpPr>
          <p:cNvPr id="42" name="41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s://encrypted-tbn1.gstatic.com/images?q=tbn:ANd9GcQad-kH7DcllelKQ9Q81zsjccXkzGU8UPDxX9VbQaXlP8CSEJ4yB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13" y="1624141"/>
            <a:ext cx="727974" cy="7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rgbClr val="FFC000"/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Justificación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4826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3" grpId="0" animBg="1"/>
      <p:bldP spid="13" grpId="0" animBg="1"/>
      <p:bldP spid="14" grpId="0" animBg="1"/>
      <p:bldP spid="15" grpId="0" animBg="1"/>
      <p:bldP spid="16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2351766" y="1700808"/>
            <a:ext cx="3049956" cy="5040559"/>
          </a:xfrm>
          <a:prstGeom prst="roundRect">
            <a:avLst>
              <a:gd name="adj" fmla="val 1059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s-CO" sz="1600" b="1" i="1" dirty="0" smtClean="0"/>
              <a:t>POLÍTICAS, PROCEDIMIENTOS, AWARENESS</a:t>
            </a:r>
            <a:endParaRPr lang="es-CO" sz="1600" b="1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915816" y="1124744"/>
            <a:ext cx="4968210" cy="630398"/>
          </a:xfrm>
        </p:spPr>
        <p:txBody>
          <a:bodyPr>
            <a:normAutofit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Defensa en profundidad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 redondeado"/>
          <p:cNvSpPr/>
          <p:nvPr/>
        </p:nvSpPr>
        <p:spPr>
          <a:xfrm>
            <a:off x="2483768" y="1844824"/>
            <a:ext cx="2736304" cy="4248472"/>
          </a:xfrm>
          <a:prstGeom prst="roundRect">
            <a:avLst>
              <a:gd name="adj" fmla="val 10345"/>
            </a:avLst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bIns="0" rtlCol="0" anchor="b" anchorCtr="0"/>
          <a:lstStyle/>
          <a:p>
            <a:pPr algn="ctr"/>
            <a:r>
              <a:rPr lang="es-CO" sz="1600" b="1" i="1" dirty="0" smtClean="0"/>
              <a:t>SEGURIDAD FÍSICA</a:t>
            </a:r>
            <a:endParaRPr lang="es-CO" sz="1600" b="1" dirty="0"/>
          </a:p>
        </p:txBody>
      </p:sp>
      <p:sp>
        <p:nvSpPr>
          <p:cNvPr id="12" name="11 Rectángulo"/>
          <p:cNvSpPr/>
          <p:nvPr/>
        </p:nvSpPr>
        <p:spPr>
          <a:xfrm>
            <a:off x="5436096" y="6525924"/>
            <a:ext cx="28803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http://www.nsa.gov/ia/_files/support/defenseindepth.pdf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2555632" y="5285941"/>
            <a:ext cx="2592576" cy="39497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/>
              <a:t>PERÍMETRO</a:t>
            </a:r>
            <a:endParaRPr lang="es-CO" sz="1600" b="1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2555920" y="4846579"/>
            <a:ext cx="2592288" cy="3949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i="1" dirty="0" smtClean="0"/>
              <a:t>RED INTERNA</a:t>
            </a:r>
            <a:endParaRPr lang="es-CO" sz="1600" b="1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555134" y="2840542"/>
            <a:ext cx="2592288" cy="19566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s-ES" sz="1600" b="1" i="1" dirty="0" smtClean="0"/>
              <a:t>HOST</a:t>
            </a:r>
            <a:endParaRPr lang="es-CO" sz="16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2664000" y="3068438"/>
            <a:ext cx="2376264" cy="1404128"/>
            <a:chOff x="2664000" y="3068438"/>
            <a:chExt cx="2376264" cy="1404128"/>
          </a:xfrm>
        </p:grpSpPr>
        <p:sp>
          <p:nvSpPr>
            <p:cNvPr id="2" name="1 Rectángulo"/>
            <p:cNvSpPr/>
            <p:nvPr/>
          </p:nvSpPr>
          <p:spPr>
            <a:xfrm>
              <a:off x="2664000" y="4220566"/>
              <a:ext cx="2376264" cy="25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6">
                      <a:lumMod val="50000"/>
                    </a:schemeClr>
                  </a:solidFill>
                </a:rPr>
                <a:t>Server </a:t>
              </a:r>
              <a:r>
                <a:rPr lang="es-ES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Hardening</a:t>
              </a:r>
              <a:endParaRPr lang="es-CO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2664000" y="3932534"/>
              <a:ext cx="2376264" cy="25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Fw</a:t>
              </a:r>
              <a:r>
                <a:rPr lang="es-ES" sz="1600" dirty="0" smtClean="0">
                  <a:solidFill>
                    <a:schemeClr val="accent6">
                      <a:lumMod val="50000"/>
                    </a:schemeClr>
                  </a:solidFill>
                </a:rPr>
                <a:t> basado en host</a:t>
              </a:r>
              <a:endParaRPr lang="es-CO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2664000" y="3644502"/>
              <a:ext cx="2376264" cy="25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6">
                      <a:lumMod val="50000"/>
                    </a:schemeClr>
                  </a:solidFill>
                </a:rPr>
                <a:t>Antivirus</a:t>
              </a:r>
              <a:endParaRPr lang="es-CO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2664000" y="3356470"/>
              <a:ext cx="2376264" cy="25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6">
                      <a:lumMod val="50000"/>
                    </a:schemeClr>
                  </a:solidFill>
                </a:rPr>
                <a:t>IPS</a:t>
              </a:r>
              <a:endParaRPr lang="es-CO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664000" y="3068438"/>
              <a:ext cx="2376264" cy="25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accent6">
                      <a:lumMod val="50000"/>
                    </a:schemeClr>
                  </a:solidFill>
                </a:rPr>
                <a:t>Gestión de actualizaciones</a:t>
              </a:r>
              <a:endParaRPr lang="es-CO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" name="2 Rectángulo redondeado"/>
          <p:cNvSpPr/>
          <p:nvPr/>
        </p:nvSpPr>
        <p:spPr>
          <a:xfrm>
            <a:off x="2555134" y="2419271"/>
            <a:ext cx="2592288" cy="3949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/>
              <a:t>APLICACIÓN</a:t>
            </a:r>
            <a:endParaRPr lang="es-CO" sz="1600" b="1" dirty="0"/>
          </a:p>
        </p:txBody>
      </p:sp>
      <p:sp>
        <p:nvSpPr>
          <p:cNvPr id="39" name="38 Rectángulo redondeado"/>
          <p:cNvSpPr/>
          <p:nvPr/>
        </p:nvSpPr>
        <p:spPr>
          <a:xfrm>
            <a:off x="2555134" y="1988840"/>
            <a:ext cx="2592288" cy="39497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/>
              <a:t>DATOS</a:t>
            </a:r>
            <a:endParaRPr lang="es-CO" sz="1600" b="1" dirty="0"/>
          </a:p>
        </p:txBody>
      </p:sp>
      <p:cxnSp>
        <p:nvCxnSpPr>
          <p:cNvPr id="32" name="31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rgbClr val="FFC000"/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Justificación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8629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771800" y="989856"/>
            <a:ext cx="5342777" cy="1143000"/>
          </a:xfrm>
        </p:spPr>
        <p:txBody>
          <a:bodyPr>
            <a:normAutofit fontScale="90000"/>
          </a:bodyPr>
          <a:lstStyle/>
          <a:p>
            <a:r>
              <a:rPr lang="es-ES" sz="3000" dirty="0">
                <a:solidFill>
                  <a:srgbClr val="FFC000"/>
                </a:solidFill>
              </a:rPr>
              <a:t>¿Porque debemos tener consciencia</a:t>
            </a:r>
            <a:br>
              <a:rPr lang="es-ES" sz="3000" dirty="0">
                <a:solidFill>
                  <a:srgbClr val="FFC000"/>
                </a:solidFill>
              </a:rPr>
            </a:br>
            <a:r>
              <a:rPr lang="es-ES" sz="3000" dirty="0">
                <a:solidFill>
                  <a:srgbClr val="FFC000"/>
                </a:solidFill>
              </a:rPr>
              <a:t>de la seguridad?</a:t>
            </a:r>
            <a:endParaRPr lang="es-CO" sz="3000" dirty="0">
              <a:solidFill>
                <a:srgbClr val="FFCC00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8339997" y="3573463"/>
            <a:ext cx="621625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Bot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2411760" y="2853034"/>
            <a:ext cx="1037704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BotNet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3981831" y="2852936"/>
            <a:ext cx="1318290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Pharming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743116" y="2852936"/>
            <a:ext cx="1287760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Phishing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072992" y="4221088"/>
            <a:ext cx="116650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Rootkits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7668344" y="2110517"/>
            <a:ext cx="123863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Malware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6853862" y="3573016"/>
            <a:ext cx="1287760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Troyanos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7378412" y="2852936"/>
            <a:ext cx="123743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Spoofing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6340426" y="4221088"/>
            <a:ext cx="1081394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Sniffing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6197226" y="2110517"/>
            <a:ext cx="129222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Backdoor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483768" y="4221088"/>
            <a:ext cx="2376264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>
                <a:solidFill>
                  <a:schemeClr val="tx2"/>
                </a:solidFill>
              </a:rPr>
              <a:t>Rogue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smtClean="0">
                <a:solidFill>
                  <a:schemeClr val="tx2"/>
                </a:solidFill>
              </a:rPr>
              <a:t>/</a:t>
            </a:r>
            <a:r>
              <a:rPr lang="es-ES" sz="2200" dirty="0" err="1" smtClean="0">
                <a:solidFill>
                  <a:schemeClr val="tx2"/>
                </a:solidFill>
              </a:rPr>
              <a:t>Scareware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7578658" y="4221088"/>
            <a:ext cx="1001007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Exploit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3851516" y="4869160"/>
            <a:ext cx="279992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Keyloggers</a:t>
            </a:r>
            <a:r>
              <a:rPr lang="es-ES" sz="2200" dirty="0" smtClean="0">
                <a:solidFill>
                  <a:schemeClr val="tx2"/>
                </a:solidFill>
              </a:rPr>
              <a:t>/</a:t>
            </a:r>
            <a:r>
              <a:rPr lang="es-ES" sz="2200" dirty="0" err="1" smtClean="0">
                <a:solidFill>
                  <a:schemeClr val="tx2"/>
                </a:solidFill>
              </a:rPr>
              <a:t>Keystrokes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4764040" y="2101959"/>
            <a:ext cx="120746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Gusanos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4549606" y="3573016"/>
            <a:ext cx="808256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Hoax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3371937" y="2090439"/>
            <a:ext cx="1203407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Spyware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2051720" y="5544562"/>
            <a:ext cx="1105437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Adware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2267744" y="4869160"/>
            <a:ext cx="1318290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Pharming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29" name="28 Rectángulo redondeado">
            <a:hlinkClick r:id="rId5"/>
          </p:cNvPr>
          <p:cNvSpPr/>
          <p:nvPr/>
        </p:nvSpPr>
        <p:spPr>
          <a:xfrm>
            <a:off x="5484178" y="5544562"/>
            <a:ext cx="2983036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Ingeniería social/Inversa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6969505" y="4869160"/>
            <a:ext cx="123743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Spoofing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1907704" y="2110517"/>
            <a:ext cx="125395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Hijacking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2082062" y="6192634"/>
            <a:ext cx="1888588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Eavesdropping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310363" y="6192634"/>
            <a:ext cx="4549620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Dumpster</a:t>
            </a:r>
            <a:r>
              <a:rPr lang="es-ES" sz="2200" dirty="0" smtClean="0">
                <a:solidFill>
                  <a:schemeClr val="tx2"/>
                </a:solidFill>
              </a:rPr>
              <a:t> </a:t>
            </a:r>
            <a:r>
              <a:rPr lang="es-ES" sz="2200" dirty="0" err="1" smtClean="0">
                <a:solidFill>
                  <a:schemeClr val="tx2"/>
                </a:solidFill>
              </a:rPr>
              <a:t>Diving</a:t>
            </a:r>
            <a:r>
              <a:rPr lang="es-ES" sz="2200" dirty="0" smtClean="0">
                <a:solidFill>
                  <a:schemeClr val="tx2"/>
                </a:solidFill>
              </a:rPr>
              <a:t>/</a:t>
            </a:r>
            <a:r>
              <a:rPr lang="es-ES" sz="2200" dirty="0" err="1" smtClean="0">
                <a:solidFill>
                  <a:schemeClr val="tx2"/>
                </a:solidFill>
              </a:rPr>
              <a:t>trashing</a:t>
            </a:r>
            <a:r>
              <a:rPr lang="es-ES" sz="2200" dirty="0" smtClean="0">
                <a:solidFill>
                  <a:schemeClr val="tx2"/>
                </a:solidFill>
              </a:rPr>
              <a:t>/</a:t>
            </a:r>
            <a:r>
              <a:rPr lang="es-ES" sz="2200" dirty="0" err="1" smtClean="0">
                <a:solidFill>
                  <a:schemeClr val="tx2"/>
                </a:solidFill>
              </a:rPr>
              <a:t>scavenging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1979712" y="3573016"/>
            <a:ext cx="210002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Shoulder</a:t>
            </a:r>
            <a:r>
              <a:rPr lang="es-ES" sz="2200" dirty="0" smtClean="0">
                <a:solidFill>
                  <a:schemeClr val="tx2"/>
                </a:solidFill>
              </a:rPr>
              <a:t> </a:t>
            </a:r>
            <a:r>
              <a:rPr lang="es-ES" sz="2200" dirty="0" err="1" smtClean="0">
                <a:solidFill>
                  <a:schemeClr val="tx2"/>
                </a:solidFill>
              </a:rPr>
              <a:t>surfing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5669687" y="3573016"/>
            <a:ext cx="864123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MitM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3333679" y="5544562"/>
            <a:ext cx="809341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Virus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39" name="38 Rectángulo redondeado"/>
          <p:cNvSpPr/>
          <p:nvPr/>
        </p:nvSpPr>
        <p:spPr>
          <a:xfrm>
            <a:off x="4400447" y="5544562"/>
            <a:ext cx="862442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Spam</a:t>
            </a:r>
            <a:endParaRPr lang="es-CO" sz="2200" dirty="0">
              <a:solidFill>
                <a:schemeClr val="tx2"/>
              </a:solidFill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rgbClr val="FFC000"/>
                </a:solidFill>
              </a:rPr>
              <a:t>Justificación</a:t>
            </a: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685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63688" y="989856"/>
            <a:ext cx="7344816" cy="1143000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FFC000"/>
                </a:solidFill>
              </a:rPr>
              <a:t>¿</a:t>
            </a:r>
            <a:r>
              <a:rPr lang="es-ES" sz="3000" dirty="0" smtClean="0">
                <a:solidFill>
                  <a:srgbClr val="FFC000"/>
                </a:solidFill>
              </a:rPr>
              <a:t>Porque debemos tener consciencia</a:t>
            </a:r>
            <a:br>
              <a:rPr lang="es-ES" sz="3000" dirty="0" smtClean="0">
                <a:solidFill>
                  <a:srgbClr val="FFC000"/>
                </a:solidFill>
              </a:rPr>
            </a:br>
            <a:r>
              <a:rPr lang="es-ES" sz="3000" dirty="0" smtClean="0">
                <a:solidFill>
                  <a:srgbClr val="FFC000"/>
                </a:solidFill>
              </a:rPr>
              <a:t>de la seguridad?</a:t>
            </a:r>
            <a:endParaRPr lang="es-CO" sz="3000" dirty="0">
              <a:solidFill>
                <a:srgbClr val="FFC000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39 Rectángulo redondeado"/>
          <p:cNvSpPr/>
          <p:nvPr/>
        </p:nvSpPr>
        <p:spPr>
          <a:xfrm>
            <a:off x="5416320" y="3360765"/>
            <a:ext cx="989557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Replay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190668" y="2736250"/>
            <a:ext cx="1410662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DoS</a:t>
            </a:r>
            <a:r>
              <a:rPr lang="es-ES" sz="2200" dirty="0" smtClean="0">
                <a:solidFill>
                  <a:schemeClr val="tx2"/>
                </a:solidFill>
              </a:rPr>
              <a:t>/</a:t>
            </a:r>
            <a:r>
              <a:rPr lang="es-ES" sz="2200" dirty="0" err="1" smtClean="0">
                <a:solidFill>
                  <a:schemeClr val="tx2"/>
                </a:solidFill>
              </a:rPr>
              <a:t>DDoS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2" name="41 Rectángulo redondeado"/>
          <p:cNvSpPr/>
          <p:nvPr/>
        </p:nvSpPr>
        <p:spPr>
          <a:xfrm>
            <a:off x="3846736" y="2736250"/>
            <a:ext cx="187531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DNS </a:t>
            </a:r>
            <a:r>
              <a:rPr lang="es-ES" sz="2200" dirty="0" err="1" smtClean="0">
                <a:solidFill>
                  <a:schemeClr val="tx2"/>
                </a:solidFill>
              </a:rPr>
              <a:t>Poisoning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5978305" y="2736250"/>
            <a:ext cx="1852444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ARP </a:t>
            </a:r>
            <a:r>
              <a:rPr lang="es-ES" sz="2200" dirty="0" err="1" smtClean="0">
                <a:solidFill>
                  <a:schemeClr val="tx2"/>
                </a:solidFill>
              </a:rPr>
              <a:t>Poisoning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7272042" y="6137801"/>
            <a:ext cx="1608605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ICMP </a:t>
            </a:r>
            <a:r>
              <a:rPr lang="es-ES" sz="2200" dirty="0" err="1" smtClean="0">
                <a:solidFill>
                  <a:schemeClr val="tx2"/>
                </a:solidFill>
              </a:rPr>
              <a:t>floods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6263314" y="4725144"/>
            <a:ext cx="2629166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Default </a:t>
            </a:r>
            <a:r>
              <a:rPr lang="es-ES" sz="2200" dirty="0" err="1" smtClean="0">
                <a:solidFill>
                  <a:schemeClr val="tx2"/>
                </a:solidFill>
              </a:rPr>
              <a:t>configuration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6" name="45 Rectángulo redondeado"/>
          <p:cNvSpPr/>
          <p:nvPr/>
        </p:nvSpPr>
        <p:spPr>
          <a:xfrm>
            <a:off x="6800619" y="4005064"/>
            <a:ext cx="1441740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Syn</a:t>
            </a:r>
            <a:r>
              <a:rPr lang="es-ES" sz="2200" dirty="0" smtClean="0">
                <a:solidFill>
                  <a:schemeClr val="tx2"/>
                </a:solidFill>
              </a:rPr>
              <a:t> </a:t>
            </a:r>
            <a:r>
              <a:rPr lang="es-ES" sz="2200" dirty="0" err="1" smtClean="0">
                <a:solidFill>
                  <a:schemeClr val="tx2"/>
                </a:solidFill>
              </a:rPr>
              <a:t>Floods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7" name="46 Rectángulo redondeado"/>
          <p:cNvSpPr/>
          <p:nvPr/>
        </p:nvSpPr>
        <p:spPr>
          <a:xfrm>
            <a:off x="1979712" y="2088178"/>
            <a:ext cx="2328986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Default </a:t>
            </a:r>
            <a:r>
              <a:rPr lang="es-ES" sz="2200" dirty="0" err="1" smtClean="0">
                <a:solidFill>
                  <a:schemeClr val="tx2"/>
                </a:solidFill>
              </a:rPr>
              <a:t>passwords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2008659" y="4005064"/>
            <a:ext cx="1622526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Cibercrimen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4068185" y="4005064"/>
            <a:ext cx="2044930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smtClean="0">
                <a:solidFill>
                  <a:schemeClr val="tx2"/>
                </a:solidFill>
              </a:rPr>
              <a:t>Ciberterrorismo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0" name="49 Rectángulo redondeado"/>
          <p:cNvSpPr/>
          <p:nvPr/>
        </p:nvSpPr>
        <p:spPr>
          <a:xfrm>
            <a:off x="1832162" y="3350778"/>
            <a:ext cx="3076651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Data </a:t>
            </a:r>
            <a:r>
              <a:rPr lang="es-ES" sz="2200" dirty="0" err="1" smtClean="0">
                <a:solidFill>
                  <a:schemeClr val="tx2"/>
                </a:solidFill>
              </a:rPr>
              <a:t>Diddling</a:t>
            </a:r>
            <a:r>
              <a:rPr lang="es-ES" sz="2200" dirty="0" smtClean="0">
                <a:solidFill>
                  <a:schemeClr val="tx2"/>
                </a:solidFill>
              </a:rPr>
              <a:t>/</a:t>
            </a:r>
            <a:r>
              <a:rPr lang="es-ES" sz="2200" dirty="0" err="1" smtClean="0">
                <a:solidFill>
                  <a:schemeClr val="tx2"/>
                </a:solidFill>
              </a:rPr>
              <a:t>Tampering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1" name="50 Rectángulo redondeado"/>
          <p:cNvSpPr/>
          <p:nvPr/>
        </p:nvSpPr>
        <p:spPr>
          <a:xfrm>
            <a:off x="1979712" y="4725144"/>
            <a:ext cx="1630350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Wiretapping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2550708" y="6137974"/>
            <a:ext cx="191518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Ataques físicos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3" name="52 Rectángulo redondeado"/>
          <p:cNvSpPr/>
          <p:nvPr/>
        </p:nvSpPr>
        <p:spPr>
          <a:xfrm>
            <a:off x="6900685" y="3347545"/>
            <a:ext cx="1979962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Bombas lógicas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4" name="53 Rectángulo redondeado"/>
          <p:cNvSpPr/>
          <p:nvPr/>
        </p:nvSpPr>
        <p:spPr>
          <a:xfrm>
            <a:off x="2050568" y="5445224"/>
            <a:ext cx="2092643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Javascript</a:t>
            </a:r>
            <a:r>
              <a:rPr lang="es-ES" sz="2200" dirty="0" smtClean="0">
                <a:solidFill>
                  <a:schemeClr val="tx2"/>
                </a:solidFill>
              </a:rPr>
              <a:t> </a:t>
            </a:r>
            <a:r>
              <a:rPr lang="es-ES" sz="2200" dirty="0" err="1" smtClean="0">
                <a:solidFill>
                  <a:schemeClr val="tx2"/>
                </a:solidFill>
              </a:rPr>
              <a:t>attack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3716372" y="4725144"/>
            <a:ext cx="182067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Data </a:t>
            </a:r>
            <a:r>
              <a:rPr lang="es-ES" sz="2200" dirty="0" err="1" smtClean="0">
                <a:solidFill>
                  <a:schemeClr val="tx2"/>
                </a:solidFill>
              </a:rPr>
              <a:t>leakeage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7062063" y="5445224"/>
            <a:ext cx="1830417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ActiveX </a:t>
            </a:r>
            <a:r>
              <a:rPr lang="es-ES" sz="2200" dirty="0" err="1" smtClean="0">
                <a:solidFill>
                  <a:schemeClr val="tx2"/>
                </a:solidFill>
              </a:rPr>
              <a:t>attack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7" name="56 Rectángulo redondeado"/>
          <p:cNvSpPr/>
          <p:nvPr/>
        </p:nvSpPr>
        <p:spPr>
          <a:xfrm>
            <a:off x="4465897" y="2088178"/>
            <a:ext cx="1712769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SQL </a:t>
            </a:r>
            <a:r>
              <a:rPr lang="es-ES" sz="2200" dirty="0" err="1" smtClean="0">
                <a:solidFill>
                  <a:schemeClr val="tx2"/>
                </a:solidFill>
              </a:rPr>
              <a:t>injection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8" name="57 Rectángulo redondeado"/>
          <p:cNvSpPr/>
          <p:nvPr/>
        </p:nvSpPr>
        <p:spPr>
          <a:xfrm>
            <a:off x="4485475" y="5445224"/>
            <a:ext cx="2355784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Cross </a:t>
            </a:r>
            <a:r>
              <a:rPr lang="es-ES" sz="2200" dirty="0" err="1" smtClean="0">
                <a:solidFill>
                  <a:schemeClr val="tx2"/>
                </a:solidFill>
              </a:rPr>
              <a:t>site</a:t>
            </a:r>
            <a:r>
              <a:rPr lang="es-ES" sz="2200" dirty="0" smtClean="0">
                <a:solidFill>
                  <a:schemeClr val="tx2"/>
                </a:solidFill>
              </a:rPr>
              <a:t> scripting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6316564" y="2088178"/>
            <a:ext cx="2719932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VBScript </a:t>
            </a:r>
            <a:r>
              <a:rPr lang="es-ES" sz="2200" dirty="0" err="1" smtClean="0">
                <a:solidFill>
                  <a:schemeClr val="tx2"/>
                </a:solidFill>
              </a:rPr>
              <a:t>attacksurfing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7985435" y="2720041"/>
            <a:ext cx="673383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smtClean="0">
                <a:solidFill>
                  <a:schemeClr val="tx2"/>
                </a:solidFill>
              </a:rPr>
              <a:t>APT</a:t>
            </a:r>
            <a:endParaRPr lang="es-CO" sz="2200" dirty="0">
              <a:solidFill>
                <a:schemeClr val="tx2"/>
              </a:solidFill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4966137" y="6147421"/>
            <a:ext cx="2024342" cy="4767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2200" dirty="0" err="1" smtClean="0">
                <a:solidFill>
                  <a:schemeClr val="tx2"/>
                </a:solidFill>
              </a:rPr>
              <a:t>Weak</a:t>
            </a:r>
            <a:r>
              <a:rPr lang="es-ES" sz="2200" dirty="0" smtClean="0">
                <a:solidFill>
                  <a:schemeClr val="tx2"/>
                </a:solidFill>
              </a:rPr>
              <a:t> </a:t>
            </a:r>
            <a:r>
              <a:rPr lang="es-ES" sz="2200" dirty="0" err="1" smtClean="0">
                <a:solidFill>
                  <a:schemeClr val="tx2"/>
                </a:solidFill>
              </a:rPr>
              <a:t>password</a:t>
            </a:r>
            <a:endParaRPr lang="es-CO" sz="2200" dirty="0">
              <a:solidFill>
                <a:schemeClr val="tx2"/>
              </a:solidFill>
            </a:endParaRPr>
          </a:p>
        </p:txBody>
      </p:sp>
      <p:cxnSp>
        <p:nvCxnSpPr>
          <p:cNvPr id="33" name="32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rgbClr val="FFC000"/>
                </a:solidFill>
              </a:rPr>
              <a:t>Justificación</a:t>
            </a: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4676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051720" y="1133470"/>
            <a:ext cx="3240360" cy="638944"/>
          </a:xfrm>
        </p:spPr>
        <p:txBody>
          <a:bodyPr>
            <a:noAutofit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¿</a:t>
            </a:r>
            <a:r>
              <a:rPr lang="es-ES" sz="3000" i="1" dirty="0" smtClean="0">
                <a:solidFill>
                  <a:schemeClr val="bg1"/>
                </a:solidFill>
              </a:rPr>
              <a:t>Consumerización</a:t>
            </a:r>
            <a:r>
              <a:rPr lang="es-ES" sz="3000" dirty="0" smtClean="0">
                <a:solidFill>
                  <a:schemeClr val="bg1"/>
                </a:solidFill>
              </a:rPr>
              <a:t>?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30" name="Picture 5" descr="fon_b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escud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6 Título"/>
          <p:cNvSpPr txBox="1">
            <a:spLocks/>
          </p:cNvSpPr>
          <p:nvPr/>
        </p:nvSpPr>
        <p:spPr>
          <a:xfrm>
            <a:off x="4968552" y="1124744"/>
            <a:ext cx="3923928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chemeClr val="bg1"/>
                </a:solidFill>
                <a:sym typeface="Wingdings" panose="05000000000000000000" pitchFamily="2" charset="2"/>
              </a:rPr>
              <a:t>¿</a:t>
            </a:r>
            <a:r>
              <a:rPr lang="es-ES" sz="3000" i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Customerization</a:t>
            </a:r>
            <a:r>
              <a:rPr lang="es-ES" sz="3000" dirty="0" smtClean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24" name="Picture 5" descr="http://4.bp.blogspot.com/-_xx5-Vdd9b4/Tw_neATggtI/AAAAAAAAAj0/NW2qSEb2mYk/s1600/beggaronl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968225"/>
            <a:ext cx="4978430" cy="35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14 Grupo"/>
          <p:cNvGrpSpPr/>
          <p:nvPr/>
        </p:nvGrpSpPr>
        <p:grpSpPr>
          <a:xfrm>
            <a:off x="2555775" y="1754976"/>
            <a:ext cx="5760641" cy="4410328"/>
            <a:chOff x="2411760" y="2060848"/>
            <a:chExt cx="5760641" cy="4410328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060848"/>
              <a:ext cx="5760640" cy="417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13 CuadroTexto"/>
            <p:cNvSpPr txBox="1"/>
            <p:nvPr/>
          </p:nvSpPr>
          <p:spPr>
            <a:xfrm>
              <a:off x="2411761" y="6224955"/>
              <a:ext cx="5760640" cy="2462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O" sz="1000" i="1" dirty="0">
                  <a:hlinkClick r:id="rId7"/>
                </a:rPr>
                <a:t>http://</a:t>
              </a:r>
              <a:r>
                <a:rPr lang="es-CO" sz="1000" i="1" dirty="0" smtClean="0">
                  <a:hlinkClick r:id="rId7"/>
                </a:rPr>
                <a:t>www.trendmicro.com/cloud-content/us/pdfs/rpt_consumerization-survey-report.pdf</a:t>
              </a:r>
              <a:r>
                <a:rPr lang="es-CO" sz="1000" i="1" dirty="0" smtClean="0"/>
                <a:t> (2012)</a:t>
              </a:r>
              <a:endParaRPr lang="es-CO" sz="1000" i="1" dirty="0"/>
            </a:p>
          </p:txBody>
        </p:sp>
      </p:grpSp>
      <p:pic>
        <p:nvPicPr>
          <p:cNvPr id="1035" name="Picture 11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754976"/>
            <a:ext cx="5760639" cy="417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6 Título"/>
          <p:cNvSpPr txBox="1">
            <a:spLocks/>
          </p:cNvSpPr>
          <p:nvPr/>
        </p:nvSpPr>
        <p:spPr>
          <a:xfrm>
            <a:off x="2555776" y="6158444"/>
            <a:ext cx="144016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solidFill>
                  <a:schemeClr val="bg1"/>
                </a:solidFill>
              </a:rPr>
              <a:t>BYOD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33" name="6 Título"/>
          <p:cNvSpPr txBox="1">
            <a:spLocks/>
          </p:cNvSpPr>
          <p:nvPr/>
        </p:nvSpPr>
        <p:spPr>
          <a:xfrm>
            <a:off x="3599384" y="6174432"/>
            <a:ext cx="421196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s-ES" sz="3000" dirty="0" err="1" smtClean="0">
                <a:solidFill>
                  <a:schemeClr val="bg1"/>
                </a:solidFill>
              </a:rPr>
              <a:t>Bring</a:t>
            </a:r>
            <a:r>
              <a:rPr lang="es-ES" sz="3000" dirty="0" smtClean="0">
                <a:solidFill>
                  <a:schemeClr val="bg1"/>
                </a:solidFill>
              </a:rPr>
              <a:t> </a:t>
            </a:r>
            <a:r>
              <a:rPr lang="es-ES" sz="3000" dirty="0" err="1" smtClean="0">
                <a:solidFill>
                  <a:schemeClr val="bg1"/>
                </a:solidFill>
              </a:rPr>
              <a:t>Your</a:t>
            </a:r>
            <a:r>
              <a:rPr lang="es-ES" sz="3000" dirty="0" smtClean="0">
                <a:solidFill>
                  <a:schemeClr val="bg1"/>
                </a:solidFill>
              </a:rPr>
              <a:t> </a:t>
            </a:r>
            <a:r>
              <a:rPr lang="es-ES" sz="3000" dirty="0" err="1" smtClean="0">
                <a:solidFill>
                  <a:schemeClr val="bg1"/>
                </a:solidFill>
              </a:rPr>
              <a:t>Own</a:t>
            </a:r>
            <a:r>
              <a:rPr lang="es-ES" sz="3000" dirty="0" smtClean="0">
                <a:solidFill>
                  <a:schemeClr val="bg1"/>
                </a:solidFill>
              </a:rPr>
              <a:t> </a:t>
            </a:r>
            <a:r>
              <a:rPr lang="es-ES" sz="3000" dirty="0" err="1" smtClean="0">
                <a:solidFill>
                  <a:schemeClr val="bg1"/>
                </a:solidFill>
              </a:rPr>
              <a:t>Device</a:t>
            </a:r>
            <a:endParaRPr lang="es-CO" sz="3000" dirty="0">
              <a:solidFill>
                <a:schemeClr val="bg1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1547664" y="1125538"/>
            <a:ext cx="0" cy="5732462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5496" y="2348880"/>
            <a:ext cx="151216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rgbClr val="FFC000"/>
                </a:solidFill>
              </a:rPr>
              <a:t>Justificación</a:t>
            </a: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Awareness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Demos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Referencias</a:t>
            </a:r>
          </a:p>
        </p:txBody>
      </p:sp>
      <p:sp>
        <p:nvSpPr>
          <p:cNvPr id="16" name="6 Título"/>
          <p:cNvSpPr txBox="1">
            <a:spLocks/>
          </p:cNvSpPr>
          <p:nvPr/>
        </p:nvSpPr>
        <p:spPr>
          <a:xfrm>
            <a:off x="1331640" y="5877272"/>
            <a:ext cx="144016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solidFill>
                  <a:schemeClr val="bg1"/>
                </a:solidFill>
              </a:rPr>
              <a:t>BYOT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18" name="6 Título"/>
          <p:cNvSpPr txBox="1">
            <a:spLocks/>
          </p:cNvSpPr>
          <p:nvPr/>
        </p:nvSpPr>
        <p:spPr>
          <a:xfrm>
            <a:off x="1331640" y="5301208"/>
            <a:ext cx="144016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solidFill>
                  <a:schemeClr val="bg1"/>
                </a:solidFill>
              </a:rPr>
              <a:t>BYOP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19" name="6 Título"/>
          <p:cNvSpPr txBox="1">
            <a:spLocks/>
          </p:cNvSpPr>
          <p:nvPr/>
        </p:nvSpPr>
        <p:spPr>
          <a:xfrm>
            <a:off x="1403648" y="4806280"/>
            <a:ext cx="144016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err="1" smtClean="0">
                <a:solidFill>
                  <a:schemeClr val="bg1"/>
                </a:solidFill>
              </a:rPr>
              <a:t>BYOPc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20" name="6 Título"/>
          <p:cNvSpPr txBox="1">
            <a:spLocks/>
          </p:cNvSpPr>
          <p:nvPr/>
        </p:nvSpPr>
        <p:spPr>
          <a:xfrm>
            <a:off x="2627784" y="5776236"/>
            <a:ext cx="967284" cy="550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solidFill>
                  <a:schemeClr val="bg1"/>
                </a:solidFill>
              </a:rPr>
              <a:t>VDI 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21" name="6 Título"/>
          <p:cNvSpPr txBox="1">
            <a:spLocks/>
          </p:cNvSpPr>
          <p:nvPr/>
        </p:nvSpPr>
        <p:spPr>
          <a:xfrm>
            <a:off x="3347864" y="5733256"/>
            <a:ext cx="5544616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  </a:t>
            </a:r>
            <a:r>
              <a:rPr lang="es-ES" sz="3000" dirty="0" smtClean="0">
                <a:solidFill>
                  <a:schemeClr val="bg1"/>
                </a:solidFill>
                <a:sym typeface="Wingdings" panose="05000000000000000000" pitchFamily="2" charset="2"/>
              </a:rPr>
              <a:t>Virtual Desktop </a:t>
            </a:r>
            <a:r>
              <a:rPr lang="es-ES" sz="3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Infrastructure</a:t>
            </a:r>
            <a:endParaRPr lang="es-CO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fographic_English_Canada - Feb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" y="-16498"/>
            <a:ext cx="9241451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3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</TotalTime>
  <Words>609</Words>
  <Application>Microsoft Office PowerPoint</Application>
  <PresentationFormat>Presentación en pantalla (4:3)</PresentationFormat>
  <Paragraphs>309</Paragraphs>
  <Slides>23</Slides>
  <Notes>19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Information Security Awareness</vt:lpstr>
      <vt:lpstr>Agenda</vt:lpstr>
      <vt:lpstr>Introducción</vt:lpstr>
      <vt:lpstr>Defensa en profundidad</vt:lpstr>
      <vt:lpstr>Defensa en profundidad</vt:lpstr>
      <vt:lpstr>¿Porque debemos tener consciencia de la seguridad?</vt:lpstr>
      <vt:lpstr>¿Porque debemos tener consciencia de la seguridad?</vt:lpstr>
      <vt:lpstr>¿Consumerización?</vt:lpstr>
      <vt:lpstr>Presentación de PowerPoint</vt:lpstr>
      <vt:lpstr>Presentación de PowerPoint</vt:lpstr>
      <vt:lpstr>Presentación de PowerPoint</vt:lpstr>
      <vt:lpstr>Que hacer</vt:lpstr>
      <vt:lpstr>¿Cómo generar el programa?</vt:lpstr>
      <vt:lpstr>Implementación</vt:lpstr>
      <vt:lpstr>Implementación</vt:lpstr>
      <vt:lpstr>Lista de tópicos</vt:lpstr>
      <vt:lpstr>Presentación de PowerPoint</vt:lpstr>
      <vt:lpstr>Lista de tópicos</vt:lpstr>
      <vt:lpstr>Presentación de PowerPoint</vt:lpstr>
      <vt:lpstr>DEMOS</vt:lpstr>
      <vt:lpstr>DEMOS</vt:lpstr>
      <vt:lpstr>CONCLUSIONES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Paez</dc:creator>
  <cp:lastModifiedBy>rpaez</cp:lastModifiedBy>
  <cp:revision>134</cp:revision>
  <dcterms:created xsi:type="dcterms:W3CDTF">2013-02-01T15:48:32Z</dcterms:created>
  <dcterms:modified xsi:type="dcterms:W3CDTF">2015-09-08T17:02:03Z</dcterms:modified>
</cp:coreProperties>
</file>