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9" r:id="rId5"/>
    <p:sldId id="266" r:id="rId6"/>
    <p:sldId id="260" r:id="rId7"/>
    <p:sldId id="261" r:id="rId8"/>
    <p:sldId id="278" r:id="rId9"/>
  </p:sldIdLst>
  <p:sldSz cx="1219517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1349"/>
    <a:srgbClr val="FFFB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3" d="100"/>
          <a:sy n="93" d="100"/>
        </p:scale>
        <p:origin x="-426" y="138"/>
      </p:cViewPr>
      <p:guideLst>
        <p:guide orient="horz" pos="2160"/>
        <p:guide pos="385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C0D6D-A908-48C6-983D-90F2BD11E2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BB924-28C1-4EF7-A019-613D541E4AA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638" y="1122363"/>
            <a:ext cx="1036589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397" y="3602039"/>
            <a:ext cx="9146381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7174" y="365128"/>
            <a:ext cx="2629585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423" y="365128"/>
            <a:ext cx="7736314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068" y="1709744"/>
            <a:ext cx="1051833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2068" y="4589469"/>
            <a:ext cx="1051833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418" y="1825625"/>
            <a:ext cx="5182949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808" y="1825625"/>
            <a:ext cx="5182949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07" y="365129"/>
            <a:ext cx="10518338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8" y="1681163"/>
            <a:ext cx="51591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8" y="2505075"/>
            <a:ext cx="515913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812" y="1681163"/>
            <a:ext cx="518453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812" y="2505075"/>
            <a:ext cx="518453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07" y="457200"/>
            <a:ext cx="39332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4538" y="987431"/>
            <a:ext cx="617380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7" y="2057401"/>
            <a:ext cx="39332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07" y="457200"/>
            <a:ext cx="39332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538" y="987431"/>
            <a:ext cx="6173807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7" y="2057401"/>
            <a:ext cx="39332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419" y="365129"/>
            <a:ext cx="105183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419" y="1825625"/>
            <a:ext cx="10518338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418" y="6356356"/>
            <a:ext cx="2743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F20FC-145E-4034-86AC-8B4FEA629A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9652" y="6356356"/>
            <a:ext cx="4115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2843" y="6356356"/>
            <a:ext cx="2743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917A1-3B14-48C2-8A2E-F3CB7EC4523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523686" y="-312516"/>
            <a:ext cx="2246073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-636399" y="-144876"/>
            <a:ext cx="2690657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203899" y="1571529"/>
            <a:ext cx="1319063" cy="13187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-135842" y="2481617"/>
            <a:ext cx="1948020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480490" y="283384"/>
            <a:ext cx="2607552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439950" y="-685187"/>
            <a:ext cx="1645036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34690" y="4228501"/>
            <a:ext cx="1130533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34687" y="4429124"/>
            <a:ext cx="2798985" cy="27982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23687" y="5404455"/>
            <a:ext cx="1351540" cy="13511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375381" y="5533920"/>
            <a:ext cx="1894581" cy="18940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973623" y="5808599"/>
            <a:ext cx="1894581" cy="1894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335320" y="3733967"/>
            <a:ext cx="818081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081464" y="4306415"/>
            <a:ext cx="245484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631293" y="3754017"/>
            <a:ext cx="245484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489205" y="3536977"/>
            <a:ext cx="245484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243721" y="4916451"/>
            <a:ext cx="490968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489209" y="156752"/>
            <a:ext cx="1657244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621553" y="2886741"/>
            <a:ext cx="5117871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Tron Mystery Box</a:t>
            </a:r>
            <a:endParaRPr lang="en-US" altLang="zh-CN" sz="2800" b="1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8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波场盲盒</a:t>
            </a:r>
            <a:endParaRPr lang="zh-CN" altLang="en-US" sz="2800" b="1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6621552" y="4054567"/>
            <a:ext cx="465531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8750935" y="4269105"/>
            <a:ext cx="25260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90204" pitchFamily="34" charset="0"/>
              </a:rPr>
              <a:t>——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90204" pitchFamily="34" charset="0"/>
              </a:rPr>
              <a:t>14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90204" pitchFamily="34" charset="0"/>
              </a:rPr>
              <a:t>组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90204" pitchFamily="34" charset="0"/>
              </a:rPr>
              <a:t>Course Project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90204" pitchFamily="34" charset="0"/>
            </a:endParaRPr>
          </a:p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90204" pitchFamily="34" charset="0"/>
              </a:rPr>
              <a:t>        Ze(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90204" pitchFamily="34" charset="0"/>
              </a:rPr>
              <a:t>组长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90204" pitchFamily="34" charset="0"/>
              </a:rPr>
              <a:t>)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90204" pitchFamily="34" charset="0"/>
              </a:rPr>
              <a:t>，咿呀，晨星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90204" pitchFamily="34" charset="0"/>
              </a:rPr>
              <a:t> 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9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57615" y="6327775"/>
            <a:ext cx="30714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i="1"/>
              <a:t>访问官网  </a:t>
            </a:r>
            <a:r>
              <a:rPr lang="en-US" altLang="zh-CN" sz="1400" i="1"/>
              <a:t>https://tronmysterybox.vip</a:t>
            </a:r>
            <a:endParaRPr lang="en-US" altLang="zh-CN" sz="1400" i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rot="16200000">
            <a:off x="645111" y="5253952"/>
            <a:ext cx="2245488" cy="22460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 rot="16200000">
            <a:off x="2079709" y="6403544"/>
            <a:ext cx="2689956" cy="26906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 rot="16200000">
            <a:off x="3818422" y="5935140"/>
            <a:ext cx="1318720" cy="13190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 rot="16200000">
            <a:off x="4927184" y="6645667"/>
            <a:ext cx="1947513" cy="194802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 rot="16200000">
            <a:off x="1746831" y="3977660"/>
            <a:ext cx="2606873" cy="2607552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 rot="16200000">
            <a:off x="-207936" y="4762214"/>
            <a:ext cx="1644608" cy="16450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 rot="16200000">
            <a:off x="6637216" y="6243258"/>
            <a:ext cx="1130239" cy="1130533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 rot="16200000">
            <a:off x="7360179" y="5524344"/>
            <a:ext cx="2798256" cy="27989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16200000">
            <a:off x="7993963" y="6582703"/>
            <a:ext cx="1351188" cy="13515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rot="16200000">
            <a:off x="9128548" y="4861779"/>
            <a:ext cx="1894088" cy="1894581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rot="16200000">
            <a:off x="10513736" y="5474173"/>
            <a:ext cx="1894088" cy="1894581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rot="16200000">
            <a:off x="5909800" y="5670907"/>
            <a:ext cx="817868" cy="81808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 rot="16200000">
            <a:off x="6482323" y="6497219"/>
            <a:ext cx="245420" cy="24548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rot="16200000">
            <a:off x="5840510" y="6858004"/>
            <a:ext cx="334678" cy="3347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 rot="16200000">
            <a:off x="5712684" y="5089846"/>
            <a:ext cx="245420" cy="2454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 rot="16200000">
            <a:off x="7092549" y="5089813"/>
            <a:ext cx="490840" cy="4909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 rot="16200000">
            <a:off x="1295033" y="3601611"/>
            <a:ext cx="1656813" cy="1657244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0" y="1142817"/>
            <a:ext cx="12195175" cy="1415219"/>
          </a:xfrm>
          <a:custGeom>
            <a:avLst/>
            <a:gdLst>
              <a:gd name="connsiteX0" fmla="*/ 0 w 9144000"/>
              <a:gd name="connsiteY0" fmla="*/ 472630 h 1415219"/>
              <a:gd name="connsiteX1" fmla="*/ 2712720 w 9144000"/>
              <a:gd name="connsiteY1" fmla="*/ 1295590 h 1415219"/>
              <a:gd name="connsiteX2" fmla="*/ 4632960 w 9144000"/>
              <a:gd name="connsiteY2" fmla="*/ 190 h 1415219"/>
              <a:gd name="connsiteX3" fmla="*/ 7299960 w 9144000"/>
              <a:gd name="connsiteY3" fmla="*/ 1402270 h 1415219"/>
              <a:gd name="connsiteX4" fmla="*/ 9144000 w 9144000"/>
              <a:gd name="connsiteY4" fmla="*/ 579310 h 1415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415219">
                <a:moveTo>
                  <a:pt x="0" y="472630"/>
                </a:moveTo>
                <a:cubicBezTo>
                  <a:pt x="970280" y="923480"/>
                  <a:pt x="1940560" y="1374330"/>
                  <a:pt x="2712720" y="1295590"/>
                </a:cubicBezTo>
                <a:cubicBezTo>
                  <a:pt x="3484880" y="1216850"/>
                  <a:pt x="3868420" y="-17590"/>
                  <a:pt x="4632960" y="190"/>
                </a:cubicBezTo>
                <a:cubicBezTo>
                  <a:pt x="5397500" y="17970"/>
                  <a:pt x="6548120" y="1305750"/>
                  <a:pt x="7299960" y="1402270"/>
                </a:cubicBezTo>
                <a:cubicBezTo>
                  <a:pt x="8051800" y="1498790"/>
                  <a:pt x="8597900" y="1039050"/>
                  <a:pt x="9144000" y="579310"/>
                </a:cubicBez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2999535" y="2013975"/>
            <a:ext cx="544201" cy="5440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474669" y="1850423"/>
            <a:ext cx="544201" cy="54405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6474005" y="1123777"/>
            <a:ext cx="544201" cy="54405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8642538" y="2305040"/>
            <a:ext cx="544201" cy="54405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195830" y="1184275"/>
            <a:ext cx="194754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Dapp Radar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935730" y="2636520"/>
            <a:ext cx="177673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产品亮点与经济模型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029325" y="490220"/>
            <a:ext cx="143319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技术实现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088630" y="3006090"/>
            <a:ext cx="165163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Roadmap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2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2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/>
          <p:bldP spid="26" grpId="0"/>
          <p:bldP spid="27" grpId="0"/>
          <p:bldP spid="2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/>
          <p:bldP spid="26" grpId="0"/>
          <p:bldP spid="27" grpId="0"/>
          <p:bldP spid="28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950845" y="6496050"/>
            <a:ext cx="777557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近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日表现：在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Tron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链收藏品类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Dapp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中综合排名第七。用户增长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2.7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倍，项目收入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$23k    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数据截止至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2021.9.13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-397227" y="-538250"/>
            <a:ext cx="2556356" cy="2296167"/>
            <a:chOff x="-1344978" y="-685187"/>
            <a:chExt cx="6781080" cy="6092478"/>
          </a:xfrm>
        </p:grpSpPr>
        <p:sp>
          <p:nvSpPr>
            <p:cNvPr id="42" name="椭圆 4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5" name="直接连接符 54"/>
          <p:cNvCxnSpPr/>
          <p:nvPr/>
        </p:nvCxnSpPr>
        <p:spPr>
          <a:xfrm>
            <a:off x="2594217" y="804428"/>
            <a:ext cx="82461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平行四边形 55"/>
          <p:cNvSpPr/>
          <p:nvPr/>
        </p:nvSpPr>
        <p:spPr>
          <a:xfrm>
            <a:off x="2159134" y="332774"/>
            <a:ext cx="590705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206750" y="351790"/>
            <a:ext cx="599694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Dapp Radar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近期数据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IMG207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6965" y="981075"/>
            <a:ext cx="7637145" cy="5514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7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 217"/>
          <p:cNvSpPr>
            <a:spLocks noChangeAspect="1" noEditPoints="1"/>
          </p:cNvSpPr>
          <p:nvPr/>
        </p:nvSpPr>
        <p:spPr bwMode="auto">
          <a:xfrm>
            <a:off x="2123828" y="976021"/>
            <a:ext cx="567077" cy="576000"/>
          </a:xfrm>
          <a:custGeom>
            <a:avLst/>
            <a:gdLst>
              <a:gd name="T0" fmla="*/ 49 w 125"/>
              <a:gd name="T1" fmla="*/ 16 h 127"/>
              <a:gd name="T2" fmla="*/ 36 w 125"/>
              <a:gd name="T3" fmla="*/ 18 h 127"/>
              <a:gd name="T4" fmla="*/ 25 w 125"/>
              <a:gd name="T5" fmla="*/ 26 h 127"/>
              <a:gd name="T6" fmla="*/ 18 w 125"/>
              <a:gd name="T7" fmla="*/ 37 h 127"/>
              <a:gd name="T8" fmla="*/ 15 w 125"/>
              <a:gd name="T9" fmla="*/ 50 h 127"/>
              <a:gd name="T10" fmla="*/ 18 w 125"/>
              <a:gd name="T11" fmla="*/ 64 h 127"/>
              <a:gd name="T12" fmla="*/ 25 w 125"/>
              <a:gd name="T13" fmla="*/ 75 h 127"/>
              <a:gd name="T14" fmla="*/ 36 w 125"/>
              <a:gd name="T15" fmla="*/ 81 h 127"/>
              <a:gd name="T16" fmla="*/ 49 w 125"/>
              <a:gd name="T17" fmla="*/ 85 h 127"/>
              <a:gd name="T18" fmla="*/ 63 w 125"/>
              <a:gd name="T19" fmla="*/ 81 h 127"/>
              <a:gd name="T20" fmla="*/ 73 w 125"/>
              <a:gd name="T21" fmla="*/ 75 h 127"/>
              <a:gd name="T22" fmla="*/ 81 w 125"/>
              <a:gd name="T23" fmla="*/ 64 h 127"/>
              <a:gd name="T24" fmla="*/ 84 w 125"/>
              <a:gd name="T25" fmla="*/ 50 h 127"/>
              <a:gd name="T26" fmla="*/ 81 w 125"/>
              <a:gd name="T27" fmla="*/ 37 h 127"/>
              <a:gd name="T28" fmla="*/ 73 w 125"/>
              <a:gd name="T29" fmla="*/ 26 h 127"/>
              <a:gd name="T30" fmla="*/ 63 w 125"/>
              <a:gd name="T31" fmla="*/ 18 h 127"/>
              <a:gd name="T32" fmla="*/ 49 w 125"/>
              <a:gd name="T33" fmla="*/ 16 h 127"/>
              <a:gd name="T34" fmla="*/ 49 w 125"/>
              <a:gd name="T35" fmla="*/ 0 h 127"/>
              <a:gd name="T36" fmla="*/ 68 w 125"/>
              <a:gd name="T37" fmla="*/ 4 h 127"/>
              <a:gd name="T38" fmla="*/ 85 w 125"/>
              <a:gd name="T39" fmla="*/ 16 h 127"/>
              <a:gd name="T40" fmla="*/ 95 w 125"/>
              <a:gd name="T41" fmla="*/ 31 h 127"/>
              <a:gd name="T42" fmla="*/ 99 w 125"/>
              <a:gd name="T43" fmla="*/ 50 h 127"/>
              <a:gd name="T44" fmla="*/ 97 w 125"/>
              <a:gd name="T45" fmla="*/ 64 h 127"/>
              <a:gd name="T46" fmla="*/ 91 w 125"/>
              <a:gd name="T47" fmla="*/ 77 h 127"/>
              <a:gd name="T48" fmla="*/ 91 w 125"/>
              <a:gd name="T49" fmla="*/ 78 h 127"/>
              <a:gd name="T50" fmla="*/ 122 w 125"/>
              <a:gd name="T51" fmla="*/ 109 h 127"/>
              <a:gd name="T52" fmla="*/ 124 w 125"/>
              <a:gd name="T53" fmla="*/ 113 h 127"/>
              <a:gd name="T54" fmla="*/ 125 w 125"/>
              <a:gd name="T55" fmla="*/ 116 h 127"/>
              <a:gd name="T56" fmla="*/ 124 w 125"/>
              <a:gd name="T57" fmla="*/ 120 h 127"/>
              <a:gd name="T58" fmla="*/ 122 w 125"/>
              <a:gd name="T59" fmla="*/ 123 h 127"/>
              <a:gd name="T60" fmla="*/ 119 w 125"/>
              <a:gd name="T61" fmla="*/ 126 h 127"/>
              <a:gd name="T62" fmla="*/ 115 w 125"/>
              <a:gd name="T63" fmla="*/ 127 h 127"/>
              <a:gd name="T64" fmla="*/ 111 w 125"/>
              <a:gd name="T65" fmla="*/ 126 h 127"/>
              <a:gd name="T66" fmla="*/ 107 w 125"/>
              <a:gd name="T67" fmla="*/ 123 h 127"/>
              <a:gd name="T68" fmla="*/ 77 w 125"/>
              <a:gd name="T69" fmla="*/ 93 h 127"/>
              <a:gd name="T70" fmla="*/ 76 w 125"/>
              <a:gd name="T71" fmla="*/ 92 h 127"/>
              <a:gd name="T72" fmla="*/ 64 w 125"/>
              <a:gd name="T73" fmla="*/ 98 h 127"/>
              <a:gd name="T74" fmla="*/ 49 w 125"/>
              <a:gd name="T75" fmla="*/ 101 h 127"/>
              <a:gd name="T76" fmla="*/ 30 w 125"/>
              <a:gd name="T77" fmla="*/ 97 h 127"/>
              <a:gd name="T78" fmla="*/ 14 w 125"/>
              <a:gd name="T79" fmla="*/ 85 h 127"/>
              <a:gd name="T80" fmla="*/ 4 w 125"/>
              <a:gd name="T81" fmla="*/ 69 h 127"/>
              <a:gd name="T82" fmla="*/ 0 w 125"/>
              <a:gd name="T83" fmla="*/ 50 h 127"/>
              <a:gd name="T84" fmla="*/ 4 w 125"/>
              <a:gd name="T85" fmla="*/ 31 h 127"/>
              <a:gd name="T86" fmla="*/ 14 w 125"/>
              <a:gd name="T87" fmla="*/ 16 h 127"/>
              <a:gd name="T88" fmla="*/ 30 w 125"/>
              <a:gd name="T89" fmla="*/ 4 h 127"/>
              <a:gd name="T90" fmla="*/ 49 w 125"/>
              <a:gd name="T91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5" h="127">
                <a:moveTo>
                  <a:pt x="49" y="16"/>
                </a:moveTo>
                <a:lnTo>
                  <a:pt x="36" y="18"/>
                </a:lnTo>
                <a:lnTo>
                  <a:pt x="25" y="26"/>
                </a:lnTo>
                <a:lnTo>
                  <a:pt x="18" y="37"/>
                </a:lnTo>
                <a:lnTo>
                  <a:pt x="15" y="50"/>
                </a:lnTo>
                <a:lnTo>
                  <a:pt x="18" y="64"/>
                </a:lnTo>
                <a:lnTo>
                  <a:pt x="25" y="75"/>
                </a:lnTo>
                <a:lnTo>
                  <a:pt x="36" y="81"/>
                </a:lnTo>
                <a:lnTo>
                  <a:pt x="49" y="85"/>
                </a:lnTo>
                <a:lnTo>
                  <a:pt x="63" y="81"/>
                </a:lnTo>
                <a:lnTo>
                  <a:pt x="73" y="75"/>
                </a:lnTo>
                <a:lnTo>
                  <a:pt x="81" y="64"/>
                </a:lnTo>
                <a:lnTo>
                  <a:pt x="84" y="50"/>
                </a:lnTo>
                <a:lnTo>
                  <a:pt x="81" y="37"/>
                </a:lnTo>
                <a:lnTo>
                  <a:pt x="73" y="26"/>
                </a:lnTo>
                <a:lnTo>
                  <a:pt x="63" y="18"/>
                </a:lnTo>
                <a:lnTo>
                  <a:pt x="49" y="16"/>
                </a:lnTo>
                <a:close/>
                <a:moveTo>
                  <a:pt x="49" y="0"/>
                </a:moveTo>
                <a:lnTo>
                  <a:pt x="68" y="4"/>
                </a:lnTo>
                <a:lnTo>
                  <a:pt x="85" y="16"/>
                </a:lnTo>
                <a:lnTo>
                  <a:pt x="95" y="31"/>
                </a:lnTo>
                <a:lnTo>
                  <a:pt x="99" y="50"/>
                </a:lnTo>
                <a:lnTo>
                  <a:pt x="97" y="64"/>
                </a:lnTo>
                <a:lnTo>
                  <a:pt x="91" y="77"/>
                </a:lnTo>
                <a:lnTo>
                  <a:pt x="91" y="78"/>
                </a:lnTo>
                <a:lnTo>
                  <a:pt x="122" y="109"/>
                </a:lnTo>
                <a:lnTo>
                  <a:pt x="124" y="113"/>
                </a:lnTo>
                <a:lnTo>
                  <a:pt x="125" y="116"/>
                </a:lnTo>
                <a:lnTo>
                  <a:pt x="124" y="120"/>
                </a:lnTo>
                <a:lnTo>
                  <a:pt x="122" y="123"/>
                </a:lnTo>
                <a:lnTo>
                  <a:pt x="119" y="126"/>
                </a:lnTo>
                <a:lnTo>
                  <a:pt x="115" y="127"/>
                </a:lnTo>
                <a:lnTo>
                  <a:pt x="111" y="126"/>
                </a:lnTo>
                <a:lnTo>
                  <a:pt x="107" y="123"/>
                </a:lnTo>
                <a:lnTo>
                  <a:pt x="77" y="93"/>
                </a:lnTo>
                <a:lnTo>
                  <a:pt x="76" y="92"/>
                </a:lnTo>
                <a:lnTo>
                  <a:pt x="64" y="98"/>
                </a:lnTo>
                <a:lnTo>
                  <a:pt x="49" y="101"/>
                </a:lnTo>
                <a:lnTo>
                  <a:pt x="30" y="97"/>
                </a:lnTo>
                <a:lnTo>
                  <a:pt x="14" y="85"/>
                </a:lnTo>
                <a:lnTo>
                  <a:pt x="4" y="69"/>
                </a:lnTo>
                <a:lnTo>
                  <a:pt x="0" y="50"/>
                </a:lnTo>
                <a:lnTo>
                  <a:pt x="4" y="31"/>
                </a:lnTo>
                <a:lnTo>
                  <a:pt x="14" y="16"/>
                </a:lnTo>
                <a:lnTo>
                  <a:pt x="30" y="4"/>
                </a:lnTo>
                <a:lnTo>
                  <a:pt x="4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6" name="Freeform 218"/>
          <p:cNvSpPr>
            <a:spLocks noChangeAspect="1" noEditPoints="1"/>
          </p:cNvSpPr>
          <p:nvPr/>
        </p:nvSpPr>
        <p:spPr bwMode="auto">
          <a:xfrm>
            <a:off x="1511679" y="4978863"/>
            <a:ext cx="548046" cy="576000"/>
          </a:xfrm>
          <a:custGeom>
            <a:avLst/>
            <a:gdLst>
              <a:gd name="T0" fmla="*/ 61 w 117"/>
              <a:gd name="T1" fmla="*/ 38 h 123"/>
              <a:gd name="T2" fmla="*/ 72 w 117"/>
              <a:gd name="T3" fmla="*/ 43 h 123"/>
              <a:gd name="T4" fmla="*/ 76 w 117"/>
              <a:gd name="T5" fmla="*/ 47 h 123"/>
              <a:gd name="T6" fmla="*/ 63 w 117"/>
              <a:gd name="T7" fmla="*/ 62 h 123"/>
              <a:gd name="T8" fmla="*/ 61 w 117"/>
              <a:gd name="T9" fmla="*/ 59 h 123"/>
              <a:gd name="T10" fmla="*/ 54 w 117"/>
              <a:gd name="T11" fmla="*/ 57 h 123"/>
              <a:gd name="T12" fmla="*/ 49 w 117"/>
              <a:gd name="T13" fmla="*/ 59 h 123"/>
              <a:gd name="T14" fmla="*/ 24 w 117"/>
              <a:gd name="T15" fmla="*/ 83 h 123"/>
              <a:gd name="T16" fmla="*/ 20 w 117"/>
              <a:gd name="T17" fmla="*/ 88 h 123"/>
              <a:gd name="T18" fmla="*/ 20 w 117"/>
              <a:gd name="T19" fmla="*/ 94 h 123"/>
              <a:gd name="T20" fmla="*/ 24 w 117"/>
              <a:gd name="T21" fmla="*/ 100 h 123"/>
              <a:gd name="T22" fmla="*/ 27 w 117"/>
              <a:gd name="T23" fmla="*/ 102 h 123"/>
              <a:gd name="T24" fmla="*/ 33 w 117"/>
              <a:gd name="T25" fmla="*/ 104 h 123"/>
              <a:gd name="T26" fmla="*/ 38 w 117"/>
              <a:gd name="T27" fmla="*/ 102 h 123"/>
              <a:gd name="T28" fmla="*/ 51 w 117"/>
              <a:gd name="T29" fmla="*/ 91 h 123"/>
              <a:gd name="T30" fmla="*/ 58 w 117"/>
              <a:gd name="T31" fmla="*/ 88 h 123"/>
              <a:gd name="T32" fmla="*/ 65 w 117"/>
              <a:gd name="T33" fmla="*/ 91 h 123"/>
              <a:gd name="T34" fmla="*/ 67 w 117"/>
              <a:gd name="T35" fmla="*/ 97 h 123"/>
              <a:gd name="T36" fmla="*/ 65 w 117"/>
              <a:gd name="T37" fmla="*/ 104 h 123"/>
              <a:gd name="T38" fmla="*/ 45 w 117"/>
              <a:gd name="T39" fmla="*/ 121 h 123"/>
              <a:gd name="T40" fmla="*/ 33 w 117"/>
              <a:gd name="T41" fmla="*/ 123 h 123"/>
              <a:gd name="T42" fmla="*/ 11 w 117"/>
              <a:gd name="T43" fmla="*/ 114 h 123"/>
              <a:gd name="T44" fmla="*/ 3 w 117"/>
              <a:gd name="T45" fmla="*/ 102 h 123"/>
              <a:gd name="T46" fmla="*/ 3 w 117"/>
              <a:gd name="T47" fmla="*/ 79 h 123"/>
              <a:gd name="T48" fmla="*/ 32 w 117"/>
              <a:gd name="T49" fmla="*/ 47 h 123"/>
              <a:gd name="T50" fmla="*/ 54 w 117"/>
              <a:gd name="T51" fmla="*/ 38 h 123"/>
              <a:gd name="T52" fmla="*/ 97 w 117"/>
              <a:gd name="T53" fmla="*/ 3 h 123"/>
              <a:gd name="T54" fmla="*/ 108 w 117"/>
              <a:gd name="T55" fmla="*/ 9 h 123"/>
              <a:gd name="T56" fmla="*/ 117 w 117"/>
              <a:gd name="T57" fmla="*/ 32 h 123"/>
              <a:gd name="T58" fmla="*/ 108 w 117"/>
              <a:gd name="T59" fmla="*/ 54 h 123"/>
              <a:gd name="T60" fmla="*/ 75 w 117"/>
              <a:gd name="T61" fmla="*/ 83 h 123"/>
              <a:gd name="T62" fmla="*/ 63 w 117"/>
              <a:gd name="T63" fmla="*/ 85 h 123"/>
              <a:gd name="T64" fmla="*/ 42 w 117"/>
              <a:gd name="T65" fmla="*/ 76 h 123"/>
              <a:gd name="T66" fmla="*/ 54 w 117"/>
              <a:gd name="T67" fmla="*/ 62 h 123"/>
              <a:gd name="T68" fmla="*/ 58 w 117"/>
              <a:gd name="T69" fmla="*/ 64 h 123"/>
              <a:gd name="T70" fmla="*/ 63 w 117"/>
              <a:gd name="T71" fmla="*/ 66 h 123"/>
              <a:gd name="T72" fmla="*/ 70 w 117"/>
              <a:gd name="T73" fmla="*/ 64 h 123"/>
              <a:gd name="T74" fmla="*/ 95 w 117"/>
              <a:gd name="T75" fmla="*/ 41 h 123"/>
              <a:gd name="T76" fmla="*/ 97 w 117"/>
              <a:gd name="T77" fmla="*/ 36 h 123"/>
              <a:gd name="T78" fmla="*/ 97 w 117"/>
              <a:gd name="T79" fmla="*/ 29 h 123"/>
              <a:gd name="T80" fmla="*/ 95 w 117"/>
              <a:gd name="T81" fmla="*/ 24 h 123"/>
              <a:gd name="T82" fmla="*/ 91 w 117"/>
              <a:gd name="T83" fmla="*/ 21 h 123"/>
              <a:gd name="T84" fmla="*/ 86 w 117"/>
              <a:gd name="T85" fmla="*/ 19 h 123"/>
              <a:gd name="T86" fmla="*/ 79 w 117"/>
              <a:gd name="T87" fmla="*/ 21 h 123"/>
              <a:gd name="T88" fmla="*/ 67 w 117"/>
              <a:gd name="T89" fmla="*/ 32 h 123"/>
              <a:gd name="T90" fmla="*/ 61 w 117"/>
              <a:gd name="T91" fmla="*/ 34 h 123"/>
              <a:gd name="T92" fmla="*/ 54 w 117"/>
              <a:gd name="T93" fmla="*/ 32 h 123"/>
              <a:gd name="T94" fmla="*/ 51 w 117"/>
              <a:gd name="T95" fmla="*/ 25 h 123"/>
              <a:gd name="T96" fmla="*/ 54 w 117"/>
              <a:gd name="T97" fmla="*/ 19 h 123"/>
              <a:gd name="T98" fmla="*/ 74 w 117"/>
              <a:gd name="T99" fmla="*/ 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7" h="123">
                <a:moveTo>
                  <a:pt x="54" y="38"/>
                </a:moveTo>
                <a:lnTo>
                  <a:pt x="61" y="38"/>
                </a:lnTo>
                <a:lnTo>
                  <a:pt x="66" y="41"/>
                </a:lnTo>
                <a:lnTo>
                  <a:pt x="72" y="43"/>
                </a:lnTo>
                <a:lnTo>
                  <a:pt x="75" y="45"/>
                </a:lnTo>
                <a:lnTo>
                  <a:pt x="76" y="47"/>
                </a:lnTo>
                <a:lnTo>
                  <a:pt x="78" y="47"/>
                </a:lnTo>
                <a:lnTo>
                  <a:pt x="63" y="62"/>
                </a:lnTo>
                <a:lnTo>
                  <a:pt x="62" y="60"/>
                </a:lnTo>
                <a:lnTo>
                  <a:pt x="61" y="59"/>
                </a:lnTo>
                <a:lnTo>
                  <a:pt x="57" y="58"/>
                </a:lnTo>
                <a:lnTo>
                  <a:pt x="54" y="57"/>
                </a:lnTo>
                <a:lnTo>
                  <a:pt x="51" y="58"/>
                </a:lnTo>
                <a:lnTo>
                  <a:pt x="49" y="59"/>
                </a:lnTo>
                <a:lnTo>
                  <a:pt x="46" y="60"/>
                </a:lnTo>
                <a:lnTo>
                  <a:pt x="24" y="83"/>
                </a:lnTo>
                <a:lnTo>
                  <a:pt x="21" y="85"/>
                </a:lnTo>
                <a:lnTo>
                  <a:pt x="20" y="88"/>
                </a:lnTo>
                <a:lnTo>
                  <a:pt x="20" y="91"/>
                </a:lnTo>
                <a:lnTo>
                  <a:pt x="20" y="94"/>
                </a:lnTo>
                <a:lnTo>
                  <a:pt x="21" y="97"/>
                </a:lnTo>
                <a:lnTo>
                  <a:pt x="24" y="100"/>
                </a:lnTo>
                <a:lnTo>
                  <a:pt x="24" y="100"/>
                </a:lnTo>
                <a:lnTo>
                  <a:pt x="27" y="102"/>
                </a:lnTo>
                <a:lnTo>
                  <a:pt x="31" y="104"/>
                </a:lnTo>
                <a:lnTo>
                  <a:pt x="33" y="104"/>
                </a:lnTo>
                <a:lnTo>
                  <a:pt x="36" y="104"/>
                </a:lnTo>
                <a:lnTo>
                  <a:pt x="38" y="102"/>
                </a:lnTo>
                <a:lnTo>
                  <a:pt x="41" y="100"/>
                </a:lnTo>
                <a:lnTo>
                  <a:pt x="51" y="91"/>
                </a:lnTo>
                <a:lnTo>
                  <a:pt x="54" y="89"/>
                </a:lnTo>
                <a:lnTo>
                  <a:pt x="58" y="88"/>
                </a:lnTo>
                <a:lnTo>
                  <a:pt x="61" y="89"/>
                </a:lnTo>
                <a:lnTo>
                  <a:pt x="65" y="91"/>
                </a:lnTo>
                <a:lnTo>
                  <a:pt x="66" y="94"/>
                </a:lnTo>
                <a:lnTo>
                  <a:pt x="67" y="97"/>
                </a:lnTo>
                <a:lnTo>
                  <a:pt x="66" y="101"/>
                </a:lnTo>
                <a:lnTo>
                  <a:pt x="65" y="104"/>
                </a:lnTo>
                <a:lnTo>
                  <a:pt x="55" y="114"/>
                </a:lnTo>
                <a:lnTo>
                  <a:pt x="45" y="121"/>
                </a:lnTo>
                <a:lnTo>
                  <a:pt x="33" y="123"/>
                </a:lnTo>
                <a:lnTo>
                  <a:pt x="33" y="123"/>
                </a:lnTo>
                <a:lnTo>
                  <a:pt x="21" y="121"/>
                </a:lnTo>
                <a:lnTo>
                  <a:pt x="11" y="114"/>
                </a:lnTo>
                <a:lnTo>
                  <a:pt x="10" y="113"/>
                </a:lnTo>
                <a:lnTo>
                  <a:pt x="3" y="102"/>
                </a:lnTo>
                <a:lnTo>
                  <a:pt x="0" y="91"/>
                </a:lnTo>
                <a:lnTo>
                  <a:pt x="3" y="79"/>
                </a:lnTo>
                <a:lnTo>
                  <a:pt x="10" y="70"/>
                </a:lnTo>
                <a:lnTo>
                  <a:pt x="32" y="47"/>
                </a:lnTo>
                <a:lnTo>
                  <a:pt x="42" y="40"/>
                </a:lnTo>
                <a:lnTo>
                  <a:pt x="54" y="38"/>
                </a:lnTo>
                <a:close/>
                <a:moveTo>
                  <a:pt x="86" y="0"/>
                </a:moveTo>
                <a:lnTo>
                  <a:pt x="97" y="3"/>
                </a:lnTo>
                <a:lnTo>
                  <a:pt x="107" y="9"/>
                </a:lnTo>
                <a:lnTo>
                  <a:pt x="108" y="9"/>
                </a:lnTo>
                <a:lnTo>
                  <a:pt x="114" y="20"/>
                </a:lnTo>
                <a:lnTo>
                  <a:pt x="117" y="32"/>
                </a:lnTo>
                <a:lnTo>
                  <a:pt x="114" y="43"/>
                </a:lnTo>
                <a:lnTo>
                  <a:pt x="108" y="54"/>
                </a:lnTo>
                <a:lnTo>
                  <a:pt x="86" y="76"/>
                </a:lnTo>
                <a:lnTo>
                  <a:pt x="75" y="83"/>
                </a:lnTo>
                <a:lnTo>
                  <a:pt x="63" y="85"/>
                </a:lnTo>
                <a:lnTo>
                  <a:pt x="63" y="85"/>
                </a:lnTo>
                <a:lnTo>
                  <a:pt x="51" y="83"/>
                </a:lnTo>
                <a:lnTo>
                  <a:pt x="42" y="76"/>
                </a:lnTo>
                <a:lnTo>
                  <a:pt x="41" y="75"/>
                </a:lnTo>
                <a:lnTo>
                  <a:pt x="54" y="62"/>
                </a:lnTo>
                <a:lnTo>
                  <a:pt x="55" y="63"/>
                </a:lnTo>
                <a:lnTo>
                  <a:pt x="58" y="64"/>
                </a:lnTo>
                <a:lnTo>
                  <a:pt x="61" y="66"/>
                </a:lnTo>
                <a:lnTo>
                  <a:pt x="63" y="66"/>
                </a:lnTo>
                <a:lnTo>
                  <a:pt x="67" y="66"/>
                </a:lnTo>
                <a:lnTo>
                  <a:pt x="70" y="64"/>
                </a:lnTo>
                <a:lnTo>
                  <a:pt x="72" y="63"/>
                </a:lnTo>
                <a:lnTo>
                  <a:pt x="95" y="41"/>
                </a:lnTo>
                <a:lnTo>
                  <a:pt x="96" y="38"/>
                </a:lnTo>
                <a:lnTo>
                  <a:pt x="97" y="36"/>
                </a:lnTo>
                <a:lnTo>
                  <a:pt x="97" y="32"/>
                </a:lnTo>
                <a:lnTo>
                  <a:pt x="97" y="29"/>
                </a:lnTo>
                <a:lnTo>
                  <a:pt x="96" y="26"/>
                </a:lnTo>
                <a:lnTo>
                  <a:pt x="95" y="24"/>
                </a:lnTo>
                <a:lnTo>
                  <a:pt x="93" y="22"/>
                </a:lnTo>
                <a:lnTo>
                  <a:pt x="91" y="21"/>
                </a:lnTo>
                <a:lnTo>
                  <a:pt x="88" y="20"/>
                </a:lnTo>
                <a:lnTo>
                  <a:pt x="86" y="19"/>
                </a:lnTo>
                <a:lnTo>
                  <a:pt x="82" y="20"/>
                </a:lnTo>
                <a:lnTo>
                  <a:pt x="79" y="21"/>
                </a:lnTo>
                <a:lnTo>
                  <a:pt x="76" y="22"/>
                </a:lnTo>
                <a:lnTo>
                  <a:pt x="67" y="32"/>
                </a:lnTo>
                <a:lnTo>
                  <a:pt x="65" y="34"/>
                </a:lnTo>
                <a:lnTo>
                  <a:pt x="61" y="34"/>
                </a:lnTo>
                <a:lnTo>
                  <a:pt x="57" y="34"/>
                </a:lnTo>
                <a:lnTo>
                  <a:pt x="54" y="32"/>
                </a:lnTo>
                <a:lnTo>
                  <a:pt x="51" y="29"/>
                </a:lnTo>
                <a:lnTo>
                  <a:pt x="51" y="25"/>
                </a:lnTo>
                <a:lnTo>
                  <a:pt x="51" y="21"/>
                </a:lnTo>
                <a:lnTo>
                  <a:pt x="54" y="19"/>
                </a:lnTo>
                <a:lnTo>
                  <a:pt x="63" y="9"/>
                </a:lnTo>
                <a:lnTo>
                  <a:pt x="74" y="3"/>
                </a:lnTo>
                <a:lnTo>
                  <a:pt x="86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7" name="Freeform 219"/>
          <p:cNvSpPr>
            <a:spLocks noChangeAspect="1" noEditPoints="1"/>
          </p:cNvSpPr>
          <p:nvPr/>
        </p:nvSpPr>
        <p:spPr bwMode="auto">
          <a:xfrm>
            <a:off x="9454469" y="4872183"/>
            <a:ext cx="449125" cy="576000"/>
          </a:xfrm>
          <a:custGeom>
            <a:avLst/>
            <a:gdLst>
              <a:gd name="T0" fmla="*/ 49 w 99"/>
              <a:gd name="T1" fmla="*/ 17 h 127"/>
              <a:gd name="T2" fmla="*/ 36 w 99"/>
              <a:gd name="T3" fmla="*/ 21 h 127"/>
              <a:gd name="T4" fmla="*/ 26 w 99"/>
              <a:gd name="T5" fmla="*/ 31 h 127"/>
              <a:gd name="T6" fmla="*/ 22 w 99"/>
              <a:gd name="T7" fmla="*/ 46 h 127"/>
              <a:gd name="T8" fmla="*/ 26 w 99"/>
              <a:gd name="T9" fmla="*/ 60 h 127"/>
              <a:gd name="T10" fmla="*/ 36 w 99"/>
              <a:gd name="T11" fmla="*/ 69 h 127"/>
              <a:gd name="T12" fmla="*/ 49 w 99"/>
              <a:gd name="T13" fmla="*/ 73 h 127"/>
              <a:gd name="T14" fmla="*/ 64 w 99"/>
              <a:gd name="T15" fmla="*/ 69 h 127"/>
              <a:gd name="T16" fmla="*/ 74 w 99"/>
              <a:gd name="T17" fmla="*/ 60 h 127"/>
              <a:gd name="T18" fmla="*/ 78 w 99"/>
              <a:gd name="T19" fmla="*/ 46 h 127"/>
              <a:gd name="T20" fmla="*/ 74 w 99"/>
              <a:gd name="T21" fmla="*/ 31 h 127"/>
              <a:gd name="T22" fmla="*/ 64 w 99"/>
              <a:gd name="T23" fmla="*/ 21 h 127"/>
              <a:gd name="T24" fmla="*/ 49 w 99"/>
              <a:gd name="T25" fmla="*/ 17 h 127"/>
              <a:gd name="T26" fmla="*/ 49 w 99"/>
              <a:gd name="T27" fmla="*/ 0 h 127"/>
              <a:gd name="T28" fmla="*/ 69 w 99"/>
              <a:gd name="T29" fmla="*/ 4 h 127"/>
              <a:gd name="T30" fmla="*/ 85 w 99"/>
              <a:gd name="T31" fmla="*/ 14 h 127"/>
              <a:gd name="T32" fmla="*/ 95 w 99"/>
              <a:gd name="T33" fmla="*/ 30 h 127"/>
              <a:gd name="T34" fmla="*/ 99 w 99"/>
              <a:gd name="T35" fmla="*/ 50 h 127"/>
              <a:gd name="T36" fmla="*/ 99 w 99"/>
              <a:gd name="T37" fmla="*/ 55 h 127"/>
              <a:gd name="T38" fmla="*/ 97 w 99"/>
              <a:gd name="T39" fmla="*/ 72 h 127"/>
              <a:gd name="T40" fmla="*/ 89 w 99"/>
              <a:gd name="T41" fmla="*/ 89 h 127"/>
              <a:gd name="T42" fmla="*/ 80 w 99"/>
              <a:gd name="T43" fmla="*/ 102 h 127"/>
              <a:gd name="T44" fmla="*/ 69 w 99"/>
              <a:gd name="T45" fmla="*/ 113 h 127"/>
              <a:gd name="T46" fmla="*/ 60 w 99"/>
              <a:gd name="T47" fmla="*/ 120 h 127"/>
              <a:gd name="T48" fmla="*/ 53 w 99"/>
              <a:gd name="T49" fmla="*/ 126 h 127"/>
              <a:gd name="T50" fmla="*/ 51 w 99"/>
              <a:gd name="T51" fmla="*/ 127 h 127"/>
              <a:gd name="T52" fmla="*/ 48 w 99"/>
              <a:gd name="T53" fmla="*/ 126 h 127"/>
              <a:gd name="T54" fmla="*/ 43 w 99"/>
              <a:gd name="T55" fmla="*/ 122 h 127"/>
              <a:gd name="T56" fmla="*/ 34 w 99"/>
              <a:gd name="T57" fmla="*/ 115 h 127"/>
              <a:gd name="T58" fmla="*/ 25 w 99"/>
              <a:gd name="T59" fmla="*/ 106 h 127"/>
              <a:gd name="T60" fmla="*/ 15 w 99"/>
              <a:gd name="T61" fmla="*/ 94 h 127"/>
              <a:gd name="T62" fmla="*/ 8 w 99"/>
              <a:gd name="T63" fmla="*/ 80 h 127"/>
              <a:gd name="T64" fmla="*/ 2 w 99"/>
              <a:gd name="T65" fmla="*/ 65 h 127"/>
              <a:gd name="T66" fmla="*/ 1 w 99"/>
              <a:gd name="T67" fmla="*/ 58 h 127"/>
              <a:gd name="T68" fmla="*/ 0 w 99"/>
              <a:gd name="T69" fmla="*/ 50 h 127"/>
              <a:gd name="T70" fmla="*/ 4 w 99"/>
              <a:gd name="T71" fmla="*/ 30 h 127"/>
              <a:gd name="T72" fmla="*/ 14 w 99"/>
              <a:gd name="T73" fmla="*/ 14 h 127"/>
              <a:gd name="T74" fmla="*/ 30 w 99"/>
              <a:gd name="T75" fmla="*/ 4 h 127"/>
              <a:gd name="T76" fmla="*/ 49 w 99"/>
              <a:gd name="T77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9" h="127">
                <a:moveTo>
                  <a:pt x="49" y="17"/>
                </a:moveTo>
                <a:lnTo>
                  <a:pt x="36" y="21"/>
                </a:lnTo>
                <a:lnTo>
                  <a:pt x="26" y="31"/>
                </a:lnTo>
                <a:lnTo>
                  <a:pt x="22" y="46"/>
                </a:lnTo>
                <a:lnTo>
                  <a:pt x="26" y="60"/>
                </a:lnTo>
                <a:lnTo>
                  <a:pt x="36" y="69"/>
                </a:lnTo>
                <a:lnTo>
                  <a:pt x="49" y="73"/>
                </a:lnTo>
                <a:lnTo>
                  <a:pt x="64" y="69"/>
                </a:lnTo>
                <a:lnTo>
                  <a:pt x="74" y="60"/>
                </a:lnTo>
                <a:lnTo>
                  <a:pt x="78" y="46"/>
                </a:lnTo>
                <a:lnTo>
                  <a:pt x="74" y="31"/>
                </a:lnTo>
                <a:lnTo>
                  <a:pt x="64" y="21"/>
                </a:lnTo>
                <a:lnTo>
                  <a:pt x="49" y="17"/>
                </a:lnTo>
                <a:close/>
                <a:moveTo>
                  <a:pt x="49" y="0"/>
                </a:moveTo>
                <a:lnTo>
                  <a:pt x="69" y="4"/>
                </a:lnTo>
                <a:lnTo>
                  <a:pt x="85" y="14"/>
                </a:lnTo>
                <a:lnTo>
                  <a:pt x="95" y="30"/>
                </a:lnTo>
                <a:lnTo>
                  <a:pt x="99" y="50"/>
                </a:lnTo>
                <a:lnTo>
                  <a:pt x="99" y="55"/>
                </a:lnTo>
                <a:lnTo>
                  <a:pt x="97" y="72"/>
                </a:lnTo>
                <a:lnTo>
                  <a:pt x="89" y="89"/>
                </a:lnTo>
                <a:lnTo>
                  <a:pt x="80" y="102"/>
                </a:lnTo>
                <a:lnTo>
                  <a:pt x="69" y="113"/>
                </a:lnTo>
                <a:lnTo>
                  <a:pt x="60" y="120"/>
                </a:lnTo>
                <a:lnTo>
                  <a:pt x="53" y="126"/>
                </a:lnTo>
                <a:lnTo>
                  <a:pt x="51" y="127"/>
                </a:lnTo>
                <a:lnTo>
                  <a:pt x="48" y="126"/>
                </a:lnTo>
                <a:lnTo>
                  <a:pt x="43" y="122"/>
                </a:lnTo>
                <a:lnTo>
                  <a:pt x="34" y="115"/>
                </a:lnTo>
                <a:lnTo>
                  <a:pt x="25" y="106"/>
                </a:lnTo>
                <a:lnTo>
                  <a:pt x="15" y="94"/>
                </a:lnTo>
                <a:lnTo>
                  <a:pt x="8" y="80"/>
                </a:lnTo>
                <a:lnTo>
                  <a:pt x="2" y="65"/>
                </a:lnTo>
                <a:lnTo>
                  <a:pt x="1" y="58"/>
                </a:lnTo>
                <a:lnTo>
                  <a:pt x="0" y="50"/>
                </a:lnTo>
                <a:lnTo>
                  <a:pt x="4" y="30"/>
                </a:lnTo>
                <a:lnTo>
                  <a:pt x="14" y="14"/>
                </a:lnTo>
                <a:lnTo>
                  <a:pt x="30" y="4"/>
                </a:lnTo>
                <a:lnTo>
                  <a:pt x="49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8" name="Freeform 221"/>
          <p:cNvSpPr>
            <a:spLocks noChangeAspect="1"/>
          </p:cNvSpPr>
          <p:nvPr/>
        </p:nvSpPr>
        <p:spPr bwMode="auto">
          <a:xfrm>
            <a:off x="8665119" y="942366"/>
            <a:ext cx="600359" cy="576000"/>
          </a:xfrm>
          <a:custGeom>
            <a:avLst/>
            <a:gdLst>
              <a:gd name="T0" fmla="*/ 61 w 124"/>
              <a:gd name="T1" fmla="*/ 0 h 119"/>
              <a:gd name="T2" fmla="*/ 82 w 124"/>
              <a:gd name="T3" fmla="*/ 38 h 119"/>
              <a:gd name="T4" fmla="*/ 124 w 124"/>
              <a:gd name="T5" fmla="*/ 45 h 119"/>
              <a:gd name="T6" fmla="*/ 95 w 124"/>
              <a:gd name="T7" fmla="*/ 77 h 119"/>
              <a:gd name="T8" fmla="*/ 101 w 124"/>
              <a:gd name="T9" fmla="*/ 119 h 119"/>
              <a:gd name="T10" fmla="*/ 61 w 124"/>
              <a:gd name="T11" fmla="*/ 100 h 119"/>
              <a:gd name="T12" fmla="*/ 23 w 124"/>
              <a:gd name="T13" fmla="*/ 119 h 119"/>
              <a:gd name="T14" fmla="*/ 29 w 124"/>
              <a:gd name="T15" fmla="*/ 77 h 119"/>
              <a:gd name="T16" fmla="*/ 0 w 124"/>
              <a:gd name="T17" fmla="*/ 45 h 119"/>
              <a:gd name="T18" fmla="*/ 42 w 124"/>
              <a:gd name="T19" fmla="*/ 38 h 119"/>
              <a:gd name="T20" fmla="*/ 61 w 124"/>
              <a:gd name="T21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4" h="119">
                <a:moveTo>
                  <a:pt x="61" y="0"/>
                </a:moveTo>
                <a:lnTo>
                  <a:pt x="82" y="38"/>
                </a:lnTo>
                <a:lnTo>
                  <a:pt x="124" y="45"/>
                </a:lnTo>
                <a:lnTo>
                  <a:pt x="95" y="77"/>
                </a:lnTo>
                <a:lnTo>
                  <a:pt x="101" y="119"/>
                </a:lnTo>
                <a:lnTo>
                  <a:pt x="61" y="100"/>
                </a:lnTo>
                <a:lnTo>
                  <a:pt x="23" y="119"/>
                </a:lnTo>
                <a:lnTo>
                  <a:pt x="29" y="77"/>
                </a:lnTo>
                <a:lnTo>
                  <a:pt x="0" y="45"/>
                </a:lnTo>
                <a:lnTo>
                  <a:pt x="42" y="38"/>
                </a:lnTo>
                <a:lnTo>
                  <a:pt x="61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793750" y="1753870"/>
            <a:ext cx="2045335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rPr>
              <a:t>引入头部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rPr>
              <a:t>NFT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rPr>
              <a:t>资产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90204" pitchFamily="34" charset="0"/>
            </a:endParaRPr>
          </a:p>
          <a:p>
            <a:pPr algn="l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rPr>
              <a:t> 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90204" pitchFamily="34" charset="0"/>
              </a:rPr>
              <a:t>考虑到开发周期和成本，决定首先引入以太坊成熟项目</a:t>
            </a:r>
            <a:r>
              <a:rPr lang="en-US" altLang="zh-CN" sz="11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90204" pitchFamily="34" charset="0"/>
              </a:rPr>
              <a:t>NFT</a:t>
            </a: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90204" pitchFamily="34" charset="0"/>
              </a:rPr>
              <a:t>收藏品资产，为市场预热。下一步计划开发原创资产。</a:t>
            </a:r>
            <a:r>
              <a:rPr lang="en-US" altLang="zh-CN" sz="11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90204" pitchFamily="34" charset="0"/>
              </a:rPr>
              <a:t> </a:t>
            </a:r>
            <a:endParaRPr lang="en-US" altLang="zh-CN" sz="1100" b="1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90204" pitchFamily="34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186690" y="5554980"/>
            <a:ext cx="2407285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rPr>
              <a:t>原生代币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rPr>
              <a:t>BKEY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90204" pitchFamily="34" charset="0"/>
            </a:endParaRPr>
          </a:p>
          <a:p>
            <a:pPr algn="l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rPr>
              <a:t> 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90204" pitchFamily="34" charset="0"/>
            </a:endParaRPr>
          </a:p>
          <a:p>
            <a:pPr algn="l"/>
            <a:r>
              <a:rPr lang="en-US" altLang="zh-CN" sz="11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90204" pitchFamily="34" charset="0"/>
              </a:rPr>
              <a:t>1. </a:t>
            </a: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90204" pitchFamily="34" charset="0"/>
              </a:rPr>
              <a:t>项目经济模型的流通媒介</a:t>
            </a:r>
            <a:endParaRPr lang="zh-CN" altLang="en-US" sz="1100" b="1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90204" pitchFamily="34" charset="0"/>
            </a:endParaRPr>
          </a:p>
          <a:p>
            <a:pPr algn="l"/>
            <a:r>
              <a:rPr lang="en-US" altLang="zh-CN" sz="11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90204" pitchFamily="34" charset="0"/>
              </a:rPr>
              <a:t>2. ERC20</a:t>
            </a: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90204" pitchFamily="34" charset="0"/>
              </a:rPr>
              <a:t>标准代币，通过质押</a:t>
            </a:r>
            <a:r>
              <a:rPr lang="en-US" altLang="zh-CN" sz="11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90204" pitchFamily="34" charset="0"/>
              </a:rPr>
              <a:t>LP</a:t>
            </a: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90204" pitchFamily="34" charset="0"/>
              </a:rPr>
              <a:t>代币挖矿获得</a:t>
            </a:r>
            <a:endParaRPr lang="zh-CN" altLang="en-US" sz="1100" b="1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90204" pitchFamily="34" charset="0"/>
            </a:endParaRPr>
          </a:p>
          <a:p>
            <a:pPr algn="l"/>
            <a:r>
              <a:rPr lang="en-US" altLang="zh-CN" sz="11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90204" pitchFamily="34" charset="0"/>
              </a:rPr>
              <a:t>3. </a:t>
            </a: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90204" pitchFamily="34" charset="0"/>
              </a:rPr>
              <a:t>两种功能：兑换</a:t>
            </a:r>
            <a:r>
              <a:rPr lang="en-US" altLang="zh-CN" sz="11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90204" pitchFamily="34" charset="0"/>
              </a:rPr>
              <a:t>NFT</a:t>
            </a: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90204" pitchFamily="34" charset="0"/>
              </a:rPr>
              <a:t>、命名</a:t>
            </a:r>
            <a:r>
              <a:rPr lang="en-US" altLang="zh-CN" sz="11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90204" pitchFamily="34" charset="0"/>
              </a:rPr>
              <a:t>NFT</a:t>
            </a:r>
            <a:endParaRPr lang="en-US" altLang="zh-CN" sz="1100" b="1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90204" pitchFamily="34" charset="0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8671560" y="1682750"/>
            <a:ext cx="2168525" cy="1183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联动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JustSwap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平台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1100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90204" pitchFamily="34" charset="0"/>
            </a:endParaRPr>
          </a:p>
          <a:p>
            <a:r>
              <a:rPr lang="en-US" altLang="zh-CN" sz="11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90204" pitchFamily="34" charset="0"/>
              </a:rPr>
              <a:t>1. BKEY</a:t>
            </a: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90204" pitchFamily="34" charset="0"/>
              </a:rPr>
              <a:t>代币在</a:t>
            </a:r>
            <a:r>
              <a:rPr lang="en-US" altLang="zh-CN" sz="11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90204" pitchFamily="34" charset="0"/>
                <a:sym typeface="+mn-ea"/>
              </a:rPr>
              <a:t>JustSwap</a:t>
            </a: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90204" pitchFamily="34" charset="0"/>
                <a:sym typeface="+mn-ea"/>
              </a:rPr>
              <a:t>生成交易对；开发者提供初始流动性</a:t>
            </a:r>
            <a:endParaRPr lang="zh-CN" altLang="en-US" sz="1100" b="1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90204" pitchFamily="34" charset="0"/>
              <a:sym typeface="+mn-ea"/>
            </a:endParaRPr>
          </a:p>
          <a:p>
            <a:r>
              <a:rPr lang="en-US" altLang="zh-CN" sz="11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90204" pitchFamily="34" charset="0"/>
              </a:rPr>
              <a:t>2. </a:t>
            </a: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90204" pitchFamily="34" charset="0"/>
              </a:rPr>
              <a:t>生成</a:t>
            </a:r>
            <a:r>
              <a:rPr lang="en-US" altLang="zh-CN" sz="11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90204" pitchFamily="34" charset="0"/>
              </a:rPr>
              <a:t>LP</a:t>
            </a: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90204" pitchFamily="34" charset="0"/>
              </a:rPr>
              <a:t>交易对，增加</a:t>
            </a:r>
            <a:r>
              <a:rPr lang="en-US" altLang="zh-CN" sz="11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90204" pitchFamily="34" charset="0"/>
              </a:rPr>
              <a:t>JustSwap</a:t>
            </a: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90204" pitchFamily="34" charset="0"/>
              </a:rPr>
              <a:t>流动性</a:t>
            </a:r>
            <a:endParaRPr lang="zh-CN" altLang="en-US" sz="1100" b="1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90204" pitchFamily="34" charset="0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9385336" y="5555106"/>
            <a:ext cx="1937556" cy="1183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rPr>
              <a:t>流动性矿池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1100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90204" pitchFamily="34" charset="0"/>
            </a:endParaRPr>
          </a:p>
          <a:p>
            <a:r>
              <a:rPr lang="en-US" altLang="zh-CN" sz="11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90204" pitchFamily="34" charset="0"/>
              </a:rPr>
              <a:t>1. </a:t>
            </a: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90204" pitchFamily="34" charset="0"/>
              </a:rPr>
              <a:t>开启多个流行矿池，质押多种</a:t>
            </a:r>
            <a:r>
              <a:rPr lang="en-US" altLang="zh-CN" sz="11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90204" pitchFamily="34" charset="0"/>
              </a:rPr>
              <a:t>JustSwap-LP-token</a:t>
            </a: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90204" pitchFamily="34" charset="0"/>
              </a:rPr>
              <a:t>来挖矿</a:t>
            </a:r>
            <a:r>
              <a:rPr lang="en-US" altLang="zh-CN" sz="11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90204" pitchFamily="34" charset="0"/>
              </a:rPr>
              <a:t>BKEY</a:t>
            </a:r>
            <a:endParaRPr lang="en-US" altLang="zh-CN" sz="1100" b="1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90204" pitchFamily="34" charset="0"/>
            </a:endParaRPr>
          </a:p>
          <a:p>
            <a:r>
              <a:rPr lang="en-US" altLang="zh-CN" sz="11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90204" pitchFamily="34" charset="0"/>
              </a:rPr>
              <a:t>2. </a:t>
            </a: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90204" pitchFamily="34" charset="0"/>
              </a:rPr>
              <a:t>提高</a:t>
            </a:r>
            <a:r>
              <a:rPr lang="en-US" altLang="zh-CN" sz="11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90204" pitchFamily="34" charset="0"/>
              </a:rPr>
              <a:t>JustSwap</a:t>
            </a: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90204" pitchFamily="34" charset="0"/>
              </a:rPr>
              <a:t>中的</a:t>
            </a:r>
            <a:r>
              <a:rPr lang="en-US" altLang="zh-CN" sz="11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90204" pitchFamily="34" charset="0"/>
              </a:rPr>
              <a:t>TVL</a:t>
            </a:r>
            <a:endParaRPr lang="en-US" altLang="zh-CN" sz="1100" b="1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90204" pitchFamily="34" charset="0"/>
            </a:endParaRPr>
          </a:p>
        </p:txBody>
      </p:sp>
      <p:cxnSp>
        <p:nvCxnSpPr>
          <p:cNvPr id="93" name="直接连接符 92"/>
          <p:cNvCxnSpPr/>
          <p:nvPr/>
        </p:nvCxnSpPr>
        <p:spPr>
          <a:xfrm>
            <a:off x="2839230" y="1523822"/>
            <a:ext cx="751500" cy="72008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>
            <a:off x="8177390" y="4476123"/>
            <a:ext cx="751500" cy="72008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 flipH="1">
            <a:off x="7669402" y="1490167"/>
            <a:ext cx="751500" cy="72008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 flipH="1">
            <a:off x="2268002" y="4582803"/>
            <a:ext cx="751500" cy="72008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-397227" y="-538250"/>
            <a:ext cx="2556356" cy="2296167"/>
            <a:chOff x="-1344978" y="-685187"/>
            <a:chExt cx="6781080" cy="6092478"/>
          </a:xfrm>
        </p:grpSpPr>
        <p:sp>
          <p:nvSpPr>
            <p:cNvPr id="44" name="椭圆 43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7" name="直接连接符 56"/>
          <p:cNvCxnSpPr/>
          <p:nvPr/>
        </p:nvCxnSpPr>
        <p:spPr>
          <a:xfrm>
            <a:off x="2594217" y="804428"/>
            <a:ext cx="82461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平行四边形 57"/>
          <p:cNvSpPr/>
          <p:nvPr/>
        </p:nvSpPr>
        <p:spPr>
          <a:xfrm>
            <a:off x="2159134" y="332774"/>
            <a:ext cx="590705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919730" y="332740"/>
            <a:ext cx="828865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产品与经济模型：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Tron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链首个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NFT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收藏品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流动性挖矿项目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WechatIMG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7985" y="1818005"/>
            <a:ext cx="5249545" cy="3222625"/>
          </a:xfrm>
          <a:prstGeom prst="rect">
            <a:avLst/>
          </a:prstGeom>
        </p:spPr>
      </p:pic>
      <p:pic>
        <p:nvPicPr>
          <p:cNvPr id="3" name="图片 2" descr="S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985" y="5126990"/>
            <a:ext cx="1752600" cy="1468755"/>
          </a:xfrm>
          <a:prstGeom prst="rect">
            <a:avLst/>
          </a:prstGeom>
        </p:spPr>
      </p:pic>
      <p:pic>
        <p:nvPicPr>
          <p:cNvPr id="4" name="图片 3" descr="T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125" y="5106035"/>
            <a:ext cx="1824990" cy="1555115"/>
          </a:xfrm>
          <a:prstGeom prst="rect">
            <a:avLst/>
          </a:prstGeom>
        </p:spPr>
      </p:pic>
      <p:pic>
        <p:nvPicPr>
          <p:cNvPr id="5" name="图片 4" descr="DJ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4655" y="5141595"/>
            <a:ext cx="1750060" cy="14839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9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菱形 19"/>
          <p:cNvSpPr/>
          <p:nvPr/>
        </p:nvSpPr>
        <p:spPr>
          <a:xfrm>
            <a:off x="5469956" y="2111364"/>
            <a:ext cx="1255280" cy="1726816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菱形 20"/>
          <p:cNvSpPr/>
          <p:nvPr/>
        </p:nvSpPr>
        <p:spPr>
          <a:xfrm rot="4320000">
            <a:off x="6368106" y="2787874"/>
            <a:ext cx="1254953" cy="1727265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菱形 21"/>
          <p:cNvSpPr/>
          <p:nvPr/>
        </p:nvSpPr>
        <p:spPr>
          <a:xfrm rot="8640000">
            <a:off x="6030590" y="3865595"/>
            <a:ext cx="1255280" cy="1726816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菱形 22"/>
          <p:cNvSpPr/>
          <p:nvPr/>
        </p:nvSpPr>
        <p:spPr>
          <a:xfrm rot="12960000">
            <a:off x="4909319" y="3875763"/>
            <a:ext cx="1255280" cy="1726816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菱形 23"/>
          <p:cNvSpPr/>
          <p:nvPr/>
        </p:nvSpPr>
        <p:spPr>
          <a:xfrm rot="17280000" flipH="1">
            <a:off x="4572130" y="2798042"/>
            <a:ext cx="1254953" cy="1727265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938020" y="2146300"/>
            <a:ext cx="2404110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rPr>
              <a:t>ERC20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rPr>
              <a:t>标准代币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rPr>
              <a:t> 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90204" pitchFamily="34" charset="0"/>
              </a:rPr>
              <a:t>1. BKEY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90204" pitchFamily="34" charset="0"/>
              </a:rPr>
              <a:t>总量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90204" pitchFamily="34" charset="0"/>
              </a:rPr>
              <a:t>1,500,000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90204" pitchFamily="34" charset="0"/>
              </a:rPr>
              <a:t>枚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90204" pitchFamily="34" charset="0"/>
            </a:endParaRPr>
          </a:p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90204" pitchFamily="34" charset="0"/>
              </a:rPr>
              <a:t>2. 80%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90204" pitchFamily="34" charset="0"/>
              </a:rPr>
              <a:t>通过流动性挖矿获得，前期无私募，注入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90204" pitchFamily="34" charset="0"/>
              </a:rPr>
              <a:t>JustSwap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90204" pitchFamily="34" charset="0"/>
              </a:rPr>
              <a:t>初始流动性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90204" pitchFamily="34" charset="0"/>
            </a:endParaRPr>
          </a:p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90204" pitchFamily="34" charset="0"/>
              </a:rPr>
              <a:t>3.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90204" pitchFamily="34" charset="0"/>
              </a:rPr>
              <a:t>通缩机制：命名需要消耗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90204" pitchFamily="34" charset="0"/>
              </a:rPr>
              <a:t>BKEY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90204" pitchFamily="34" charset="0"/>
              </a:rPr>
              <a:t>代币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9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321375" y="4660319"/>
            <a:ext cx="1939089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rPr>
              <a:t>流动性矿池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rPr>
              <a:t> 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90204" pitchFamily="34" charset="0"/>
              </a:rPr>
              <a:t>1.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90204" pitchFamily="34" charset="0"/>
              </a:rPr>
              <a:t>质押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90204" pitchFamily="34" charset="0"/>
              </a:rPr>
              <a:t>LP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90204" pitchFamily="34" charset="0"/>
              </a:rPr>
              <a:t>代币进行流动性挖矿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90204" pitchFamily="34" charset="0"/>
            </a:endParaRPr>
          </a:p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90204" pitchFamily="34" charset="0"/>
              </a:rPr>
              <a:t>2.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90204" pitchFamily="34" charset="0"/>
              </a:rPr>
              <a:t>与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90204" pitchFamily="34" charset="0"/>
              </a:rPr>
              <a:t>JustSwap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90204" pitchFamily="34" charset="0"/>
              </a:rPr>
              <a:t>项目联动，提高其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90204" pitchFamily="34" charset="0"/>
              </a:rPr>
              <a:t>TVL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9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653839" y="5192751"/>
            <a:ext cx="193908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React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框架前端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90204" pitchFamily="34" charset="0"/>
              </a:rPr>
              <a:t>1.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90204" pitchFamily="34" charset="0"/>
              </a:rPr>
              <a:t>可扩展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90204" pitchFamily="34" charset="0"/>
            </a:endParaRPr>
          </a:p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90204" pitchFamily="34" charset="0"/>
              </a:rPr>
              <a:t>2.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90204" pitchFamily="34" charset="0"/>
              </a:rPr>
              <a:t>稳定、高效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9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662035" y="2907665"/>
            <a:ext cx="214376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rPr>
              <a:t>合约实现的其他核心功能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rPr>
              <a:t> 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90204" pitchFamily="34" charset="0"/>
              </a:rPr>
              <a:t>1.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90204" pitchFamily="34" charset="0"/>
              </a:rPr>
              <a:t>提供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90204" pitchFamily="34" charset="0"/>
              </a:rPr>
              <a:t>NFT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90204" pitchFamily="34" charset="0"/>
              </a:rPr>
              <a:t>二级交易市场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90204" pitchFamily="34" charset="0"/>
            </a:endParaRPr>
          </a:p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90204" pitchFamily="34" charset="0"/>
              </a:rPr>
              <a:t>2.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90204" pitchFamily="34" charset="0"/>
              </a:rPr>
              <a:t>命名功能，每个名称只能存在一个，进一步增强稀缺性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9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921500" y="1033780"/>
            <a:ext cx="23114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rPr>
              <a:t>ERC721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rPr>
              <a:t>标准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rPr>
              <a:t>NFT 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90204" pitchFamily="34" charset="0"/>
              </a:rPr>
              <a:t>1.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90204" pitchFamily="34" charset="0"/>
              </a:rPr>
              <a:t>随机盲盒的形式发售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90204" pitchFamily="34" charset="0"/>
            </a:endParaRPr>
          </a:p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90204" pitchFamily="34" charset="0"/>
              </a:rPr>
              <a:t>2.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90204" pitchFamily="34" charset="0"/>
              </a:rPr>
              <a:t>总量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90204" pitchFamily="34" charset="0"/>
              </a:rPr>
              <a:t>10000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90204" pitchFamily="34" charset="0"/>
              </a:rPr>
              <a:t>个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90204" pitchFamily="34" charset="0"/>
            </a:endParaRPr>
          </a:p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90204" pitchFamily="34" charset="0"/>
              </a:rPr>
              <a:t>3. 30%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90204" pitchFamily="34" charset="0"/>
              </a:rPr>
              <a:t>通过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90204" pitchFamily="34" charset="0"/>
              </a:rPr>
              <a:t>TRX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90204" pitchFamily="34" charset="0"/>
              </a:rPr>
              <a:t>直接购买（奖励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90204" pitchFamily="34" charset="0"/>
              </a:rPr>
              <a:t>BKEY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90204" pitchFamily="34" charset="0"/>
              </a:rPr>
              <a:t>代币来激励）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90204" pitchFamily="34" charset="0"/>
            </a:endParaRPr>
          </a:p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90204" pitchFamily="34" charset="0"/>
              </a:rPr>
              <a:t>4. 70%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90204" pitchFamily="34" charset="0"/>
              </a:rPr>
              <a:t>通过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90204" pitchFamily="34" charset="0"/>
              </a:rPr>
              <a:t>BKEY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90204" pitchFamily="34" charset="0"/>
              </a:rPr>
              <a:t>代币兑换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90204" pitchFamily="34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-397227" y="-538250"/>
            <a:ext cx="2556356" cy="2296167"/>
            <a:chOff x="-1344978" y="-685187"/>
            <a:chExt cx="6781080" cy="6092478"/>
          </a:xfrm>
        </p:grpSpPr>
        <p:sp>
          <p:nvSpPr>
            <p:cNvPr id="31" name="椭圆 30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4" name="直接连接符 43"/>
          <p:cNvCxnSpPr/>
          <p:nvPr/>
        </p:nvCxnSpPr>
        <p:spPr>
          <a:xfrm>
            <a:off x="2594217" y="804428"/>
            <a:ext cx="82461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平行四边形 44"/>
          <p:cNvSpPr/>
          <p:nvPr/>
        </p:nvSpPr>
        <p:spPr>
          <a:xfrm>
            <a:off x="2159134" y="332774"/>
            <a:ext cx="590705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206993" y="351899"/>
            <a:ext cx="469177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技术实现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82390" y="6397625"/>
            <a:ext cx="44297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i="1"/>
              <a:t>BKEY</a:t>
            </a:r>
            <a:r>
              <a:rPr lang="zh-CN" altLang="en-US" sz="1200" i="1"/>
              <a:t>合约地址：TPeKNyn61zif1GC1Xq1ugdKLH4CYjmLe22</a:t>
            </a:r>
            <a:endParaRPr lang="zh-CN" altLang="en-US" sz="1200" i="1"/>
          </a:p>
          <a:p>
            <a:r>
              <a:rPr lang="en-US" altLang="zh-CN" sz="1200" i="1"/>
              <a:t>NFT</a:t>
            </a:r>
            <a:r>
              <a:rPr lang="zh-CN" altLang="en-US" sz="1200" i="1"/>
              <a:t>合约地址：TWa7s1kqo1xpg5j4WauAW6eEWdYN924KBT</a:t>
            </a:r>
            <a:endParaRPr lang="zh-CN" altLang="en-US" sz="1200" i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6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燕尾形 19"/>
          <p:cNvSpPr/>
          <p:nvPr/>
        </p:nvSpPr>
        <p:spPr>
          <a:xfrm>
            <a:off x="2352196" y="2236496"/>
            <a:ext cx="1800669" cy="21602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燕尾形 20"/>
          <p:cNvSpPr/>
          <p:nvPr/>
        </p:nvSpPr>
        <p:spPr>
          <a:xfrm>
            <a:off x="4235842" y="2236496"/>
            <a:ext cx="1800669" cy="216024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燕尾形 21"/>
          <p:cNvSpPr/>
          <p:nvPr/>
        </p:nvSpPr>
        <p:spPr>
          <a:xfrm>
            <a:off x="6119485" y="2236496"/>
            <a:ext cx="1800669" cy="216024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8003131" y="2236496"/>
            <a:ext cx="1800669" cy="216024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479424" y="1660432"/>
            <a:ext cx="15462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1"/>
                </a:solidFill>
              </a:rPr>
              <a:t>2021 Q3</a:t>
            </a:r>
            <a:endParaRPr lang="en-US" altLang="zh-CN" sz="2800" b="1" dirty="0">
              <a:solidFill>
                <a:schemeClr val="accent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363069" y="1660432"/>
            <a:ext cx="15462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2"/>
                </a:solidFill>
              </a:rPr>
              <a:t>2021 Q4</a:t>
            </a:r>
            <a:endParaRPr lang="en-US" altLang="zh-CN" sz="2800" b="1" dirty="0">
              <a:solidFill>
                <a:schemeClr val="accent2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246713" y="1660432"/>
            <a:ext cx="15462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3"/>
                </a:solidFill>
              </a:rPr>
              <a:t>2022 Q1</a:t>
            </a:r>
            <a:endParaRPr lang="en-US" altLang="zh-CN" sz="2800" b="1" dirty="0">
              <a:solidFill>
                <a:schemeClr val="accent3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130358" y="1660432"/>
            <a:ext cx="15462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4"/>
                </a:solidFill>
              </a:rPr>
              <a:t>2022 Q2</a:t>
            </a:r>
            <a:endParaRPr lang="en-US" altLang="zh-CN" sz="2800" b="1" dirty="0">
              <a:solidFill>
                <a:schemeClr val="accent4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955800" y="4678045"/>
            <a:ext cx="22809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rPr>
              <a:t>1.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rPr>
              <a:t>持续运营，目前社区成员达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rPr>
              <a:t>1000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rPr>
              <a:t>人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90204" pitchFamily="34" charset="0"/>
            </a:endParaRPr>
          </a:p>
          <a:p>
            <a:pPr algn="l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rPr>
              <a:t>2.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rPr>
              <a:t>升级版本修复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rPr>
              <a:t>bug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9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236720" y="4678045"/>
            <a:ext cx="20408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rPr>
              <a:t>1.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  <a:sym typeface="+mn-ea"/>
              </a:rPr>
              <a:t>开发原创资产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90204" pitchFamily="34" charset="0"/>
            </a:endParaRPr>
          </a:p>
          <a:p>
            <a:pPr algn="l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rPr>
              <a:t>2.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rPr>
              <a:t>迁移至其他公链入以太坊、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rPr>
              <a:t>BSC 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9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119486" y="4816632"/>
            <a:ext cx="180067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rPr>
              <a:t>开发链游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90204" pitchFamily="34" charset="0"/>
            </a:endParaRPr>
          </a:p>
          <a:p>
            <a:pPr algn="ct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rPr>
              <a:t>生态联动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rPr>
              <a:t> 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9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002905" y="4730115"/>
            <a:ext cx="20408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rPr>
              <a:t>将其他优质项目资产映射至项目中，扩展可组合性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rPr>
              <a:t> 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90204" pitchFamily="34" charset="0"/>
            </a:endParaRPr>
          </a:p>
        </p:txBody>
      </p:sp>
      <p:sp>
        <p:nvSpPr>
          <p:cNvPr id="32" name="椭圆 31"/>
          <p:cNvSpPr>
            <a:spLocks noChangeAspect="1"/>
          </p:cNvSpPr>
          <p:nvPr/>
        </p:nvSpPr>
        <p:spPr>
          <a:xfrm>
            <a:off x="2892436" y="3515891"/>
            <a:ext cx="720188" cy="7200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33" name="椭圆 32"/>
          <p:cNvSpPr>
            <a:spLocks noChangeAspect="1"/>
          </p:cNvSpPr>
          <p:nvPr/>
        </p:nvSpPr>
        <p:spPr>
          <a:xfrm>
            <a:off x="4776080" y="3515891"/>
            <a:ext cx="720188" cy="7200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34" name="椭圆 33"/>
          <p:cNvSpPr>
            <a:spLocks noChangeAspect="1"/>
          </p:cNvSpPr>
          <p:nvPr/>
        </p:nvSpPr>
        <p:spPr>
          <a:xfrm>
            <a:off x="6659725" y="3515891"/>
            <a:ext cx="720188" cy="720000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35" name="椭圆 34"/>
          <p:cNvSpPr>
            <a:spLocks noChangeAspect="1"/>
          </p:cNvSpPr>
          <p:nvPr/>
        </p:nvSpPr>
        <p:spPr>
          <a:xfrm>
            <a:off x="8543368" y="3515891"/>
            <a:ext cx="720188" cy="720000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cxnSp>
        <p:nvCxnSpPr>
          <p:cNvPr id="36" name="直接箭头连接符 35"/>
          <p:cNvCxnSpPr>
            <a:stCxn id="24" idx="2"/>
            <a:endCxn id="32" idx="0"/>
          </p:cNvCxnSpPr>
          <p:nvPr/>
        </p:nvCxnSpPr>
        <p:spPr>
          <a:xfrm flipH="1">
            <a:off x="3252534" y="2182386"/>
            <a:ext cx="635" cy="133350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5" idx="2"/>
            <a:endCxn id="33" idx="0"/>
          </p:cNvCxnSpPr>
          <p:nvPr/>
        </p:nvCxnSpPr>
        <p:spPr>
          <a:xfrm flipH="1">
            <a:off x="5136178" y="2182386"/>
            <a:ext cx="635" cy="133350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6" idx="2"/>
            <a:endCxn id="34" idx="0"/>
          </p:cNvCxnSpPr>
          <p:nvPr/>
        </p:nvCxnSpPr>
        <p:spPr>
          <a:xfrm>
            <a:off x="7019823" y="2182386"/>
            <a:ext cx="0" cy="133350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7" idx="2"/>
            <a:endCxn id="35" idx="0"/>
          </p:cNvCxnSpPr>
          <p:nvPr/>
        </p:nvCxnSpPr>
        <p:spPr>
          <a:xfrm flipH="1">
            <a:off x="8903471" y="2182386"/>
            <a:ext cx="635" cy="133350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eeform 217"/>
          <p:cNvSpPr>
            <a:spLocks noChangeAspect="1" noEditPoints="1"/>
          </p:cNvSpPr>
          <p:nvPr/>
        </p:nvSpPr>
        <p:spPr bwMode="auto">
          <a:xfrm>
            <a:off x="8708530" y="3672663"/>
            <a:ext cx="389866" cy="396000"/>
          </a:xfrm>
          <a:custGeom>
            <a:avLst/>
            <a:gdLst>
              <a:gd name="T0" fmla="*/ 49 w 125"/>
              <a:gd name="T1" fmla="*/ 16 h 127"/>
              <a:gd name="T2" fmla="*/ 36 w 125"/>
              <a:gd name="T3" fmla="*/ 18 h 127"/>
              <a:gd name="T4" fmla="*/ 25 w 125"/>
              <a:gd name="T5" fmla="*/ 26 h 127"/>
              <a:gd name="T6" fmla="*/ 18 w 125"/>
              <a:gd name="T7" fmla="*/ 37 h 127"/>
              <a:gd name="T8" fmla="*/ 15 w 125"/>
              <a:gd name="T9" fmla="*/ 50 h 127"/>
              <a:gd name="T10" fmla="*/ 18 w 125"/>
              <a:gd name="T11" fmla="*/ 64 h 127"/>
              <a:gd name="T12" fmla="*/ 25 w 125"/>
              <a:gd name="T13" fmla="*/ 75 h 127"/>
              <a:gd name="T14" fmla="*/ 36 w 125"/>
              <a:gd name="T15" fmla="*/ 81 h 127"/>
              <a:gd name="T16" fmla="*/ 49 w 125"/>
              <a:gd name="T17" fmla="*/ 85 h 127"/>
              <a:gd name="T18" fmla="*/ 63 w 125"/>
              <a:gd name="T19" fmla="*/ 81 h 127"/>
              <a:gd name="T20" fmla="*/ 73 w 125"/>
              <a:gd name="T21" fmla="*/ 75 h 127"/>
              <a:gd name="T22" fmla="*/ 81 w 125"/>
              <a:gd name="T23" fmla="*/ 64 h 127"/>
              <a:gd name="T24" fmla="*/ 84 w 125"/>
              <a:gd name="T25" fmla="*/ 50 h 127"/>
              <a:gd name="T26" fmla="*/ 81 w 125"/>
              <a:gd name="T27" fmla="*/ 37 h 127"/>
              <a:gd name="T28" fmla="*/ 73 w 125"/>
              <a:gd name="T29" fmla="*/ 26 h 127"/>
              <a:gd name="T30" fmla="*/ 63 w 125"/>
              <a:gd name="T31" fmla="*/ 18 h 127"/>
              <a:gd name="T32" fmla="*/ 49 w 125"/>
              <a:gd name="T33" fmla="*/ 16 h 127"/>
              <a:gd name="T34" fmla="*/ 49 w 125"/>
              <a:gd name="T35" fmla="*/ 0 h 127"/>
              <a:gd name="T36" fmla="*/ 68 w 125"/>
              <a:gd name="T37" fmla="*/ 4 h 127"/>
              <a:gd name="T38" fmla="*/ 85 w 125"/>
              <a:gd name="T39" fmla="*/ 16 h 127"/>
              <a:gd name="T40" fmla="*/ 95 w 125"/>
              <a:gd name="T41" fmla="*/ 31 h 127"/>
              <a:gd name="T42" fmla="*/ 99 w 125"/>
              <a:gd name="T43" fmla="*/ 50 h 127"/>
              <a:gd name="T44" fmla="*/ 97 w 125"/>
              <a:gd name="T45" fmla="*/ 64 h 127"/>
              <a:gd name="T46" fmla="*/ 91 w 125"/>
              <a:gd name="T47" fmla="*/ 77 h 127"/>
              <a:gd name="T48" fmla="*/ 91 w 125"/>
              <a:gd name="T49" fmla="*/ 78 h 127"/>
              <a:gd name="T50" fmla="*/ 122 w 125"/>
              <a:gd name="T51" fmla="*/ 109 h 127"/>
              <a:gd name="T52" fmla="*/ 124 w 125"/>
              <a:gd name="T53" fmla="*/ 113 h 127"/>
              <a:gd name="T54" fmla="*/ 125 w 125"/>
              <a:gd name="T55" fmla="*/ 116 h 127"/>
              <a:gd name="T56" fmla="*/ 124 w 125"/>
              <a:gd name="T57" fmla="*/ 120 h 127"/>
              <a:gd name="T58" fmla="*/ 122 w 125"/>
              <a:gd name="T59" fmla="*/ 123 h 127"/>
              <a:gd name="T60" fmla="*/ 119 w 125"/>
              <a:gd name="T61" fmla="*/ 126 h 127"/>
              <a:gd name="T62" fmla="*/ 115 w 125"/>
              <a:gd name="T63" fmla="*/ 127 h 127"/>
              <a:gd name="T64" fmla="*/ 111 w 125"/>
              <a:gd name="T65" fmla="*/ 126 h 127"/>
              <a:gd name="T66" fmla="*/ 107 w 125"/>
              <a:gd name="T67" fmla="*/ 123 h 127"/>
              <a:gd name="T68" fmla="*/ 77 w 125"/>
              <a:gd name="T69" fmla="*/ 93 h 127"/>
              <a:gd name="T70" fmla="*/ 76 w 125"/>
              <a:gd name="T71" fmla="*/ 92 h 127"/>
              <a:gd name="T72" fmla="*/ 64 w 125"/>
              <a:gd name="T73" fmla="*/ 98 h 127"/>
              <a:gd name="T74" fmla="*/ 49 w 125"/>
              <a:gd name="T75" fmla="*/ 101 h 127"/>
              <a:gd name="T76" fmla="*/ 30 w 125"/>
              <a:gd name="T77" fmla="*/ 97 h 127"/>
              <a:gd name="T78" fmla="*/ 14 w 125"/>
              <a:gd name="T79" fmla="*/ 85 h 127"/>
              <a:gd name="T80" fmla="*/ 4 w 125"/>
              <a:gd name="T81" fmla="*/ 69 h 127"/>
              <a:gd name="T82" fmla="*/ 0 w 125"/>
              <a:gd name="T83" fmla="*/ 50 h 127"/>
              <a:gd name="T84" fmla="*/ 4 w 125"/>
              <a:gd name="T85" fmla="*/ 31 h 127"/>
              <a:gd name="T86" fmla="*/ 14 w 125"/>
              <a:gd name="T87" fmla="*/ 16 h 127"/>
              <a:gd name="T88" fmla="*/ 30 w 125"/>
              <a:gd name="T89" fmla="*/ 4 h 127"/>
              <a:gd name="T90" fmla="*/ 49 w 125"/>
              <a:gd name="T91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5" h="127">
                <a:moveTo>
                  <a:pt x="49" y="16"/>
                </a:moveTo>
                <a:lnTo>
                  <a:pt x="36" y="18"/>
                </a:lnTo>
                <a:lnTo>
                  <a:pt x="25" y="26"/>
                </a:lnTo>
                <a:lnTo>
                  <a:pt x="18" y="37"/>
                </a:lnTo>
                <a:lnTo>
                  <a:pt x="15" y="50"/>
                </a:lnTo>
                <a:lnTo>
                  <a:pt x="18" y="64"/>
                </a:lnTo>
                <a:lnTo>
                  <a:pt x="25" y="75"/>
                </a:lnTo>
                <a:lnTo>
                  <a:pt x="36" y="81"/>
                </a:lnTo>
                <a:lnTo>
                  <a:pt x="49" y="85"/>
                </a:lnTo>
                <a:lnTo>
                  <a:pt x="63" y="81"/>
                </a:lnTo>
                <a:lnTo>
                  <a:pt x="73" y="75"/>
                </a:lnTo>
                <a:lnTo>
                  <a:pt x="81" y="64"/>
                </a:lnTo>
                <a:lnTo>
                  <a:pt x="84" y="50"/>
                </a:lnTo>
                <a:lnTo>
                  <a:pt x="81" y="37"/>
                </a:lnTo>
                <a:lnTo>
                  <a:pt x="73" y="26"/>
                </a:lnTo>
                <a:lnTo>
                  <a:pt x="63" y="18"/>
                </a:lnTo>
                <a:lnTo>
                  <a:pt x="49" y="16"/>
                </a:lnTo>
                <a:close/>
                <a:moveTo>
                  <a:pt x="49" y="0"/>
                </a:moveTo>
                <a:lnTo>
                  <a:pt x="68" y="4"/>
                </a:lnTo>
                <a:lnTo>
                  <a:pt x="85" y="16"/>
                </a:lnTo>
                <a:lnTo>
                  <a:pt x="95" y="31"/>
                </a:lnTo>
                <a:lnTo>
                  <a:pt x="99" y="50"/>
                </a:lnTo>
                <a:lnTo>
                  <a:pt x="97" y="64"/>
                </a:lnTo>
                <a:lnTo>
                  <a:pt x="91" y="77"/>
                </a:lnTo>
                <a:lnTo>
                  <a:pt x="91" y="78"/>
                </a:lnTo>
                <a:lnTo>
                  <a:pt x="122" y="109"/>
                </a:lnTo>
                <a:lnTo>
                  <a:pt x="124" y="113"/>
                </a:lnTo>
                <a:lnTo>
                  <a:pt x="125" y="116"/>
                </a:lnTo>
                <a:lnTo>
                  <a:pt x="124" y="120"/>
                </a:lnTo>
                <a:lnTo>
                  <a:pt x="122" y="123"/>
                </a:lnTo>
                <a:lnTo>
                  <a:pt x="119" y="126"/>
                </a:lnTo>
                <a:lnTo>
                  <a:pt x="115" y="127"/>
                </a:lnTo>
                <a:lnTo>
                  <a:pt x="111" y="126"/>
                </a:lnTo>
                <a:lnTo>
                  <a:pt x="107" y="123"/>
                </a:lnTo>
                <a:lnTo>
                  <a:pt x="77" y="93"/>
                </a:lnTo>
                <a:lnTo>
                  <a:pt x="76" y="92"/>
                </a:lnTo>
                <a:lnTo>
                  <a:pt x="64" y="98"/>
                </a:lnTo>
                <a:lnTo>
                  <a:pt x="49" y="101"/>
                </a:lnTo>
                <a:lnTo>
                  <a:pt x="30" y="97"/>
                </a:lnTo>
                <a:lnTo>
                  <a:pt x="14" y="85"/>
                </a:lnTo>
                <a:lnTo>
                  <a:pt x="4" y="69"/>
                </a:lnTo>
                <a:lnTo>
                  <a:pt x="0" y="50"/>
                </a:lnTo>
                <a:lnTo>
                  <a:pt x="4" y="31"/>
                </a:lnTo>
                <a:lnTo>
                  <a:pt x="14" y="16"/>
                </a:lnTo>
                <a:lnTo>
                  <a:pt x="30" y="4"/>
                </a:lnTo>
                <a:lnTo>
                  <a:pt x="49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Freeform 218"/>
          <p:cNvSpPr>
            <a:spLocks noChangeAspect="1" noEditPoints="1"/>
          </p:cNvSpPr>
          <p:nvPr/>
        </p:nvSpPr>
        <p:spPr bwMode="auto">
          <a:xfrm>
            <a:off x="3064145" y="3677311"/>
            <a:ext cx="376781" cy="396000"/>
          </a:xfrm>
          <a:custGeom>
            <a:avLst/>
            <a:gdLst>
              <a:gd name="T0" fmla="*/ 61 w 117"/>
              <a:gd name="T1" fmla="*/ 38 h 123"/>
              <a:gd name="T2" fmla="*/ 72 w 117"/>
              <a:gd name="T3" fmla="*/ 43 h 123"/>
              <a:gd name="T4" fmla="*/ 76 w 117"/>
              <a:gd name="T5" fmla="*/ 47 h 123"/>
              <a:gd name="T6" fmla="*/ 63 w 117"/>
              <a:gd name="T7" fmla="*/ 62 h 123"/>
              <a:gd name="T8" fmla="*/ 61 w 117"/>
              <a:gd name="T9" fmla="*/ 59 h 123"/>
              <a:gd name="T10" fmla="*/ 54 w 117"/>
              <a:gd name="T11" fmla="*/ 57 h 123"/>
              <a:gd name="T12" fmla="*/ 49 w 117"/>
              <a:gd name="T13" fmla="*/ 59 h 123"/>
              <a:gd name="T14" fmla="*/ 24 w 117"/>
              <a:gd name="T15" fmla="*/ 83 h 123"/>
              <a:gd name="T16" fmla="*/ 20 w 117"/>
              <a:gd name="T17" fmla="*/ 88 h 123"/>
              <a:gd name="T18" fmla="*/ 20 w 117"/>
              <a:gd name="T19" fmla="*/ 94 h 123"/>
              <a:gd name="T20" fmla="*/ 24 w 117"/>
              <a:gd name="T21" fmla="*/ 100 h 123"/>
              <a:gd name="T22" fmla="*/ 27 w 117"/>
              <a:gd name="T23" fmla="*/ 102 h 123"/>
              <a:gd name="T24" fmla="*/ 33 w 117"/>
              <a:gd name="T25" fmla="*/ 104 h 123"/>
              <a:gd name="T26" fmla="*/ 38 w 117"/>
              <a:gd name="T27" fmla="*/ 102 h 123"/>
              <a:gd name="T28" fmla="*/ 51 w 117"/>
              <a:gd name="T29" fmla="*/ 91 h 123"/>
              <a:gd name="T30" fmla="*/ 58 w 117"/>
              <a:gd name="T31" fmla="*/ 88 h 123"/>
              <a:gd name="T32" fmla="*/ 65 w 117"/>
              <a:gd name="T33" fmla="*/ 91 h 123"/>
              <a:gd name="T34" fmla="*/ 67 w 117"/>
              <a:gd name="T35" fmla="*/ 97 h 123"/>
              <a:gd name="T36" fmla="*/ 65 w 117"/>
              <a:gd name="T37" fmla="*/ 104 h 123"/>
              <a:gd name="T38" fmla="*/ 45 w 117"/>
              <a:gd name="T39" fmla="*/ 121 h 123"/>
              <a:gd name="T40" fmla="*/ 33 w 117"/>
              <a:gd name="T41" fmla="*/ 123 h 123"/>
              <a:gd name="T42" fmla="*/ 11 w 117"/>
              <a:gd name="T43" fmla="*/ 114 h 123"/>
              <a:gd name="T44" fmla="*/ 3 w 117"/>
              <a:gd name="T45" fmla="*/ 102 h 123"/>
              <a:gd name="T46" fmla="*/ 3 w 117"/>
              <a:gd name="T47" fmla="*/ 79 h 123"/>
              <a:gd name="T48" fmla="*/ 32 w 117"/>
              <a:gd name="T49" fmla="*/ 47 h 123"/>
              <a:gd name="T50" fmla="*/ 54 w 117"/>
              <a:gd name="T51" fmla="*/ 38 h 123"/>
              <a:gd name="T52" fmla="*/ 97 w 117"/>
              <a:gd name="T53" fmla="*/ 3 h 123"/>
              <a:gd name="T54" fmla="*/ 108 w 117"/>
              <a:gd name="T55" fmla="*/ 9 h 123"/>
              <a:gd name="T56" fmla="*/ 117 w 117"/>
              <a:gd name="T57" fmla="*/ 32 h 123"/>
              <a:gd name="T58" fmla="*/ 108 w 117"/>
              <a:gd name="T59" fmla="*/ 54 h 123"/>
              <a:gd name="T60" fmla="*/ 75 w 117"/>
              <a:gd name="T61" fmla="*/ 83 h 123"/>
              <a:gd name="T62" fmla="*/ 63 w 117"/>
              <a:gd name="T63" fmla="*/ 85 h 123"/>
              <a:gd name="T64" fmla="*/ 42 w 117"/>
              <a:gd name="T65" fmla="*/ 76 h 123"/>
              <a:gd name="T66" fmla="*/ 54 w 117"/>
              <a:gd name="T67" fmla="*/ 62 h 123"/>
              <a:gd name="T68" fmla="*/ 58 w 117"/>
              <a:gd name="T69" fmla="*/ 64 h 123"/>
              <a:gd name="T70" fmla="*/ 63 w 117"/>
              <a:gd name="T71" fmla="*/ 66 h 123"/>
              <a:gd name="T72" fmla="*/ 70 w 117"/>
              <a:gd name="T73" fmla="*/ 64 h 123"/>
              <a:gd name="T74" fmla="*/ 95 w 117"/>
              <a:gd name="T75" fmla="*/ 41 h 123"/>
              <a:gd name="T76" fmla="*/ 97 w 117"/>
              <a:gd name="T77" fmla="*/ 36 h 123"/>
              <a:gd name="T78" fmla="*/ 97 w 117"/>
              <a:gd name="T79" fmla="*/ 29 h 123"/>
              <a:gd name="T80" fmla="*/ 95 w 117"/>
              <a:gd name="T81" fmla="*/ 24 h 123"/>
              <a:gd name="T82" fmla="*/ 91 w 117"/>
              <a:gd name="T83" fmla="*/ 21 h 123"/>
              <a:gd name="T84" fmla="*/ 86 w 117"/>
              <a:gd name="T85" fmla="*/ 19 h 123"/>
              <a:gd name="T86" fmla="*/ 79 w 117"/>
              <a:gd name="T87" fmla="*/ 21 h 123"/>
              <a:gd name="T88" fmla="*/ 67 w 117"/>
              <a:gd name="T89" fmla="*/ 32 h 123"/>
              <a:gd name="T90" fmla="*/ 61 w 117"/>
              <a:gd name="T91" fmla="*/ 34 h 123"/>
              <a:gd name="T92" fmla="*/ 54 w 117"/>
              <a:gd name="T93" fmla="*/ 32 h 123"/>
              <a:gd name="T94" fmla="*/ 51 w 117"/>
              <a:gd name="T95" fmla="*/ 25 h 123"/>
              <a:gd name="T96" fmla="*/ 54 w 117"/>
              <a:gd name="T97" fmla="*/ 19 h 123"/>
              <a:gd name="T98" fmla="*/ 74 w 117"/>
              <a:gd name="T99" fmla="*/ 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7" h="123">
                <a:moveTo>
                  <a:pt x="54" y="38"/>
                </a:moveTo>
                <a:lnTo>
                  <a:pt x="61" y="38"/>
                </a:lnTo>
                <a:lnTo>
                  <a:pt x="66" y="41"/>
                </a:lnTo>
                <a:lnTo>
                  <a:pt x="72" y="43"/>
                </a:lnTo>
                <a:lnTo>
                  <a:pt x="75" y="45"/>
                </a:lnTo>
                <a:lnTo>
                  <a:pt x="76" y="47"/>
                </a:lnTo>
                <a:lnTo>
                  <a:pt x="78" y="47"/>
                </a:lnTo>
                <a:lnTo>
                  <a:pt x="63" y="62"/>
                </a:lnTo>
                <a:lnTo>
                  <a:pt x="62" y="60"/>
                </a:lnTo>
                <a:lnTo>
                  <a:pt x="61" y="59"/>
                </a:lnTo>
                <a:lnTo>
                  <a:pt x="57" y="58"/>
                </a:lnTo>
                <a:lnTo>
                  <a:pt x="54" y="57"/>
                </a:lnTo>
                <a:lnTo>
                  <a:pt x="51" y="58"/>
                </a:lnTo>
                <a:lnTo>
                  <a:pt x="49" y="59"/>
                </a:lnTo>
                <a:lnTo>
                  <a:pt x="46" y="60"/>
                </a:lnTo>
                <a:lnTo>
                  <a:pt x="24" y="83"/>
                </a:lnTo>
                <a:lnTo>
                  <a:pt x="21" y="85"/>
                </a:lnTo>
                <a:lnTo>
                  <a:pt x="20" y="88"/>
                </a:lnTo>
                <a:lnTo>
                  <a:pt x="20" y="91"/>
                </a:lnTo>
                <a:lnTo>
                  <a:pt x="20" y="94"/>
                </a:lnTo>
                <a:lnTo>
                  <a:pt x="21" y="97"/>
                </a:lnTo>
                <a:lnTo>
                  <a:pt x="24" y="100"/>
                </a:lnTo>
                <a:lnTo>
                  <a:pt x="24" y="100"/>
                </a:lnTo>
                <a:lnTo>
                  <a:pt x="27" y="102"/>
                </a:lnTo>
                <a:lnTo>
                  <a:pt x="31" y="104"/>
                </a:lnTo>
                <a:lnTo>
                  <a:pt x="33" y="104"/>
                </a:lnTo>
                <a:lnTo>
                  <a:pt x="36" y="104"/>
                </a:lnTo>
                <a:lnTo>
                  <a:pt x="38" y="102"/>
                </a:lnTo>
                <a:lnTo>
                  <a:pt x="41" y="100"/>
                </a:lnTo>
                <a:lnTo>
                  <a:pt x="51" y="91"/>
                </a:lnTo>
                <a:lnTo>
                  <a:pt x="54" y="89"/>
                </a:lnTo>
                <a:lnTo>
                  <a:pt x="58" y="88"/>
                </a:lnTo>
                <a:lnTo>
                  <a:pt x="61" y="89"/>
                </a:lnTo>
                <a:lnTo>
                  <a:pt x="65" y="91"/>
                </a:lnTo>
                <a:lnTo>
                  <a:pt x="66" y="94"/>
                </a:lnTo>
                <a:lnTo>
                  <a:pt x="67" y="97"/>
                </a:lnTo>
                <a:lnTo>
                  <a:pt x="66" y="101"/>
                </a:lnTo>
                <a:lnTo>
                  <a:pt x="65" y="104"/>
                </a:lnTo>
                <a:lnTo>
                  <a:pt x="55" y="114"/>
                </a:lnTo>
                <a:lnTo>
                  <a:pt x="45" y="121"/>
                </a:lnTo>
                <a:lnTo>
                  <a:pt x="33" y="123"/>
                </a:lnTo>
                <a:lnTo>
                  <a:pt x="33" y="123"/>
                </a:lnTo>
                <a:lnTo>
                  <a:pt x="21" y="121"/>
                </a:lnTo>
                <a:lnTo>
                  <a:pt x="11" y="114"/>
                </a:lnTo>
                <a:lnTo>
                  <a:pt x="10" y="113"/>
                </a:lnTo>
                <a:lnTo>
                  <a:pt x="3" y="102"/>
                </a:lnTo>
                <a:lnTo>
                  <a:pt x="0" y="91"/>
                </a:lnTo>
                <a:lnTo>
                  <a:pt x="3" y="79"/>
                </a:lnTo>
                <a:lnTo>
                  <a:pt x="10" y="70"/>
                </a:lnTo>
                <a:lnTo>
                  <a:pt x="32" y="47"/>
                </a:lnTo>
                <a:lnTo>
                  <a:pt x="42" y="40"/>
                </a:lnTo>
                <a:lnTo>
                  <a:pt x="54" y="38"/>
                </a:lnTo>
                <a:close/>
                <a:moveTo>
                  <a:pt x="86" y="0"/>
                </a:moveTo>
                <a:lnTo>
                  <a:pt x="97" y="3"/>
                </a:lnTo>
                <a:lnTo>
                  <a:pt x="107" y="9"/>
                </a:lnTo>
                <a:lnTo>
                  <a:pt x="108" y="9"/>
                </a:lnTo>
                <a:lnTo>
                  <a:pt x="114" y="20"/>
                </a:lnTo>
                <a:lnTo>
                  <a:pt x="117" y="32"/>
                </a:lnTo>
                <a:lnTo>
                  <a:pt x="114" y="43"/>
                </a:lnTo>
                <a:lnTo>
                  <a:pt x="108" y="54"/>
                </a:lnTo>
                <a:lnTo>
                  <a:pt x="86" y="76"/>
                </a:lnTo>
                <a:lnTo>
                  <a:pt x="75" y="83"/>
                </a:lnTo>
                <a:lnTo>
                  <a:pt x="63" y="85"/>
                </a:lnTo>
                <a:lnTo>
                  <a:pt x="63" y="85"/>
                </a:lnTo>
                <a:lnTo>
                  <a:pt x="51" y="83"/>
                </a:lnTo>
                <a:lnTo>
                  <a:pt x="42" y="76"/>
                </a:lnTo>
                <a:lnTo>
                  <a:pt x="41" y="75"/>
                </a:lnTo>
                <a:lnTo>
                  <a:pt x="54" y="62"/>
                </a:lnTo>
                <a:lnTo>
                  <a:pt x="55" y="63"/>
                </a:lnTo>
                <a:lnTo>
                  <a:pt x="58" y="64"/>
                </a:lnTo>
                <a:lnTo>
                  <a:pt x="61" y="66"/>
                </a:lnTo>
                <a:lnTo>
                  <a:pt x="63" y="66"/>
                </a:lnTo>
                <a:lnTo>
                  <a:pt x="67" y="66"/>
                </a:lnTo>
                <a:lnTo>
                  <a:pt x="70" y="64"/>
                </a:lnTo>
                <a:lnTo>
                  <a:pt x="72" y="63"/>
                </a:lnTo>
                <a:lnTo>
                  <a:pt x="95" y="41"/>
                </a:lnTo>
                <a:lnTo>
                  <a:pt x="96" y="38"/>
                </a:lnTo>
                <a:lnTo>
                  <a:pt x="97" y="36"/>
                </a:lnTo>
                <a:lnTo>
                  <a:pt x="97" y="32"/>
                </a:lnTo>
                <a:lnTo>
                  <a:pt x="97" y="29"/>
                </a:lnTo>
                <a:lnTo>
                  <a:pt x="96" y="26"/>
                </a:lnTo>
                <a:lnTo>
                  <a:pt x="95" y="24"/>
                </a:lnTo>
                <a:lnTo>
                  <a:pt x="93" y="22"/>
                </a:lnTo>
                <a:lnTo>
                  <a:pt x="91" y="21"/>
                </a:lnTo>
                <a:lnTo>
                  <a:pt x="88" y="20"/>
                </a:lnTo>
                <a:lnTo>
                  <a:pt x="86" y="19"/>
                </a:lnTo>
                <a:lnTo>
                  <a:pt x="82" y="20"/>
                </a:lnTo>
                <a:lnTo>
                  <a:pt x="79" y="21"/>
                </a:lnTo>
                <a:lnTo>
                  <a:pt x="76" y="22"/>
                </a:lnTo>
                <a:lnTo>
                  <a:pt x="67" y="32"/>
                </a:lnTo>
                <a:lnTo>
                  <a:pt x="65" y="34"/>
                </a:lnTo>
                <a:lnTo>
                  <a:pt x="61" y="34"/>
                </a:lnTo>
                <a:lnTo>
                  <a:pt x="57" y="34"/>
                </a:lnTo>
                <a:lnTo>
                  <a:pt x="54" y="32"/>
                </a:lnTo>
                <a:lnTo>
                  <a:pt x="51" y="29"/>
                </a:lnTo>
                <a:lnTo>
                  <a:pt x="51" y="25"/>
                </a:lnTo>
                <a:lnTo>
                  <a:pt x="51" y="21"/>
                </a:lnTo>
                <a:lnTo>
                  <a:pt x="54" y="19"/>
                </a:lnTo>
                <a:lnTo>
                  <a:pt x="63" y="9"/>
                </a:lnTo>
                <a:lnTo>
                  <a:pt x="74" y="3"/>
                </a:lnTo>
                <a:lnTo>
                  <a:pt x="8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" name="Freeform 219"/>
          <p:cNvSpPr>
            <a:spLocks noChangeAspect="1" noEditPoints="1"/>
          </p:cNvSpPr>
          <p:nvPr/>
        </p:nvSpPr>
        <p:spPr bwMode="auto">
          <a:xfrm>
            <a:off x="4981793" y="3670493"/>
            <a:ext cx="308773" cy="396000"/>
          </a:xfrm>
          <a:custGeom>
            <a:avLst/>
            <a:gdLst>
              <a:gd name="T0" fmla="*/ 49 w 99"/>
              <a:gd name="T1" fmla="*/ 17 h 127"/>
              <a:gd name="T2" fmla="*/ 36 w 99"/>
              <a:gd name="T3" fmla="*/ 21 h 127"/>
              <a:gd name="T4" fmla="*/ 26 w 99"/>
              <a:gd name="T5" fmla="*/ 31 h 127"/>
              <a:gd name="T6" fmla="*/ 22 w 99"/>
              <a:gd name="T7" fmla="*/ 46 h 127"/>
              <a:gd name="T8" fmla="*/ 26 w 99"/>
              <a:gd name="T9" fmla="*/ 60 h 127"/>
              <a:gd name="T10" fmla="*/ 36 w 99"/>
              <a:gd name="T11" fmla="*/ 69 h 127"/>
              <a:gd name="T12" fmla="*/ 49 w 99"/>
              <a:gd name="T13" fmla="*/ 73 h 127"/>
              <a:gd name="T14" fmla="*/ 64 w 99"/>
              <a:gd name="T15" fmla="*/ 69 h 127"/>
              <a:gd name="T16" fmla="*/ 74 w 99"/>
              <a:gd name="T17" fmla="*/ 60 h 127"/>
              <a:gd name="T18" fmla="*/ 78 w 99"/>
              <a:gd name="T19" fmla="*/ 46 h 127"/>
              <a:gd name="T20" fmla="*/ 74 w 99"/>
              <a:gd name="T21" fmla="*/ 31 h 127"/>
              <a:gd name="T22" fmla="*/ 64 w 99"/>
              <a:gd name="T23" fmla="*/ 21 h 127"/>
              <a:gd name="T24" fmla="*/ 49 w 99"/>
              <a:gd name="T25" fmla="*/ 17 h 127"/>
              <a:gd name="T26" fmla="*/ 49 w 99"/>
              <a:gd name="T27" fmla="*/ 0 h 127"/>
              <a:gd name="T28" fmla="*/ 69 w 99"/>
              <a:gd name="T29" fmla="*/ 4 h 127"/>
              <a:gd name="T30" fmla="*/ 85 w 99"/>
              <a:gd name="T31" fmla="*/ 14 h 127"/>
              <a:gd name="T32" fmla="*/ 95 w 99"/>
              <a:gd name="T33" fmla="*/ 30 h 127"/>
              <a:gd name="T34" fmla="*/ 99 w 99"/>
              <a:gd name="T35" fmla="*/ 50 h 127"/>
              <a:gd name="T36" fmla="*/ 99 w 99"/>
              <a:gd name="T37" fmla="*/ 55 h 127"/>
              <a:gd name="T38" fmla="*/ 97 w 99"/>
              <a:gd name="T39" fmla="*/ 72 h 127"/>
              <a:gd name="T40" fmla="*/ 89 w 99"/>
              <a:gd name="T41" fmla="*/ 89 h 127"/>
              <a:gd name="T42" fmla="*/ 80 w 99"/>
              <a:gd name="T43" fmla="*/ 102 h 127"/>
              <a:gd name="T44" fmla="*/ 69 w 99"/>
              <a:gd name="T45" fmla="*/ 113 h 127"/>
              <a:gd name="T46" fmla="*/ 60 w 99"/>
              <a:gd name="T47" fmla="*/ 120 h 127"/>
              <a:gd name="T48" fmla="*/ 53 w 99"/>
              <a:gd name="T49" fmla="*/ 126 h 127"/>
              <a:gd name="T50" fmla="*/ 51 w 99"/>
              <a:gd name="T51" fmla="*/ 127 h 127"/>
              <a:gd name="T52" fmla="*/ 48 w 99"/>
              <a:gd name="T53" fmla="*/ 126 h 127"/>
              <a:gd name="T54" fmla="*/ 43 w 99"/>
              <a:gd name="T55" fmla="*/ 122 h 127"/>
              <a:gd name="T56" fmla="*/ 34 w 99"/>
              <a:gd name="T57" fmla="*/ 115 h 127"/>
              <a:gd name="T58" fmla="*/ 25 w 99"/>
              <a:gd name="T59" fmla="*/ 106 h 127"/>
              <a:gd name="T60" fmla="*/ 15 w 99"/>
              <a:gd name="T61" fmla="*/ 94 h 127"/>
              <a:gd name="T62" fmla="*/ 8 w 99"/>
              <a:gd name="T63" fmla="*/ 80 h 127"/>
              <a:gd name="T64" fmla="*/ 2 w 99"/>
              <a:gd name="T65" fmla="*/ 65 h 127"/>
              <a:gd name="T66" fmla="*/ 1 w 99"/>
              <a:gd name="T67" fmla="*/ 58 h 127"/>
              <a:gd name="T68" fmla="*/ 0 w 99"/>
              <a:gd name="T69" fmla="*/ 50 h 127"/>
              <a:gd name="T70" fmla="*/ 4 w 99"/>
              <a:gd name="T71" fmla="*/ 30 h 127"/>
              <a:gd name="T72" fmla="*/ 14 w 99"/>
              <a:gd name="T73" fmla="*/ 14 h 127"/>
              <a:gd name="T74" fmla="*/ 30 w 99"/>
              <a:gd name="T75" fmla="*/ 4 h 127"/>
              <a:gd name="T76" fmla="*/ 49 w 99"/>
              <a:gd name="T77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9" h="127">
                <a:moveTo>
                  <a:pt x="49" y="17"/>
                </a:moveTo>
                <a:lnTo>
                  <a:pt x="36" y="21"/>
                </a:lnTo>
                <a:lnTo>
                  <a:pt x="26" y="31"/>
                </a:lnTo>
                <a:lnTo>
                  <a:pt x="22" y="46"/>
                </a:lnTo>
                <a:lnTo>
                  <a:pt x="26" y="60"/>
                </a:lnTo>
                <a:lnTo>
                  <a:pt x="36" y="69"/>
                </a:lnTo>
                <a:lnTo>
                  <a:pt x="49" y="73"/>
                </a:lnTo>
                <a:lnTo>
                  <a:pt x="64" y="69"/>
                </a:lnTo>
                <a:lnTo>
                  <a:pt x="74" y="60"/>
                </a:lnTo>
                <a:lnTo>
                  <a:pt x="78" y="46"/>
                </a:lnTo>
                <a:lnTo>
                  <a:pt x="74" y="31"/>
                </a:lnTo>
                <a:lnTo>
                  <a:pt x="64" y="21"/>
                </a:lnTo>
                <a:lnTo>
                  <a:pt x="49" y="17"/>
                </a:lnTo>
                <a:close/>
                <a:moveTo>
                  <a:pt x="49" y="0"/>
                </a:moveTo>
                <a:lnTo>
                  <a:pt x="69" y="4"/>
                </a:lnTo>
                <a:lnTo>
                  <a:pt x="85" y="14"/>
                </a:lnTo>
                <a:lnTo>
                  <a:pt x="95" y="30"/>
                </a:lnTo>
                <a:lnTo>
                  <a:pt x="99" y="50"/>
                </a:lnTo>
                <a:lnTo>
                  <a:pt x="99" y="55"/>
                </a:lnTo>
                <a:lnTo>
                  <a:pt x="97" y="72"/>
                </a:lnTo>
                <a:lnTo>
                  <a:pt x="89" y="89"/>
                </a:lnTo>
                <a:lnTo>
                  <a:pt x="80" y="102"/>
                </a:lnTo>
                <a:lnTo>
                  <a:pt x="69" y="113"/>
                </a:lnTo>
                <a:lnTo>
                  <a:pt x="60" y="120"/>
                </a:lnTo>
                <a:lnTo>
                  <a:pt x="53" y="126"/>
                </a:lnTo>
                <a:lnTo>
                  <a:pt x="51" y="127"/>
                </a:lnTo>
                <a:lnTo>
                  <a:pt x="48" y="126"/>
                </a:lnTo>
                <a:lnTo>
                  <a:pt x="43" y="122"/>
                </a:lnTo>
                <a:lnTo>
                  <a:pt x="34" y="115"/>
                </a:lnTo>
                <a:lnTo>
                  <a:pt x="25" y="106"/>
                </a:lnTo>
                <a:lnTo>
                  <a:pt x="15" y="94"/>
                </a:lnTo>
                <a:lnTo>
                  <a:pt x="8" y="80"/>
                </a:lnTo>
                <a:lnTo>
                  <a:pt x="2" y="65"/>
                </a:lnTo>
                <a:lnTo>
                  <a:pt x="1" y="58"/>
                </a:lnTo>
                <a:lnTo>
                  <a:pt x="0" y="50"/>
                </a:lnTo>
                <a:lnTo>
                  <a:pt x="4" y="30"/>
                </a:lnTo>
                <a:lnTo>
                  <a:pt x="14" y="14"/>
                </a:lnTo>
                <a:lnTo>
                  <a:pt x="30" y="4"/>
                </a:lnTo>
                <a:lnTo>
                  <a:pt x="49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Freeform 221"/>
          <p:cNvSpPr>
            <a:spLocks noChangeAspect="1"/>
          </p:cNvSpPr>
          <p:nvPr/>
        </p:nvSpPr>
        <p:spPr bwMode="auto">
          <a:xfrm>
            <a:off x="6812862" y="3677311"/>
            <a:ext cx="412746" cy="396000"/>
          </a:xfrm>
          <a:custGeom>
            <a:avLst/>
            <a:gdLst>
              <a:gd name="T0" fmla="*/ 61 w 124"/>
              <a:gd name="T1" fmla="*/ 0 h 119"/>
              <a:gd name="T2" fmla="*/ 82 w 124"/>
              <a:gd name="T3" fmla="*/ 38 h 119"/>
              <a:gd name="T4" fmla="*/ 124 w 124"/>
              <a:gd name="T5" fmla="*/ 45 h 119"/>
              <a:gd name="T6" fmla="*/ 95 w 124"/>
              <a:gd name="T7" fmla="*/ 77 h 119"/>
              <a:gd name="T8" fmla="*/ 101 w 124"/>
              <a:gd name="T9" fmla="*/ 119 h 119"/>
              <a:gd name="T10" fmla="*/ 61 w 124"/>
              <a:gd name="T11" fmla="*/ 100 h 119"/>
              <a:gd name="T12" fmla="*/ 23 w 124"/>
              <a:gd name="T13" fmla="*/ 119 h 119"/>
              <a:gd name="T14" fmla="*/ 29 w 124"/>
              <a:gd name="T15" fmla="*/ 77 h 119"/>
              <a:gd name="T16" fmla="*/ 0 w 124"/>
              <a:gd name="T17" fmla="*/ 45 h 119"/>
              <a:gd name="T18" fmla="*/ 42 w 124"/>
              <a:gd name="T19" fmla="*/ 38 h 119"/>
              <a:gd name="T20" fmla="*/ 61 w 124"/>
              <a:gd name="T21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4" h="119">
                <a:moveTo>
                  <a:pt x="61" y="0"/>
                </a:moveTo>
                <a:lnTo>
                  <a:pt x="82" y="38"/>
                </a:lnTo>
                <a:lnTo>
                  <a:pt x="124" y="45"/>
                </a:lnTo>
                <a:lnTo>
                  <a:pt x="95" y="77"/>
                </a:lnTo>
                <a:lnTo>
                  <a:pt x="101" y="119"/>
                </a:lnTo>
                <a:lnTo>
                  <a:pt x="61" y="100"/>
                </a:lnTo>
                <a:lnTo>
                  <a:pt x="23" y="119"/>
                </a:lnTo>
                <a:lnTo>
                  <a:pt x="29" y="77"/>
                </a:lnTo>
                <a:lnTo>
                  <a:pt x="0" y="45"/>
                </a:lnTo>
                <a:lnTo>
                  <a:pt x="42" y="38"/>
                </a:lnTo>
                <a:lnTo>
                  <a:pt x="61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-397227" y="-538250"/>
            <a:ext cx="2556356" cy="2296167"/>
            <a:chOff x="-1344978" y="-685187"/>
            <a:chExt cx="6781080" cy="6092478"/>
          </a:xfrm>
        </p:grpSpPr>
        <p:sp>
          <p:nvSpPr>
            <p:cNvPr id="45" name="椭圆 44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8" name="直接连接符 57"/>
          <p:cNvCxnSpPr/>
          <p:nvPr/>
        </p:nvCxnSpPr>
        <p:spPr>
          <a:xfrm>
            <a:off x="2594217" y="804428"/>
            <a:ext cx="82461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平行四边形 58"/>
          <p:cNvSpPr/>
          <p:nvPr/>
        </p:nvSpPr>
        <p:spPr>
          <a:xfrm>
            <a:off x="2159134" y="332774"/>
            <a:ext cx="590705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206993" y="351899"/>
            <a:ext cx="469177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RoadMap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828165" y="4611370"/>
            <a:ext cx="2439035" cy="116014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4302760" y="4611370"/>
            <a:ext cx="1972945" cy="117221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6407150" y="4611370"/>
            <a:ext cx="1410970" cy="116014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7985125" y="4623435"/>
            <a:ext cx="2032635" cy="114808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0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0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flipH="1">
            <a:off x="5876089" y="-685186"/>
            <a:ext cx="6782846" cy="8387873"/>
            <a:chOff x="-1344978" y="-685187"/>
            <a:chExt cx="6781080" cy="8387873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574093" y="4429124"/>
              <a:ext cx="2798256" cy="27982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-185195" y="5404454"/>
              <a:ext cx="1351188" cy="13511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666017" y="5533920"/>
              <a:ext cx="1894088" cy="18940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517229" y="5808598"/>
              <a:ext cx="1894088" cy="18940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 19"/>
          <p:cNvSpPr/>
          <p:nvPr/>
        </p:nvSpPr>
        <p:spPr>
          <a:xfrm>
            <a:off x="1156970" y="3047365"/>
            <a:ext cx="3768090" cy="706755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请看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demo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演示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bldLvl="0" animBg="1"/>
        </p:bldLst>
      </p:timing>
    </mc:Fallback>
  </mc:AlternateContent>
</p:sld>
</file>

<file path=ppt/theme/theme1.xml><?xml version="1.0" encoding="utf-8"?>
<a:theme xmlns:a="http://schemas.openxmlformats.org/drawingml/2006/main" name="主题1">
  <a:themeElements>
    <a:clrScheme name="MOMODA1">
      <a:dk1>
        <a:sysClr val="windowText" lastClr="000000"/>
      </a:dk1>
      <a:lt1>
        <a:sysClr val="window" lastClr="FFFFFF"/>
      </a:lt1>
      <a:dk2>
        <a:srgbClr val="A5A5A5"/>
      </a:dk2>
      <a:lt2>
        <a:srgbClr val="DCD8DC"/>
      </a:lt2>
      <a:accent1>
        <a:srgbClr val="CF5F55"/>
      </a:accent1>
      <a:accent2>
        <a:srgbClr val="F2C06B"/>
      </a:accent2>
      <a:accent3>
        <a:srgbClr val="5F9387"/>
      </a:accent3>
      <a:accent4>
        <a:srgbClr val="97A6AB"/>
      </a:accent4>
      <a:accent5>
        <a:srgbClr val="837664"/>
      </a:accent5>
      <a:accent6>
        <a:srgbClr val="3F3F3F"/>
      </a:accent6>
      <a:hlink>
        <a:srgbClr val="FFFFFF"/>
      </a:hlink>
      <a:folHlink>
        <a:srgbClr val="8C8C8C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1012</Words>
  <Application>WPS 演示</Application>
  <PresentationFormat>自定义</PresentationFormat>
  <Paragraphs>103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3" baseType="lpstr">
      <vt:lpstr>Arial</vt:lpstr>
      <vt:lpstr>方正书宋_GBK</vt:lpstr>
      <vt:lpstr>Wingdings</vt:lpstr>
      <vt:lpstr>微软雅黑</vt:lpstr>
      <vt:lpstr>汉仪旗黑</vt:lpstr>
      <vt:lpstr>Times New Roman</vt:lpstr>
      <vt:lpstr>Arial Black</vt:lpstr>
      <vt:lpstr>Kozuka Gothic Pro B</vt:lpstr>
      <vt:lpstr>冬青黑体简体中文</vt:lpstr>
      <vt:lpstr>Calibri</vt:lpstr>
      <vt:lpstr>Helvetica Neue</vt:lpstr>
      <vt:lpstr>宋体</vt:lpstr>
      <vt:lpstr>Arial Unicode MS</vt:lpstr>
      <vt:lpstr>汉仪书宋二KW</vt:lpstr>
      <vt:lpstr>Calibri Light</vt:lpstr>
      <vt:lpstr>主题1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dc:subject>PPTS</dc:subject>
  <cp:category>****.taobao.com</cp:category>
  <cp:lastModifiedBy>ze</cp:lastModifiedBy>
  <cp:revision>101</cp:revision>
  <dcterms:created xsi:type="dcterms:W3CDTF">2021-09-14T16:19:43Z</dcterms:created>
  <dcterms:modified xsi:type="dcterms:W3CDTF">2021-09-14T16:19:43Z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2052-3.8.1.6116</vt:lpwstr>
  </property>
</Properties>
</file>