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410" r:id="rId3"/>
    <p:sldId id="412" r:id="rId4"/>
    <p:sldId id="411" r:id="rId5"/>
    <p:sldId id="414" r:id="rId6"/>
    <p:sldId id="415" r:id="rId7"/>
    <p:sldId id="416" r:id="rId8"/>
    <p:sldId id="421" r:id="rId9"/>
    <p:sldId id="422" r:id="rId10"/>
    <p:sldId id="417" r:id="rId11"/>
    <p:sldId id="413" r:id="rId12"/>
    <p:sldId id="41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4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哲" initials="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0" y="31"/>
      </p:cViewPr>
      <p:guideLst>
        <p:guide orient="horz" pos="2154"/>
        <p:guide pos="40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0B95EA-79CA-4894-A7DA-56235D13A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0B95EA-79CA-4894-A7DA-56235D13A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6" Type="http://schemas.openxmlformats.org/officeDocument/2006/relationships/image" Target="../media/image4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image" Target="../media/image12.png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3"/>
          <a:srcRect b="188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8072" y="3456287"/>
            <a:ext cx="9301480" cy="476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Op</a:t>
            </a:r>
            <a:r>
              <a:rPr lang="en-US" altLang="zh-CN" sz="11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e</a:t>
            </a:r>
            <a:r>
              <a:rPr lang="en-US" altLang="zh-CN" sz="8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</a:t>
            </a:r>
            <a:r>
              <a:rPr lang="en-US" altLang="zh-CN" sz="72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a</a:t>
            </a:r>
            <a:r>
              <a:rPr lang="en-US" altLang="zh-CN" sz="11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 </a:t>
            </a:r>
            <a:r>
              <a:rPr lang="en-US" altLang="zh-CN" sz="6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W</a:t>
            </a:r>
            <a:r>
              <a:rPr lang="en-US" altLang="zh-CN" sz="8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a</a:t>
            </a:r>
            <a:r>
              <a:rPr lang="en-US" altLang="zh-CN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</a:t>
            </a:r>
            <a:r>
              <a:rPr lang="en-US" altLang="zh-CN" sz="11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ri</a:t>
            </a:r>
            <a:r>
              <a:rPr lang="en-US" altLang="zh-CN" sz="13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o</a:t>
            </a:r>
            <a:r>
              <a:rPr lang="en-US" altLang="zh-CN" sz="16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</a:t>
            </a:r>
            <a:endParaRPr lang="en-US" altLang="zh-CN" sz="115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DBA828"/>
                  </a:gs>
                  <a:gs pos="66000">
                    <a:srgbClr val="EDD409"/>
                  </a:gs>
                  <a:gs pos="32000">
                    <a:srgbClr val="EDD409"/>
                  </a:gs>
                  <a:gs pos="57000">
                    <a:srgbClr val="ECD20A"/>
                  </a:gs>
                  <a:gs pos="46000">
                    <a:srgbClr val="DBA828"/>
                  </a:gs>
                </a:gsLst>
                <a:path path="circle">
                  <a:fillToRect t="100000" r="100000"/>
                </a:path>
              </a:gradFill>
              <a:latin typeface="字魂210号-国风少年体" panose="00000500000000000000" pitchFamily="2" charset="-122"/>
              <a:ea typeface="字魂210号-国风少年体" panose="00000500000000000000" pitchFamily="2" charset="-122"/>
            </a:endParaRPr>
          </a:p>
          <a:p>
            <a:endParaRPr lang="zh-CN" altLang="en-US" sz="138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DBA828"/>
                  </a:gs>
                  <a:gs pos="66000">
                    <a:srgbClr val="EDD409"/>
                  </a:gs>
                  <a:gs pos="32000">
                    <a:srgbClr val="EDD409"/>
                  </a:gs>
                  <a:gs pos="57000">
                    <a:srgbClr val="ECD20A"/>
                  </a:gs>
                  <a:gs pos="46000">
                    <a:srgbClr val="DBA828"/>
                  </a:gs>
                </a:gsLst>
                <a:path path="circle">
                  <a:fillToRect t="100000" r="100000"/>
                </a:path>
              </a:gradFill>
              <a:latin typeface="字魂210号-国风少年体" panose="00000500000000000000" pitchFamily="2" charset="-122"/>
              <a:ea typeface="字魂210号-国风少年体" panose="00000500000000000000" pitchFamily="2" charset="-122"/>
            </a:endParaRPr>
          </a:p>
        </p:txBody>
      </p:sp>
      <p:pic>
        <p:nvPicPr>
          <p:cNvPr id="5" name="图片 4" descr="包图网_18428308拟真风格科技科幻金色比特币矢量元素"/>
          <p:cNvPicPr>
            <a:picLocks noChangeAspect="1"/>
          </p:cNvPicPr>
          <p:nvPr/>
        </p:nvPicPr>
        <p:blipFill>
          <a:blip r:embed="rId4"/>
          <a:srcRect t="22806" b="26304"/>
          <a:stretch>
            <a:fillRect/>
          </a:stretch>
        </p:blipFill>
        <p:spPr>
          <a:xfrm>
            <a:off x="994410" y="1045845"/>
            <a:ext cx="10058400" cy="3611880"/>
          </a:xfrm>
          <a:prstGeom prst="rect">
            <a:avLst/>
          </a:prstGeom>
        </p:spPr>
      </p:pic>
      <p:pic>
        <p:nvPicPr>
          <p:cNvPr id="6" name="图片 5" descr="E:\Evelyn\work\Mark\图\图片2.png图片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17365" y="1339215"/>
            <a:ext cx="3411855" cy="3318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3916" r="-1184" b="23246"/>
          <a:stretch>
            <a:fillRect/>
          </a:stretch>
        </p:blipFill>
        <p:spPr>
          <a:xfrm>
            <a:off x="635" y="4530090"/>
            <a:ext cx="12376150" cy="2327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0342" y="5664200"/>
            <a:ext cx="376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Website: </a:t>
            </a:r>
            <a:r>
              <a:rPr lang="zh-CN" altLang="en-US" dirty="0">
                <a:solidFill>
                  <a:schemeClr val="bg1"/>
                </a:solidFill>
              </a:rPr>
              <a:t>https://operawarrior.com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1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3 Roadmap</a:t>
            </a:r>
          </a:p>
        </p:txBody>
      </p:sp>
      <p:cxnSp>
        <p:nvCxnSpPr>
          <p:cNvPr id="4" name="直线-2"/>
          <p:cNvCxnSpPr/>
          <p:nvPr/>
        </p:nvCxnSpPr>
        <p:spPr>
          <a:xfrm>
            <a:off x="1065030" y="3465658"/>
            <a:ext cx="1244528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-1"/>
          <p:cNvCxnSpPr/>
          <p:nvPr/>
        </p:nvCxnSpPr>
        <p:spPr>
          <a:xfrm>
            <a:off x="-233045" y="3463290"/>
            <a:ext cx="1690370" cy="25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-3"/>
          <p:cNvCxnSpPr/>
          <p:nvPr/>
        </p:nvCxnSpPr>
        <p:spPr>
          <a:xfrm>
            <a:off x="2517913" y="3465658"/>
            <a:ext cx="1353437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-4"/>
          <p:cNvCxnSpPr/>
          <p:nvPr/>
        </p:nvCxnSpPr>
        <p:spPr>
          <a:xfrm>
            <a:off x="4079705" y="3465658"/>
            <a:ext cx="1402457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-5"/>
          <p:cNvCxnSpPr/>
          <p:nvPr/>
        </p:nvCxnSpPr>
        <p:spPr>
          <a:xfrm>
            <a:off x="5690517" y="3465658"/>
            <a:ext cx="1165927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-6"/>
          <p:cNvCxnSpPr/>
          <p:nvPr/>
        </p:nvCxnSpPr>
        <p:spPr>
          <a:xfrm>
            <a:off x="7064799" y="3465658"/>
            <a:ext cx="1425324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-1"/>
          <p:cNvSpPr/>
          <p:nvPr/>
        </p:nvSpPr>
        <p:spPr bwMode="auto">
          <a:xfrm>
            <a:off x="959198" y="2499717"/>
            <a:ext cx="446617" cy="872067"/>
          </a:xfrm>
          <a:custGeom>
            <a:avLst/>
            <a:gdLst>
              <a:gd name="T0" fmla="*/ 2147483647 w 44"/>
              <a:gd name="T1" fmla="*/ 2147483647 h 86"/>
              <a:gd name="T2" fmla="*/ 0 w 44"/>
              <a:gd name="T3" fmla="*/ 2147483647 h 86"/>
              <a:gd name="T4" fmla="*/ 0 w 44"/>
              <a:gd name="T5" fmla="*/ 2147483647 h 86"/>
              <a:gd name="T6" fmla="*/ 2147483647 w 44"/>
              <a:gd name="T7" fmla="*/ 2147483647 h 86"/>
              <a:gd name="T8" fmla="*/ 2147483647 w 44"/>
              <a:gd name="T9" fmla="*/ 2147483647 h 86"/>
              <a:gd name="T10" fmla="*/ 2147483647 w 44"/>
              <a:gd name="T11" fmla="*/ 2147483647 h 86"/>
              <a:gd name="T12" fmla="*/ 2147483647 w 44"/>
              <a:gd name="T13" fmla="*/ 0 h 86"/>
              <a:gd name="T14" fmla="*/ 2147483647 w 44"/>
              <a:gd name="T15" fmla="*/ 0 h 86"/>
              <a:gd name="T16" fmla="*/ 2147483647 w 44"/>
              <a:gd name="T17" fmla="*/ 2147483647 h 86"/>
              <a:gd name="T18" fmla="*/ 2147483647 w 44"/>
              <a:gd name="T19" fmla="*/ 2147483647 h 86"/>
              <a:gd name="T20" fmla="*/ 2147483647 w 44"/>
              <a:gd name="T21" fmla="*/ 2147483647 h 86"/>
              <a:gd name="T22" fmla="*/ 2147483647 w 44"/>
              <a:gd name="T23" fmla="*/ 2147483647 h 86"/>
              <a:gd name="T24" fmla="*/ 2147483647 w 44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>
              <a:defRPr/>
            </a:pP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1-2"/>
          <p:cNvSpPr>
            <a:spLocks noChangeArrowheads="1"/>
          </p:cNvSpPr>
          <p:nvPr/>
        </p:nvSpPr>
        <p:spPr bwMode="auto">
          <a:xfrm>
            <a:off x="948615" y="1627652"/>
            <a:ext cx="882649" cy="893233"/>
          </a:xfrm>
          <a:prstGeom prst="ellipse">
            <a:avLst/>
          </a:prstGeom>
          <a:solidFill>
            <a:srgbClr val="2859A8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9200">
              <a:defRPr/>
            </a:pPr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1-文字-1"/>
          <p:cNvSpPr txBox="1"/>
          <p:nvPr/>
        </p:nvSpPr>
        <p:spPr>
          <a:xfrm>
            <a:off x="-556821" y="1734163"/>
            <a:ext cx="15162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/>
            <a:r>
              <a:rPr lang="zh-CN" altLang="en-US" sz="1600" b="1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脸谱发售</a:t>
            </a:r>
            <a:endParaRPr lang="zh-CN" altLang="en-US" sz="1600" b="1" dirty="0">
              <a:solidFill>
                <a:schemeClr val="accent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7" name="2-1"/>
          <p:cNvSpPr/>
          <p:nvPr/>
        </p:nvSpPr>
        <p:spPr bwMode="auto">
          <a:xfrm>
            <a:off x="2413736" y="3585568"/>
            <a:ext cx="486833" cy="872067"/>
          </a:xfrm>
          <a:custGeom>
            <a:avLst/>
            <a:gdLst>
              <a:gd name="T0" fmla="*/ 2147483647 w 48"/>
              <a:gd name="T1" fmla="*/ 2147483647 h 86"/>
              <a:gd name="T2" fmla="*/ 2147483647 w 48"/>
              <a:gd name="T3" fmla="*/ 2147483647 h 86"/>
              <a:gd name="T4" fmla="*/ 2147483647 w 48"/>
              <a:gd name="T5" fmla="*/ 2147483647 h 86"/>
              <a:gd name="T6" fmla="*/ 2147483647 w 48"/>
              <a:gd name="T7" fmla="*/ 2147483647 h 86"/>
              <a:gd name="T8" fmla="*/ 2147483647 w 48"/>
              <a:gd name="T9" fmla="*/ 2147483647 h 86"/>
              <a:gd name="T10" fmla="*/ 0 w 48"/>
              <a:gd name="T11" fmla="*/ 2147483647 h 86"/>
              <a:gd name="T12" fmla="*/ 0 w 48"/>
              <a:gd name="T13" fmla="*/ 0 h 86"/>
              <a:gd name="T14" fmla="*/ 2147483647 w 48"/>
              <a:gd name="T15" fmla="*/ 0 h 86"/>
              <a:gd name="T16" fmla="*/ 2147483647 w 48"/>
              <a:gd name="T17" fmla="*/ 2147483647 h 86"/>
              <a:gd name="T18" fmla="*/ 2147483647 w 48"/>
              <a:gd name="T19" fmla="*/ 2147483647 h 86"/>
              <a:gd name="T20" fmla="*/ 2147483647 w 48"/>
              <a:gd name="T21" fmla="*/ 2147483647 h 86"/>
              <a:gd name="T22" fmla="*/ 2147483647 w 48"/>
              <a:gd name="T23" fmla="*/ 2147483647 h 86"/>
              <a:gd name="T24" fmla="*/ 2147483647 w 48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/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2-2"/>
          <p:cNvSpPr>
            <a:spLocks noChangeArrowheads="1"/>
          </p:cNvSpPr>
          <p:nvPr/>
        </p:nvSpPr>
        <p:spPr bwMode="auto">
          <a:xfrm>
            <a:off x="2441712" y="4466102"/>
            <a:ext cx="891117" cy="8826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2-文字-1"/>
          <p:cNvSpPr/>
          <p:nvPr/>
        </p:nvSpPr>
        <p:spPr>
          <a:xfrm>
            <a:off x="959476" y="4903542"/>
            <a:ext cx="14623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/>
            <a:r>
              <a:rPr lang="zh-CN" altLang="en-US" sz="1600" b="1" dirty="0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属性展示</a:t>
            </a:r>
          </a:p>
        </p:txBody>
      </p:sp>
      <p:sp>
        <p:nvSpPr>
          <p:cNvPr id="21" name="2-文字-2"/>
          <p:cNvSpPr/>
          <p:nvPr/>
        </p:nvSpPr>
        <p:spPr>
          <a:xfrm>
            <a:off x="164465" y="3958590"/>
            <a:ext cx="2277110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让玩家可在网站上查看自己所拥有的脸谱以及其属性，并将已经被玩家挖到的英雄脸谱的属性和故事进行展示。</a:t>
            </a:r>
          </a:p>
        </p:txBody>
      </p:sp>
      <p:sp>
        <p:nvSpPr>
          <p:cNvPr id="22" name="3-1"/>
          <p:cNvSpPr/>
          <p:nvPr/>
        </p:nvSpPr>
        <p:spPr bwMode="auto">
          <a:xfrm>
            <a:off x="3966784" y="2499717"/>
            <a:ext cx="436033" cy="872067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3-2"/>
          <p:cNvSpPr>
            <a:spLocks noChangeArrowheads="1"/>
          </p:cNvSpPr>
          <p:nvPr/>
        </p:nvSpPr>
        <p:spPr bwMode="auto">
          <a:xfrm>
            <a:off x="3943277" y="1627652"/>
            <a:ext cx="880533" cy="893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5" name="3-文字-1"/>
          <p:cNvSpPr/>
          <p:nvPr/>
        </p:nvSpPr>
        <p:spPr>
          <a:xfrm>
            <a:off x="2340566" y="1792289"/>
            <a:ext cx="160984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/>
            <a:r>
              <a:rPr lang="zh-CN" altLang="en-US" sz="1600" b="1" dirty="0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社区抽奖</a:t>
            </a:r>
          </a:p>
        </p:txBody>
      </p:sp>
      <p:sp>
        <p:nvSpPr>
          <p:cNvPr id="26" name="3-文字-2"/>
          <p:cNvSpPr/>
          <p:nvPr/>
        </p:nvSpPr>
        <p:spPr>
          <a:xfrm>
            <a:off x="1988894" y="2103903"/>
            <a:ext cx="195438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不定期将我们出售脸谱赚到的部分ETH以抽奖的形式奖励给为社区宣传做出贡献的玩家。</a:t>
            </a:r>
          </a:p>
        </p:txBody>
      </p:sp>
      <p:sp>
        <p:nvSpPr>
          <p:cNvPr id="27" name="4-1"/>
          <p:cNvSpPr/>
          <p:nvPr/>
        </p:nvSpPr>
        <p:spPr bwMode="auto">
          <a:xfrm>
            <a:off x="5586340" y="3585568"/>
            <a:ext cx="283633" cy="872067"/>
          </a:xfrm>
          <a:custGeom>
            <a:avLst/>
            <a:gdLst>
              <a:gd name="T0" fmla="*/ 2147483647 w 28"/>
              <a:gd name="T1" fmla="*/ 2147483647 h 86"/>
              <a:gd name="T2" fmla="*/ 2147483647 w 28"/>
              <a:gd name="T3" fmla="*/ 2147483647 h 86"/>
              <a:gd name="T4" fmla="*/ 2147483647 w 28"/>
              <a:gd name="T5" fmla="*/ 2147483647 h 86"/>
              <a:gd name="T6" fmla="*/ 2147483647 w 28"/>
              <a:gd name="T7" fmla="*/ 2147483647 h 86"/>
              <a:gd name="T8" fmla="*/ 0 w 28"/>
              <a:gd name="T9" fmla="*/ 2147483647 h 86"/>
              <a:gd name="T10" fmla="*/ 0 w 28"/>
              <a:gd name="T11" fmla="*/ 0 h 86"/>
              <a:gd name="T12" fmla="*/ 2147483647 w 28"/>
              <a:gd name="T13" fmla="*/ 0 h 86"/>
              <a:gd name="T14" fmla="*/ 2147483647 w 28"/>
              <a:gd name="T15" fmla="*/ 2147483647 h 86"/>
              <a:gd name="T16" fmla="*/ 2147483647 w 28"/>
              <a:gd name="T17" fmla="*/ 2147483647 h 86"/>
              <a:gd name="T18" fmla="*/ 2147483647 w 28"/>
              <a:gd name="T19" fmla="*/ 2147483647 h 86"/>
              <a:gd name="T20" fmla="*/ 2147483647 w 28"/>
              <a:gd name="T21" fmla="*/ 2147483647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8" name="4-2"/>
          <p:cNvSpPr>
            <a:spLocks noChangeArrowheads="1"/>
          </p:cNvSpPr>
          <p:nvPr/>
        </p:nvSpPr>
        <p:spPr bwMode="auto">
          <a:xfrm>
            <a:off x="5434258" y="4466102"/>
            <a:ext cx="882649" cy="882649"/>
          </a:xfrm>
          <a:prstGeom prst="ellipse">
            <a:avLst/>
          </a:prstGeom>
          <a:solidFill>
            <a:srgbClr val="2859A8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0" name="4-文字-1"/>
          <p:cNvSpPr/>
          <p:nvPr/>
        </p:nvSpPr>
        <p:spPr>
          <a:xfrm>
            <a:off x="3976614" y="4844393"/>
            <a:ext cx="14623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/>
            <a:r>
              <a:rPr lang="zh-CN" altLang="en-US" sz="1600" b="1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3D人偶NFT</a:t>
            </a:r>
            <a:endParaRPr lang="zh-CN" altLang="en-US" sz="1600" b="1" dirty="0">
              <a:solidFill>
                <a:schemeClr val="accent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4-文字-2"/>
          <p:cNvSpPr/>
          <p:nvPr/>
        </p:nvSpPr>
        <p:spPr>
          <a:xfrm>
            <a:off x="3521922" y="4216550"/>
            <a:ext cx="187926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推出3D人偶NFT，</a:t>
            </a:r>
          </a:p>
          <a:p>
            <a:pPr algn="r">
              <a:lnSpc>
                <a:spcPct val="120000"/>
              </a:lnSpc>
            </a:pPr>
            <a:r>
              <a:rPr lang="zh-CN" altLang="en-US" sz="10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并开放脸谱拥有者免费铸造</a:t>
            </a:r>
          </a:p>
        </p:txBody>
      </p:sp>
      <p:sp>
        <p:nvSpPr>
          <p:cNvPr id="32" name="5-1"/>
          <p:cNvSpPr/>
          <p:nvPr/>
        </p:nvSpPr>
        <p:spPr bwMode="auto">
          <a:xfrm>
            <a:off x="6960622" y="2499717"/>
            <a:ext cx="436033" cy="872067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3" name="5-2"/>
          <p:cNvSpPr>
            <a:spLocks noChangeArrowheads="1"/>
          </p:cNvSpPr>
          <p:nvPr/>
        </p:nvSpPr>
        <p:spPr bwMode="auto">
          <a:xfrm>
            <a:off x="6927355" y="1627652"/>
            <a:ext cx="891116" cy="893233"/>
          </a:xfrm>
          <a:prstGeom prst="ellipse">
            <a:avLst/>
          </a:prstGeom>
          <a:solidFill>
            <a:srgbClr val="2859A8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5" name="5-文字-1"/>
          <p:cNvSpPr txBox="1"/>
          <p:nvPr/>
        </p:nvSpPr>
        <p:spPr>
          <a:xfrm>
            <a:off x="5004746" y="1728455"/>
            <a:ext cx="192260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FC61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defTabSz="1219200"/>
            <a:r>
              <a:rPr lang="zh-CN" altLang="en-US" sz="1600" dirty="0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首款游戏推出</a:t>
            </a:r>
          </a:p>
        </p:txBody>
      </p:sp>
      <p:sp>
        <p:nvSpPr>
          <p:cNvPr id="36" name="5-文字-2"/>
          <p:cNvSpPr/>
          <p:nvPr/>
        </p:nvSpPr>
        <p:spPr>
          <a:xfrm>
            <a:off x="5004746" y="2102037"/>
            <a:ext cx="19037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首个游戏将为一款挂机推图式的卡牌战斗游戏。</a:t>
            </a:r>
            <a:endParaRPr lang="zh-CN" altLang="en-US" sz="1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7" name="6-1"/>
          <p:cNvSpPr/>
          <p:nvPr/>
        </p:nvSpPr>
        <p:spPr bwMode="auto">
          <a:xfrm>
            <a:off x="8591904" y="3585568"/>
            <a:ext cx="283633" cy="872067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8" name="6-2"/>
          <p:cNvSpPr>
            <a:spLocks noChangeArrowheads="1"/>
          </p:cNvSpPr>
          <p:nvPr/>
        </p:nvSpPr>
        <p:spPr bwMode="auto">
          <a:xfrm>
            <a:off x="8428921" y="4466102"/>
            <a:ext cx="893233" cy="8826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0" name="6-文字-1"/>
          <p:cNvSpPr/>
          <p:nvPr/>
        </p:nvSpPr>
        <p:spPr>
          <a:xfrm>
            <a:off x="6376035" y="4872355"/>
            <a:ext cx="205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/>
            <a:r>
              <a:rPr lang="zh-CN" altLang="en-US" sz="1600" b="1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元数据编辑器</a:t>
            </a:r>
            <a:endParaRPr lang="zh-CN" altLang="en-US" sz="1600" b="1" dirty="0">
              <a:solidFill>
                <a:schemeClr val="accent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1" name="6-文字-2"/>
          <p:cNvSpPr/>
          <p:nvPr/>
        </p:nvSpPr>
        <p:spPr>
          <a:xfrm>
            <a:off x="6375731" y="4014447"/>
            <a:ext cx="1994363" cy="82994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将会在第一个游戏中推出元数据编辑器，让玩家可以将游戏内的资产随机拆散组合，并将元数据mint到自己的NFT中。</a:t>
            </a:r>
          </a:p>
        </p:txBody>
      </p:sp>
      <p:sp>
        <p:nvSpPr>
          <p:cNvPr id="42" name="1"/>
          <p:cNvSpPr/>
          <p:nvPr/>
        </p:nvSpPr>
        <p:spPr>
          <a:xfrm>
            <a:off x="856675" y="3361480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3" name="2"/>
          <p:cNvSpPr/>
          <p:nvPr/>
        </p:nvSpPr>
        <p:spPr>
          <a:xfrm>
            <a:off x="2309558" y="3361480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4" name="3"/>
          <p:cNvSpPr/>
          <p:nvPr/>
        </p:nvSpPr>
        <p:spPr>
          <a:xfrm>
            <a:off x="3871350" y="3361480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5" name="4"/>
          <p:cNvSpPr/>
          <p:nvPr/>
        </p:nvSpPr>
        <p:spPr>
          <a:xfrm>
            <a:off x="5482162" y="3361480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6" name="5"/>
          <p:cNvSpPr/>
          <p:nvPr/>
        </p:nvSpPr>
        <p:spPr>
          <a:xfrm>
            <a:off x="6856444" y="3361480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7" name="6"/>
          <p:cNvSpPr/>
          <p:nvPr/>
        </p:nvSpPr>
        <p:spPr>
          <a:xfrm>
            <a:off x="8490123" y="3361480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48" name="直线-6"/>
          <p:cNvCxnSpPr/>
          <p:nvPr/>
        </p:nvCxnSpPr>
        <p:spPr>
          <a:xfrm>
            <a:off x="8698478" y="3465658"/>
            <a:ext cx="2110492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20775" y="1720850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2632710" y="4553585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9" name="矩形 48"/>
          <p:cNvSpPr/>
          <p:nvPr/>
        </p:nvSpPr>
        <p:spPr>
          <a:xfrm>
            <a:off x="4130040" y="1734185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50" name="矩形 49"/>
          <p:cNvSpPr/>
          <p:nvPr/>
        </p:nvSpPr>
        <p:spPr>
          <a:xfrm>
            <a:off x="5621655" y="4553585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51" name="矩形 50"/>
          <p:cNvSpPr/>
          <p:nvPr/>
        </p:nvSpPr>
        <p:spPr>
          <a:xfrm>
            <a:off x="7119620" y="1720850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52" name="矩形 51"/>
          <p:cNvSpPr/>
          <p:nvPr/>
        </p:nvSpPr>
        <p:spPr>
          <a:xfrm>
            <a:off x="8628380" y="4544060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53" name="3-1"/>
          <p:cNvSpPr/>
          <p:nvPr/>
        </p:nvSpPr>
        <p:spPr bwMode="auto">
          <a:xfrm>
            <a:off x="9996744" y="2498447"/>
            <a:ext cx="436033" cy="872067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3-文字-1"/>
          <p:cNvSpPr/>
          <p:nvPr/>
        </p:nvSpPr>
        <p:spPr>
          <a:xfrm>
            <a:off x="8018780" y="1791335"/>
            <a:ext cx="1961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/>
            <a:r>
              <a:rPr lang="zh-CN" altLang="en-US" sz="1600" b="1" dirty="0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</a:t>
            </a:r>
            <a:r>
              <a:rPr lang="en-US" altLang="zh-CN" sz="1600" b="1" dirty="0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</a:t>
            </a:r>
            <a:r>
              <a:rPr lang="zh-CN" altLang="en-US" sz="1600" b="1" dirty="0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款游戏推出</a:t>
            </a:r>
          </a:p>
        </p:txBody>
      </p:sp>
      <p:sp>
        <p:nvSpPr>
          <p:cNvPr id="55" name="3-文字-2"/>
          <p:cNvSpPr/>
          <p:nvPr/>
        </p:nvSpPr>
        <p:spPr>
          <a:xfrm>
            <a:off x="8042349" y="2101998"/>
            <a:ext cx="19543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第二款游戏为自走棋战斗游戏，且将会自带“元数据”编辑器。</a:t>
            </a:r>
          </a:p>
        </p:txBody>
      </p:sp>
      <p:cxnSp>
        <p:nvCxnSpPr>
          <p:cNvPr id="59" name="直线-6"/>
          <p:cNvCxnSpPr/>
          <p:nvPr/>
        </p:nvCxnSpPr>
        <p:spPr>
          <a:xfrm>
            <a:off x="10080873" y="3465658"/>
            <a:ext cx="2110492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"/>
          <p:cNvSpPr/>
          <p:nvPr/>
        </p:nvSpPr>
        <p:spPr>
          <a:xfrm>
            <a:off x="9901310" y="3360210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0" name="5-2"/>
          <p:cNvSpPr>
            <a:spLocks noChangeArrowheads="1"/>
          </p:cNvSpPr>
          <p:nvPr/>
        </p:nvSpPr>
        <p:spPr bwMode="auto">
          <a:xfrm>
            <a:off x="9980435" y="1639717"/>
            <a:ext cx="891116" cy="893233"/>
          </a:xfrm>
          <a:prstGeom prst="ellipse">
            <a:avLst/>
          </a:prstGeom>
          <a:solidFill>
            <a:srgbClr val="2859A8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160000" y="1732915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62" name="4-1"/>
          <p:cNvSpPr/>
          <p:nvPr/>
        </p:nvSpPr>
        <p:spPr bwMode="auto">
          <a:xfrm>
            <a:off x="11430245" y="3584933"/>
            <a:ext cx="283633" cy="872067"/>
          </a:xfrm>
          <a:custGeom>
            <a:avLst/>
            <a:gdLst>
              <a:gd name="T0" fmla="*/ 2147483647 w 28"/>
              <a:gd name="T1" fmla="*/ 2147483647 h 86"/>
              <a:gd name="T2" fmla="*/ 2147483647 w 28"/>
              <a:gd name="T3" fmla="*/ 2147483647 h 86"/>
              <a:gd name="T4" fmla="*/ 2147483647 w 28"/>
              <a:gd name="T5" fmla="*/ 2147483647 h 86"/>
              <a:gd name="T6" fmla="*/ 2147483647 w 28"/>
              <a:gd name="T7" fmla="*/ 2147483647 h 86"/>
              <a:gd name="T8" fmla="*/ 0 w 28"/>
              <a:gd name="T9" fmla="*/ 2147483647 h 86"/>
              <a:gd name="T10" fmla="*/ 0 w 28"/>
              <a:gd name="T11" fmla="*/ 0 h 86"/>
              <a:gd name="T12" fmla="*/ 2147483647 w 28"/>
              <a:gd name="T13" fmla="*/ 0 h 86"/>
              <a:gd name="T14" fmla="*/ 2147483647 w 28"/>
              <a:gd name="T15" fmla="*/ 2147483647 h 86"/>
              <a:gd name="T16" fmla="*/ 2147483647 w 28"/>
              <a:gd name="T17" fmla="*/ 2147483647 h 86"/>
              <a:gd name="T18" fmla="*/ 2147483647 w 28"/>
              <a:gd name="T19" fmla="*/ 2147483647 h 86"/>
              <a:gd name="T20" fmla="*/ 2147483647 w 28"/>
              <a:gd name="T21" fmla="*/ 2147483647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3" name="4-2"/>
          <p:cNvSpPr>
            <a:spLocks noChangeArrowheads="1"/>
          </p:cNvSpPr>
          <p:nvPr/>
        </p:nvSpPr>
        <p:spPr bwMode="auto">
          <a:xfrm>
            <a:off x="11278163" y="4465467"/>
            <a:ext cx="882649" cy="882649"/>
          </a:xfrm>
          <a:prstGeom prst="ellipse">
            <a:avLst/>
          </a:prstGeom>
          <a:solidFill>
            <a:srgbClr val="2859A8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4" name="4-文字-1"/>
          <p:cNvSpPr/>
          <p:nvPr/>
        </p:nvSpPr>
        <p:spPr>
          <a:xfrm>
            <a:off x="9573260" y="4843780"/>
            <a:ext cx="1765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/>
            <a:r>
              <a:rPr lang="zh-CN" altLang="en-US" sz="1600" b="1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</a:t>
            </a:r>
            <a:r>
              <a:rPr lang="en-US" altLang="zh-CN" sz="1600" b="1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</a:t>
            </a:r>
            <a:r>
              <a:rPr lang="zh-CN" altLang="en-US" sz="1600" b="1">
                <a:solidFill>
                  <a:schemeClr val="accent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款游戏推出</a:t>
            </a:r>
          </a:p>
        </p:txBody>
      </p:sp>
      <p:sp>
        <p:nvSpPr>
          <p:cNvPr id="65" name="4-文字-2"/>
          <p:cNvSpPr/>
          <p:nvPr/>
        </p:nvSpPr>
        <p:spPr>
          <a:xfrm>
            <a:off x="9421707" y="4215915"/>
            <a:ext cx="187926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第三款游戏将是3D MMO游戏，同样会自带“元数据”编辑器。</a:t>
            </a:r>
          </a:p>
        </p:txBody>
      </p:sp>
      <p:sp>
        <p:nvSpPr>
          <p:cNvPr id="66" name="4"/>
          <p:cNvSpPr/>
          <p:nvPr/>
        </p:nvSpPr>
        <p:spPr>
          <a:xfrm>
            <a:off x="11326067" y="3360845"/>
            <a:ext cx="208355" cy="208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464290" y="4554220"/>
            <a:ext cx="50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4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8770" r="-1184" b="23246"/>
          <a:stretch>
            <a:fillRect/>
          </a:stretch>
        </p:blipFill>
        <p:spPr>
          <a:xfrm>
            <a:off x="635" y="5410200"/>
            <a:ext cx="12376150" cy="1447800"/>
          </a:xfrm>
          <a:prstGeom prst="rect">
            <a:avLst/>
          </a:prstGeom>
        </p:spPr>
      </p:pic>
      <p:sp>
        <p:nvSpPr>
          <p:cNvPr id="61" name="2-文字-2">
            <a:extLst>
              <a:ext uri="{FF2B5EF4-FFF2-40B4-BE49-F238E27FC236}">
                <a16:creationId xmlns:a16="http://schemas.microsoft.com/office/drawing/2014/main" id="{4B9134EA-2074-452F-A378-4920CF48482B}"/>
              </a:ext>
            </a:extLst>
          </p:cNvPr>
          <p:cNvSpPr/>
          <p:nvPr/>
        </p:nvSpPr>
        <p:spPr>
          <a:xfrm>
            <a:off x="-17077" y="2043785"/>
            <a:ext cx="982096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带战斗属性。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grpId="1" nodeType="withEffect">
                                  <p:stCondLst>
                                    <p:cond delay="4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7" dur="750" fill="hold"/>
                                        <p:tgtEl>
                                          <p:spTgt spid="4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78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10" dur="7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2" dur="750" fill="hold"/>
                                        <p:tgtEl>
                                          <p:spTgt spid="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73" dur="7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04" dur="7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35" dur="750" fill="hold"/>
                                        <p:tgtEl>
                                          <p:spTgt spid="6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CB6C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ldLvl="0" animBg="1"/>
      <p:bldP spid="13" grpId="0" bldLvl="0" animBg="1"/>
      <p:bldP spid="13" grpId="1" bldLvl="0" animBg="1"/>
      <p:bldP spid="15" grpId="0"/>
      <p:bldP spid="15" grpId="1"/>
      <p:bldP spid="17" grpId="0" bldLvl="0" animBg="1"/>
      <p:bldP spid="18" grpId="0" bldLvl="0" animBg="1"/>
      <p:bldP spid="18" grpId="1" bldLvl="0" animBg="1"/>
      <p:bldP spid="20" grpId="0"/>
      <p:bldP spid="20" grpId="1"/>
      <p:bldP spid="21" grpId="0"/>
      <p:bldP spid="22" grpId="0" bldLvl="0" animBg="1"/>
      <p:bldP spid="23" grpId="0" bldLvl="0" animBg="1"/>
      <p:bldP spid="23" grpId="1" bldLvl="0" animBg="1"/>
      <p:bldP spid="25" grpId="0"/>
      <p:bldP spid="25" grpId="1"/>
      <p:bldP spid="26" grpId="0"/>
      <p:bldP spid="27" grpId="0" bldLvl="0" animBg="1"/>
      <p:bldP spid="28" grpId="0" bldLvl="0" animBg="1"/>
      <p:bldP spid="28" grpId="1" bldLvl="0" animBg="1"/>
      <p:bldP spid="30" grpId="0"/>
      <p:bldP spid="30" grpId="1"/>
      <p:bldP spid="31" grpId="0"/>
      <p:bldP spid="32" grpId="0" bldLvl="0" animBg="1"/>
      <p:bldP spid="33" grpId="0" bldLvl="0" animBg="1"/>
      <p:bldP spid="35" grpId="0"/>
      <p:bldP spid="35" grpId="1"/>
      <p:bldP spid="36" grpId="0"/>
      <p:bldP spid="37" grpId="0" bldLvl="0" animBg="1"/>
      <p:bldP spid="38" grpId="0" bldLvl="0" animBg="1"/>
      <p:bldP spid="38" grpId="1" bldLvl="0" animBg="1"/>
      <p:bldP spid="40" grpId="0"/>
      <p:bldP spid="40" grpId="1"/>
      <p:bldP spid="41" grpId="0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53" grpId="0" bldLvl="0" animBg="1"/>
      <p:bldP spid="54" grpId="0"/>
      <p:bldP spid="54" grpId="1"/>
      <p:bldP spid="55" grpId="0"/>
      <p:bldP spid="56" grpId="0" bldLvl="0" animBg="1"/>
      <p:bldP spid="56" grpId="1" bldLvl="0" animBg="1"/>
      <p:bldP spid="60" grpId="0" bldLvl="0" animBg="1"/>
      <p:bldP spid="62" grpId="0" bldLvl="0" animBg="1"/>
      <p:bldP spid="63" grpId="0" bldLvl="0" animBg="1"/>
      <p:bldP spid="63" grpId="1" bldLvl="0" animBg="1"/>
      <p:bldP spid="64" grpId="0"/>
      <p:bldP spid="64" grpId="1"/>
      <p:bldP spid="65" grpId="0"/>
      <p:bldP spid="66" grpId="0" bldLvl="0" animBg="1"/>
      <p:bldP spid="66" grpId="1" bldLvl="0" animBg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3"/>
          <a:srcRect b="188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13172" y="2960987"/>
            <a:ext cx="9301480" cy="5446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Op</a:t>
            </a:r>
            <a:r>
              <a:rPr lang="en-US" altLang="zh-CN" sz="11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e</a:t>
            </a:r>
            <a:r>
              <a:rPr lang="en-US" altLang="zh-CN" sz="8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</a:t>
            </a:r>
            <a:r>
              <a:rPr lang="en-US" altLang="zh-CN" sz="72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a</a:t>
            </a:r>
            <a:r>
              <a:rPr lang="en-US" altLang="zh-CN" sz="11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 </a:t>
            </a:r>
            <a:r>
              <a:rPr lang="en-US" altLang="zh-CN" sz="6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W</a:t>
            </a:r>
            <a:r>
              <a:rPr lang="en-US" altLang="zh-CN" sz="8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a</a:t>
            </a:r>
            <a:r>
              <a:rPr lang="en-US" altLang="zh-CN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</a:t>
            </a:r>
            <a:r>
              <a:rPr lang="en-US" altLang="zh-CN" sz="11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ri</a:t>
            </a:r>
            <a:r>
              <a:rPr lang="en-US" altLang="zh-CN" sz="13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o</a:t>
            </a:r>
            <a:r>
              <a:rPr lang="en-US" altLang="zh-CN" sz="16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r</a:t>
            </a:r>
          </a:p>
          <a:p>
            <a:pPr algn="ctr"/>
            <a:r>
              <a:rPr lang="zh-CN" altLang="en-US" sz="4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DBA828"/>
                    </a:gs>
                    <a:gs pos="66000">
                      <a:srgbClr val="EDD409"/>
                    </a:gs>
                    <a:gs pos="32000">
                      <a:srgbClr val="EDD409"/>
                    </a:gs>
                    <a:gs pos="57000">
                      <a:srgbClr val="ECD20A"/>
                    </a:gs>
                    <a:gs pos="46000">
                      <a:srgbClr val="DBA828"/>
                    </a:gs>
                  </a:gsLst>
                  <a:path path="circle">
                    <a:fillToRect t="100000" r="100000"/>
                  </a:path>
                </a:gradFill>
                <a:latin typeface="字魂210号-国风少年体" panose="00000500000000000000" pitchFamily="2" charset="-122"/>
                <a:ea typeface="字魂210号-国风少年体" panose="00000500000000000000" pitchFamily="2" charset="-122"/>
              </a:rPr>
              <a:t>谢谢观看</a:t>
            </a:r>
            <a:endParaRPr lang="en-US" altLang="zh-CN" sz="115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DBA828"/>
                  </a:gs>
                  <a:gs pos="66000">
                    <a:srgbClr val="EDD409"/>
                  </a:gs>
                  <a:gs pos="32000">
                    <a:srgbClr val="EDD409"/>
                  </a:gs>
                  <a:gs pos="57000">
                    <a:srgbClr val="ECD20A"/>
                  </a:gs>
                  <a:gs pos="46000">
                    <a:srgbClr val="DBA828"/>
                  </a:gs>
                </a:gsLst>
                <a:path path="circle">
                  <a:fillToRect t="100000" r="100000"/>
                </a:path>
              </a:gradFill>
              <a:latin typeface="字魂210号-国风少年体" panose="00000500000000000000" pitchFamily="2" charset="-122"/>
              <a:ea typeface="字魂210号-国风少年体" panose="00000500000000000000" pitchFamily="2" charset="-122"/>
            </a:endParaRPr>
          </a:p>
          <a:p>
            <a:endParaRPr lang="zh-CN" altLang="en-US" sz="138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DBA828"/>
                  </a:gs>
                  <a:gs pos="66000">
                    <a:srgbClr val="EDD409"/>
                  </a:gs>
                  <a:gs pos="32000">
                    <a:srgbClr val="EDD409"/>
                  </a:gs>
                  <a:gs pos="57000">
                    <a:srgbClr val="ECD20A"/>
                  </a:gs>
                  <a:gs pos="46000">
                    <a:srgbClr val="DBA828"/>
                  </a:gs>
                </a:gsLst>
                <a:path path="circle">
                  <a:fillToRect t="100000" r="100000"/>
                </a:path>
              </a:gradFill>
              <a:latin typeface="字魂210号-国风少年体" panose="00000500000000000000" pitchFamily="2" charset="-122"/>
              <a:ea typeface="字魂210号-国风少年体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4410" y="640715"/>
            <a:ext cx="10058400" cy="3611880"/>
            <a:chOff x="1566" y="1647"/>
            <a:chExt cx="15840" cy="5688"/>
          </a:xfrm>
        </p:grpSpPr>
        <p:pic>
          <p:nvPicPr>
            <p:cNvPr id="5" name="图片 4" descr="包图网_18428308拟真风格科技科幻金色比特币矢量元素"/>
            <p:cNvPicPr>
              <a:picLocks noChangeAspect="1"/>
            </p:cNvPicPr>
            <p:nvPr/>
          </p:nvPicPr>
          <p:blipFill>
            <a:blip r:embed="rId4"/>
            <a:srcRect t="22806" b="26304"/>
            <a:stretch>
              <a:fillRect/>
            </a:stretch>
          </p:blipFill>
          <p:spPr>
            <a:xfrm>
              <a:off x="1566" y="1647"/>
              <a:ext cx="15840" cy="5688"/>
            </a:xfrm>
            <a:prstGeom prst="rect">
              <a:avLst/>
            </a:prstGeom>
          </p:spPr>
        </p:pic>
        <p:pic>
          <p:nvPicPr>
            <p:cNvPr id="6" name="图片 5" descr="E:\Evelyn\work\Mark\图\图片2.png图片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6799" y="2109"/>
              <a:ext cx="5373" cy="5226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8773" r="-1184" b="23246"/>
          <a:stretch>
            <a:fillRect/>
          </a:stretch>
        </p:blipFill>
        <p:spPr>
          <a:xfrm>
            <a:off x="0" y="5410835"/>
            <a:ext cx="12376150" cy="1447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26475" y="5080000"/>
            <a:ext cx="3769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</a:rPr>
              <a:t>Website: </a:t>
            </a:r>
            <a:r>
              <a:rPr lang="zh-CN" altLang="en-US" sz="1000">
                <a:solidFill>
                  <a:schemeClr val="bg1"/>
                </a:solidFill>
              </a:rPr>
              <a:t>https://operawarrior.com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00" y="-77867"/>
            <a:ext cx="12301545" cy="69358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9140" y="-130175"/>
            <a:ext cx="7592695" cy="7324725"/>
          </a:xfrm>
          <a:prstGeom prst="rect">
            <a:avLst/>
          </a:prstGeom>
        </p:spPr>
      </p:pic>
      <p:pic>
        <p:nvPicPr>
          <p:cNvPr id="10" name="图片 9" descr="E:\Evelyn\work\Mark\图\我.png我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97755" y="3346450"/>
            <a:ext cx="1064895" cy="106426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33" name="文本框 9"/>
          <p:cNvSpPr txBox="1"/>
          <p:nvPr/>
        </p:nvSpPr>
        <p:spPr>
          <a:xfrm>
            <a:off x="4766157" y="4516513"/>
            <a:ext cx="1374716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1</a:t>
            </a:r>
          </a:p>
          <a:p>
            <a:pPr marL="0" lvl="1" algn="ctr">
              <a:lnSpc>
                <a:spcPts val="3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项目简介</a:t>
            </a:r>
          </a:p>
        </p:txBody>
      </p:sp>
      <p:sp>
        <p:nvSpPr>
          <p:cNvPr id="43" name="文本框 9"/>
          <p:cNvSpPr txBox="1"/>
          <p:nvPr/>
        </p:nvSpPr>
        <p:spPr>
          <a:xfrm>
            <a:off x="6348483" y="4516513"/>
            <a:ext cx="169004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2</a:t>
            </a:r>
          </a:p>
          <a:p>
            <a:pPr lvl="1"/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技术亮点</a:t>
            </a:r>
          </a:p>
        </p:txBody>
      </p:sp>
      <p:sp>
        <p:nvSpPr>
          <p:cNvPr id="45" name="文本框 9"/>
          <p:cNvSpPr txBox="1"/>
          <p:nvPr/>
        </p:nvSpPr>
        <p:spPr>
          <a:xfrm>
            <a:off x="8167958" y="4516513"/>
            <a:ext cx="1579908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3</a:t>
            </a:r>
          </a:p>
          <a:p>
            <a:pPr lvl="1"/>
            <a:r>
              <a: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Roadmap</a:t>
            </a:r>
          </a:p>
        </p:txBody>
      </p:sp>
      <p:pic>
        <p:nvPicPr>
          <p:cNvPr id="49" name="图片 48" descr="E:\Evelyn\work\Mark\图\fv.pngfv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8300" y="3355340"/>
            <a:ext cx="990600" cy="989965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51" name="图片 50" descr="E:\Evelyn\work\Mark\图\图片6.png图片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458200" y="3355340"/>
            <a:ext cx="1017270" cy="10172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53" name="TextBox 20"/>
          <p:cNvSpPr txBox="1"/>
          <p:nvPr/>
        </p:nvSpPr>
        <p:spPr>
          <a:xfrm>
            <a:off x="4883675" y="2471177"/>
            <a:ext cx="3132762" cy="701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Algerian" panose="04020705040A02060702" pitchFamily="82" charset="0"/>
                <a:cs typeface="+mj-cs"/>
              </a:defRPr>
            </a:lvl1pPr>
          </a:lstStyle>
          <a:p>
            <a:pPr algn="dist"/>
            <a:r>
              <a:rPr lang="en-US" altLang="zh-CN" sz="3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CONTENTS</a:t>
            </a:r>
            <a:endParaRPr lang="zh-CN" altLang="en-US" sz="3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4811848" y="18043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目录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5" t="69903" r="35836" b="23246"/>
          <a:stretch>
            <a:fillRect/>
          </a:stretch>
        </p:blipFill>
        <p:spPr>
          <a:xfrm rot="5400000" flipH="1" flipV="1">
            <a:off x="8041304" y="2582227"/>
            <a:ext cx="6858000" cy="154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49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49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49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849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349"/>
                            </p:stCondLst>
                            <p:childTnLst>
                              <p:par>
                                <p:cTn id="6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  <p:bldP spid="45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45" y="-39767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40" y="-728362"/>
            <a:ext cx="21372881" cy="7732559"/>
            <a:chOff x="-4590440" y="-728362"/>
            <a:chExt cx="21372881" cy="773255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3878" y="-52871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4590440" y="-72836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 descr="E:\Evelyn\work\Mark\图\二分.png二分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19078" y="1982812"/>
            <a:ext cx="1553845" cy="1553845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7356" y="3536808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1</a:t>
            </a: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项目简介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3916" r="-1184" b="23246"/>
          <a:stretch>
            <a:fillRect/>
          </a:stretch>
        </p:blipFill>
        <p:spPr>
          <a:xfrm>
            <a:off x="635" y="4530090"/>
            <a:ext cx="12376150" cy="232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0" y="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1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项目简介</a:t>
            </a:r>
          </a:p>
        </p:txBody>
      </p:sp>
      <p:sp>
        <p:nvSpPr>
          <p:cNvPr id="4" name="Oval 85"/>
          <p:cNvSpPr/>
          <p:nvPr/>
        </p:nvSpPr>
        <p:spPr>
          <a:xfrm>
            <a:off x="4492262" y="5020934"/>
            <a:ext cx="515653" cy="515654"/>
          </a:xfrm>
          <a:prstGeom prst="ellipse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Oval 73"/>
          <p:cNvSpPr/>
          <p:nvPr/>
        </p:nvSpPr>
        <p:spPr>
          <a:xfrm>
            <a:off x="5124385" y="5020934"/>
            <a:ext cx="515653" cy="515654"/>
          </a:xfrm>
          <a:prstGeom prst="ellipse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Oval 65"/>
          <p:cNvSpPr/>
          <p:nvPr/>
        </p:nvSpPr>
        <p:spPr>
          <a:xfrm>
            <a:off x="5756509" y="5020934"/>
            <a:ext cx="515653" cy="515654"/>
          </a:xfrm>
          <a:prstGeom prst="ellipse">
            <a:avLst/>
          </a:prstGeom>
          <a:solidFill>
            <a:srgbClr val="8497B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Oval 63"/>
          <p:cNvSpPr/>
          <p:nvPr/>
        </p:nvSpPr>
        <p:spPr>
          <a:xfrm>
            <a:off x="6388633" y="5020934"/>
            <a:ext cx="515653" cy="515654"/>
          </a:xfrm>
          <a:prstGeom prst="ellipse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Oval 50"/>
          <p:cNvSpPr/>
          <p:nvPr/>
        </p:nvSpPr>
        <p:spPr>
          <a:xfrm>
            <a:off x="7018623" y="5020934"/>
            <a:ext cx="515653" cy="515654"/>
          </a:xfrm>
          <a:prstGeom prst="ellipse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Freeform: Shape 138"/>
          <p:cNvSpPr/>
          <p:nvPr/>
        </p:nvSpPr>
        <p:spPr bwMode="auto">
          <a:xfrm>
            <a:off x="5263172" y="5142777"/>
            <a:ext cx="271967" cy="271968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Freeform: Shape 139"/>
          <p:cNvSpPr/>
          <p:nvPr/>
        </p:nvSpPr>
        <p:spPr bwMode="auto">
          <a:xfrm>
            <a:off x="4622493" y="5142777"/>
            <a:ext cx="271967" cy="271968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Freeform: Shape 140"/>
          <p:cNvSpPr/>
          <p:nvPr/>
        </p:nvSpPr>
        <p:spPr bwMode="auto">
          <a:xfrm>
            <a:off x="5880194" y="5142777"/>
            <a:ext cx="271967" cy="271968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Freeform: Shape 142"/>
          <p:cNvSpPr/>
          <p:nvPr/>
        </p:nvSpPr>
        <p:spPr bwMode="auto">
          <a:xfrm>
            <a:off x="7140465" y="5142777"/>
            <a:ext cx="271967" cy="271968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Freeform: Shape 143"/>
          <p:cNvSpPr/>
          <p:nvPr/>
        </p:nvSpPr>
        <p:spPr bwMode="auto">
          <a:xfrm>
            <a:off x="6510475" y="5142777"/>
            <a:ext cx="271967" cy="271968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6" name="Straight Connector 100"/>
          <p:cNvSpPr/>
          <p:nvPr/>
        </p:nvSpPr>
        <p:spPr bwMode="auto">
          <a:xfrm flipH="1" flipV="1">
            <a:off x="6029261" y="2015724"/>
            <a:ext cx="754314" cy="177984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7" name="Freeform: Shape 101"/>
          <p:cNvSpPr/>
          <p:nvPr/>
        </p:nvSpPr>
        <p:spPr bwMode="auto">
          <a:xfrm>
            <a:off x="6783576" y="2193708"/>
            <a:ext cx="708759" cy="1201391"/>
          </a:xfrm>
          <a:custGeom>
            <a:avLst/>
            <a:gdLst>
              <a:gd name="T0" fmla="*/ 669 w 669"/>
              <a:gd name="T1" fmla="*/ 1134 h 1134"/>
              <a:gd name="T2" fmla="*/ 591 w 669"/>
              <a:gd name="T3" fmla="*/ 550 h 1134"/>
              <a:gd name="T4" fmla="*/ 0 w 669"/>
              <a:gd name="T5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9" h="1134">
                <a:moveTo>
                  <a:pt x="669" y="1134"/>
                </a:moveTo>
                <a:lnTo>
                  <a:pt x="591" y="5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Freeform: Shape 102"/>
          <p:cNvSpPr/>
          <p:nvPr/>
        </p:nvSpPr>
        <p:spPr bwMode="auto">
          <a:xfrm>
            <a:off x="5431742" y="3395099"/>
            <a:ext cx="2060593" cy="1447178"/>
          </a:xfrm>
          <a:custGeom>
            <a:avLst/>
            <a:gdLst>
              <a:gd name="T0" fmla="*/ 0 w 1945"/>
              <a:gd name="T1" fmla="*/ 1276 h 1366"/>
              <a:gd name="T2" fmla="*/ 830 w 1945"/>
              <a:gd name="T3" fmla="*/ 1366 h 1366"/>
              <a:gd name="T4" fmla="*/ 1305 w 1945"/>
              <a:gd name="T5" fmla="*/ 1162 h 1366"/>
              <a:gd name="T6" fmla="*/ 1804 w 1945"/>
              <a:gd name="T7" fmla="*/ 737 h 1366"/>
              <a:gd name="T8" fmla="*/ 1945 w 1945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1366">
                <a:moveTo>
                  <a:pt x="0" y="1276"/>
                </a:moveTo>
                <a:lnTo>
                  <a:pt x="830" y="1366"/>
                </a:lnTo>
                <a:lnTo>
                  <a:pt x="1305" y="1162"/>
                </a:lnTo>
                <a:lnTo>
                  <a:pt x="1804" y="737"/>
                </a:lnTo>
                <a:lnTo>
                  <a:pt x="1945" y="0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Straight Connector 103"/>
          <p:cNvSpPr/>
          <p:nvPr/>
        </p:nvSpPr>
        <p:spPr bwMode="auto">
          <a:xfrm>
            <a:off x="4810916" y="3954477"/>
            <a:ext cx="620826" cy="792452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Freeform: Shape 104"/>
          <p:cNvSpPr/>
          <p:nvPr/>
        </p:nvSpPr>
        <p:spPr bwMode="auto">
          <a:xfrm>
            <a:off x="4699675" y="2801755"/>
            <a:ext cx="111243" cy="1152724"/>
          </a:xfrm>
          <a:custGeom>
            <a:avLst/>
            <a:gdLst>
              <a:gd name="T0" fmla="*/ 609 w 609"/>
              <a:gd name="T1" fmla="*/ 0 h 1611"/>
              <a:gd name="T2" fmla="*/ 592 w 609"/>
              <a:gd name="T3" fmla="*/ 5 h 1611"/>
              <a:gd name="T4" fmla="*/ 313 w 609"/>
              <a:gd name="T5" fmla="*/ 392 h 1611"/>
              <a:gd name="T6" fmla="*/ 52 w 609"/>
              <a:gd name="T7" fmla="*/ 523 h 1611"/>
              <a:gd name="T8" fmla="*/ 0 w 609"/>
              <a:gd name="T9" fmla="*/ 1132 h 1611"/>
              <a:gd name="T10" fmla="*/ 105 w 609"/>
              <a:gd name="T11" fmla="*/ 1611 h 1611"/>
              <a:gd name="connsiteX0" fmla="*/ 10000 w 10018"/>
              <a:gd name="connsiteY0" fmla="*/ 0 h 10000"/>
              <a:gd name="connsiteX1" fmla="*/ 10018 w 10018"/>
              <a:gd name="connsiteY1" fmla="*/ 1358 h 10000"/>
              <a:gd name="connsiteX2" fmla="*/ 5140 w 10018"/>
              <a:gd name="connsiteY2" fmla="*/ 2433 h 10000"/>
              <a:gd name="connsiteX3" fmla="*/ 854 w 10018"/>
              <a:gd name="connsiteY3" fmla="*/ 3246 h 10000"/>
              <a:gd name="connsiteX4" fmla="*/ 0 w 10018"/>
              <a:gd name="connsiteY4" fmla="*/ 7027 h 10000"/>
              <a:gd name="connsiteX5" fmla="*/ 1724 w 10018"/>
              <a:gd name="connsiteY5" fmla="*/ 10000 h 10000"/>
              <a:gd name="connsiteX0-1" fmla="*/ 12868 w 12868"/>
              <a:gd name="connsiteY0-2" fmla="*/ 0 h 9028"/>
              <a:gd name="connsiteX1-3" fmla="*/ 10018 w 12868"/>
              <a:gd name="connsiteY1-4" fmla="*/ 386 h 9028"/>
              <a:gd name="connsiteX2-5" fmla="*/ 5140 w 12868"/>
              <a:gd name="connsiteY2-6" fmla="*/ 1461 h 9028"/>
              <a:gd name="connsiteX3-7" fmla="*/ 854 w 12868"/>
              <a:gd name="connsiteY3-8" fmla="*/ 2274 h 9028"/>
              <a:gd name="connsiteX4-9" fmla="*/ 0 w 12868"/>
              <a:gd name="connsiteY4-10" fmla="*/ 6055 h 9028"/>
              <a:gd name="connsiteX5-11" fmla="*/ 1724 w 12868"/>
              <a:gd name="connsiteY5-12" fmla="*/ 9028 h 9028"/>
              <a:gd name="connsiteX0-13" fmla="*/ 7785 w 7785"/>
              <a:gd name="connsiteY0-14" fmla="*/ 0 h 9572"/>
              <a:gd name="connsiteX1-15" fmla="*/ 3994 w 7785"/>
              <a:gd name="connsiteY1-16" fmla="*/ 1190 h 9572"/>
              <a:gd name="connsiteX2-17" fmla="*/ 664 w 7785"/>
              <a:gd name="connsiteY2-18" fmla="*/ 2091 h 9572"/>
              <a:gd name="connsiteX3-19" fmla="*/ 0 w 7785"/>
              <a:gd name="connsiteY3-20" fmla="*/ 6279 h 9572"/>
              <a:gd name="connsiteX4-21" fmla="*/ 1340 w 7785"/>
              <a:gd name="connsiteY4-22" fmla="*/ 9572 h 9572"/>
              <a:gd name="connsiteX0-23" fmla="*/ 5130 w 5130"/>
              <a:gd name="connsiteY0-24" fmla="*/ 0 h 8757"/>
              <a:gd name="connsiteX1-25" fmla="*/ 853 w 5130"/>
              <a:gd name="connsiteY1-26" fmla="*/ 941 h 8757"/>
              <a:gd name="connsiteX2-27" fmla="*/ 0 w 5130"/>
              <a:gd name="connsiteY2-28" fmla="*/ 5317 h 8757"/>
              <a:gd name="connsiteX3-29" fmla="*/ 1721 w 5130"/>
              <a:gd name="connsiteY3-30" fmla="*/ 8757 h 8757"/>
              <a:gd name="connsiteX0-31" fmla="*/ 1663 w 3355"/>
              <a:gd name="connsiteY0-32" fmla="*/ 0 h 8925"/>
              <a:gd name="connsiteX1-33" fmla="*/ 0 w 3355"/>
              <a:gd name="connsiteY1-34" fmla="*/ 4997 h 8925"/>
              <a:gd name="connsiteX2-35" fmla="*/ 3355 w 3355"/>
              <a:gd name="connsiteY2-36" fmla="*/ 8925 h 8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355" h="8925">
                <a:moveTo>
                  <a:pt x="1663" y="0"/>
                </a:moveTo>
                <a:lnTo>
                  <a:pt x="0" y="4997"/>
                </a:lnTo>
                <a:lnTo>
                  <a:pt x="3355" y="8925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Straight Connector 105"/>
          <p:cNvSpPr/>
          <p:nvPr/>
        </p:nvSpPr>
        <p:spPr bwMode="auto">
          <a:xfrm flipH="1">
            <a:off x="5344869" y="2015724"/>
            <a:ext cx="684392" cy="232015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Freeform: Shape 106"/>
          <p:cNvSpPr/>
          <p:nvPr/>
        </p:nvSpPr>
        <p:spPr bwMode="auto">
          <a:xfrm>
            <a:off x="5345867" y="2173602"/>
            <a:ext cx="1441261" cy="80454"/>
          </a:xfrm>
          <a:custGeom>
            <a:avLst/>
            <a:gdLst>
              <a:gd name="T0" fmla="*/ 0 w 1375"/>
              <a:gd name="T1" fmla="*/ 69 h 119"/>
              <a:gd name="T2" fmla="*/ 0 w 1375"/>
              <a:gd name="T3" fmla="*/ 69 h 119"/>
              <a:gd name="T4" fmla="*/ 681 w 1375"/>
              <a:gd name="T5" fmla="*/ 0 h 119"/>
              <a:gd name="T6" fmla="*/ 681 w 1375"/>
              <a:gd name="T7" fmla="*/ 0 h 119"/>
              <a:gd name="T8" fmla="*/ 1375 w 1375"/>
              <a:gd name="T9" fmla="*/ 13 h 119"/>
              <a:gd name="T10" fmla="*/ 1279 w 1375"/>
              <a:gd name="T11" fmla="*/ 119 h 119"/>
              <a:gd name="connsiteX0" fmla="*/ 0 w 10000"/>
              <a:gd name="connsiteY0" fmla="*/ 5798 h 12759"/>
              <a:gd name="connsiteX1" fmla="*/ 0 w 10000"/>
              <a:gd name="connsiteY1" fmla="*/ 5798 h 12759"/>
              <a:gd name="connsiteX2" fmla="*/ 4953 w 10000"/>
              <a:gd name="connsiteY2" fmla="*/ 0 h 12759"/>
              <a:gd name="connsiteX3" fmla="*/ 4953 w 10000"/>
              <a:gd name="connsiteY3" fmla="*/ 0 h 12759"/>
              <a:gd name="connsiteX4" fmla="*/ 10000 w 10000"/>
              <a:gd name="connsiteY4" fmla="*/ 1092 h 12759"/>
              <a:gd name="connsiteX5" fmla="*/ 9413 w 10000"/>
              <a:gd name="connsiteY5" fmla="*/ 12759 h 12759"/>
              <a:gd name="connsiteX0-1" fmla="*/ 0 w 10000"/>
              <a:gd name="connsiteY0-2" fmla="*/ 5798 h 5798"/>
              <a:gd name="connsiteX1-3" fmla="*/ 0 w 10000"/>
              <a:gd name="connsiteY1-4" fmla="*/ 5798 h 5798"/>
              <a:gd name="connsiteX2-5" fmla="*/ 4953 w 10000"/>
              <a:gd name="connsiteY2-6" fmla="*/ 0 h 5798"/>
              <a:gd name="connsiteX3-7" fmla="*/ 4953 w 10000"/>
              <a:gd name="connsiteY3-8" fmla="*/ 0 h 5798"/>
              <a:gd name="connsiteX4-9" fmla="*/ 10000 w 10000"/>
              <a:gd name="connsiteY4-10" fmla="*/ 1092 h 5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5798">
                <a:moveTo>
                  <a:pt x="0" y="5798"/>
                </a:moveTo>
                <a:lnTo>
                  <a:pt x="0" y="5798"/>
                </a:lnTo>
                <a:lnTo>
                  <a:pt x="4953" y="0"/>
                </a:lnTo>
                <a:lnTo>
                  <a:pt x="4953" y="0"/>
                </a:lnTo>
                <a:lnTo>
                  <a:pt x="10000" y="1092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Freeform: Shape 107"/>
          <p:cNvSpPr/>
          <p:nvPr/>
        </p:nvSpPr>
        <p:spPr bwMode="auto">
          <a:xfrm>
            <a:off x="5243163" y="3509517"/>
            <a:ext cx="188579" cy="1237412"/>
          </a:xfrm>
          <a:custGeom>
            <a:avLst/>
            <a:gdLst>
              <a:gd name="T0" fmla="*/ 0 w 178"/>
              <a:gd name="T1" fmla="*/ 0 h 1168"/>
              <a:gd name="T2" fmla="*/ 144 w 178"/>
              <a:gd name="T3" fmla="*/ 792 h 1168"/>
              <a:gd name="T4" fmla="*/ 178 w 178"/>
              <a:gd name="T5" fmla="*/ 1168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" h="1168">
                <a:moveTo>
                  <a:pt x="0" y="0"/>
                </a:moveTo>
                <a:lnTo>
                  <a:pt x="144" y="792"/>
                </a:lnTo>
                <a:lnTo>
                  <a:pt x="178" y="1168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Freeform: Shape 108"/>
          <p:cNvSpPr/>
          <p:nvPr/>
        </p:nvSpPr>
        <p:spPr bwMode="auto">
          <a:xfrm>
            <a:off x="5243163" y="2253036"/>
            <a:ext cx="139845" cy="1256482"/>
          </a:xfrm>
          <a:custGeom>
            <a:avLst/>
            <a:gdLst>
              <a:gd name="T0" fmla="*/ 79 w 132"/>
              <a:gd name="T1" fmla="*/ 0 h 1186"/>
              <a:gd name="T2" fmla="*/ 132 w 132"/>
              <a:gd name="T3" fmla="*/ 368 h 1186"/>
              <a:gd name="T4" fmla="*/ 0 w 132"/>
              <a:gd name="T5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2" h="1186">
                <a:moveTo>
                  <a:pt x="79" y="0"/>
                </a:moveTo>
                <a:lnTo>
                  <a:pt x="132" y="368"/>
                </a:lnTo>
                <a:lnTo>
                  <a:pt x="0" y="1186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5" name="Freeform: Shape 109"/>
          <p:cNvSpPr/>
          <p:nvPr/>
        </p:nvSpPr>
        <p:spPr bwMode="auto">
          <a:xfrm>
            <a:off x="5993240" y="4041349"/>
            <a:ext cx="317842" cy="800928"/>
          </a:xfrm>
          <a:custGeom>
            <a:avLst/>
            <a:gdLst>
              <a:gd name="T0" fmla="*/ 0 w 398"/>
              <a:gd name="T1" fmla="*/ 0 h 756"/>
              <a:gd name="T2" fmla="*/ 219 w 398"/>
              <a:gd name="T3" fmla="*/ 591 h 756"/>
              <a:gd name="T4" fmla="*/ 300 w 398"/>
              <a:gd name="T5" fmla="*/ 756 h 756"/>
              <a:gd name="T6" fmla="*/ 398 w 398"/>
              <a:gd name="T7" fmla="*/ 595 h 756"/>
              <a:gd name="connsiteX0" fmla="*/ 0 w 13102"/>
              <a:gd name="connsiteY0" fmla="*/ 0 h 10000"/>
              <a:gd name="connsiteX1" fmla="*/ 5503 w 13102"/>
              <a:gd name="connsiteY1" fmla="*/ 7817 h 10000"/>
              <a:gd name="connsiteX2" fmla="*/ 7538 w 13102"/>
              <a:gd name="connsiteY2" fmla="*/ 10000 h 10000"/>
              <a:gd name="connsiteX3" fmla="*/ 13102 w 13102"/>
              <a:gd name="connsiteY3" fmla="*/ 9384 h 10000"/>
              <a:gd name="connsiteX0-1" fmla="*/ 0 w 7538"/>
              <a:gd name="connsiteY0-2" fmla="*/ 0 h 10000"/>
              <a:gd name="connsiteX1-3" fmla="*/ 5503 w 7538"/>
              <a:gd name="connsiteY1-4" fmla="*/ 7817 h 10000"/>
              <a:gd name="connsiteX2-5" fmla="*/ 7538 w 7538"/>
              <a:gd name="connsiteY2-6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538" h="10000">
                <a:moveTo>
                  <a:pt x="0" y="0"/>
                </a:moveTo>
                <a:lnTo>
                  <a:pt x="5503" y="7817"/>
                </a:lnTo>
                <a:lnTo>
                  <a:pt x="7538" y="10000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6" name="Freeform: Shape 110"/>
          <p:cNvSpPr/>
          <p:nvPr/>
        </p:nvSpPr>
        <p:spPr bwMode="auto">
          <a:xfrm>
            <a:off x="5993241" y="2179936"/>
            <a:ext cx="349612" cy="1861415"/>
          </a:xfrm>
          <a:custGeom>
            <a:avLst/>
            <a:gdLst>
              <a:gd name="T0" fmla="*/ 52 w 330"/>
              <a:gd name="T1" fmla="*/ 0 h 1757"/>
              <a:gd name="T2" fmla="*/ 330 w 330"/>
              <a:gd name="T3" fmla="*/ 664 h 1757"/>
              <a:gd name="T4" fmla="*/ 0 w 330"/>
              <a:gd name="T5" fmla="*/ 1757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0" h="1757">
                <a:moveTo>
                  <a:pt x="52" y="0"/>
                </a:moveTo>
                <a:lnTo>
                  <a:pt x="330" y="664"/>
                </a:lnTo>
                <a:lnTo>
                  <a:pt x="0" y="1757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7" name="Straight Connector 111"/>
          <p:cNvSpPr/>
          <p:nvPr/>
        </p:nvSpPr>
        <p:spPr bwMode="auto">
          <a:xfrm>
            <a:off x="6029261" y="2015724"/>
            <a:ext cx="19070" cy="164212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8" name="Straight Connector 112"/>
          <p:cNvSpPr/>
          <p:nvPr/>
        </p:nvSpPr>
        <p:spPr bwMode="auto">
          <a:xfrm flipH="1">
            <a:off x="4754767" y="2246593"/>
            <a:ext cx="583758" cy="555226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Straight Connector 113"/>
          <p:cNvSpPr/>
          <p:nvPr/>
        </p:nvSpPr>
        <p:spPr bwMode="auto">
          <a:xfrm flipH="1" flipV="1">
            <a:off x="7327064" y="3319880"/>
            <a:ext cx="165271" cy="75220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0" name="Straight Connector 114"/>
          <p:cNvSpPr/>
          <p:nvPr/>
        </p:nvSpPr>
        <p:spPr bwMode="auto">
          <a:xfrm flipH="1" flipV="1">
            <a:off x="6776512" y="2194668"/>
            <a:ext cx="188226" cy="489555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Straight Connector 115"/>
          <p:cNvSpPr/>
          <p:nvPr/>
        </p:nvSpPr>
        <p:spPr bwMode="auto">
          <a:xfrm flipH="1" flipV="1">
            <a:off x="6964739" y="2684223"/>
            <a:ext cx="362325" cy="635657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2" name="Straight Connector 116"/>
          <p:cNvSpPr/>
          <p:nvPr/>
        </p:nvSpPr>
        <p:spPr bwMode="auto">
          <a:xfrm flipH="1" flipV="1">
            <a:off x="7327064" y="3319880"/>
            <a:ext cx="15891" cy="856017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3" name="Freeform: Shape 117"/>
          <p:cNvSpPr/>
          <p:nvPr/>
        </p:nvSpPr>
        <p:spPr bwMode="auto">
          <a:xfrm>
            <a:off x="5993241" y="4041350"/>
            <a:ext cx="1349714" cy="255322"/>
          </a:xfrm>
          <a:custGeom>
            <a:avLst/>
            <a:gdLst>
              <a:gd name="T0" fmla="*/ 0 w 1274"/>
              <a:gd name="T1" fmla="*/ 0 h 241"/>
              <a:gd name="T2" fmla="*/ 909 w 1274"/>
              <a:gd name="T3" fmla="*/ 241 h 241"/>
              <a:gd name="T4" fmla="*/ 1274 w 1274"/>
              <a:gd name="T5" fmla="*/ 12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4" h="241">
                <a:moveTo>
                  <a:pt x="0" y="0"/>
                </a:moveTo>
                <a:lnTo>
                  <a:pt x="909" y="241"/>
                </a:lnTo>
                <a:lnTo>
                  <a:pt x="1274" y="127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4" name="Straight Connector 118"/>
          <p:cNvSpPr/>
          <p:nvPr/>
        </p:nvSpPr>
        <p:spPr bwMode="auto">
          <a:xfrm>
            <a:off x="5243164" y="3509517"/>
            <a:ext cx="750077" cy="531833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5" name="Straight Connector 119"/>
          <p:cNvSpPr/>
          <p:nvPr/>
        </p:nvSpPr>
        <p:spPr bwMode="auto">
          <a:xfrm>
            <a:off x="4754767" y="2801820"/>
            <a:ext cx="488398" cy="707698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6" name="Straight Connector 120"/>
          <p:cNvSpPr/>
          <p:nvPr/>
        </p:nvSpPr>
        <p:spPr bwMode="auto">
          <a:xfrm flipH="1">
            <a:off x="4754767" y="2642905"/>
            <a:ext cx="628243" cy="158914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7" name="Straight Connector 121"/>
          <p:cNvSpPr/>
          <p:nvPr/>
        </p:nvSpPr>
        <p:spPr bwMode="auto">
          <a:xfrm flipH="1">
            <a:off x="5383009" y="2179936"/>
            <a:ext cx="665322" cy="462970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8" name="Straight Connector 122"/>
          <p:cNvSpPr/>
          <p:nvPr/>
        </p:nvSpPr>
        <p:spPr bwMode="auto">
          <a:xfrm flipH="1" flipV="1">
            <a:off x="6048331" y="2179936"/>
            <a:ext cx="916408" cy="504288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9" name="Freeform: Shape 123"/>
          <p:cNvSpPr/>
          <p:nvPr/>
        </p:nvSpPr>
        <p:spPr bwMode="auto">
          <a:xfrm>
            <a:off x="6964739" y="2684223"/>
            <a:ext cx="444961" cy="619766"/>
          </a:xfrm>
          <a:custGeom>
            <a:avLst/>
            <a:gdLst>
              <a:gd name="T0" fmla="*/ 344 w 420"/>
              <a:gd name="T1" fmla="*/ 585 h 585"/>
              <a:gd name="T2" fmla="*/ 420 w 420"/>
              <a:gd name="T3" fmla="*/ 87 h 585"/>
              <a:gd name="T4" fmla="*/ 0 w 420"/>
              <a:gd name="T5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585">
                <a:moveTo>
                  <a:pt x="344" y="585"/>
                </a:moveTo>
                <a:lnTo>
                  <a:pt x="420" y="8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0" name="Freeform: Shape 124"/>
          <p:cNvSpPr/>
          <p:nvPr/>
        </p:nvSpPr>
        <p:spPr bwMode="auto">
          <a:xfrm>
            <a:off x="6947788" y="2684223"/>
            <a:ext cx="381395" cy="1612449"/>
          </a:xfrm>
          <a:custGeom>
            <a:avLst/>
            <a:gdLst>
              <a:gd name="T0" fmla="*/ 16 w 360"/>
              <a:gd name="T1" fmla="*/ 0 h 1522"/>
              <a:gd name="T2" fmla="*/ 0 w 360"/>
              <a:gd name="T3" fmla="*/ 729 h 1522"/>
              <a:gd name="T4" fmla="*/ 8 w 360"/>
              <a:gd name="T5" fmla="*/ 1522 h 1522"/>
              <a:gd name="T6" fmla="*/ 358 w 360"/>
              <a:gd name="T7" fmla="*/ 600 h 1522"/>
              <a:gd name="T8" fmla="*/ 360 w 360"/>
              <a:gd name="T9" fmla="*/ 585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1522">
                <a:moveTo>
                  <a:pt x="16" y="0"/>
                </a:moveTo>
                <a:lnTo>
                  <a:pt x="0" y="729"/>
                </a:lnTo>
                <a:lnTo>
                  <a:pt x="8" y="1522"/>
                </a:lnTo>
                <a:lnTo>
                  <a:pt x="358" y="600"/>
                </a:lnTo>
                <a:lnTo>
                  <a:pt x="360" y="585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1" name="Straight Connector 125"/>
          <p:cNvSpPr/>
          <p:nvPr/>
        </p:nvSpPr>
        <p:spPr bwMode="auto">
          <a:xfrm flipV="1">
            <a:off x="6342853" y="2684223"/>
            <a:ext cx="621886" cy="199172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2" name="Straight Connector 126"/>
          <p:cNvSpPr/>
          <p:nvPr/>
        </p:nvSpPr>
        <p:spPr bwMode="auto">
          <a:xfrm flipV="1">
            <a:off x="5243164" y="2883396"/>
            <a:ext cx="1099689" cy="634598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3" name="Freeform: Shape 127"/>
          <p:cNvSpPr/>
          <p:nvPr/>
        </p:nvSpPr>
        <p:spPr bwMode="auto">
          <a:xfrm>
            <a:off x="4810916" y="3517993"/>
            <a:ext cx="584806" cy="830591"/>
          </a:xfrm>
          <a:custGeom>
            <a:avLst/>
            <a:gdLst>
              <a:gd name="T0" fmla="*/ 552 w 552"/>
              <a:gd name="T1" fmla="*/ 784 h 784"/>
              <a:gd name="T2" fmla="*/ 0 w 552"/>
              <a:gd name="T3" fmla="*/ 412 h 784"/>
              <a:gd name="T4" fmla="*/ 408 w 552"/>
              <a:gd name="T5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2" h="784">
                <a:moveTo>
                  <a:pt x="552" y="784"/>
                </a:moveTo>
                <a:lnTo>
                  <a:pt x="0" y="412"/>
                </a:lnTo>
                <a:lnTo>
                  <a:pt x="408" y="0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4" name="Straight Connector 128"/>
          <p:cNvSpPr/>
          <p:nvPr/>
        </p:nvSpPr>
        <p:spPr bwMode="auto">
          <a:xfrm flipH="1">
            <a:off x="5395722" y="4041350"/>
            <a:ext cx="597519" cy="307234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5" name="Freeform: Shape 129"/>
          <p:cNvSpPr/>
          <p:nvPr/>
        </p:nvSpPr>
        <p:spPr bwMode="auto">
          <a:xfrm>
            <a:off x="5993241" y="3319879"/>
            <a:ext cx="1333823" cy="721471"/>
          </a:xfrm>
          <a:custGeom>
            <a:avLst/>
            <a:gdLst>
              <a:gd name="T0" fmla="*/ 1259 w 1259"/>
              <a:gd name="T1" fmla="*/ 0 h 681"/>
              <a:gd name="T2" fmla="*/ 902 w 1259"/>
              <a:gd name="T3" fmla="*/ 140 h 681"/>
              <a:gd name="T4" fmla="*/ 0 w 1259"/>
              <a:gd name="T5" fmla="*/ 68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9" h="681">
                <a:moveTo>
                  <a:pt x="1259" y="0"/>
                </a:moveTo>
                <a:lnTo>
                  <a:pt x="902" y="140"/>
                </a:lnTo>
                <a:lnTo>
                  <a:pt x="0" y="681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6" name="Freeform: Shape 130"/>
          <p:cNvSpPr/>
          <p:nvPr/>
        </p:nvSpPr>
        <p:spPr bwMode="auto">
          <a:xfrm>
            <a:off x="5442337" y="4627213"/>
            <a:ext cx="1363487" cy="122894"/>
          </a:xfrm>
          <a:custGeom>
            <a:avLst/>
            <a:gdLst>
              <a:gd name="T0" fmla="*/ 1287 w 1287"/>
              <a:gd name="T1" fmla="*/ 0 h 116"/>
              <a:gd name="T2" fmla="*/ 739 w 1287"/>
              <a:gd name="T3" fmla="*/ 38 h 116"/>
              <a:gd name="T4" fmla="*/ 0 w 1287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7" h="116">
                <a:moveTo>
                  <a:pt x="1287" y="0"/>
                </a:moveTo>
                <a:lnTo>
                  <a:pt x="739" y="38"/>
                </a:lnTo>
                <a:lnTo>
                  <a:pt x="0" y="116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7" name="Freeform: Shape 131"/>
          <p:cNvSpPr/>
          <p:nvPr/>
        </p:nvSpPr>
        <p:spPr bwMode="auto">
          <a:xfrm>
            <a:off x="5395721" y="4296671"/>
            <a:ext cx="1560541" cy="370800"/>
          </a:xfrm>
          <a:custGeom>
            <a:avLst/>
            <a:gdLst>
              <a:gd name="T0" fmla="*/ 0 w 1473"/>
              <a:gd name="T1" fmla="*/ 49 h 350"/>
              <a:gd name="T2" fmla="*/ 783 w 1473"/>
              <a:gd name="T3" fmla="*/ 350 h 350"/>
              <a:gd name="T4" fmla="*/ 1473 w 1473"/>
              <a:gd name="T5" fmla="*/ 0 h 350"/>
              <a:gd name="T6" fmla="*/ 1348 w 1473"/>
              <a:gd name="T7" fmla="*/ 303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3" h="350">
                <a:moveTo>
                  <a:pt x="0" y="49"/>
                </a:moveTo>
                <a:lnTo>
                  <a:pt x="783" y="350"/>
                </a:lnTo>
                <a:lnTo>
                  <a:pt x="1473" y="0"/>
                </a:lnTo>
                <a:lnTo>
                  <a:pt x="1348" y="303"/>
                </a:lnTo>
              </a:path>
            </a:pathLst>
          </a:cu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sz="20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8" name="Straight Connector 132"/>
          <p:cNvSpPr/>
          <p:nvPr/>
        </p:nvSpPr>
        <p:spPr bwMode="auto">
          <a:xfrm>
            <a:off x="6342853" y="2883395"/>
            <a:ext cx="605994" cy="584804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Straight Connector 133"/>
          <p:cNvSpPr/>
          <p:nvPr/>
        </p:nvSpPr>
        <p:spPr bwMode="auto">
          <a:xfrm>
            <a:off x="5383009" y="2642905"/>
            <a:ext cx="959844" cy="240490"/>
          </a:xfrm>
          <a:prstGeom prst="line">
            <a:avLst/>
          </a:prstGeom>
          <a:noFill/>
          <a:ln w="12700">
            <a:solidFill>
              <a:schemeClr val="bg1">
                <a:lumMod val="65000"/>
                <a:alpha val="54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53" name="Group 72"/>
          <p:cNvGrpSpPr/>
          <p:nvPr/>
        </p:nvGrpSpPr>
        <p:grpSpPr>
          <a:xfrm>
            <a:off x="6650355" y="2266315"/>
            <a:ext cx="5280660" cy="805815"/>
            <a:chOff x="-872447" y="1835035"/>
            <a:chExt cx="6918535" cy="805815"/>
          </a:xfrm>
        </p:grpSpPr>
        <p:sp>
          <p:nvSpPr>
            <p:cNvPr id="54" name="TextBox 80"/>
            <p:cNvSpPr txBox="1"/>
            <p:nvPr/>
          </p:nvSpPr>
          <p:spPr>
            <a:xfrm>
              <a:off x="1317257" y="2132850"/>
              <a:ext cx="4728831" cy="508000"/>
            </a:xfrm>
            <a:prstGeom prst="rect">
              <a:avLst/>
            </a:prstGeom>
            <a:noFill/>
          </p:spPr>
          <p:txBody>
            <a:bodyPr wrap="square" lIns="0" tIns="0" rIns="0" bIns="0"/>
            <a:lstStyle/>
            <a:p>
              <a:pPr marL="171450" indent="-171450" algn="l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中国的就是世界的，以京剧脸谱为媒介发扬中国传统文化魅力。</a:t>
              </a:r>
            </a:p>
            <a:p>
              <a:pPr marL="171450" indent="-171450" algn="l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建设成为元宇宙链上资产组合与交易互通的高性能基础设施。</a:t>
              </a:r>
            </a:p>
          </p:txBody>
        </p:sp>
        <p:sp>
          <p:nvSpPr>
            <p:cNvPr id="55" name="Rectangle 81"/>
            <p:cNvSpPr/>
            <p:nvPr/>
          </p:nvSpPr>
          <p:spPr>
            <a:xfrm>
              <a:off x="-872447" y="183503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b="1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愿景与使命</a:t>
              </a:r>
            </a:p>
          </p:txBody>
        </p:sp>
      </p:grpSp>
      <p:grpSp>
        <p:nvGrpSpPr>
          <p:cNvPr id="56" name="Group 74"/>
          <p:cNvGrpSpPr/>
          <p:nvPr/>
        </p:nvGrpSpPr>
        <p:grpSpPr>
          <a:xfrm>
            <a:off x="6311265" y="3767455"/>
            <a:ext cx="5680710" cy="1464945"/>
            <a:chOff x="-1183438" y="1838210"/>
            <a:chExt cx="7250563" cy="1464945"/>
          </a:xfrm>
        </p:grpSpPr>
        <p:sp>
          <p:nvSpPr>
            <p:cNvPr id="57" name="TextBox 78"/>
            <p:cNvSpPr txBox="1"/>
            <p:nvPr/>
          </p:nvSpPr>
          <p:spPr>
            <a:xfrm>
              <a:off x="1317257" y="2132850"/>
              <a:ext cx="4749868" cy="117030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我们的中长期目标，是以脸谱为基础，围绕这个题材打造一个由多个游戏组成的社区，并在各个游戏之间，打造一套真正的、可实现的，让玩家可以在各个游戏之间将自己的资产进行转移，</a:t>
              </a:r>
            </a:p>
            <a:p>
              <a:pPr algn="l"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且转移之后仍可使用的体系标准。</a:t>
              </a:r>
            </a:p>
          </p:txBody>
        </p:sp>
        <p:sp>
          <p:nvSpPr>
            <p:cNvPr id="58" name="Rectangle 79"/>
            <p:cNvSpPr/>
            <p:nvPr/>
          </p:nvSpPr>
          <p:spPr>
            <a:xfrm>
              <a:off x="-1183438" y="1838210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b="1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体系标准</a:t>
              </a:r>
            </a:p>
          </p:txBody>
        </p:sp>
      </p:grpSp>
      <p:cxnSp>
        <p:nvCxnSpPr>
          <p:cNvPr id="62" name="Straight Connector 70"/>
          <p:cNvCxnSpPr/>
          <p:nvPr/>
        </p:nvCxnSpPr>
        <p:spPr>
          <a:xfrm>
            <a:off x="8205470" y="3332480"/>
            <a:ext cx="3262630" cy="24765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82"/>
          <p:cNvGrpSpPr/>
          <p:nvPr/>
        </p:nvGrpSpPr>
        <p:grpSpPr>
          <a:xfrm>
            <a:off x="1269040" y="1707448"/>
            <a:ext cx="2955290" cy="815975"/>
            <a:chOff x="1317257" y="1824875"/>
            <a:chExt cx="4256863" cy="815975"/>
          </a:xfrm>
        </p:grpSpPr>
        <p:sp>
          <p:nvSpPr>
            <p:cNvPr id="65" name="TextBox 90"/>
            <p:cNvSpPr txBox="1"/>
            <p:nvPr/>
          </p:nvSpPr>
          <p:spPr>
            <a:xfrm>
              <a:off x="1317257" y="2132850"/>
              <a:ext cx="4256863" cy="508000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Opera Warrior是一个建立在以太链上，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以脸谱NFT作为准入资格的游戏社区类项目</a:t>
              </a:r>
            </a:p>
          </p:txBody>
        </p:sp>
        <p:sp>
          <p:nvSpPr>
            <p:cNvPr id="66" name="Rectangle 91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游戏社区</a:t>
              </a:r>
            </a:p>
          </p:txBody>
        </p:sp>
      </p:grpSp>
      <p:grpSp>
        <p:nvGrpSpPr>
          <p:cNvPr id="67" name="Group 83"/>
          <p:cNvGrpSpPr/>
          <p:nvPr/>
        </p:nvGrpSpPr>
        <p:grpSpPr>
          <a:xfrm>
            <a:off x="998530" y="3021196"/>
            <a:ext cx="3617595" cy="790575"/>
            <a:chOff x="925779" y="1824875"/>
            <a:chExt cx="5210861" cy="790575"/>
          </a:xfrm>
        </p:grpSpPr>
        <p:sp>
          <p:nvSpPr>
            <p:cNvPr id="68" name="TextBox 88"/>
            <p:cNvSpPr txBox="1"/>
            <p:nvPr/>
          </p:nvSpPr>
          <p:spPr>
            <a:xfrm>
              <a:off x="925779" y="2107450"/>
              <a:ext cx="5210861" cy="508000"/>
            </a:xfrm>
            <a:prstGeom prst="rect">
              <a:avLst/>
            </a:prstGeom>
            <a:noFill/>
          </p:spPr>
          <p:txBody>
            <a:bodyPr wrap="square" lIns="0" tIns="0" rIns="0" bIns="0"/>
            <a:lstStyle/>
            <a:p>
              <a:pPr marL="171450" indent="-1714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我们采用了京剧脸谱中的一些经典的元素，</a:t>
              </a:r>
            </a:p>
            <a:p>
              <a:pPr marL="171450" indent="-1714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随机生成了10000个京剧脸谱NFT，进行第一批发售。</a:t>
              </a:r>
            </a:p>
            <a:p>
              <a:pPr marL="171450" indent="-1714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每个脸谱都带有4项基本属性，这些属性将在我们后续</a:t>
              </a:r>
            </a:p>
            <a:p>
              <a:pPr indent="0">
                <a:lnSpc>
                  <a:spcPts val="1800"/>
                </a:lnSpc>
                <a:buFont typeface="Arial" panose="020B0604020202020204" pitchFamily="34" charset="0"/>
                <a:buNone/>
              </a:pPr>
              <a:r>
                <a:rPr lang="zh-CN" altLang="en-US" sz="105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   在社区中发布的游戏中被应用。</a:t>
              </a:r>
            </a:p>
          </p:txBody>
        </p:sp>
        <p:sp>
          <p:nvSpPr>
            <p:cNvPr id="69" name="Rectangle 89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汉仪舒圆黑简" panose="00020600040101010101" charset="-122"/>
                  <a:ea typeface="汉仪舒圆黑简" panose="00020600040101010101" charset="-122"/>
                  <a:cs typeface="+mn-ea"/>
                  <a:sym typeface="字魂59号-创粗黑" panose="00000500000000000000" pitchFamily="2" charset="-122"/>
                </a:rPr>
                <a:t>10,000 +</a:t>
              </a:r>
            </a:p>
          </p:txBody>
        </p:sp>
      </p:grpSp>
      <p:grpSp>
        <p:nvGrpSpPr>
          <p:cNvPr id="70" name="Group 84"/>
          <p:cNvGrpSpPr/>
          <p:nvPr/>
        </p:nvGrpSpPr>
        <p:grpSpPr>
          <a:xfrm>
            <a:off x="1244910" y="4841674"/>
            <a:ext cx="2978785" cy="815975"/>
            <a:chOff x="1317257" y="1824875"/>
            <a:chExt cx="4290705" cy="815975"/>
          </a:xfrm>
        </p:grpSpPr>
        <p:sp>
          <p:nvSpPr>
            <p:cNvPr id="71" name="TextBox 86"/>
            <p:cNvSpPr txBox="1"/>
            <p:nvPr/>
          </p:nvSpPr>
          <p:spPr>
            <a:xfrm>
              <a:off x="1317257" y="2132850"/>
              <a:ext cx="4290705" cy="508000"/>
            </a:xfrm>
            <a:prstGeom prst="rect">
              <a:avLst/>
            </a:prstGeom>
            <a:noFill/>
          </p:spPr>
          <p:txBody>
            <a:bodyPr wrap="square" lIns="0" tIns="0" rIns="0" bIns="0"/>
            <a:lstStyle/>
            <a:p>
              <a:pPr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首批售出的10000个脸谱中混入了108个英雄脸谱，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这些英雄脸谱会比普通脸谱在未来的游戏中具有一定的优势。</a:t>
              </a:r>
            </a:p>
          </p:txBody>
        </p:sp>
        <p:sp>
          <p:nvSpPr>
            <p:cNvPr id="72" name="Rectangle 87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108</a:t>
              </a:r>
              <a:r>
                <a:rPr lang="zh-CN" altLang="en-US" b="1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个英雄脸谱</a:t>
              </a:r>
            </a:p>
          </p:txBody>
        </p:sp>
      </p:grpSp>
      <p:cxnSp>
        <p:nvCxnSpPr>
          <p:cNvPr id="73" name="Straight Connector 67"/>
          <p:cNvCxnSpPr/>
          <p:nvPr/>
        </p:nvCxnSpPr>
        <p:spPr>
          <a:xfrm flipV="1">
            <a:off x="1155700" y="2684145"/>
            <a:ext cx="2675890" cy="26035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8"/>
          <p:cNvCxnSpPr/>
          <p:nvPr/>
        </p:nvCxnSpPr>
        <p:spPr>
          <a:xfrm>
            <a:off x="1167765" y="4499610"/>
            <a:ext cx="2642235" cy="635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组合 209"/>
          <p:cNvGrpSpPr/>
          <p:nvPr>
            <p:custDataLst>
              <p:tags r:id="rId1"/>
            </p:custDataLst>
          </p:nvPr>
        </p:nvGrpSpPr>
        <p:grpSpPr>
          <a:xfrm>
            <a:off x="5161280" y="2496185"/>
            <a:ext cx="1870075" cy="1897380"/>
            <a:chOff x="7463" y="3118"/>
            <a:chExt cx="4452" cy="4452"/>
          </a:xfrm>
        </p:grpSpPr>
        <p:pic>
          <p:nvPicPr>
            <p:cNvPr id="191" name="PA-替换占位" descr="C:\Users\user\AppData\Roaming\Kingsoft\office6\wpsassist\onlinetemplates\thumb\_partial_zoom_ori.png_partial_zoom_ori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/>
            <a:srcRect l="40651" t="32000" r="41130" b="35611"/>
            <a:stretch>
              <a:fillRect/>
            </a:stretch>
          </p:blipFill>
          <p:spPr>
            <a:xfrm>
              <a:off x="7507" y="3164"/>
              <a:ext cx="4367" cy="4367"/>
            </a:xfrm>
            <a:prstGeom prst="ellipse">
              <a:avLst/>
            </a:prstGeom>
            <a:ln>
              <a:noFill/>
            </a:ln>
          </p:spPr>
        </p:pic>
        <p:grpSp>
          <p:nvGrpSpPr>
            <p:cNvPr id="192" name="PA-组合 7"/>
            <p:cNvGrpSpPr/>
            <p:nvPr>
              <p:custDataLst>
                <p:tags r:id="rId3"/>
              </p:custDataLst>
            </p:nvPr>
          </p:nvGrpSpPr>
          <p:grpSpPr>
            <a:xfrm>
              <a:off x="7463" y="3118"/>
              <a:ext cx="4452" cy="4452"/>
              <a:chOff x="3711575" y="895985"/>
              <a:chExt cx="5401310" cy="5401310"/>
            </a:xfrm>
          </p:grpSpPr>
          <p:grpSp>
            <p:nvGrpSpPr>
              <p:cNvPr id="193" name="镜片组件"/>
              <p:cNvGrpSpPr>
                <a:grpSpLocks noChangeAspect="1"/>
              </p:cNvGrpSpPr>
              <p:nvPr/>
            </p:nvGrpSpPr>
            <p:grpSpPr>
              <a:xfrm>
                <a:off x="3876675" y="1061085"/>
                <a:ext cx="5071110" cy="5071110"/>
                <a:chOff x="5606" y="1406"/>
                <a:chExt cx="7986" cy="7986"/>
              </a:xfrm>
            </p:grpSpPr>
            <p:sp>
              <p:nvSpPr>
                <p:cNvPr id="194" name="PA-镜片光晕"/>
                <p:cNvSpPr>
                  <a:spLocks noChangeAspec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5606" y="1406"/>
                  <a:ext cx="7987" cy="7987"/>
                </a:xfrm>
                <a:prstGeom prst="ellipse">
                  <a:avLst/>
                </a:prstGeom>
                <a:gradFill flip="none" rotWithShape="1">
                  <a:gsLst>
                    <a:gs pos="76000">
                      <a:schemeClr val="tx2">
                        <a:lumMod val="40000"/>
                        <a:lumOff val="60000"/>
                        <a:alpha val="0"/>
                      </a:schemeClr>
                    </a:gs>
                    <a:gs pos="94000">
                      <a:schemeClr val="tx2">
                        <a:lumMod val="60000"/>
                        <a:lumOff val="40000"/>
                        <a:alpha val="37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" name="PA-镜片反光"/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>
                <a:xfrm rot="18900000">
                  <a:off x="5606" y="1406"/>
                  <a:ext cx="7987" cy="7987"/>
                </a:xfrm>
                <a:prstGeom prst="ellipse">
                  <a:avLst/>
                </a:prstGeom>
                <a:gradFill flip="none" rotWithShape="1">
                  <a:gsLst>
                    <a:gs pos="66000">
                      <a:schemeClr val="bg1">
                        <a:lumMod val="65000"/>
                        <a:alpha val="0"/>
                      </a:schemeClr>
                    </a:gs>
                    <a:gs pos="100000">
                      <a:schemeClr val="bg1">
                        <a:lumMod val="75000"/>
                        <a:alpha val="7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6" name="PA-镜片折光"/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5606" y="1406"/>
                  <a:ext cx="7987" cy="7987"/>
                </a:xfrm>
                <a:prstGeom prst="donut">
                  <a:avLst>
                    <a:gd name="adj" fmla="val 3142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7" name="PA-镜片边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5606" y="1406"/>
                  <a:ext cx="7987" cy="7987"/>
                </a:xfrm>
                <a:prstGeom prst="donut">
                  <a:avLst>
                    <a:gd name="adj" fmla="val 758"/>
                  </a:avLst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PA-高光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7639" y="1557"/>
                  <a:ext cx="3922" cy="2642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95000"/>
                        <a:alpha val="100000"/>
                      </a:schemeClr>
                    </a:gs>
                    <a:gs pos="66000">
                      <a:srgbClr val="F2F2F2">
                        <a:alpha val="10000"/>
                      </a:srgbClr>
                    </a:gs>
                    <a:gs pos="40000">
                      <a:schemeClr val="bg1">
                        <a:lumMod val="95000"/>
                        <a:alpha val="40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99" name="镜框组件"/>
              <p:cNvGrpSpPr>
                <a:grpSpLocks noChangeAspect="1"/>
              </p:cNvGrpSpPr>
              <p:nvPr/>
            </p:nvGrpSpPr>
            <p:grpSpPr>
              <a:xfrm>
                <a:off x="3711575" y="895985"/>
                <a:ext cx="5401310" cy="5401310"/>
                <a:chOff x="5347" y="1147"/>
                <a:chExt cx="8506" cy="8506"/>
              </a:xfrm>
              <a:effectLst>
                <a:outerShdw blurRad="177800" sx="92000" sy="92000" algn="ct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200" name="PA-镜框内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5347" y="1147"/>
                  <a:ext cx="8506" cy="8506"/>
                </a:xfrm>
                <a:prstGeom prst="donut">
                  <a:avLst>
                    <a:gd name="adj" fmla="val 3463"/>
                  </a:avLst>
                </a:prstGeom>
                <a:gradFill flip="none" rotWithShape="1">
                  <a:gsLst>
                    <a:gs pos="0">
                      <a:schemeClr val="tx2"/>
                    </a:gs>
                    <a:gs pos="24000">
                      <a:schemeClr val="tx2">
                        <a:lumMod val="60000"/>
                        <a:lumOff val="40000"/>
                      </a:schemeClr>
                    </a:gs>
                    <a:gs pos="84000">
                      <a:schemeClr val="tx2">
                        <a:lumMod val="50000"/>
                      </a:schemeClr>
                    </a:gs>
                  </a:gsLst>
                  <a:lin ang="13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PA-镜框外"/>
                <p:cNvSpPr>
                  <a:spLocks noChangeAspec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5347" y="1147"/>
                  <a:ext cx="8506" cy="8506"/>
                </a:xfrm>
                <a:prstGeom prst="donut">
                  <a:avLst>
                    <a:gd name="adj" fmla="val 1696"/>
                  </a:avLst>
                </a:prstGeom>
                <a:gradFill flip="none" rotWithShape="1">
                  <a:gsLst>
                    <a:gs pos="0">
                      <a:schemeClr val="tx2"/>
                    </a:gs>
                    <a:gs pos="51000">
                      <a:schemeClr val="tx2">
                        <a:lumMod val="75000"/>
                      </a:schemeClr>
                    </a:gs>
                    <a:gs pos="75000">
                      <a:schemeClr val="tx2">
                        <a:lumMod val="50000"/>
                      </a:schemeClr>
                    </a:gs>
                  </a:gsLst>
                  <a:lin ang="36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PA-镜框顶"/>
                <p:cNvSpPr>
                  <a:spLocks noChangeAspec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5436" y="1236"/>
                  <a:ext cx="8329" cy="8329"/>
                </a:xfrm>
                <a:prstGeom prst="donut">
                  <a:avLst>
                    <a:gd name="adj" fmla="val 1405"/>
                  </a:avLst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51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213" name="图片 212"/>
          <p:cNvPicPr>
            <a:picLocks noChangeAspect="1"/>
          </p:cNvPicPr>
          <p:nvPr/>
        </p:nvPicPr>
        <p:blipFill rotWithShape="1">
          <a:blip r:embed="rId1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3916" r="-1184" b="23246"/>
          <a:stretch>
            <a:fillRect/>
          </a:stretch>
        </p:blipFill>
        <p:spPr>
          <a:xfrm>
            <a:off x="635" y="4530090"/>
            <a:ext cx="12376150" cy="232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3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ldLvl="0" animBg="1"/>
      <p:bldP spid="5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45" y="-39767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40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 descr="E:\Evelyn\work\Mark\图\fv.pngfv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19078" y="1982661"/>
            <a:ext cx="1553845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7356" y="3536808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2</a:t>
            </a: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技术亮点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3916" r="-1184" b="23246"/>
          <a:stretch>
            <a:fillRect/>
          </a:stretch>
        </p:blipFill>
        <p:spPr>
          <a:xfrm>
            <a:off x="635" y="4530090"/>
            <a:ext cx="12376150" cy="232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-1651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2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技术亮点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315681"/>
            <a:ext cx="12192000" cy="256802"/>
          </a:xfrm>
          <a:prstGeom prst="rect">
            <a:avLst/>
          </a:prstGeom>
          <a:solidFill>
            <a:srgbClr val="8497B0">
              <a:alpha val="8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292100" latinLnBrk="1" hangingPunct="0"/>
            <a:endParaRPr lang="zh-CN" altLang="en-US" sz="12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Shape 2447"/>
          <p:cNvSpPr/>
          <p:nvPr/>
        </p:nvSpPr>
        <p:spPr>
          <a:xfrm>
            <a:off x="292735" y="2158365"/>
            <a:ext cx="7098030" cy="635000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ts val="2200"/>
              </a:lnSpc>
            </a:pPr>
            <a:r>
              <a:rPr sz="12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只有当玩家的资产可以在不同的游戏，</a:t>
            </a:r>
          </a:p>
          <a:p>
            <a:pPr>
              <a:lnSpc>
                <a:spcPts val="2200"/>
              </a:lnSpc>
            </a:pPr>
            <a:r>
              <a:rPr sz="12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不同的社区中进行转移时，元宇宙才能得以成立。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74159" y="3382761"/>
            <a:ext cx="1135499" cy="352576"/>
            <a:chOff x="874159" y="3382761"/>
            <a:chExt cx="1135499" cy="352576"/>
          </a:xfrm>
        </p:grpSpPr>
        <p:sp>
          <p:nvSpPr>
            <p:cNvPr id="9" name="Shape 2448"/>
            <p:cNvSpPr/>
            <p:nvPr/>
          </p:nvSpPr>
          <p:spPr>
            <a:xfrm flipH="1">
              <a:off x="874159" y="3382761"/>
              <a:ext cx="1135499" cy="352576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57200">
                <a:defRPr sz="18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90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Shape 2449"/>
            <p:cNvSpPr/>
            <p:nvPr/>
          </p:nvSpPr>
          <p:spPr>
            <a:xfrm>
              <a:off x="1210548" y="3403157"/>
              <a:ext cx="426720" cy="28638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痛点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1642" y="4285602"/>
            <a:ext cx="1652008" cy="1623646"/>
            <a:chOff x="748832" y="4592942"/>
            <a:chExt cx="1652008" cy="1623646"/>
          </a:xfrm>
        </p:grpSpPr>
        <p:sp>
          <p:nvSpPr>
            <p:cNvPr id="11" name="Shape 2450"/>
            <p:cNvSpPr/>
            <p:nvPr/>
          </p:nvSpPr>
          <p:spPr>
            <a:xfrm>
              <a:off x="748832" y="4592942"/>
              <a:ext cx="1652008" cy="680085"/>
            </a:xfrm>
            <a:prstGeom prst="rect">
              <a:avLst/>
            </a:prstGeom>
            <a:ln w="12700">
              <a:miter lim="400000"/>
            </a:ln>
          </p:spPr>
          <p:txBody>
            <a:bodyPr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12000" spc="119">
                  <a:solidFill>
                    <a:srgbClr val="FFAC00"/>
                  </a:solidFill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altLang="en-US" sz="3600" spc="6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元数据</a:t>
              </a:r>
            </a:p>
          </p:txBody>
        </p:sp>
        <p:sp>
          <p:nvSpPr>
            <p:cNvPr id="14" name="Shape 2453"/>
            <p:cNvSpPr/>
            <p:nvPr/>
          </p:nvSpPr>
          <p:spPr>
            <a:xfrm>
              <a:off x="874230" y="5222178"/>
              <a:ext cx="1453602" cy="9944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2700" spc="2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l"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将完整的游戏资产分解为“元数据”，将“元数据”的所有权通过NFT进行确认。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83325" y="4285920"/>
            <a:ext cx="1652270" cy="1689417"/>
            <a:chOff x="2910045" y="4423715"/>
            <a:chExt cx="1652270" cy="1689417"/>
          </a:xfrm>
        </p:grpSpPr>
        <p:sp>
          <p:nvSpPr>
            <p:cNvPr id="12" name="Shape 2451"/>
            <p:cNvSpPr/>
            <p:nvPr/>
          </p:nvSpPr>
          <p:spPr>
            <a:xfrm>
              <a:off x="2910045" y="4423715"/>
              <a:ext cx="1652008" cy="1018540"/>
            </a:xfrm>
            <a:prstGeom prst="rect">
              <a:avLst/>
            </a:prstGeom>
            <a:ln w="12700">
              <a:miter lim="400000"/>
            </a:ln>
          </p:spPr>
          <p:txBody>
            <a:bodyPr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12000" spc="119">
                  <a:solidFill>
                    <a:srgbClr val="FFAC00"/>
                  </a:solidFill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altLang="en-US" sz="2800" spc="6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元数据</a:t>
              </a:r>
            </a:p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altLang="en-US" sz="2800" spc="6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编辑器</a:t>
              </a:r>
            </a:p>
          </p:txBody>
        </p:sp>
        <p:sp>
          <p:nvSpPr>
            <p:cNvPr id="15" name="Shape 2454"/>
            <p:cNvSpPr/>
            <p:nvPr/>
          </p:nvSpPr>
          <p:spPr>
            <a:xfrm>
              <a:off x="3065620" y="5349862"/>
              <a:ext cx="1496695" cy="76327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2700" spc="2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l"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玩家可将游戏内的资产随机拆散组合，并将元数据铸造到自己的NFT中。</a:t>
              </a:r>
            </a:p>
          </p:txBody>
        </p:sp>
      </p:grpSp>
      <p:sp>
        <p:nvSpPr>
          <p:cNvPr id="18" name="Shape 2457"/>
          <p:cNvSpPr/>
          <p:nvPr/>
        </p:nvSpPr>
        <p:spPr>
          <a:xfrm flipH="1">
            <a:off x="2341752" y="4212100"/>
            <a:ext cx="0" cy="1685524"/>
          </a:xfrm>
          <a:prstGeom prst="line">
            <a:avLst/>
          </a:prstGeom>
          <a:ln w="25400">
            <a:solidFill>
              <a:srgbClr val="FFFFFF">
                <a:alpha val="3716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76798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12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33265" y="1329690"/>
            <a:ext cx="7657465" cy="6061710"/>
            <a:chOff x="7199734" y="2494060"/>
            <a:chExt cx="4637159" cy="4287024"/>
          </a:xfrm>
        </p:grpSpPr>
        <p:pic>
          <p:nvPicPr>
            <p:cNvPr id="5" name="mockup_0018_iMac-_FRONT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99734" y="2494060"/>
              <a:ext cx="4637159" cy="4287024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19" name="图片占位符 25" descr="E:\Evelyn\work\Mark\图\6543.png654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410077" y="2743306"/>
              <a:ext cx="4216089" cy="2320454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70682" r="-1184" b="23246"/>
          <a:stretch>
            <a:fillRect/>
          </a:stretch>
        </p:blipFill>
        <p:spPr>
          <a:xfrm>
            <a:off x="635" y="5756910"/>
            <a:ext cx="12376150" cy="110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36536 0.0018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ldLvl="0" animBg="1"/>
      <p:bldP spid="8" grpId="0" animBg="1"/>
      <p:bldP spid="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69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2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技术亮点</a:t>
            </a:r>
          </a:p>
        </p:txBody>
      </p:sp>
      <p:pic>
        <p:nvPicPr>
          <p:cNvPr id="3" name="图片 2" descr="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-228600" y="1383030"/>
            <a:ext cx="2524125" cy="36474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8770" r="-1184" b="23246"/>
          <a:stretch>
            <a:fillRect/>
          </a:stretch>
        </p:blipFill>
        <p:spPr>
          <a:xfrm>
            <a:off x="635" y="5410200"/>
            <a:ext cx="12376150" cy="1447800"/>
          </a:xfrm>
          <a:prstGeom prst="rect">
            <a:avLst/>
          </a:prstGeom>
        </p:spPr>
      </p:pic>
      <p:pic>
        <p:nvPicPr>
          <p:cNvPr id="24" name="图片 23" descr="刀就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9698355" y="1383030"/>
            <a:ext cx="929005" cy="37795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295525" y="2917190"/>
            <a:ext cx="30168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Ø </a:t>
            </a:r>
            <a:r>
              <a:rPr lang="en-US" sz="1200" b="0" dirty="0" err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minATK</a:t>
            </a:r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=3</a:t>
            </a:r>
            <a:endParaRPr lang="en-US" sz="1200" b="0" dirty="0">
              <a:solidFill>
                <a:schemeClr val="bg1"/>
              </a:solidFill>
              <a:latin typeface="Wingdings" panose="05000000000000000000" charset="0"/>
              <a:ea typeface="微软雅黑" panose="020B0503020204020204" pitchFamily="34" charset="-122"/>
            </a:endParaRPr>
          </a:p>
          <a:p>
            <a:pPr marL="266700" indent="-266700"/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Ø </a:t>
            </a:r>
            <a:r>
              <a:rPr lang="en-US" sz="1200" b="0" dirty="0" err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maxATK</a:t>
            </a:r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=5</a:t>
            </a:r>
            <a:endParaRPr lang="en-US" sz="1200" b="0" dirty="0">
              <a:solidFill>
                <a:schemeClr val="bg1"/>
              </a:solidFill>
              <a:latin typeface="Wingdings" panose="05000000000000000000" charset="0"/>
              <a:ea typeface="微软雅黑" panose="020B0503020204020204" pitchFamily="34" charset="-122"/>
            </a:endParaRPr>
          </a:p>
          <a:p>
            <a:pPr marL="266700" indent="-266700"/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Ø </a:t>
            </a:r>
            <a:r>
              <a:rPr lang="zh-CN" sz="1200" b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buffEffect=dot（3</a:t>
            </a:r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HP/</a:t>
            </a:r>
            <a:r>
              <a:rPr lang="zh-CN" sz="1200" b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sec）</a:t>
            </a:r>
            <a:endParaRPr lang="en-US" sz="1200" b="0" dirty="0">
              <a:solidFill>
                <a:schemeClr val="bg1"/>
              </a:solidFill>
              <a:latin typeface="Wingdings" panose="05000000000000000000" charset="0"/>
              <a:ea typeface="微软雅黑" panose="020B0503020204020204" pitchFamily="34" charset="-122"/>
            </a:endParaRPr>
          </a:p>
          <a:p>
            <a:pPr marL="266700" indent="-266700"/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Ø </a:t>
            </a:r>
            <a:r>
              <a:rPr lang="en-US" sz="1200" b="0" dirty="0" err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buffLast</a:t>
            </a:r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=5sec</a:t>
            </a:r>
            <a:endParaRPr lang="en-US" altLang="en-US" sz="1200" b="0" dirty="0">
              <a:solidFill>
                <a:schemeClr val="bg1"/>
              </a:solidFill>
              <a:latin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5" name="左右箭头 34"/>
          <p:cNvSpPr/>
          <p:nvPr/>
        </p:nvSpPr>
        <p:spPr>
          <a:xfrm>
            <a:off x="5191125" y="3167380"/>
            <a:ext cx="940435" cy="32956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159500" y="2921028"/>
            <a:ext cx="301688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  </a:t>
            </a:r>
            <a:r>
              <a:rPr lang="en-US" altLang="zh-CN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Ø </a:t>
            </a:r>
            <a:r>
              <a:rPr lang="en-US" altLang="zh-CN" sz="1200" b="0" dirty="0" err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minATK</a:t>
            </a:r>
            <a:r>
              <a:rPr lang="en-US" altLang="zh-CN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=2</a:t>
            </a:r>
            <a:endParaRPr lang="en-US" sz="1200" b="0" dirty="0">
              <a:solidFill>
                <a:schemeClr val="bg1"/>
              </a:solidFill>
              <a:latin typeface="Wingdings" panose="05000000000000000000" charset="0"/>
              <a:ea typeface="微软雅黑" panose="020B0503020204020204" pitchFamily="34" charset="-122"/>
            </a:endParaRPr>
          </a:p>
          <a:p>
            <a:pPr marL="266700" indent="-266700"/>
            <a:r>
              <a:rPr lang="en-US" sz="120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  </a:t>
            </a:r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Ø </a:t>
            </a:r>
            <a:r>
              <a:rPr lang="en-US" sz="1200" b="0" dirty="0" err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maxATK</a:t>
            </a:r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=4</a:t>
            </a:r>
            <a:endParaRPr lang="en-US" sz="1200" b="0" dirty="0">
              <a:solidFill>
                <a:schemeClr val="bg1"/>
              </a:solidFill>
              <a:latin typeface="Wingdings" panose="05000000000000000000" charset="0"/>
              <a:ea typeface="微软雅黑" panose="020B0503020204020204" pitchFamily="34" charset="-122"/>
            </a:endParaRPr>
          </a:p>
          <a:p>
            <a:pPr marL="266700" indent="-266700"/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  Ø </a:t>
            </a:r>
            <a:r>
              <a:rPr lang="zh-CN" sz="1200" b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buffEffect=dot（3</a:t>
            </a:r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HP/</a:t>
            </a:r>
            <a:r>
              <a:rPr lang="zh-CN" sz="1200" b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sec）</a:t>
            </a:r>
            <a:endParaRPr lang="en-US" sz="1200" b="0" dirty="0">
              <a:solidFill>
                <a:schemeClr val="bg1"/>
              </a:solidFill>
              <a:latin typeface="Wingdings" panose="05000000000000000000" charset="0"/>
              <a:ea typeface="微软雅黑" panose="020B0503020204020204" pitchFamily="34" charset="-122"/>
            </a:endParaRPr>
          </a:p>
          <a:p>
            <a:pPr marL="266700" indent="-266700"/>
            <a:r>
              <a:rPr lang="en-US" sz="1200" b="0" dirty="0">
                <a:solidFill>
                  <a:schemeClr val="bg1"/>
                </a:solidFill>
                <a:latin typeface="Wingdings" panose="05000000000000000000" charset="0"/>
                <a:ea typeface="微软雅黑" panose="020B0503020204020204" pitchFamily="34" charset="-122"/>
              </a:rPr>
              <a:t>  Ø </a:t>
            </a:r>
            <a:r>
              <a:rPr lang="en-US" sz="1200" b="0" dirty="0" err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buffLast</a:t>
            </a:r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=3sec</a:t>
            </a:r>
            <a:endParaRPr lang="en-US" altLang="en-US" sz="1200" b="0" dirty="0">
              <a:solidFill>
                <a:schemeClr val="bg1"/>
              </a:solidFill>
              <a:latin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92420" y="2799080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NFT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33705" y="1392555"/>
            <a:ext cx="4459605" cy="40557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752600" y="4749800"/>
            <a:ext cx="18211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A</a:t>
            </a:r>
            <a:r>
              <a:rPr lang="zh-CN" altLang="en-US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游戏</a:t>
            </a:r>
            <a:r>
              <a:rPr lang="en-US" altLang="zh-CN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-</a:t>
            </a:r>
            <a:r>
              <a:rPr lang="zh-CN" altLang="en-US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剑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80325" y="4749800"/>
            <a:ext cx="17767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B</a:t>
            </a:r>
            <a:r>
              <a:rPr lang="zh-CN" altLang="en-US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游戏</a:t>
            </a:r>
            <a:r>
              <a:rPr lang="en-US" altLang="zh-CN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-</a:t>
            </a:r>
            <a:r>
              <a:rPr lang="zh-CN" altLang="en-US" sz="2800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刀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32890" y="3039745"/>
            <a:ext cx="8705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元数据</a:t>
            </a:r>
          </a:p>
          <a:p>
            <a:r>
              <a:rPr lang="zh-CN" altLang="en-US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编辑器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782050" y="3097530"/>
            <a:ext cx="8705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元数据</a:t>
            </a:r>
          </a:p>
          <a:p>
            <a:r>
              <a:rPr lang="zh-CN" altLang="en-US" b="1">
                <a:ln w="38100" cmpd="sng"/>
                <a:gradFill>
                  <a:gsLst>
                    <a:gs pos="23000">
                      <a:schemeClr val="accent1"/>
                    </a:gs>
                    <a:gs pos="100000">
                      <a:srgbClr val="50B5E4"/>
                    </a:gs>
                    <a:gs pos="58000">
                      <a:srgbClr val="01D9C2"/>
                    </a:gs>
                    <a:gs pos="0">
                      <a:srgbClr val="50B5E4"/>
                    </a:gs>
                  </a:gsLst>
                  <a:lin ang="4920000" scaled="0"/>
                </a:gra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  <a:reflection blurRad="127000" stA="35000" endA="50" endPos="800" dist="88900" dir="5400000" sy="-100000" algn="bl" rotWithShape="0"/>
                </a:effectLst>
                <a:latin typeface="汉仪海纹体简" panose="01010104010101010101" charset="-122"/>
                <a:ea typeface="汉仪海纹体简" panose="01010104010101010101" charset="-122"/>
                <a:sym typeface="+mn-ea"/>
              </a:rPr>
              <a:t>编辑器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6425565" y="1400810"/>
            <a:ext cx="4459605" cy="40557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FB090-0317-45D5-B0D8-AD915093740F}"/>
              </a:ext>
            </a:extLst>
          </p:cNvPr>
          <p:cNvSpPr txBox="1"/>
          <p:nvPr/>
        </p:nvSpPr>
        <p:spPr>
          <a:xfrm>
            <a:off x="1534302" y="1681250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每次攻击对目标造成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3~5</a:t>
            </a:r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点攻击，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并使目标受到灼烧效果，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并在加下来的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5</a:t>
            </a:r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秒内损失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15</a:t>
            </a:r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点生命值。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7597F2-7462-4E78-86AE-21F9783DBEAD}"/>
              </a:ext>
            </a:extLst>
          </p:cNvPr>
          <p:cNvSpPr txBox="1"/>
          <p:nvPr/>
        </p:nvSpPr>
        <p:spPr>
          <a:xfrm>
            <a:off x="7524048" y="1727269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每次攻击对目标造成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2~4</a:t>
            </a:r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点攻击，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并使目标受到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流血</a:t>
            </a:r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效果，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并在加下来的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3</a:t>
            </a:r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秒内损失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9</a:t>
            </a:r>
            <a:r>
              <a:rPr lang="zh-CN" altLang="zh-CN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charset="0"/>
              </a:rPr>
              <a:t>点生命值。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-1651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2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技术亮点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315681"/>
            <a:ext cx="12192000" cy="256802"/>
          </a:xfrm>
          <a:prstGeom prst="rect">
            <a:avLst/>
          </a:prstGeom>
          <a:solidFill>
            <a:srgbClr val="8497B0">
              <a:alpha val="8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292100" latinLnBrk="1" hangingPunct="0"/>
            <a:endParaRPr lang="zh-CN" altLang="en-US" sz="12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Shape 2447"/>
          <p:cNvSpPr/>
          <p:nvPr/>
        </p:nvSpPr>
        <p:spPr>
          <a:xfrm>
            <a:off x="292735" y="2158365"/>
            <a:ext cx="7098030" cy="635000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ts val="2200"/>
              </a:lnSpc>
            </a:pPr>
            <a:r>
              <a:rPr sz="12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只有当玩家的资产可以在不同的游戏，</a:t>
            </a:r>
          </a:p>
          <a:p>
            <a:pPr>
              <a:lnSpc>
                <a:spcPts val="2200"/>
              </a:lnSpc>
            </a:pPr>
            <a:r>
              <a:rPr sz="1200" noProof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不同的社区中进行转移时，元宇宙才能得以成立。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74159" y="3382761"/>
            <a:ext cx="1135499" cy="352576"/>
            <a:chOff x="874159" y="3382761"/>
            <a:chExt cx="1135499" cy="352576"/>
          </a:xfrm>
        </p:grpSpPr>
        <p:sp>
          <p:nvSpPr>
            <p:cNvPr id="9" name="Shape 2448"/>
            <p:cNvSpPr/>
            <p:nvPr/>
          </p:nvSpPr>
          <p:spPr>
            <a:xfrm flipH="1">
              <a:off x="874159" y="3382761"/>
              <a:ext cx="1135499" cy="352576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57200">
                <a:defRPr sz="18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90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Shape 2449"/>
            <p:cNvSpPr/>
            <p:nvPr/>
          </p:nvSpPr>
          <p:spPr>
            <a:xfrm>
              <a:off x="1210548" y="3403157"/>
              <a:ext cx="426720" cy="28638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痛点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1642" y="4285602"/>
            <a:ext cx="1652008" cy="1623646"/>
            <a:chOff x="748832" y="4592942"/>
            <a:chExt cx="1652008" cy="1623646"/>
          </a:xfrm>
        </p:grpSpPr>
        <p:sp>
          <p:nvSpPr>
            <p:cNvPr id="11" name="Shape 2450"/>
            <p:cNvSpPr/>
            <p:nvPr/>
          </p:nvSpPr>
          <p:spPr>
            <a:xfrm>
              <a:off x="748832" y="4592942"/>
              <a:ext cx="1652008" cy="680085"/>
            </a:xfrm>
            <a:prstGeom prst="rect">
              <a:avLst/>
            </a:prstGeom>
            <a:ln w="12700">
              <a:miter lim="400000"/>
            </a:ln>
          </p:spPr>
          <p:txBody>
            <a:bodyPr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12000" spc="119">
                  <a:solidFill>
                    <a:srgbClr val="FFAC00"/>
                  </a:solidFill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altLang="en-US" sz="3600" spc="6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元数据</a:t>
              </a:r>
            </a:p>
          </p:txBody>
        </p:sp>
        <p:sp>
          <p:nvSpPr>
            <p:cNvPr id="14" name="Shape 2453"/>
            <p:cNvSpPr/>
            <p:nvPr/>
          </p:nvSpPr>
          <p:spPr>
            <a:xfrm>
              <a:off x="874230" y="5222178"/>
              <a:ext cx="1453602" cy="9944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2700" spc="2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l"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将完整的游戏资产分解为“元数据”，将“元数据”的所有权通过NFT进行确认。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83325" y="4285920"/>
            <a:ext cx="1652270" cy="1689417"/>
            <a:chOff x="2910045" y="4423715"/>
            <a:chExt cx="1652270" cy="1689417"/>
          </a:xfrm>
        </p:grpSpPr>
        <p:sp>
          <p:nvSpPr>
            <p:cNvPr id="12" name="Shape 2451"/>
            <p:cNvSpPr/>
            <p:nvPr/>
          </p:nvSpPr>
          <p:spPr>
            <a:xfrm>
              <a:off x="2910045" y="4423715"/>
              <a:ext cx="1652008" cy="1018540"/>
            </a:xfrm>
            <a:prstGeom prst="rect">
              <a:avLst/>
            </a:prstGeom>
            <a:ln w="12700">
              <a:miter lim="400000"/>
            </a:ln>
          </p:spPr>
          <p:txBody>
            <a:bodyPr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12000" spc="119">
                  <a:solidFill>
                    <a:srgbClr val="FFAC00"/>
                  </a:solidFill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altLang="en-US" sz="2800" spc="6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元数据</a:t>
              </a:r>
            </a:p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altLang="en-US" sz="2800" spc="6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编辑器</a:t>
              </a:r>
            </a:p>
          </p:txBody>
        </p:sp>
        <p:sp>
          <p:nvSpPr>
            <p:cNvPr id="15" name="Shape 2454"/>
            <p:cNvSpPr/>
            <p:nvPr/>
          </p:nvSpPr>
          <p:spPr>
            <a:xfrm>
              <a:off x="3065620" y="5349862"/>
              <a:ext cx="1496695" cy="76327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2700" spc="2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l"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玩家可将游戏内的资产随机拆散组合，并将元数据铸造到自己的NFT中。</a:t>
              </a:r>
            </a:p>
          </p:txBody>
        </p:sp>
      </p:grpSp>
      <p:sp>
        <p:nvSpPr>
          <p:cNvPr id="18" name="Shape 2457"/>
          <p:cNvSpPr/>
          <p:nvPr/>
        </p:nvSpPr>
        <p:spPr>
          <a:xfrm flipH="1">
            <a:off x="2341752" y="4212100"/>
            <a:ext cx="0" cy="1685524"/>
          </a:xfrm>
          <a:prstGeom prst="line">
            <a:avLst/>
          </a:prstGeom>
          <a:ln w="25400">
            <a:solidFill>
              <a:srgbClr val="FFFFFF">
                <a:alpha val="3716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76798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12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33265" y="1329690"/>
            <a:ext cx="7657465" cy="6061710"/>
            <a:chOff x="7199734" y="2494060"/>
            <a:chExt cx="4637159" cy="4287024"/>
          </a:xfrm>
        </p:grpSpPr>
        <p:pic>
          <p:nvPicPr>
            <p:cNvPr id="5" name="mockup_0018_iMac-_FRONT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99734" y="2494060"/>
              <a:ext cx="4637159" cy="4287024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19" name="图片占位符 25" descr="E:\Evelyn\work\Mark\图\元数据编辑器.png元数据编辑器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430073" y="2706480"/>
              <a:ext cx="4207244" cy="2357279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70682" r="-1184" b="23246"/>
          <a:stretch>
            <a:fillRect/>
          </a:stretch>
        </p:blipFill>
        <p:spPr>
          <a:xfrm>
            <a:off x="635" y="5756910"/>
            <a:ext cx="12376150" cy="110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36536 0.0018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ldLvl="0" animBg="1"/>
      <p:bldP spid="8" grpId="0" animBg="1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45" y="-39767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40" y="-490872"/>
            <a:ext cx="21372881" cy="7676679"/>
            <a:chOff x="-4590440" y="-49087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3878" y="-34710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4590440" y="-49087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 descr="E:\Evelyn\work\Mark\图\图片6.png图片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19078" y="1982661"/>
            <a:ext cx="1553845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8626" y="3536173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3</a:t>
            </a:r>
          </a:p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Roadmap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68770" r="-1184" b="23246"/>
          <a:stretch>
            <a:fillRect/>
          </a:stretch>
        </p:blipFill>
        <p:spPr>
          <a:xfrm>
            <a:off x="635" y="5410200"/>
            <a:ext cx="1237615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8277_1_15"/>
  <p:tag name="KSO_WM_TEMPLATE_INDEX" val="20197106"/>
  <p:tag name="KSO_WM_UNIT_DIAGRAM_MODELTYPE" val="partialZoo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VALUE" val="1470*1470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8277_1_1"/>
  <p:tag name="KSO_WM_UNIT_ID" val="mixed20197106_1*ζ_h_d*1_1_1"/>
  <p:tag name="KSO_WM_TEMPLATE_CATEGORY" val="mixed"/>
  <p:tag name="KSO_WM_TEMPLATE_INDEX" val="20197106"/>
  <p:tag name="KSO_WM_UNIT_SUPPORT_UNIT_TYPE" val="[&quot;all&quot;]"/>
  <p:tag name="KSO_WM_UNIT_LAYERLEVEL" val="1_1_1"/>
  <p:tag name="KSO_WM_TAG_VERSION" val="1.0"/>
  <p:tag name="KSO_WM_BEAUTIFY_FLAG" val="#wm#"/>
  <p:tag name="KSO_WM_UNIT_PARTIAL_ZOOM_TEMPLATE_ID" val="3110879"/>
  <p:tag name="KSO_WM_UNIT_PARTIAL_ZOOM_EFFECT_TID" val="0"/>
  <p:tag name="KSO_WM_UNIT_PARTIAL_ZOOM_ORG_WIDTH" val="19200"/>
  <p:tag name="KSO_WM_UNIT_PARTIAL_ZOOM_ORG_HEIGHT" val="10800"/>
  <p:tag name="KSO_WM_UNIT_PARTIAL_ZOOM_CONFIRM_ZOOM_AREA" val="1"/>
  <p:tag name="KSO_WM_UNIT_PARTIAL_ZOOM_RATIO" val="1.24843"/>
  <p:tag name="KSO_WM_UNIT_PARTIAL_ZOOM_HDIMAG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7"/>
  <p:tag name="KSO_WM_UNIT_ID" val="mixed20197106_1*ζ_h_i*1_1_7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2"/>
  <p:tag name="KSO_WM_UNIT_ID" val="mixed20197106_1*ζ_h_i*1_1_2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1"/>
  <p:tag name="KSO_WM_UNIT_ID" val="mixed20197106_1*ζ_h_i*1_1_1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14"/>
  <p:tag name="KSO_WM_UNIT_ID" val="mixed20197106_1*ζ_h_i*1_1_14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11"/>
  <p:tag name="KSO_WM_UNIT_ID" val="mixed20197106_1*ζ_h_i*1_1_11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9"/>
  <p:tag name="KSO_WM_UNIT_ID" val="mixed20197106_1*ζ_h_i*1_1_9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6"/>
  <p:tag name="KSO_WM_UNIT_ID" val="mixed20197106_1*ζ_h_i*1_1_6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4"/>
  <p:tag name="KSO_WM_UNIT_ID" val="mixed20197106_1*ζ_h_i*1_1_4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8277_1_3"/>
  <p:tag name="KSO_WM_UNIT_ID" val="mixed20197106_1*ζ_h_i*1_1_3"/>
  <p:tag name="KSO_WM_TEMPLATE_CATEGORY" val="mixed"/>
  <p:tag name="KSO_WM_TEMPLATE_INDEX" val="20197106"/>
  <p:tag name="KSO_WM_UNIT_LAYERLEVEL" val="1_1_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44,&quot;width&quot;:397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kxhz5cw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706</Words>
  <Application>Microsoft Office PowerPoint</Application>
  <PresentationFormat>宽屏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汉仪海纹体简</vt:lpstr>
      <vt:lpstr>汉仪舒圆黑简</vt:lpstr>
      <vt:lpstr>微软雅黑</vt:lpstr>
      <vt:lpstr>字魂210号-国风少年体</vt:lpstr>
      <vt:lpstr>字魂59号-创粗黑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雷 李</cp:lastModifiedBy>
  <cp:revision>163</cp:revision>
  <dcterms:created xsi:type="dcterms:W3CDTF">2019-06-19T02:08:00Z</dcterms:created>
  <dcterms:modified xsi:type="dcterms:W3CDTF">2021-09-14T09:39:17Z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1271922470_cloud</vt:lpwstr>
  </property>
</Properties>
</file>