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4" r:id="rId2"/>
    <p:sldId id="282" r:id="rId3"/>
    <p:sldId id="286" r:id="rId4"/>
    <p:sldId id="291" r:id="rId5"/>
    <p:sldId id="292" r:id="rId6"/>
    <p:sldId id="290" r:id="rId7"/>
    <p:sldId id="289" r:id="rId8"/>
    <p:sldId id="288" r:id="rId9"/>
    <p:sldId id="287" r:id="rId10"/>
    <p:sldId id="285" r:id="rId11"/>
    <p:sldId id="295" r:id="rId12"/>
    <p:sldId id="294" r:id="rId13"/>
    <p:sldId id="293" r:id="rId14"/>
    <p:sldId id="296" r:id="rId15"/>
    <p:sldId id="298" r:id="rId16"/>
    <p:sldId id="297" r:id="rId17"/>
    <p:sldId id="299" r:id="rId18"/>
    <p:sldId id="300" r:id="rId19"/>
    <p:sldId id="272" r:id="rId20"/>
    <p:sldId id="275" r:id="rId21"/>
    <p:sldId id="27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06A9D-BF34-496A-9705-4BBAD9419C3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6FF8D-C17B-4126-A1F1-6B5F88D5B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21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EF4EB-B3C5-42AB-ADF0-3A892930F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BF6CD2-AC9F-4CB8-B402-870EB24C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19CDC-3E9B-4FB9-A6CE-08D625AC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77E75-5D80-463D-A229-1B367CF7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4D46C-32E4-4063-A439-AF0F2D24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60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48C0A-498B-4CC3-8F04-0EC24B7C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E3C08C-DC65-48EF-83D6-DACB2EB24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AE1EC-65E4-4D62-A1B3-ED967EB2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0DA23-184D-4C6C-8D6B-ADC9B604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AB02B-E75C-4CF7-B582-E2D994F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48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5745A7-C101-402E-8080-35A6D0B3A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F0C16-1330-41F9-B30F-2297EBBFD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0B55F-A71E-4B76-BDB8-DADCFC82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CA2046-65A1-4DA7-A104-63AEFBC1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B7901-5161-475B-A89F-A56596F7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38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F7935-F753-4021-A22B-D0A00AF8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17BAD-091C-4ABC-94BF-B2DA918A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DC56C-426F-409C-903D-119B4289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56CF5-5E48-4BB3-8E3D-00307191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489D1-2984-499B-9C78-7F31B2DB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6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BC763-FF35-4259-BD60-56EA8AD8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394E0-1A17-470C-8EAE-0CBF3DB8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291BC-5204-4875-B7B4-B51F4374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2C3D3-C978-4F59-AFFF-9103CFF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30D08-4708-47FB-A6ED-272B54D5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57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FDC30-A21B-49F1-B619-16BA6273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A600F-FD6A-492B-A7F3-0DD02B1C9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FE169F-EAA7-47D0-B761-5CD815FA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345C43-A61A-4B20-8A5E-846573B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EE8331-6B2C-426B-BBD4-1CEB3C21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8B5148-43C7-45F5-ABB4-CE9FAD7F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4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B8980-D04A-46AA-83CD-E83551DD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4C3D22-DB7A-4B0F-A1FE-74A17E610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C6571E-D86D-4665-AB65-A7F68EC7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694ADB-5DA1-4F41-B99F-443743FE8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08B938-8E09-43BB-AC54-0FD94A076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35E0D9-5E0D-470C-8EC6-6C008331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C853D2-8C2A-439A-8398-0D8B4637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6824DB-E133-49C5-BF51-95B3EAE5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86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4F8AE-CE03-43C7-8EFA-B50D5E90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8272B2-CFE1-4050-A8B0-8AF5DED0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BE3CB-5787-44D9-8011-9490EC5E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6A3478-9414-43BE-8DE9-30E49A60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13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23F3-3F75-4455-B745-9DD682C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B14818-2D94-4C17-BE69-0D04ECA6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CB01C1-42C5-4E68-B528-7C168192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00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A9358-735D-4F0F-BB0C-F137449A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39C00-303D-45B4-A911-1BE67E26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F8786F-265B-4D5D-9EE9-CA95E7AF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B4C0D-A951-44B9-84DA-7757D935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E3420-DE38-4740-8788-802AF57E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FD07D2-84BF-4FF3-B6ED-A0BCA46F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7DF24-BB8F-477A-99E2-A3A17A24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A471FB-7C05-4F1E-B479-3B8FC2BDA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3BB2F-AF74-49D1-B1F0-EC930C2FE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AE235A-E77E-4C36-BF0A-51720A3E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D979BD-5688-4348-91DD-919B0728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CE9F0-4BD2-4E45-9604-6EAF76F2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31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43DFD1-1263-4719-9D57-73E56AC4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B5F38-AB8E-4A1D-B288-D745A207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FD264-1A9D-4508-AB5D-41FFE71E0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6CCD-76CF-48F9-AFE0-8131E86EE8DA}" type="datetimeFigureOut">
              <a:rPr lang="es-ES" smtClean="0"/>
              <a:t>2018-10-12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41ECB-CE2E-4151-9413-8157AE32E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BD0D2-0A6D-475E-8A0E-713610ABD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4EC6-CFD1-447F-AA45-09DDBB7D5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63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security-updat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security-updates/securityadvisories/2017/321429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milocalfunciona.io/construyendo-una-web-api-rest-segura-con-json-web-token-en-net-parte-ii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enmilocalfunciona.io/construyendo-una-web-api-rest-segura-con-json-web-token-en-net-parte-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rfc7519" TargetMode="External"/><Relationship Id="rId5" Type="http://schemas.openxmlformats.org/officeDocument/2006/relationships/hyperlink" Target="https://github.com/santimacnet/WebAPI-Segura-JWT" TargetMode="External"/><Relationship Id="rId4" Type="http://schemas.openxmlformats.org/officeDocument/2006/relationships/hyperlink" Target="https://enmilocalfunciona.io/construyendo-una-web-api-rest-segura-con-json-web-token-en-net-parte-iii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7519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es.wikipedia.org/wiki/JSON_Web_Toke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74958" y="2520733"/>
            <a:ext cx="7423484" cy="1678043"/>
          </a:xfrm>
        </p:spPr>
        <p:txBody>
          <a:bodyPr>
            <a:noAutofit/>
          </a:bodyPr>
          <a:lstStyle/>
          <a:p>
            <a:r>
              <a:rPr lang="es-ES" sz="4800" b="1" dirty="0">
                <a:solidFill>
                  <a:schemeClr val="accent5">
                    <a:lumMod val="75000"/>
                  </a:schemeClr>
                </a:solidFill>
              </a:rPr>
              <a:t>Protegiendo tu API REST con JWT en aplicaciones .NET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45AB1A-DC53-CA4B-9340-6619DE33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73" y="4721039"/>
            <a:ext cx="7213600" cy="1790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E158A4-9217-40C5-AAF0-69B77F2706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97" r="34519"/>
          <a:stretch/>
        </p:blipFill>
        <p:spPr>
          <a:xfrm>
            <a:off x="412827" y="2484638"/>
            <a:ext cx="3704492" cy="34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5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BFECF8D-C4DC-4B58-9F2B-F02BA3301B71}"/>
              </a:ext>
            </a:extLst>
          </p:cNvPr>
          <p:cNvSpPr txBox="1">
            <a:spLocks/>
          </p:cNvSpPr>
          <p:nvPr/>
        </p:nvSpPr>
        <p:spPr>
          <a:xfrm>
            <a:off x="-174089" y="1759863"/>
            <a:ext cx="12192000" cy="1155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1" dirty="0">
                <a:solidFill>
                  <a:schemeClr val="accent5">
                    <a:lumMod val="75000"/>
                  </a:schemeClr>
                </a:solidFill>
              </a:rPr>
              <a:t>NUESTRO AMIGOS DEBUGGERS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46EC06-488B-4C43-97EA-30A34A0D5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6" y="2981828"/>
            <a:ext cx="5621190" cy="24336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22CBDC-211C-4E74-9AFF-78567E947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561" y="4689063"/>
            <a:ext cx="4580845" cy="20265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036B4B-141D-47C7-A1FD-73871DB8A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224" y="3008558"/>
            <a:ext cx="4868341" cy="23341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8419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5DD0500-5F7C-49B5-8E32-004BEA72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8" y="2190091"/>
            <a:ext cx="5189428" cy="39625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B909DCA-3DF7-4CE0-A0C8-D8E5AF4C5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17" y="2240164"/>
            <a:ext cx="5306242" cy="391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F2F796-C0E6-4391-A743-23D7716F3EEA}"/>
              </a:ext>
            </a:extLst>
          </p:cNvPr>
          <p:cNvSpPr/>
          <p:nvPr/>
        </p:nvSpPr>
        <p:spPr>
          <a:xfrm>
            <a:off x="284940" y="6284690"/>
            <a:ext cx="1162212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b="1" dirty="0"/>
              <a:t>DEMO</a:t>
            </a:r>
            <a:r>
              <a:rPr lang="es-ES" sz="2000" dirty="0"/>
              <a:t>: Lo importante es el </a:t>
            </a:r>
            <a:r>
              <a:rPr lang="es-ES" sz="2000" b="1" dirty="0"/>
              <a:t>SECRET</a:t>
            </a:r>
            <a:r>
              <a:rPr lang="es-ES" sz="2000" dirty="0"/>
              <a:t> con el que firmamos el token y no debemos darlo a nadie.</a:t>
            </a:r>
          </a:p>
        </p:txBody>
      </p:sp>
    </p:spTree>
    <p:extLst>
      <p:ext uri="{BB962C8B-B14F-4D97-AF65-F5344CB8AC3E}">
        <p14:creationId xmlns:p14="http://schemas.microsoft.com/office/powerpoint/2010/main" val="363726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9EBF491-6C8A-47E4-85C9-F856FC712A29}"/>
              </a:ext>
            </a:extLst>
          </p:cNvPr>
          <p:cNvSpPr txBox="1">
            <a:spLocks/>
          </p:cNvSpPr>
          <p:nvPr/>
        </p:nvSpPr>
        <p:spPr>
          <a:xfrm>
            <a:off x="0" y="2779295"/>
            <a:ext cx="6113082" cy="2501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JWT </a:t>
            </a: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LIBRERIAS </a:t>
            </a: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Y </a:t>
            </a: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VULNERABILIDADES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1239E9-DBB2-4DD5-BCEE-81F94074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49" y="2058029"/>
            <a:ext cx="5556017" cy="4604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D4EBD2E-C167-4C2E-AAAF-DCDF30A0F7EB}"/>
              </a:ext>
            </a:extLst>
          </p:cNvPr>
          <p:cNvSpPr/>
          <p:nvPr/>
        </p:nvSpPr>
        <p:spPr>
          <a:xfrm>
            <a:off x="0" y="6139030"/>
            <a:ext cx="5946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hlinkClick r:id="rId4"/>
              </a:rPr>
              <a:t>https://docs.microsoft.com/en-us/security-updates</a:t>
            </a:r>
            <a:endParaRPr lang="es-ES" sz="1400" dirty="0"/>
          </a:p>
          <a:p>
            <a:pPr algn="ctr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2768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B356882-A0DC-4D8D-AE16-6264A649F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3"/>
          <a:stretch/>
        </p:blipFill>
        <p:spPr>
          <a:xfrm>
            <a:off x="5546558" y="2245814"/>
            <a:ext cx="6423698" cy="39633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B40B68D-5E2D-4841-A374-EB344E3F15A5}"/>
              </a:ext>
            </a:extLst>
          </p:cNvPr>
          <p:cNvSpPr txBox="1">
            <a:spLocks/>
          </p:cNvSpPr>
          <p:nvPr/>
        </p:nvSpPr>
        <p:spPr>
          <a:xfrm>
            <a:off x="0" y="2815390"/>
            <a:ext cx="5378116" cy="2501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JWT </a:t>
            </a: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LIBRERIAS </a:t>
            </a: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Y </a:t>
            </a: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VULNERABILIDADES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ECE4AE-B3E8-4768-8DC1-7610FB41EC32}"/>
              </a:ext>
            </a:extLst>
          </p:cNvPr>
          <p:cNvSpPr/>
          <p:nvPr/>
        </p:nvSpPr>
        <p:spPr>
          <a:xfrm>
            <a:off x="317334" y="6362788"/>
            <a:ext cx="10458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Vulnerabilities</a:t>
            </a:r>
            <a:r>
              <a:rPr lang="es-ES" b="1" dirty="0"/>
              <a:t>: </a:t>
            </a:r>
            <a:r>
              <a:rPr lang="es-ES" dirty="0">
                <a:hlinkClick r:id="rId4"/>
              </a:rPr>
              <a:t>https://docs.microsoft.com/en-us/security-updates/securityadvisories/2017/3214296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216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AD8034A-4FEA-4152-A2F0-39277005351D}"/>
              </a:ext>
            </a:extLst>
          </p:cNvPr>
          <p:cNvSpPr txBox="1">
            <a:spLocks/>
          </p:cNvSpPr>
          <p:nvPr/>
        </p:nvSpPr>
        <p:spPr>
          <a:xfrm>
            <a:off x="0" y="1882942"/>
            <a:ext cx="12192000" cy="979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accent5">
                    <a:lumMod val="75000"/>
                  </a:schemeClr>
                </a:solidFill>
              </a:rPr>
              <a:t>Ciclo de vida de un Token</a:t>
            </a:r>
            <a:endParaRPr lang="es-E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26313C1-E113-4676-88DB-5628FDC0D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" t="6214" r="2909" b="10236"/>
          <a:stretch/>
        </p:blipFill>
        <p:spPr>
          <a:xfrm>
            <a:off x="2062300" y="2531043"/>
            <a:ext cx="8465333" cy="4174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1785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4C7691-0ABE-4DE9-952A-39A8460CD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02" y="1107072"/>
            <a:ext cx="5662815" cy="41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3BC7B8-8268-4346-A386-C8179459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82" y="945050"/>
            <a:ext cx="8897081" cy="546754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356EDD2-FBB4-4EBD-9955-BC5EFAF8DD45}"/>
              </a:ext>
            </a:extLst>
          </p:cNvPr>
          <p:cNvSpPr txBox="1">
            <a:spLocks/>
          </p:cNvSpPr>
          <p:nvPr/>
        </p:nvSpPr>
        <p:spPr>
          <a:xfrm>
            <a:off x="2371017" y="83975"/>
            <a:ext cx="7730246" cy="993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7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DEMO ASP.NET WEB API</a:t>
            </a:r>
            <a:endParaRPr lang="es-ES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6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B46862C-0774-4564-8BD4-B052D6818542}"/>
              </a:ext>
            </a:extLst>
          </p:cNvPr>
          <p:cNvSpPr txBox="1">
            <a:spLocks/>
          </p:cNvSpPr>
          <p:nvPr/>
        </p:nvSpPr>
        <p:spPr>
          <a:xfrm>
            <a:off x="3302318" y="83975"/>
            <a:ext cx="6220408" cy="993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7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DEBUGGERS</a:t>
            </a:r>
            <a:endParaRPr lang="es-ES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699EB6-FC9D-4EAC-8F29-3875326D6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73" b="-19655"/>
          <a:stretch/>
        </p:blipFill>
        <p:spPr>
          <a:xfrm>
            <a:off x="2790316" y="997195"/>
            <a:ext cx="6819959" cy="3573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20305A-068F-41D4-8D0B-23F0C66C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2820284"/>
            <a:ext cx="3529109" cy="19032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8B4584-E671-4AA3-A5B4-B4D0555FA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223" y="1884442"/>
            <a:ext cx="3227553" cy="37749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B8C3C9-AC28-4116-A7DF-FB1B241E7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105531"/>
            <a:ext cx="3553968" cy="13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4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390D298-B55A-4EAA-9B93-CAE99B08206A}"/>
              </a:ext>
            </a:extLst>
          </p:cNvPr>
          <p:cNvSpPr txBox="1">
            <a:spLocks/>
          </p:cNvSpPr>
          <p:nvPr/>
        </p:nvSpPr>
        <p:spPr>
          <a:xfrm>
            <a:off x="2967135" y="83975"/>
            <a:ext cx="6555591" cy="993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7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CUESTIONES CLAVE</a:t>
            </a:r>
            <a:endParaRPr lang="es-ES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E7D26F8-41F5-48C4-A4B7-8D26FACD4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73" b="-19655"/>
          <a:stretch/>
        </p:blipFill>
        <p:spPr>
          <a:xfrm>
            <a:off x="2136710" y="939506"/>
            <a:ext cx="7386016" cy="35733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39BFBBE-ED08-43B4-B3B7-72BCE0997714}"/>
              </a:ext>
            </a:extLst>
          </p:cNvPr>
          <p:cNvSpPr/>
          <p:nvPr/>
        </p:nvSpPr>
        <p:spPr>
          <a:xfrm>
            <a:off x="764087" y="1186479"/>
            <a:ext cx="99287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s-ES" sz="3200" dirty="0">
                <a:solidFill>
                  <a:srgbClr val="0070C0"/>
                </a:solidFill>
              </a:rPr>
            </a:br>
            <a:endParaRPr lang="es-ES" sz="32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70C0"/>
                </a:solidFill>
              </a:rPr>
              <a:t>Que pasa cuando recibo el token en mi controlador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70C0"/>
                </a:solidFill>
              </a:rPr>
              <a:t>Que pasa cuando caduca el token en mi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70C0"/>
                </a:solidFill>
              </a:rPr>
              <a:t>Que pasa cuando realizamos </a:t>
            </a:r>
            <a:r>
              <a:rPr lang="es-ES" sz="3200" dirty="0" err="1">
                <a:solidFill>
                  <a:srgbClr val="0070C0"/>
                </a:solidFill>
              </a:rPr>
              <a:t>logout</a:t>
            </a:r>
            <a:r>
              <a:rPr lang="es-ES" sz="3200" dirty="0">
                <a:solidFill>
                  <a:srgbClr val="0070C0"/>
                </a:solidFill>
              </a:rPr>
              <a:t> en app/web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70C0"/>
                </a:solidFill>
              </a:rPr>
              <a:t>Que pasa con mis token en </a:t>
            </a:r>
            <a:r>
              <a:rPr lang="es-ES" sz="3200" dirty="0" err="1">
                <a:solidFill>
                  <a:srgbClr val="0070C0"/>
                </a:solidFill>
              </a:rPr>
              <a:t>devlocal</a:t>
            </a:r>
            <a:r>
              <a:rPr lang="es-ES" sz="3200" dirty="0">
                <a:solidFill>
                  <a:srgbClr val="0070C0"/>
                </a:solidFill>
              </a:rPr>
              <a:t> y producción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70C0"/>
                </a:solidFill>
              </a:rPr>
              <a:t>Que pasa si tengo varias API REST que usan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70C0"/>
                </a:solidFill>
              </a:rPr>
              <a:t>Quien y donde se gestionan los usuarios de mi API</a:t>
            </a:r>
          </a:p>
          <a:p>
            <a:endParaRPr lang="es-ES" sz="3200" dirty="0">
              <a:solidFill>
                <a:srgbClr val="0070C0"/>
              </a:solidFill>
            </a:endParaRPr>
          </a:p>
          <a:p>
            <a:endParaRPr lang="es-ES" sz="3200" dirty="0">
              <a:solidFill>
                <a:srgbClr val="0070C0"/>
              </a:solidFill>
            </a:endParaRPr>
          </a:p>
          <a:p>
            <a:endParaRPr lang="es-E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8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magen que contiene persona, hombre&#10;&#10;Descripción generada con confianza alta">
            <a:extLst>
              <a:ext uri="{FF2B5EF4-FFF2-40B4-BE49-F238E27FC236}">
                <a16:creationId xmlns:a16="http://schemas.microsoft.com/office/drawing/2014/main" id="{50260220-CC7F-4DF0-ABD2-88F96BA1C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323"/>
            <a:ext cx="12192000" cy="567008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390D298-B55A-4EAA-9B93-CAE99B08206A}"/>
              </a:ext>
            </a:extLst>
          </p:cNvPr>
          <p:cNvSpPr txBox="1">
            <a:spLocks/>
          </p:cNvSpPr>
          <p:nvPr/>
        </p:nvSpPr>
        <p:spPr>
          <a:xfrm>
            <a:off x="3302318" y="83975"/>
            <a:ext cx="6220408" cy="993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7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PREGUNTAS</a:t>
            </a:r>
            <a:endParaRPr lang="es-ES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E7D26F8-41F5-48C4-A4B7-8D26FACD4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73" b="-19655"/>
          <a:stretch/>
        </p:blipFill>
        <p:spPr>
          <a:xfrm>
            <a:off x="2790316" y="997195"/>
            <a:ext cx="6819959" cy="3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9599E7D-D7A1-4203-B66C-C1904E6E310F}"/>
              </a:ext>
            </a:extLst>
          </p:cNvPr>
          <p:cNvSpPr/>
          <p:nvPr/>
        </p:nvSpPr>
        <p:spPr>
          <a:xfrm>
            <a:off x="2378242" y="2333686"/>
            <a:ext cx="88231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Conceptos básicos de seguridad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Cookies vs Tokens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Definiciones de JWT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Fundamentos de JWT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Anatomía de JWT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Estructura de un Token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Nuestros amigos 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</a:rPr>
              <a:t>debuggers</a:t>
            </a:r>
            <a:endParaRPr lang="es-E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Ciclo de vida de un Token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Librerías y vulnerabilidades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Vamos a la acción</a:t>
            </a:r>
          </a:p>
        </p:txBody>
      </p:sp>
    </p:spTree>
    <p:extLst>
      <p:ext uri="{BB962C8B-B14F-4D97-AF65-F5344CB8AC3E}">
        <p14:creationId xmlns:p14="http://schemas.microsoft.com/office/powerpoint/2010/main" val="10410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4D525-A9E4-4372-B6D7-32E1BCC2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045" y="330741"/>
            <a:ext cx="6220408" cy="993422"/>
          </a:xfrm>
        </p:spPr>
        <p:txBody>
          <a:bodyPr>
            <a:normAutofit fontScale="90000"/>
          </a:bodyPr>
          <a:lstStyle/>
          <a:p>
            <a:r>
              <a:rPr lang="es-ES" sz="67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REFERENCIAS</a:t>
            </a:r>
            <a:endParaRPr lang="es-ES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E04A3-3F7D-45E1-94C1-FD7C2172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903446"/>
            <a:ext cx="11714921" cy="4101300"/>
          </a:xfrm>
        </p:spPr>
        <p:txBody>
          <a:bodyPr>
            <a:normAutofit fontScale="92500" lnSpcReduction="10000"/>
          </a:bodyPr>
          <a:lstStyle/>
          <a:p>
            <a:endParaRPr lang="es-ES" sz="2000" dirty="0">
              <a:hlinkClick r:id="rId2"/>
            </a:endParaRPr>
          </a:p>
          <a:p>
            <a:r>
              <a:rPr lang="es-ES" sz="2000" dirty="0">
                <a:hlinkClick r:id="rId2"/>
              </a:rPr>
              <a:t>https://enmilocalfunciona.io/construyendo-una-web-api-rest-segura-con-json-web-token-en-net-parte-i/</a:t>
            </a:r>
            <a:r>
              <a:rPr lang="es-ES" sz="2000" dirty="0"/>
              <a:t> </a:t>
            </a:r>
          </a:p>
          <a:p>
            <a:r>
              <a:rPr lang="es-ES" sz="2000" dirty="0">
                <a:hlinkClick r:id="rId3"/>
              </a:rPr>
              <a:t>https://enmilocalfunciona.io/construyendo-una-web-api-rest-segura-con-json-web-token-en-net-parte-ii/</a:t>
            </a:r>
            <a:r>
              <a:rPr lang="es-ES" sz="2000" dirty="0"/>
              <a:t> </a:t>
            </a:r>
          </a:p>
          <a:p>
            <a:r>
              <a:rPr lang="es-ES" sz="2000" dirty="0">
                <a:hlinkClick r:id="rId4"/>
              </a:rPr>
              <a:t>https://enmilocalfunciona.io/construyendo-una-web-api-rest-segura-con-json-web-token-en-net-parte-iii/</a:t>
            </a:r>
            <a:r>
              <a:rPr lang="es-ES" sz="2000" dirty="0"/>
              <a:t> </a:t>
            </a:r>
          </a:p>
          <a:p>
            <a:r>
              <a:rPr lang="es-ES" sz="2000" dirty="0">
                <a:hlinkClick r:id="rId5"/>
              </a:rPr>
              <a:t>https://github.com/santimacnet/WebAPI-Segura-JWT</a:t>
            </a:r>
            <a:endParaRPr lang="es-ES" sz="2000" dirty="0"/>
          </a:p>
          <a:p>
            <a:endParaRPr lang="es-ES" sz="2000" dirty="0"/>
          </a:p>
          <a:p>
            <a:r>
              <a:rPr lang="es-ES" sz="2000" dirty="0">
                <a:hlinkClick r:id="rId2"/>
              </a:rPr>
              <a:t>https://jwt.io</a:t>
            </a:r>
          </a:p>
          <a:p>
            <a:r>
              <a:rPr lang="es-ES" sz="2000" dirty="0">
                <a:hlinkClick r:id="rId2"/>
              </a:rPr>
              <a:t>https://www.jsonwebtoken.io</a:t>
            </a:r>
          </a:p>
          <a:p>
            <a:r>
              <a:rPr lang="es-ES" sz="2000" dirty="0">
                <a:hlinkClick r:id="rId6"/>
              </a:rPr>
              <a:t>https://tools.ietf.org/html/rfc7519</a:t>
            </a:r>
            <a:endParaRPr lang="es-ES" sz="2000" dirty="0"/>
          </a:p>
          <a:p>
            <a:r>
              <a:rPr lang="es-ES" sz="2000" dirty="0">
                <a:hlinkClick r:id="rId2"/>
              </a:rPr>
              <a:t>https://docs.microsoft.com/en-us/security-updates/securityadvisories/2017/3214296</a:t>
            </a:r>
          </a:p>
          <a:p>
            <a:r>
              <a:rPr lang="es-ES" sz="2000" dirty="0">
                <a:hlinkClick r:id="rId2"/>
              </a:rPr>
              <a:t>https://auth0.com/blog/ten-things-you-should-know-about-tokens-and-cookies/</a:t>
            </a:r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A21C66-17B7-427E-9BFF-04ACAC62E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4958" y="1117820"/>
            <a:ext cx="6819959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0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4ADE7B9-3906-4EF3-BC5A-45D69C42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13" y="1375497"/>
            <a:ext cx="6539574" cy="39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8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2692BCF-C057-47CE-8B6A-76896E30152E}"/>
              </a:ext>
            </a:extLst>
          </p:cNvPr>
          <p:cNvSpPr txBox="1">
            <a:spLocks/>
          </p:cNvSpPr>
          <p:nvPr/>
        </p:nvSpPr>
        <p:spPr>
          <a:xfrm>
            <a:off x="228599" y="2108492"/>
            <a:ext cx="12192000" cy="704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</a:rPr>
              <a:t>UN REPASO A CONCEPTOS BASICOS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4C36AC-3433-4B27-BF39-DDBF5B0A6C70}"/>
              </a:ext>
            </a:extLst>
          </p:cNvPr>
          <p:cNvSpPr/>
          <p:nvPr/>
        </p:nvSpPr>
        <p:spPr>
          <a:xfrm>
            <a:off x="228599" y="2812687"/>
            <a:ext cx="369783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/>
              <a:t>Autenticación</a:t>
            </a:r>
            <a:r>
              <a:rPr lang="es-ES" sz="2400" b="1" dirty="0"/>
              <a:t> 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sz="2400" dirty="0"/>
              <a:t>Recepción hotel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Login con password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HTTP 401 </a:t>
            </a:r>
            <a:r>
              <a:rPr lang="es-ES" sz="2400" dirty="0" err="1"/>
              <a:t>Unauthorized</a:t>
            </a:r>
            <a:endParaRPr lang="es-ES" sz="2400" dirty="0"/>
          </a:p>
          <a:p>
            <a:endParaRPr lang="es-ES" dirty="0"/>
          </a:p>
          <a:p>
            <a:r>
              <a:rPr lang="es-ES" sz="3200" b="1" dirty="0"/>
              <a:t>Autorización</a:t>
            </a: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sz="2400" dirty="0"/>
              <a:t>Llave de la habitación 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Permisos de acceso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HTTP 403 </a:t>
            </a:r>
            <a:r>
              <a:rPr lang="es-ES" sz="2400" dirty="0" err="1"/>
              <a:t>Forbidden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04B4A1-81E7-42CC-9286-9CE8E3670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92" y="2812687"/>
            <a:ext cx="7324001" cy="37055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9348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77E3C96-3D7D-464D-8890-A467AFFE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3" y="2635276"/>
            <a:ext cx="5709091" cy="29054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9725F4-F813-4EB9-8123-6804C43C8AE8}"/>
              </a:ext>
            </a:extLst>
          </p:cNvPr>
          <p:cNvSpPr/>
          <p:nvPr/>
        </p:nvSpPr>
        <p:spPr>
          <a:xfrm>
            <a:off x="264843" y="5712975"/>
            <a:ext cx="53335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Cookies</a:t>
            </a:r>
            <a:r>
              <a:rPr lang="es-ES" dirty="0"/>
              <a:t>: </a:t>
            </a:r>
            <a:r>
              <a:rPr lang="es-ES" dirty="0" err="1"/>
              <a:t>WebForms</a:t>
            </a:r>
            <a:r>
              <a:rPr lang="es-ES" dirty="0"/>
              <a:t>, asp.net </a:t>
            </a:r>
            <a:r>
              <a:rPr lang="es-ES" dirty="0" err="1"/>
              <a:t>mvc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r>
              <a:rPr lang="es-ES" b="1" dirty="0"/>
              <a:t>Sesión</a:t>
            </a:r>
            <a:r>
              <a:rPr lang="es-ES" dirty="0"/>
              <a:t>: Necesitan ser guardas en el servidor, -Escalable</a:t>
            </a:r>
          </a:p>
          <a:p>
            <a:r>
              <a:rPr lang="es-ES" b="1" dirty="0"/>
              <a:t>Datos</a:t>
            </a:r>
            <a:r>
              <a:rPr lang="es-ES" dirty="0"/>
              <a:t>: Contiene la </a:t>
            </a:r>
            <a:r>
              <a:rPr lang="es-ES" dirty="0" err="1"/>
              <a:t>sessionID</a:t>
            </a:r>
            <a:r>
              <a:rPr lang="es-ES" dirty="0"/>
              <a:t>, AUTH del usuario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7E9070-6229-48A1-BB9C-2A775CA10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68" y="2635276"/>
            <a:ext cx="5838921" cy="29054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C4193-9A7B-4DD2-AAC0-0F829C4625F2}"/>
              </a:ext>
            </a:extLst>
          </p:cNvPr>
          <p:cNvSpPr/>
          <p:nvPr/>
        </p:nvSpPr>
        <p:spPr>
          <a:xfrm>
            <a:off x="6270520" y="5781545"/>
            <a:ext cx="5838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Tokens</a:t>
            </a:r>
            <a:r>
              <a:rPr lang="es-ES" dirty="0"/>
              <a:t>: Api </a:t>
            </a:r>
            <a:r>
              <a:rPr lang="es-ES" dirty="0" err="1"/>
              <a:t>key</a:t>
            </a:r>
            <a:r>
              <a:rPr lang="es-ES" dirty="0"/>
              <a:t>, OAuth2, </a:t>
            </a:r>
            <a:r>
              <a:rPr lang="es-ES" dirty="0" err="1"/>
              <a:t>openID</a:t>
            </a:r>
            <a:r>
              <a:rPr lang="es-ES" dirty="0"/>
              <a:t>, SSO, etc.</a:t>
            </a:r>
          </a:p>
          <a:p>
            <a:r>
              <a:rPr lang="es-ES" b="1" dirty="0"/>
              <a:t>Sesión</a:t>
            </a:r>
            <a:r>
              <a:rPr lang="es-ES" dirty="0"/>
              <a:t>: Se almacena en cada cliente, +Escalable</a:t>
            </a:r>
          </a:p>
          <a:p>
            <a:r>
              <a:rPr lang="es-ES" b="1" dirty="0"/>
              <a:t>Datos</a:t>
            </a:r>
            <a:r>
              <a:rPr lang="es-ES" dirty="0"/>
              <a:t>: Contiene información del usuario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AC90037-4017-446E-B6DB-13EB045C0538}"/>
              </a:ext>
            </a:extLst>
          </p:cNvPr>
          <p:cNvSpPr txBox="1">
            <a:spLocks/>
          </p:cNvSpPr>
          <p:nvPr/>
        </p:nvSpPr>
        <p:spPr>
          <a:xfrm>
            <a:off x="-122067" y="1971121"/>
            <a:ext cx="12192000" cy="704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</a:rPr>
              <a:t>Cookies vs Tokens</a:t>
            </a:r>
          </a:p>
        </p:txBody>
      </p:sp>
    </p:spTree>
    <p:extLst>
      <p:ext uri="{BB962C8B-B14F-4D97-AF65-F5344CB8AC3E}">
        <p14:creationId xmlns:p14="http://schemas.microsoft.com/office/powerpoint/2010/main" val="105241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496A3D7-C189-4943-89CD-0E435B79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50" y="2181755"/>
            <a:ext cx="4673730" cy="17391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4A9DD4-DCB0-481A-A00F-FD02F554A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88" y="4044619"/>
            <a:ext cx="11172032" cy="19902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38A6893-8ACA-4771-9627-10C25EF10F71}"/>
              </a:ext>
            </a:extLst>
          </p:cNvPr>
          <p:cNvSpPr/>
          <p:nvPr/>
        </p:nvSpPr>
        <p:spPr>
          <a:xfrm>
            <a:off x="346750" y="6312850"/>
            <a:ext cx="4673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https://es.wikipedia.org/wiki/JSON_Web_Token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952504-9015-41C6-9353-F75E4E85E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705" y="2179457"/>
            <a:ext cx="4562168" cy="10193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CB9A7A-1AA2-4E93-AC6C-94E931EF4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9437" y="2526534"/>
            <a:ext cx="5942436" cy="158742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6417A55-4BFF-4CFA-92A9-9509A6B22450}"/>
              </a:ext>
            </a:extLst>
          </p:cNvPr>
          <p:cNvSpPr/>
          <p:nvPr/>
        </p:nvSpPr>
        <p:spPr>
          <a:xfrm>
            <a:off x="7957731" y="6336620"/>
            <a:ext cx="3424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8"/>
              </a:rPr>
              <a:t>https://tools.ietf.org/html/rfc7519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0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1016CD-37E8-4394-AD2A-73A36ABFC826}"/>
              </a:ext>
            </a:extLst>
          </p:cNvPr>
          <p:cNvSpPr/>
          <p:nvPr/>
        </p:nvSpPr>
        <p:spPr>
          <a:xfrm>
            <a:off x="3490583" y="2212919"/>
            <a:ext cx="83739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Desktop, Mobile &amp; Web </a:t>
            </a:r>
            <a:r>
              <a:rPr lang="es-ES" dirty="0" err="1"/>
              <a:t>Ready</a:t>
            </a:r>
            <a:r>
              <a:rPr lang="es-ES" dirty="0"/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Ligero: podemos codificar gran cantidad de datos y pasarlo como una cadena.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Self</a:t>
            </a:r>
            <a:r>
              <a:rPr lang="es-ES" dirty="0"/>
              <a:t>-container: Delegamos mantener el estado al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Stateless</a:t>
            </a:r>
            <a:r>
              <a:rPr lang="es-ES" dirty="0"/>
              <a:t>: Creamos servicios optimizados desacoplados del servidor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Scalable</a:t>
            </a:r>
            <a:r>
              <a:rPr lang="es-ES" dirty="0"/>
              <a:t>: Los </a:t>
            </a:r>
            <a:r>
              <a:rPr lang="es-ES" dirty="0" err="1"/>
              <a:t>webserver</a:t>
            </a:r>
            <a:r>
              <a:rPr lang="es-ES" dirty="0"/>
              <a:t> pueden escalar sin problemas y aumentar en rendimiento.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información es confiable porque está firmada digitalmente.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/>
              <a:t>"</a:t>
            </a:r>
            <a:r>
              <a:rPr lang="es-ES" i="1" dirty="0" err="1"/>
              <a:t>Authorization</a:t>
            </a:r>
            <a:r>
              <a:rPr lang="es-ES" i="1" dirty="0"/>
              <a:t>: </a:t>
            </a:r>
            <a:r>
              <a:rPr lang="es-ES" i="1" dirty="0" err="1"/>
              <a:t>Bearer</a:t>
            </a:r>
            <a:r>
              <a:rPr lang="es-ES" i="1" dirty="0"/>
              <a:t> token“ es l</a:t>
            </a:r>
            <a:r>
              <a:rPr lang="es-ES" dirty="0"/>
              <a:t>a forma más común de enviarlo (existen otras).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¡Nos olvidamos de cookies!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C9E6B1-789D-4E1E-9DF1-97B8B705D81D}"/>
              </a:ext>
            </a:extLst>
          </p:cNvPr>
          <p:cNvSpPr/>
          <p:nvPr/>
        </p:nvSpPr>
        <p:spPr>
          <a:xfrm>
            <a:off x="3490583" y="5676066"/>
            <a:ext cx="8091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b="1" dirty="0"/>
              <a:t>Los JWT son mecanismos para transferir datos, no para asegurarlo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b="1" dirty="0"/>
              <a:t>Los JWT son seguros cuando se utiliza conjuntamente con HTTPS</a:t>
            </a:r>
            <a:endParaRPr lang="es-ES" alt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24342B-C1EC-4BE5-80C7-C7AA04CF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6" y="5421820"/>
            <a:ext cx="2424418" cy="11155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23D24E-41DB-4BC3-A1CA-84977A2AA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38" y="2499435"/>
            <a:ext cx="2964530" cy="12584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28B429B-BE0F-4112-AC0A-DF70F125F87B}"/>
              </a:ext>
            </a:extLst>
          </p:cNvPr>
          <p:cNvSpPr/>
          <p:nvPr/>
        </p:nvSpPr>
        <p:spPr>
          <a:xfrm>
            <a:off x="918621" y="6458947"/>
            <a:ext cx="110325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1" dirty="0"/>
              <a:t>RECORDAR: Siempre, debemos usar HTTPS entre el cliente/servidor para encriptar las peticiones.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618020-477D-4CB6-A8AE-2430AE708EE9}"/>
              </a:ext>
            </a:extLst>
          </p:cNvPr>
          <p:cNvSpPr/>
          <p:nvPr/>
        </p:nvSpPr>
        <p:spPr>
          <a:xfrm>
            <a:off x="3490583" y="4775489"/>
            <a:ext cx="871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JWT sirve para transmitir información de un usuario garantizando integridad de datos entre un cliente/servidor mediante una cadena de texto codificada en Base64.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FF8BE54-E20F-438C-B640-344FC3FD9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6" y="4358565"/>
            <a:ext cx="2232320" cy="8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1509852-7F3F-4C95-B396-97B6588347E4}"/>
              </a:ext>
            </a:extLst>
          </p:cNvPr>
          <p:cNvSpPr txBox="1">
            <a:spLocks/>
          </p:cNvSpPr>
          <p:nvPr/>
        </p:nvSpPr>
        <p:spPr>
          <a:xfrm>
            <a:off x="-1" y="1815324"/>
            <a:ext cx="12204433" cy="1155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accent5">
                    <a:lumMod val="75000"/>
                  </a:schemeClr>
                </a:solidFill>
              </a:rPr>
              <a:t>ANATOMIA DEL TOKEN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9299C70-A810-43F3-994B-9FF6C36BD705}"/>
              </a:ext>
            </a:extLst>
          </p:cNvPr>
          <p:cNvSpPr/>
          <p:nvPr/>
        </p:nvSpPr>
        <p:spPr>
          <a:xfrm>
            <a:off x="798377" y="5130796"/>
            <a:ext cx="1030922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3200" b="1" dirty="0"/>
              <a:t>HEADER</a:t>
            </a:r>
            <a:r>
              <a:rPr lang="es-ES" sz="3200" dirty="0"/>
              <a:t>: Indica el algoritmo y tipo de Token.</a:t>
            </a:r>
          </a:p>
          <a:p>
            <a:r>
              <a:rPr lang="es-ES" sz="3200" b="1" dirty="0"/>
              <a:t>PAYLOAD</a:t>
            </a:r>
            <a:r>
              <a:rPr lang="es-ES" sz="3200" dirty="0"/>
              <a:t>: Datos de usuario/</a:t>
            </a:r>
            <a:r>
              <a:rPr lang="es-ES" sz="3200" dirty="0" err="1"/>
              <a:t>claims</a:t>
            </a:r>
            <a:endParaRPr lang="es-ES" sz="3200" dirty="0"/>
          </a:p>
          <a:p>
            <a:r>
              <a:rPr lang="es-ES" sz="3200" b="1" dirty="0"/>
              <a:t>SIGNATURE</a:t>
            </a:r>
            <a:r>
              <a:rPr lang="es-ES" sz="3200" dirty="0"/>
              <a:t>: la firma, para verificar que el token es válido.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0B2556-145A-45E3-953F-730CA4CC9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" r="4990" b="10342"/>
          <a:stretch/>
        </p:blipFill>
        <p:spPr>
          <a:xfrm>
            <a:off x="1395664" y="3020509"/>
            <a:ext cx="8939462" cy="18643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2587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40AE343-2E60-47FB-8C27-FEF407BFFEAB}"/>
              </a:ext>
            </a:extLst>
          </p:cNvPr>
          <p:cNvSpPr txBox="1">
            <a:spLocks/>
          </p:cNvSpPr>
          <p:nvPr/>
        </p:nvSpPr>
        <p:spPr>
          <a:xfrm>
            <a:off x="-1" y="1947061"/>
            <a:ext cx="12192001" cy="1155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ESTRUCTURA DEL TOKEN (</a:t>
            </a:r>
            <a:r>
              <a:rPr lang="es-ES" b="1" dirty="0" err="1">
                <a:solidFill>
                  <a:schemeClr val="accent5">
                    <a:lumMod val="75000"/>
                  </a:schemeClr>
                </a:solidFill>
              </a:rPr>
              <a:t>Claims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BC94C0-4D79-46C6-8257-A9E0E2FBB1B3}"/>
              </a:ext>
            </a:extLst>
          </p:cNvPr>
          <p:cNvSpPr/>
          <p:nvPr/>
        </p:nvSpPr>
        <p:spPr>
          <a:xfrm>
            <a:off x="5747191" y="3234613"/>
            <a:ext cx="62843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 err="1"/>
              <a:t>Claims</a:t>
            </a:r>
            <a:r>
              <a:rPr lang="es-ES" altLang="es-ES" dirty="0"/>
              <a:t>: N</a:t>
            </a:r>
            <a:r>
              <a:rPr lang="es-ES" dirty="0"/>
              <a:t>o son obligatorios.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 err="1"/>
              <a:t>Claims</a:t>
            </a:r>
            <a:r>
              <a:rPr lang="es-ES" altLang="es-ES" dirty="0"/>
              <a:t>: Se recomienda </a:t>
            </a:r>
            <a:r>
              <a:rPr lang="es-ES" dirty="0"/>
              <a:t>seguir este formato.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 err="1"/>
              <a:t>Claims</a:t>
            </a:r>
            <a:r>
              <a:rPr lang="es-ES" altLang="es-ES" dirty="0"/>
              <a:t>: No todas las librerías .NET los implementan.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 err="1"/>
              <a:t>jti</a:t>
            </a:r>
            <a:r>
              <a:rPr lang="es-ES" altLang="es-ES" dirty="0"/>
              <a:t>: Es muy útil para usar Tokens de un solo uso y evitar ataques.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/>
          </a:p>
          <a:p>
            <a:r>
              <a:rPr lang="es-ES" b="1" dirty="0"/>
              <a:t>Especificación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https://tools.ietf.org/html/rfc7519</a:t>
            </a:r>
            <a:endParaRPr lang="es-E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/>
          </a:p>
        </p:txBody>
      </p:sp>
      <p:pic>
        <p:nvPicPr>
          <p:cNvPr id="6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8FE8466-A597-4096-9AF7-5110085EF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4" y="3234613"/>
            <a:ext cx="5318843" cy="34194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1222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"/>
            <a:ext cx="12204433" cy="205548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5A01F3C-96E4-4303-B254-FEE328456714}"/>
              </a:ext>
            </a:extLst>
          </p:cNvPr>
          <p:cNvSpPr txBox="1">
            <a:spLocks/>
          </p:cNvSpPr>
          <p:nvPr/>
        </p:nvSpPr>
        <p:spPr>
          <a:xfrm>
            <a:off x="0" y="1767992"/>
            <a:ext cx="12192000" cy="1155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accent5">
                    <a:lumMod val="75000"/>
                  </a:schemeClr>
                </a:solidFill>
              </a:rPr>
              <a:t>JWT – ESTRUCTURA DEL TOKEN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0F4BA58-98D1-4A07-B871-0EA3FC044475}"/>
              </a:ext>
            </a:extLst>
          </p:cNvPr>
          <p:cNvSpPr/>
          <p:nvPr/>
        </p:nvSpPr>
        <p:spPr>
          <a:xfrm>
            <a:off x="825386" y="5134802"/>
            <a:ext cx="1030922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b="1" dirty="0"/>
              <a:t>HEADER:</a:t>
            </a:r>
            <a:r>
              <a:rPr lang="es-ES" sz="2000" dirty="0"/>
              <a:t> Algoritmo Hash HS256 y token JWT.</a:t>
            </a:r>
          </a:p>
          <a:p>
            <a:r>
              <a:rPr lang="es-ES" sz="2000" b="1" dirty="0"/>
              <a:t>PAYLOAD</a:t>
            </a:r>
            <a:r>
              <a:rPr lang="es-ES" sz="2000" dirty="0"/>
              <a:t>: Datos de nombre usuario y lo que necesite nuestra API para validar la petición, recordar que nosotros generamos el token y podemos incluir todos los atributos que queramos.</a:t>
            </a:r>
          </a:p>
          <a:p>
            <a:r>
              <a:rPr lang="es-ES" sz="2000" b="1" dirty="0"/>
              <a:t>SIGNATURE</a:t>
            </a:r>
            <a:r>
              <a:rPr lang="es-ES" sz="2000" dirty="0"/>
              <a:t>: Firma para la integridad del Token </a:t>
            </a:r>
          </a:p>
          <a:p>
            <a:r>
              <a:rPr lang="es-ES" sz="2000" dirty="0"/>
              <a:t>Aquí lo importante es el “SECRET" con el que firmamos y que ahora explicaremos.</a:t>
            </a:r>
          </a:p>
        </p:txBody>
      </p:sp>
      <p:pic>
        <p:nvPicPr>
          <p:cNvPr id="6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2327496-DF8A-4568-937B-F6DCC6B9B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72" y="2923024"/>
            <a:ext cx="8226895" cy="205548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1546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630</Words>
  <Application>Microsoft Office PowerPoint</Application>
  <PresentationFormat>Panorámica</PresentationFormat>
  <Paragraphs>96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Tema de Office</vt:lpstr>
      <vt:lpstr>Protegiendo tu API REST con JWT en aplicaciones .NET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Macías Rodríguez</dc:creator>
  <cp:lastModifiedBy>Santiago Macías Rodríguez</cp:lastModifiedBy>
  <cp:revision>41</cp:revision>
  <dcterms:created xsi:type="dcterms:W3CDTF">2018-09-20T11:39:33Z</dcterms:created>
  <dcterms:modified xsi:type="dcterms:W3CDTF">2018-10-12T20:40:03Z</dcterms:modified>
</cp:coreProperties>
</file>