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30"/>
  </p:notesMasterIdLst>
  <p:sldIdLst>
    <p:sldId id="354" r:id="rId2"/>
    <p:sldId id="353" r:id="rId3"/>
    <p:sldId id="502" r:id="rId4"/>
    <p:sldId id="664" r:id="rId5"/>
    <p:sldId id="666" r:id="rId6"/>
    <p:sldId id="667" r:id="rId7"/>
    <p:sldId id="665" r:id="rId8"/>
    <p:sldId id="668" r:id="rId9"/>
    <p:sldId id="671" r:id="rId10"/>
    <p:sldId id="641" r:id="rId11"/>
    <p:sldId id="669" r:id="rId12"/>
    <p:sldId id="670" r:id="rId13"/>
    <p:sldId id="672" r:id="rId14"/>
    <p:sldId id="673" r:id="rId15"/>
    <p:sldId id="674" r:id="rId16"/>
    <p:sldId id="676" r:id="rId17"/>
    <p:sldId id="677" r:id="rId18"/>
    <p:sldId id="678" r:id="rId19"/>
    <p:sldId id="679" r:id="rId20"/>
    <p:sldId id="680" r:id="rId21"/>
    <p:sldId id="681" r:id="rId22"/>
    <p:sldId id="682" r:id="rId23"/>
    <p:sldId id="683" r:id="rId24"/>
    <p:sldId id="684" r:id="rId25"/>
    <p:sldId id="685" r:id="rId26"/>
    <p:sldId id="686" r:id="rId27"/>
    <p:sldId id="687" r:id="rId28"/>
    <p:sldId id="688" r:id="rId29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>
          <p15:clr>
            <a:srgbClr val="A4A3A4"/>
          </p15:clr>
        </p15:guide>
        <p15:guide id="5" pos="217">
          <p15:clr>
            <a:srgbClr val="A4A3A4"/>
          </p15:clr>
        </p15:guide>
        <p15:guide id="6" pos="6023">
          <p15:clr>
            <a:srgbClr val="A4A3A4"/>
          </p15:clr>
        </p15:guide>
        <p15:guide id="7" pos="3120">
          <p15:clr>
            <a:srgbClr val="A4A3A4"/>
          </p15:clr>
        </p15:guide>
        <p15:guide id="8" orient="horz" pos="4110">
          <p15:clr>
            <a:srgbClr val="A4A3A4"/>
          </p15:clr>
        </p15:guide>
        <p15:guide id="9" orient="horz" pos="11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7F7F"/>
    <a:srgbClr val="F2F2F2"/>
    <a:srgbClr val="7E0000"/>
    <a:srgbClr val="800000"/>
    <a:srgbClr val="D99694"/>
    <a:srgbClr val="D9D9D9"/>
    <a:srgbClr val="BFBFBF"/>
    <a:srgbClr val="D6B8B7"/>
    <a:srgbClr val="134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9041" autoAdjust="0"/>
  </p:normalViewPr>
  <p:slideViewPr>
    <p:cSldViewPr>
      <p:cViewPr varScale="1">
        <p:scale>
          <a:sx n="99" d="100"/>
          <a:sy n="99" d="100"/>
        </p:scale>
        <p:origin x="1688" y="184"/>
      </p:cViewPr>
      <p:guideLst>
        <p:guide orient="horz" pos="4020"/>
        <p:guide pos="217"/>
        <p:guide pos="6023"/>
        <p:guide pos="3120"/>
        <p:guide orient="horz" pos="4110"/>
        <p:guide orient="horz" pos="1162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30"/>
    </p:cViewPr>
  </p:sorterViewPr>
  <p:notesViewPr>
    <p:cSldViewPr>
      <p:cViewPr varScale="1">
        <p:scale>
          <a:sx n="79" d="100"/>
          <a:sy n="79" d="100"/>
        </p:scale>
        <p:origin x="-3930" y="-96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2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349" y="0"/>
            <a:ext cx="29502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ACE3F-1D7E-4C34-9E93-C84EB46716E6}" type="datetimeFigureOut">
              <a:rPr lang="ko-KR" altLang="en-US" smtClean="0"/>
              <a:pPr/>
              <a:t>2017. 12. 28.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3212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198" y="4721225"/>
            <a:ext cx="5444806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4"/>
            <a:ext cx="29502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349" y="9440864"/>
            <a:ext cx="29502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4E6CB-9DCB-43A3-BF5D-B0989A75E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3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66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56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322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2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65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31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35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98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831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39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14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34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96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21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3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830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94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425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81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29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5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323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98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47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69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712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2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160319" y="6084004"/>
            <a:ext cx="520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report is solely for the use of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Crossent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No part of it may be circulated, quoted, or reproduced </a:t>
            </a:r>
          </a:p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for distribution outside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Crossent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organization without prior written approval from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Crossent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05" y="316852"/>
            <a:ext cx="943300" cy="29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7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05" y="316852"/>
            <a:ext cx="943300" cy="29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pc="-50"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4736976" y="6490928"/>
            <a:ext cx="404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A6E88B-E8DE-461B-8C2B-0E4F8C343B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02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6313" y="91697"/>
            <a:ext cx="9302700" cy="693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l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36976" y="6490928"/>
            <a:ext cx="404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6E88B-E8DE-461B-8C2B-0E4F8C343B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0" y="810393"/>
            <a:ext cx="9906000" cy="25200"/>
            <a:chOff x="0" y="520105"/>
            <a:chExt cx="9906000" cy="25200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0" y="520105"/>
              <a:ext cx="9906000" cy="25200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0" algn="ctr" latinLnBrk="0"/>
              <a:endParaRPr lang="ko-KR" altLang="en-US" sz="12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5" name="그룹 14"/>
            <p:cNvGrpSpPr/>
            <p:nvPr userDrawn="1"/>
          </p:nvGrpSpPr>
          <p:grpSpPr>
            <a:xfrm flipH="1">
              <a:off x="0" y="520105"/>
              <a:ext cx="324000" cy="25200"/>
              <a:chOff x="9029700" y="680125"/>
              <a:chExt cx="876300" cy="25200"/>
            </a:xfrm>
          </p:grpSpPr>
          <p:sp>
            <p:nvSpPr>
              <p:cNvPr id="16" name="직사각형 15"/>
              <p:cNvSpPr/>
              <p:nvPr userDrawn="1"/>
            </p:nvSpPr>
            <p:spPr>
              <a:xfrm flipV="1">
                <a:off x="9029700" y="680125"/>
                <a:ext cx="876300" cy="25200"/>
              </a:xfrm>
              <a:prstGeom prst="rect">
                <a:avLst/>
              </a:prstGeom>
              <a:solidFill>
                <a:srgbClr val="A4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lvl="0" algn="ctr" latinLnBrk="0"/>
                <a:endParaRPr lang="ko-KR" altLang="en-US" sz="1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 userDrawn="1"/>
            </p:nvSpPr>
            <p:spPr>
              <a:xfrm flipV="1">
                <a:off x="9321800" y="680125"/>
                <a:ext cx="584200" cy="25200"/>
              </a:xfrm>
              <a:prstGeom prst="rect">
                <a:avLst/>
              </a:prstGeom>
              <a:solidFill>
                <a:srgbClr val="B46B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/>
                <a:endParaRPr lang="ko-KR" altLang="en-US" sz="1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 userDrawn="1"/>
            </p:nvSpPr>
            <p:spPr>
              <a:xfrm flipV="1">
                <a:off x="9613900" y="680125"/>
                <a:ext cx="292100" cy="25200"/>
              </a:xfrm>
              <a:prstGeom prst="rect">
                <a:avLst/>
              </a:prstGeom>
              <a:solidFill>
                <a:srgbClr val="CB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/>
                <a:endParaRPr lang="ko-KR" altLang="en-US" sz="1200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10" y="6546201"/>
            <a:ext cx="739898" cy="22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7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2000" b="1" kern="1200" spc="-15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3.amazonaws.com/bosh-core-stemcells/warden/bosh-stemcell-3468.1-warden-boshlite-ubuntu-trusty-go_agent.tgz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6696" y="1622723"/>
            <a:ext cx="549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rgbClr val="7E0000"/>
                </a:solidFill>
                <a:latin typeface="맑은 고딕" pitchFamily="50" charset="-127"/>
                <a:ea typeface="맑은 고딕" pitchFamily="50" charset="-127"/>
              </a:rPr>
              <a:t>Welcome to bosh2</a:t>
            </a:r>
            <a:endParaRPr lang="en-US" altLang="ko-KR" sz="3600" b="1" dirty="0">
              <a:solidFill>
                <a:srgbClr val="7E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5368" y="422568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㈜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크로센트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2017. 12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6778" y="2420888"/>
            <a:ext cx="549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7E0000"/>
                </a:solidFill>
                <a:latin typeface="맑은 고딕" pitchFamily="50" charset="-127"/>
                <a:ea typeface="맑은 고딕" pitchFamily="50" charset="-127"/>
              </a:rPr>
              <a:t>Bye Bye bosh &amp; bosh-</a:t>
            </a:r>
            <a:r>
              <a:rPr lang="en-US" altLang="ko-KR" sz="3200" b="1" dirty="0" err="1" smtClean="0">
                <a:solidFill>
                  <a:srgbClr val="7E0000"/>
                </a:solidFill>
                <a:latin typeface="맑은 고딕" pitchFamily="50" charset="-127"/>
                <a:ea typeface="맑은 고딕" pitchFamily="50" charset="-127"/>
              </a:rPr>
              <a:t>init</a:t>
            </a:r>
            <a:endParaRPr lang="en-US" altLang="ko-KR" sz="3200" b="1" dirty="0">
              <a:solidFill>
                <a:srgbClr val="7E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4888" y="3501008"/>
            <a:ext cx="549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err="1">
                <a:latin typeface="맑은 고딕" pitchFamily="50" charset="-127"/>
                <a:ea typeface="맑은 고딕" pitchFamily="50" charset="-127"/>
              </a:rPr>
              <a:t>Abhi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alias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 박웅철</a:t>
            </a:r>
            <a:r>
              <a:rPr lang="ko-KR" altLang="en-US" sz="3200" dirty="0">
                <a:solidFill>
                  <a:srgbClr val="7E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3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1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</a:t>
            </a:r>
            <a:r>
              <a:rPr kumimoji="1" lang="en-US" altLang="ko-KR" dirty="0" smtClean="0"/>
              <a:t>. Understanding Sample Manifest YAML file (1/7)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Cloud-</a:t>
            </a:r>
            <a:r>
              <a:rPr kumimoji="1" lang="en-US" altLang="ko-KR" dirty="0" err="1" smtClean="0"/>
              <a:t>Config</a:t>
            </a:r>
            <a:r>
              <a:rPr kumimoji="1" lang="en-US" altLang="ko-KR" dirty="0" smtClean="0"/>
              <a:t> </a:t>
            </a:r>
            <a:endParaRPr kumimoji="1" lang="en-US" altLang="ko-K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1124744"/>
            <a:ext cx="3969851" cy="486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5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</a:t>
            </a:r>
            <a:r>
              <a:rPr kumimoji="1" lang="en-US" altLang="ko-KR" dirty="0" smtClean="0"/>
              <a:t>. Understanding Sample Manifest YAML file (2/7)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Cloud-</a:t>
            </a:r>
            <a:r>
              <a:rPr kumimoji="1" lang="en-US" altLang="ko-KR" dirty="0" err="1" smtClean="0"/>
              <a:t>Config</a:t>
            </a:r>
            <a:r>
              <a:rPr kumimoji="1" lang="en-US" altLang="ko-KR" dirty="0" smtClean="0"/>
              <a:t> &amp; Deployment-Manifest</a:t>
            </a:r>
            <a:endParaRPr kumimoji="1" lang="en-US" altLang="ko-K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1124744"/>
            <a:ext cx="3969851" cy="48625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556792"/>
            <a:ext cx="3528392" cy="518881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656856" y="908720"/>
            <a:ext cx="187220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Cloud-</a:t>
            </a:r>
            <a:r>
              <a:rPr lang="en-US" b="1" dirty="0" err="1" smtClean="0"/>
              <a:t>Config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3800872" y="5987304"/>
            <a:ext cx="1728192" cy="4867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Deployment-Manifest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9912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</a:t>
            </a:r>
            <a:r>
              <a:rPr kumimoji="1" lang="en-US" altLang="ko-KR" dirty="0" smtClean="0"/>
              <a:t>. Understanding Sample Manifest YAML file (3/7)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Global Networking </a:t>
            </a:r>
            <a:endParaRPr kumimoji="1" lang="en-US" altLang="ko-KR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928" y="1628800"/>
            <a:ext cx="5316173" cy="41517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8" name="TextBox 17"/>
          <p:cNvSpPr txBox="1"/>
          <p:nvPr/>
        </p:nvSpPr>
        <p:spPr>
          <a:xfrm>
            <a:off x="4333775" y="945519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No more static IPs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5427" y="2708920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BOSH Director can automatically assign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jobs in all deployments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network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from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Cloud-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en-US" altLang="ko-KR" sz="1600" b="1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40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</a:t>
            </a:r>
            <a:r>
              <a:rPr kumimoji="1" lang="en-US" altLang="ko-KR" dirty="0" smtClean="0"/>
              <a:t>. Understanding Sample Manifest YAML file (4/7)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Availability Zones</a:t>
            </a:r>
            <a:endParaRPr kumimoji="1"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632520" y="1484784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Can deploy on </a:t>
            </a:r>
          </a:p>
          <a:p>
            <a:pPr algn="r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Multiple-availability-zones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664" y="2492896"/>
            <a:ext cx="6517859" cy="383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</a:t>
            </a:r>
            <a:r>
              <a:rPr kumimoji="1" lang="en-US" altLang="ko-KR" dirty="0" smtClean="0"/>
              <a:t>. Understanding Sample Manifest YAML file (5/7)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Links (1/2)</a:t>
            </a:r>
            <a:endParaRPr kumimoji="1"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499" y="1953400"/>
            <a:ext cx="6723001" cy="29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</a:t>
            </a:r>
            <a:r>
              <a:rPr kumimoji="1" lang="en-US" altLang="ko-KR" dirty="0" smtClean="0"/>
              <a:t>. Understanding Sample Manifest YAML file (6/7)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Links (2/2)</a:t>
            </a:r>
            <a:endParaRPr kumimoji="1"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12797" y="141277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Links-manifest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258" y="2276871"/>
            <a:ext cx="4090998" cy="40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</a:t>
            </a:r>
            <a:r>
              <a:rPr kumimoji="1" lang="en-US" altLang="ko-KR" dirty="0" smtClean="0"/>
              <a:t>. Understanding Sample Manifest YAML file (7/7)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</a:t>
            </a:r>
            <a:r>
              <a:rPr kumimoji="1" lang="en-US" altLang="ko-KR" dirty="0" err="1" smtClean="0"/>
              <a:t>Config</a:t>
            </a:r>
            <a:r>
              <a:rPr kumimoji="1" lang="en-US" altLang="ko-KR" dirty="0" smtClean="0"/>
              <a:t>-Server</a:t>
            </a:r>
            <a:endParaRPr kumimoji="1" lang="en-US" altLang="ko-K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92" y="1772816"/>
            <a:ext cx="7313757" cy="379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 smtClean="0"/>
              <a:t>3. Deployment Guide (1/8)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Install bosh-cli-2.0 (</a:t>
            </a:r>
            <a:r>
              <a:rPr kumimoji="1" lang="en-US" altLang="ko-KR" dirty="0" smtClean="0">
                <a:solidFill>
                  <a:srgbClr val="FF0000"/>
                </a:solidFill>
              </a:rPr>
              <a:t>bosh</a:t>
            </a:r>
            <a:r>
              <a:rPr kumimoji="1" lang="en-US" altLang="ko-KR" dirty="0" smtClean="0"/>
              <a:t> alias </a:t>
            </a:r>
            <a:r>
              <a:rPr kumimoji="1" lang="en-US" altLang="ko-KR" dirty="0" smtClean="0">
                <a:solidFill>
                  <a:srgbClr val="00B050"/>
                </a:solidFill>
              </a:rPr>
              <a:t>bosh2</a:t>
            </a:r>
            <a:r>
              <a:rPr kumimoji="1" lang="en-US" altLang="ko-KR" dirty="0" smtClean="0"/>
              <a:t>)</a:t>
            </a:r>
            <a:endParaRPr kumimoji="1"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844824"/>
            <a:ext cx="871296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$ wget </a:t>
            </a: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</a:rPr>
              <a:t>s3.amazonaws.com/bosh-cli-artifacts/bosh-cli-2.0.1-linux-amd64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496" y="1268760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Download bosh-cli-2.0 binary file for your platform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536" y="3286725"/>
            <a:ext cx="871296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$ chmod +x ~/Downloads/bosh-cli-*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$ sudo mv ~/Downloads/bosh-cli-* /</a:t>
            </a:r>
            <a:r>
              <a:rPr lang="en-US" dirty="0" smtClean="0">
                <a:solidFill>
                  <a:schemeClr val="bg1"/>
                </a:solidFill>
              </a:rPr>
              <a:t>usr/local/bin/bosh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496" y="2710661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Install </a:t>
            </a:r>
            <a:r>
              <a:rPr lang="en-US" dirty="0"/>
              <a:t>bosh-cli-2.0 </a:t>
            </a:r>
            <a:r>
              <a:rPr lang="en-US" dirty="0" smtClean="0"/>
              <a:t>on your platform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4956448"/>
            <a:ext cx="871296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$ </a:t>
            </a:r>
            <a:r>
              <a:rPr lang="en-US" dirty="0" smtClean="0">
                <a:solidFill>
                  <a:schemeClr val="bg1"/>
                </a:solidFill>
              </a:rPr>
              <a:t>bosh -v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$ </a:t>
            </a:r>
            <a:r>
              <a:rPr lang="en-US" dirty="0" smtClean="0">
                <a:solidFill>
                  <a:schemeClr val="bg1"/>
                </a:solidFill>
              </a:rPr>
              <a:t>bosh -h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496" y="4437112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Check the bosh version &amp; its commands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 smtClean="0"/>
              <a:t>3. Deployment Guide (2/8)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Install bosh 2.0 on Virtual-Box (1/4)</a:t>
            </a:r>
            <a:endParaRPr kumimoji="1"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48544" y="2610123"/>
            <a:ext cx="871296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$ http</a:t>
            </a:r>
            <a:r>
              <a:rPr lang="en-US" dirty="0">
                <a:solidFill>
                  <a:schemeClr val="bg1"/>
                </a:solidFill>
              </a:rPr>
              <a:t>://download.virtualbox.org/virtualbox/5.1.20/virtualbox-5.1_5.1.20-114628~Ubuntu~xenial_amd64.deb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835" y="1016732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Your </a:t>
            </a:r>
            <a:r>
              <a:rPr lang="en-US" dirty="0"/>
              <a:t>machine has at least 8GB RAM, and 100GB free disk space. Smaller </a:t>
            </a:r>
            <a:r>
              <a:rPr lang="en-US" dirty="0" smtClean="0"/>
              <a:t>        configurations </a:t>
            </a:r>
            <a:r>
              <a:rPr lang="en-US" dirty="0"/>
              <a:t>may work.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896" y="1916832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Make </a:t>
            </a:r>
            <a:r>
              <a:rPr lang="en-US" dirty="0"/>
              <a:t>sure you are on </a:t>
            </a:r>
            <a:r>
              <a:rPr lang="en-US" dirty="0" err="1">
                <a:solidFill>
                  <a:srgbClr val="FF0000"/>
                </a:solidFill>
              </a:rPr>
              <a:t>VirtualBox</a:t>
            </a:r>
            <a:r>
              <a:rPr lang="en-US" dirty="0">
                <a:solidFill>
                  <a:srgbClr val="FF0000"/>
                </a:solidFill>
              </a:rPr>
              <a:t> 5.1+</a:t>
            </a:r>
            <a:r>
              <a:rPr lang="en-US" dirty="0"/>
              <a:t> since </a:t>
            </a:r>
            <a:r>
              <a:rPr lang="en-US" dirty="0">
                <a:solidFill>
                  <a:srgbClr val="FF0000"/>
                </a:solidFill>
              </a:rPr>
              <a:t>previous versions</a:t>
            </a:r>
            <a:r>
              <a:rPr lang="en-US" dirty="0"/>
              <a:t> had a </a:t>
            </a:r>
            <a:r>
              <a:rPr lang="en-US" b="1" dirty="0">
                <a:solidFill>
                  <a:srgbClr val="FF0000"/>
                </a:solidFill>
              </a:rPr>
              <a:t>network </a:t>
            </a:r>
            <a:r>
              <a:rPr lang="en-US" b="1" dirty="0" smtClean="0">
                <a:solidFill>
                  <a:srgbClr val="FF0000"/>
                </a:solidFill>
              </a:rPr>
              <a:t>  connectivity </a:t>
            </a:r>
            <a:r>
              <a:rPr lang="en-US" b="1" dirty="0">
                <a:solidFill>
                  <a:srgbClr val="FF0000"/>
                </a:solidFill>
              </a:rPr>
              <a:t>bug.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8544" y="4338315"/>
            <a:ext cx="8712968" cy="10926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$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clone https://github.com/cloudfoundry/bosh-deployment ~/workspace/bosh-deployment</a:t>
            </a:r>
          </a:p>
          <a:p>
            <a:endParaRPr lang="en-US" sz="105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$ </a:t>
            </a:r>
            <a:r>
              <a:rPr lang="en-US" dirty="0" err="1" smtClean="0">
                <a:solidFill>
                  <a:schemeClr val="bg1"/>
                </a:solidFill>
              </a:rPr>
              <a:t>mkdir</a:t>
            </a:r>
            <a:r>
              <a:rPr lang="en-US" dirty="0" smtClean="0">
                <a:solidFill>
                  <a:schemeClr val="bg1"/>
                </a:solidFill>
              </a:rPr>
              <a:t> –p ~/deployments/</a:t>
            </a:r>
            <a:r>
              <a:rPr lang="en-US" dirty="0" err="1" smtClean="0">
                <a:solidFill>
                  <a:schemeClr val="bg1"/>
                </a:solidFill>
              </a:rPr>
              <a:t>vbox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&amp;&amp; cd ~/deployments/</a:t>
            </a:r>
            <a:r>
              <a:rPr lang="en-US" dirty="0" err="1" smtClean="0">
                <a:solidFill>
                  <a:schemeClr val="bg1"/>
                </a:solidFill>
              </a:rPr>
              <a:t>vbox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896" y="364502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Install Director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45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 smtClean="0"/>
              <a:t>3. Deployment Guide (3/8)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Install bosh 2.0 on Virtual-Box (2/4)</a:t>
            </a:r>
            <a:endParaRPr kumimoji="1"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33834" y="1016732"/>
            <a:ext cx="888366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Below command create bosh-</a:t>
            </a:r>
            <a:r>
              <a:rPr lang="en-US" sz="1400" dirty="0" err="1"/>
              <a:t>init</a:t>
            </a:r>
            <a:r>
              <a:rPr lang="en-US" sz="1400" dirty="0"/>
              <a:t> </a:t>
            </a:r>
            <a:r>
              <a:rPr lang="en-US" sz="1400" dirty="0" err="1"/>
              <a:t>vm</a:t>
            </a:r>
            <a:r>
              <a:rPr lang="en-US" sz="1400" dirty="0"/>
              <a:t> on </a:t>
            </a:r>
            <a:r>
              <a:rPr lang="en-US" sz="1400" dirty="0" err="1"/>
              <a:t>virtualbox</a:t>
            </a:r>
            <a:r>
              <a:rPr lang="en-US" sz="1400" dirty="0"/>
              <a:t> by means of </a:t>
            </a:r>
            <a:r>
              <a:rPr lang="en-US" sz="1400" dirty="0" err="1"/>
              <a:t>bosh.yml</a:t>
            </a:r>
            <a:r>
              <a:rPr lang="en-US" sz="1400" dirty="0"/>
              <a:t> </a:t>
            </a:r>
            <a:r>
              <a:rPr lang="en-US" sz="1400" dirty="0" smtClean="0"/>
              <a:t>as </a:t>
            </a:r>
            <a:r>
              <a:rPr lang="en-US" sz="1400" dirty="0"/>
              <a:t>base manifest.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/>
              <a:t>Yaml</a:t>
            </a:r>
            <a:r>
              <a:rPr lang="en-US" sz="1400" dirty="0"/>
              <a:t> files with </a:t>
            </a:r>
            <a:r>
              <a:rPr lang="en-US" sz="1400" dirty="0">
                <a:solidFill>
                  <a:srgbClr val="FF0000"/>
                </a:solidFill>
              </a:rPr>
              <a:t>–o command </a:t>
            </a:r>
            <a:r>
              <a:rPr lang="en-US" sz="1400" dirty="0"/>
              <a:t>set variables </a:t>
            </a:r>
            <a:r>
              <a:rPr lang="en-US" sz="1400" dirty="0" err="1">
                <a:solidFill>
                  <a:srgbClr val="00B050"/>
                </a:solidFill>
              </a:rPr>
              <a:t>director_name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rgbClr val="00B050"/>
                </a:solidFill>
              </a:rPr>
              <a:t>internal_ip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rgbClr val="00B050"/>
                </a:solidFill>
              </a:rPr>
              <a:t>internal_gw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rgbClr val="00B050"/>
                </a:solidFill>
              </a:rPr>
              <a:t>internal_cidr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rgbClr val="00B050"/>
                </a:solidFill>
              </a:rPr>
              <a:t>outbound_network_name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using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–v command</a:t>
            </a:r>
            <a:r>
              <a:rPr lang="en-US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05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It also create </a:t>
            </a:r>
            <a:r>
              <a:rPr lang="en-US" sz="1400" dirty="0" err="1">
                <a:solidFill>
                  <a:srgbClr val="00B050"/>
                </a:solidFill>
              </a:rPr>
              <a:t>state.json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to record running state and </a:t>
            </a:r>
            <a:r>
              <a:rPr lang="en-US" sz="1400" dirty="0" err="1">
                <a:solidFill>
                  <a:srgbClr val="00B050"/>
                </a:solidFill>
              </a:rPr>
              <a:t>creds.yml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b="1" dirty="0">
                <a:solidFill>
                  <a:srgbClr val="7030A0"/>
                </a:solidFill>
              </a:rPr>
              <a:t>(for certs &amp; </a:t>
            </a:r>
            <a:r>
              <a:rPr lang="en-US" sz="1400" b="1" dirty="0" err="1" smtClean="0">
                <a:solidFill>
                  <a:srgbClr val="7030A0"/>
                </a:solidFill>
              </a:rPr>
              <a:t>credentails</a:t>
            </a:r>
            <a:r>
              <a:rPr lang="en-US" sz="1400" b="1" dirty="0">
                <a:solidFill>
                  <a:srgbClr val="7030A0"/>
                </a:solidFill>
              </a:rPr>
              <a:t>) </a:t>
            </a:r>
            <a:r>
              <a:rPr lang="en-US" sz="1400" dirty="0"/>
              <a:t>in your </a:t>
            </a:r>
            <a:r>
              <a:rPr lang="en-US" sz="1400" dirty="0" smtClean="0"/>
              <a:t>         ~/</a:t>
            </a:r>
            <a:r>
              <a:rPr lang="en-US" sz="1400" dirty="0"/>
              <a:t>deployments/</a:t>
            </a:r>
            <a:r>
              <a:rPr lang="en-US" sz="1400" dirty="0" err="1"/>
              <a:t>vbox</a:t>
            </a:r>
            <a:r>
              <a:rPr lang="en-US" sz="1400" dirty="0"/>
              <a:t> directory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Following Command Creates Director’s </a:t>
            </a:r>
            <a:r>
              <a:rPr lang="en-US" sz="1400" dirty="0" err="1"/>
              <a:t>vm</a:t>
            </a:r>
            <a:r>
              <a:rPr lang="en-US" sz="1400" dirty="0"/>
              <a:t> and install it’s jobs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44688" y="3645024"/>
            <a:ext cx="5976665" cy="2954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dirty="0"/>
              <a:t>$ </a:t>
            </a:r>
            <a:r>
              <a:rPr lang="en-US" sz="1400" dirty="0"/>
              <a:t>bosh create-</a:t>
            </a:r>
            <a:r>
              <a:rPr lang="en-US" sz="1400" dirty="0" err="1"/>
              <a:t>env</a:t>
            </a:r>
            <a:r>
              <a:rPr lang="en-US" sz="1400" dirty="0"/>
              <a:t> ~/</a:t>
            </a:r>
            <a:r>
              <a:rPr lang="en-US" sz="1400" dirty="0">
                <a:solidFill>
                  <a:srgbClr val="FF0000"/>
                </a:solidFill>
              </a:rPr>
              <a:t>workspace/bosh-deployment/</a:t>
            </a:r>
            <a:r>
              <a:rPr lang="en-US" sz="1400" dirty="0" err="1">
                <a:solidFill>
                  <a:srgbClr val="FF0000"/>
                </a:solidFill>
              </a:rPr>
              <a:t>bosh.yml</a:t>
            </a:r>
            <a:endParaRPr lang="en-US" sz="1400" dirty="0"/>
          </a:p>
          <a:p>
            <a:r>
              <a:rPr lang="en-US" sz="1400" dirty="0">
                <a:ea typeface="맑은 고딕"/>
              </a:rPr>
              <a:t> </a:t>
            </a:r>
            <a:r>
              <a:rPr lang="en-US" sz="1400" dirty="0"/>
              <a:t> --state </a:t>
            </a:r>
            <a:r>
              <a:rPr lang="en-US" sz="1400" dirty="0" err="1"/>
              <a:t>state.json</a:t>
            </a:r>
            <a:r>
              <a:rPr lang="en-US" sz="1400" dirty="0"/>
              <a:t> </a:t>
            </a:r>
          </a:p>
          <a:p>
            <a:r>
              <a:rPr lang="en-US" sz="1400" dirty="0"/>
              <a:t>  -o ~/</a:t>
            </a:r>
            <a:r>
              <a:rPr lang="en-US" sz="1400" dirty="0">
                <a:solidFill>
                  <a:srgbClr val="FF0000"/>
                </a:solidFill>
              </a:rPr>
              <a:t>workspace/bosh-deployment/</a:t>
            </a:r>
            <a:r>
              <a:rPr lang="en-US" sz="1400" dirty="0" err="1">
                <a:solidFill>
                  <a:srgbClr val="FF0000"/>
                </a:solidFill>
              </a:rPr>
              <a:t>virtualbox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cpi.yml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-o ~/</a:t>
            </a:r>
            <a:r>
              <a:rPr lang="en-US" sz="1400" dirty="0">
                <a:solidFill>
                  <a:srgbClr val="FF0000"/>
                </a:solidFill>
              </a:rPr>
              <a:t>workspace/bosh-deployment/</a:t>
            </a:r>
            <a:r>
              <a:rPr lang="en-US" sz="1400" dirty="0" err="1">
                <a:solidFill>
                  <a:srgbClr val="FF0000"/>
                </a:solidFill>
              </a:rPr>
              <a:t>virtualbox</a:t>
            </a:r>
            <a:r>
              <a:rPr lang="en-US" sz="1400" dirty="0">
                <a:solidFill>
                  <a:srgbClr val="FF0000"/>
                </a:solidFill>
              </a:rPr>
              <a:t>/outbound-</a:t>
            </a:r>
            <a:r>
              <a:rPr lang="en-US" sz="1400" dirty="0" err="1">
                <a:solidFill>
                  <a:srgbClr val="FF0000"/>
                </a:solidFill>
              </a:rPr>
              <a:t>network.yml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-o ~/</a:t>
            </a:r>
            <a:r>
              <a:rPr lang="en-US" sz="1400" dirty="0">
                <a:solidFill>
                  <a:srgbClr val="FF0000"/>
                </a:solidFill>
              </a:rPr>
              <a:t>workspace/bosh-deployment/bosh-</a:t>
            </a:r>
            <a:r>
              <a:rPr lang="en-US" sz="1400" dirty="0" err="1">
                <a:solidFill>
                  <a:srgbClr val="FF0000"/>
                </a:solidFill>
              </a:rPr>
              <a:t>lite.yml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-</a:t>
            </a:r>
            <a:r>
              <a:rPr lang="en-US" sz="1400" dirty="0"/>
              <a:t>o ~/</a:t>
            </a:r>
            <a:r>
              <a:rPr lang="en-US" sz="1400" dirty="0" smtClean="0">
                <a:solidFill>
                  <a:srgbClr val="FF0000"/>
                </a:solidFill>
              </a:rPr>
              <a:t>workspace/bosh-deployment/bosh-lite-</a:t>
            </a:r>
            <a:r>
              <a:rPr lang="en-US" sz="1400" dirty="0" err="1" smtClean="0">
                <a:solidFill>
                  <a:srgbClr val="FF0000"/>
                </a:solidFill>
              </a:rPr>
              <a:t>runc.yml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ea typeface="맑은 고딕"/>
              </a:rPr>
              <a:t>  </a:t>
            </a:r>
            <a:r>
              <a:rPr lang="en-US" sz="1400" dirty="0"/>
              <a:t>-o ~/</a:t>
            </a:r>
            <a:r>
              <a:rPr lang="en-US" sz="1400" dirty="0">
                <a:solidFill>
                  <a:srgbClr val="FF0000"/>
                </a:solidFill>
              </a:rPr>
              <a:t>workspace/bosh-deployment/</a:t>
            </a:r>
            <a:r>
              <a:rPr lang="en-US" sz="1400" dirty="0" err="1">
                <a:solidFill>
                  <a:srgbClr val="FF0000"/>
                </a:solidFill>
              </a:rPr>
              <a:t>jumpbox-user.yml</a:t>
            </a:r>
            <a:r>
              <a:rPr lang="en-US" sz="1400" dirty="0">
                <a:solidFill>
                  <a:srgbClr val="FF0000"/>
                </a:solidFill>
              </a:rPr>
              <a:t> </a:t>
            </a:r>
            <a:endParaRPr lang="en-US" sz="1400" dirty="0"/>
          </a:p>
          <a:p>
            <a:r>
              <a:rPr lang="en-US" sz="1400" dirty="0"/>
              <a:t>  --</a:t>
            </a:r>
            <a:r>
              <a:rPr lang="en-US" sz="1400" dirty="0" err="1"/>
              <a:t>vars</a:t>
            </a:r>
            <a:r>
              <a:rPr lang="en-US" sz="1400" dirty="0"/>
              <a:t>-store ./</a:t>
            </a:r>
            <a:r>
              <a:rPr lang="en-US" sz="1400" dirty="0" err="1">
                <a:solidFill>
                  <a:srgbClr val="FF0000"/>
                </a:solidFill>
              </a:rPr>
              <a:t>creds.yml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endParaRPr lang="en-US" sz="1400" dirty="0"/>
          </a:p>
          <a:p>
            <a:r>
              <a:rPr lang="en-US" sz="1400" dirty="0">
                <a:ea typeface="맑은 고딕"/>
              </a:rPr>
              <a:t> </a:t>
            </a:r>
            <a:r>
              <a:rPr lang="en-US" sz="1400" dirty="0"/>
              <a:t> -v </a:t>
            </a:r>
            <a:r>
              <a:rPr lang="en-US" sz="1400" dirty="0" err="1"/>
              <a:t>director_name</a:t>
            </a:r>
            <a:r>
              <a:rPr lang="en-US" sz="1400" dirty="0"/>
              <a:t>="Bosh Lite Director" </a:t>
            </a:r>
          </a:p>
          <a:p>
            <a:r>
              <a:rPr lang="en-US" sz="1400" dirty="0">
                <a:ea typeface="맑은 고딕"/>
              </a:rPr>
              <a:t> </a:t>
            </a:r>
            <a:r>
              <a:rPr lang="en-US" sz="1400" dirty="0"/>
              <a:t> -v </a:t>
            </a:r>
            <a:r>
              <a:rPr lang="en-US" sz="1400" dirty="0" err="1" smtClean="0"/>
              <a:t>internal_ip</a:t>
            </a:r>
            <a:r>
              <a:rPr lang="en-US" sz="1400" dirty="0" smtClean="0"/>
              <a:t>=192.168.50.6</a:t>
            </a:r>
            <a:r>
              <a:rPr lang="en-US" sz="1400" dirty="0"/>
              <a:t> </a:t>
            </a:r>
          </a:p>
          <a:p>
            <a:r>
              <a:rPr lang="en-US" sz="1400" dirty="0">
                <a:ea typeface="맑은 고딕"/>
              </a:rPr>
              <a:t> </a:t>
            </a:r>
            <a:r>
              <a:rPr lang="en-US" sz="1400" dirty="0"/>
              <a:t> -v </a:t>
            </a:r>
            <a:r>
              <a:rPr lang="en-US" sz="1400" dirty="0" err="1" smtClean="0"/>
              <a:t>internal_gw</a:t>
            </a:r>
            <a:r>
              <a:rPr lang="en-US" sz="1400" dirty="0" smtClean="0"/>
              <a:t>=192.168.50.1</a:t>
            </a:r>
            <a:r>
              <a:rPr lang="en-US" sz="1400" dirty="0"/>
              <a:t> </a:t>
            </a:r>
          </a:p>
          <a:p>
            <a:r>
              <a:rPr lang="en-US" sz="1400" dirty="0">
                <a:ea typeface="맑은 고딕"/>
              </a:rPr>
              <a:t> </a:t>
            </a:r>
            <a:r>
              <a:rPr lang="en-US" sz="1400" dirty="0"/>
              <a:t> -v </a:t>
            </a:r>
            <a:r>
              <a:rPr lang="en-US" sz="1400" dirty="0" err="1" smtClean="0"/>
              <a:t>internal_cidr</a:t>
            </a:r>
            <a:r>
              <a:rPr lang="en-US" sz="1400" dirty="0" smtClean="0"/>
              <a:t>=192.168.50.0/24</a:t>
            </a:r>
            <a:r>
              <a:rPr lang="en-US" sz="1400" dirty="0"/>
              <a:t> </a:t>
            </a:r>
          </a:p>
          <a:p>
            <a:r>
              <a:rPr lang="en-US" sz="1400" dirty="0"/>
              <a:t>  -v </a:t>
            </a:r>
            <a:r>
              <a:rPr lang="en-US" sz="1400" dirty="0" err="1"/>
              <a:t>outbound_network_name</a:t>
            </a:r>
            <a:r>
              <a:rPr lang="en-US" sz="1400" dirty="0"/>
              <a:t>=</a:t>
            </a:r>
            <a:r>
              <a:rPr lang="en-US" sz="1400" dirty="0" err="1"/>
              <a:t>NatNetwork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42606" y="2899881"/>
            <a:ext cx="8874889" cy="2308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50" b="1" dirty="0" smtClean="0">
                <a:solidFill>
                  <a:srgbClr val="FFFFFF"/>
                </a:solidFill>
              </a:rPr>
              <a:t>Note: we can increase default memory size of bosh director in </a:t>
            </a:r>
            <a:r>
              <a:rPr lang="en-US" sz="900" dirty="0"/>
              <a:t>~/</a:t>
            </a:r>
            <a:r>
              <a:rPr lang="en-US" sz="900" dirty="0" smtClean="0">
                <a:solidFill>
                  <a:srgbClr val="FF0000"/>
                </a:solidFill>
              </a:rPr>
              <a:t>workspace/bosh-deployment/</a:t>
            </a:r>
            <a:r>
              <a:rPr lang="en-US" sz="900" dirty="0" err="1" smtClean="0">
                <a:solidFill>
                  <a:srgbClr val="FF0000"/>
                </a:solidFill>
              </a:rPr>
              <a:t>virtualbox</a:t>
            </a:r>
            <a:r>
              <a:rPr lang="en-US" sz="900" dirty="0" smtClean="0">
                <a:solidFill>
                  <a:srgbClr val="FF0000"/>
                </a:solidFill>
              </a:rPr>
              <a:t>/</a:t>
            </a:r>
            <a:r>
              <a:rPr lang="en-US" sz="900" dirty="0" err="1" smtClean="0">
                <a:solidFill>
                  <a:srgbClr val="FF0000"/>
                </a:solidFill>
              </a:rPr>
              <a:t>cpi.yml</a:t>
            </a:r>
            <a:r>
              <a:rPr lang="en-US" sz="900" dirty="0" smtClean="0">
                <a:solidFill>
                  <a:srgbClr val="FF0000"/>
                </a:solidFill>
              </a:rPr>
              <a:t>  </a:t>
            </a:r>
            <a:r>
              <a:rPr lang="en-US" sz="900" b="1" dirty="0" smtClean="0">
                <a:solidFill>
                  <a:schemeClr val="bg1"/>
                </a:solidFill>
              </a:rPr>
              <a:t>for example 4096 to </a:t>
            </a:r>
            <a:r>
              <a:rPr lang="is-IS" sz="900" b="1" dirty="0">
                <a:solidFill>
                  <a:schemeClr val="bg1"/>
                </a:solidFill>
              </a:rPr>
              <a:t>7168</a:t>
            </a:r>
            <a:r>
              <a:rPr lang="en-US" sz="900" b="1" dirty="0" smtClean="0">
                <a:solidFill>
                  <a:schemeClr val="bg1"/>
                </a:solidFill>
              </a:rPr>
              <a:t> </a:t>
            </a:r>
            <a:r>
              <a:rPr lang="en-US" sz="850" b="1" dirty="0" smtClean="0">
                <a:solidFill>
                  <a:schemeClr val="bg1"/>
                </a:solidFill>
              </a:rPr>
              <a:t> </a:t>
            </a:r>
            <a:endParaRPr lang="en-US" sz="8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606" y="3225457"/>
            <a:ext cx="8874889" cy="2308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50" b="1" dirty="0" smtClean="0">
                <a:solidFill>
                  <a:srgbClr val="FFFFFF"/>
                </a:solidFill>
              </a:rPr>
              <a:t>Note: we can increase default disk size of bosh director in </a:t>
            </a:r>
            <a:r>
              <a:rPr lang="en-US" sz="900" dirty="0"/>
              <a:t>~/</a:t>
            </a:r>
            <a:r>
              <a:rPr lang="en-US" sz="900" dirty="0" smtClean="0">
                <a:solidFill>
                  <a:srgbClr val="FF0000"/>
                </a:solidFill>
              </a:rPr>
              <a:t>workspace/bosh-deployment/bosh-</a:t>
            </a:r>
            <a:r>
              <a:rPr lang="en-US" sz="900" dirty="0" err="1" smtClean="0">
                <a:solidFill>
                  <a:srgbClr val="FF0000"/>
                </a:solidFill>
              </a:rPr>
              <a:t>lite.yml</a:t>
            </a:r>
            <a:r>
              <a:rPr lang="en-US" sz="900" dirty="0" smtClean="0">
                <a:solidFill>
                  <a:srgbClr val="FF0000"/>
                </a:solidFill>
              </a:rPr>
              <a:t> </a:t>
            </a:r>
            <a:r>
              <a:rPr lang="en-US" sz="800" b="1" dirty="0">
                <a:solidFill>
                  <a:schemeClr val="bg1"/>
                </a:solidFill>
              </a:rPr>
              <a:t>for example 65_536  </a:t>
            </a:r>
            <a:r>
              <a:rPr lang="en-US" sz="800" b="1" dirty="0" smtClean="0">
                <a:solidFill>
                  <a:schemeClr val="bg1"/>
                </a:solidFill>
              </a:rPr>
              <a:t>to 100_536</a:t>
            </a:r>
            <a:r>
              <a:rPr lang="en-US" sz="850" b="1" dirty="0" smtClean="0">
                <a:solidFill>
                  <a:srgbClr val="FFFFFF"/>
                </a:solidFill>
              </a:rPr>
              <a:t> </a:t>
            </a:r>
            <a:endParaRPr lang="en-US" sz="85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3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5"/>
          <p:cNvSpPr>
            <a:spLocks noChangeArrowheads="1"/>
          </p:cNvSpPr>
          <p:nvPr/>
        </p:nvSpPr>
        <p:spPr bwMode="auto">
          <a:xfrm>
            <a:off x="4361938" y="2419333"/>
            <a:ext cx="5055558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  <a:buAutoNum type="arabicPeriod"/>
            </a:pPr>
            <a:r>
              <a:rPr kumimoji="1" lang="en-US" altLang="ko-KR" sz="1600" b="1" spc="-50" dirty="0" smtClean="0">
                <a:latin typeface="맑은 고딕" pitchFamily="50" charset="-127"/>
                <a:ea typeface="맑은 고딕" pitchFamily="50" charset="-127"/>
              </a:rPr>
              <a:t>Introduction </a:t>
            </a:r>
            <a:endParaRPr kumimoji="1" lang="en-US" altLang="ko-KR" sz="1600" b="1" spc="-5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  <a:buAutoNum type="arabicPeriod"/>
            </a:pPr>
            <a:r>
              <a:rPr kumimoji="1" lang="en-US" altLang="ko-KR" sz="1600" b="1" spc="-50" dirty="0" smtClean="0">
                <a:latin typeface="맑은 고딕" pitchFamily="50" charset="-127"/>
                <a:ea typeface="맑은 고딕" pitchFamily="50" charset="-127"/>
              </a:rPr>
              <a:t>Understanding Sample Manifest YAML file</a:t>
            </a:r>
            <a:endParaRPr kumimoji="1" lang="en-US" altLang="ko-KR" sz="1600" b="1" spc="-5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  <a:buAutoNum type="arabicPeriod"/>
            </a:pPr>
            <a:r>
              <a:rPr kumimoji="1" lang="en-US" altLang="ko-KR" sz="1600" b="1" spc="-50" dirty="0" smtClean="0">
                <a:latin typeface="맑은 고딕" pitchFamily="50" charset="-127"/>
                <a:ea typeface="맑은 고딕" pitchFamily="50" charset="-127"/>
              </a:rPr>
              <a:t>Deployment Guide</a:t>
            </a:r>
            <a:endParaRPr kumimoji="1" lang="en-US" altLang="ko-KR" sz="1600" b="1" spc="-5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  <a:buAutoNum type="arabicPeriod"/>
            </a:pPr>
            <a:r>
              <a:rPr kumimoji="1" lang="en-US" altLang="ko-KR" sz="1600" b="1" spc="-50" dirty="0" smtClean="0">
                <a:latin typeface="맑은 고딕" pitchFamily="50" charset="-127"/>
                <a:ea typeface="맑은 고딕" pitchFamily="50" charset="-127"/>
              </a:rPr>
              <a:t>Understanding Warden-CPI &amp; CF Manifest YAML files</a:t>
            </a:r>
            <a:endParaRPr kumimoji="1" lang="en-US" altLang="ko-KR" sz="1600" b="1" spc="-5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  <a:buAutoNum type="arabicPeriod"/>
            </a:pPr>
            <a:r>
              <a:rPr kumimoji="1" lang="en-US" altLang="ko-KR" sz="1600" b="1" spc="-50" dirty="0" smtClean="0">
                <a:latin typeface="맑은 고딕" pitchFamily="50" charset="-127"/>
                <a:ea typeface="맑은 고딕" pitchFamily="50" charset="-127"/>
              </a:rPr>
              <a:t>Live Demo</a:t>
            </a:r>
            <a:endParaRPr kumimoji="1" lang="en-US" altLang="ko-KR" sz="1600" b="1" spc="-5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  <a:buAutoNum type="arabicPeriod"/>
            </a:pPr>
            <a:r>
              <a:rPr kumimoji="1" lang="en-US" altLang="ko-KR" sz="1600" b="1" spc="-50" dirty="0" smtClean="0">
                <a:latin typeface="맑은 고딕" pitchFamily="50" charset="-127"/>
                <a:ea typeface="맑은 고딕" pitchFamily="50" charset="-127"/>
              </a:rPr>
              <a:t>Q&amp;A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4225156" y="2492896"/>
            <a:ext cx="0" cy="4365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6536" y="908720"/>
            <a:ext cx="549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rgbClr val="7E0000"/>
                </a:solidFill>
                <a:latin typeface="맑은 고딕" pitchFamily="50" charset="-127"/>
                <a:ea typeface="맑은 고딕" pitchFamily="50" charset="-127"/>
              </a:rPr>
              <a:t>Agenda</a:t>
            </a:r>
            <a:endParaRPr lang="en-US" altLang="ko-KR" sz="3600" b="1" dirty="0">
              <a:solidFill>
                <a:srgbClr val="7E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9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 smtClean="0"/>
              <a:t>3. Deployment Guide (4/8)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Install bosh 2.0 on Virtual-Box (3/4)</a:t>
            </a:r>
            <a:endParaRPr kumimoji="1"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704511" y="5157192"/>
            <a:ext cx="8856984" cy="13234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$ </a:t>
            </a:r>
            <a:r>
              <a:rPr lang="en-US" sz="1400" b="1" dirty="0" smtClean="0">
                <a:solidFill>
                  <a:schemeClr val="bg1"/>
                </a:solidFill>
              </a:rPr>
              <a:t>bosh -e </a:t>
            </a:r>
            <a:r>
              <a:rPr lang="en-US" sz="1400" b="1" dirty="0" err="1" smtClean="0">
                <a:solidFill>
                  <a:schemeClr val="bg1"/>
                </a:solidFill>
              </a:rPr>
              <a:t>vbox</a:t>
            </a:r>
            <a:r>
              <a:rPr lang="en-US" sz="1400" b="1" dirty="0" smtClean="0">
                <a:solidFill>
                  <a:schemeClr val="bg1"/>
                </a:solidFill>
              </a:rPr>
              <a:t> update-cloud-</a:t>
            </a:r>
            <a:r>
              <a:rPr lang="en-US" sz="1400" b="1" dirty="0" err="1" smtClean="0">
                <a:solidFill>
                  <a:schemeClr val="bg1"/>
                </a:solidFill>
              </a:rPr>
              <a:t>config</a:t>
            </a:r>
            <a:r>
              <a:rPr lang="en-US" sz="1400" b="1" dirty="0" smtClean="0">
                <a:solidFill>
                  <a:schemeClr val="bg1"/>
                </a:solidFill>
              </a:rPr>
              <a:t> ~/workspace/bosh-deployment/warden/cloud-</a:t>
            </a:r>
            <a:r>
              <a:rPr lang="en-US" sz="1400" b="1" dirty="0" err="1" smtClean="0">
                <a:solidFill>
                  <a:schemeClr val="bg1"/>
                </a:solidFill>
              </a:rPr>
              <a:t>config.yml</a:t>
            </a:r>
            <a:endParaRPr lang="en-US" sz="1400" b="1" dirty="0" smtClean="0">
              <a:solidFill>
                <a:schemeClr val="bg1"/>
              </a:solidFill>
            </a:endParaRPr>
          </a:p>
          <a:p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$ </a:t>
            </a:r>
            <a:r>
              <a:rPr lang="en-US" dirty="0" err="1" smtClean="0">
                <a:solidFill>
                  <a:schemeClr val="bg1"/>
                </a:solidFill>
              </a:rPr>
              <a:t>sudo</a:t>
            </a:r>
            <a:r>
              <a:rPr lang="en-US" dirty="0" smtClean="0">
                <a:solidFill>
                  <a:schemeClr val="bg1"/>
                </a:solidFill>
              </a:rPr>
              <a:t> route add –net 10.244.0.0/16 </a:t>
            </a:r>
            <a:r>
              <a:rPr lang="en-US" dirty="0" err="1" smtClean="0">
                <a:solidFill>
                  <a:schemeClr val="bg1"/>
                </a:solidFill>
              </a:rPr>
              <a:t>gw</a:t>
            </a:r>
            <a:r>
              <a:rPr lang="en-US" dirty="0" smtClean="0">
                <a:solidFill>
                  <a:schemeClr val="bg1"/>
                </a:solidFill>
              </a:rPr>
              <a:t> 192.168.50.6 # Linux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$ 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route add –net 10.244.0.0/16 </a:t>
            </a:r>
            <a:r>
              <a:rPr lang="en-US" dirty="0" smtClean="0">
                <a:solidFill>
                  <a:schemeClr val="bg1"/>
                </a:solidFill>
              </a:rPr>
              <a:t>192.168.50.6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en-US" dirty="0" smtClean="0">
                <a:solidFill>
                  <a:schemeClr val="bg1"/>
                </a:solidFill>
              </a:rPr>
              <a:t>Mac OS 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2480" y="4676882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Update cloud </a:t>
            </a:r>
            <a:r>
              <a:rPr lang="en-US" dirty="0" err="1" smtClean="0"/>
              <a:t>config</a:t>
            </a:r>
            <a:r>
              <a:rPr lang="en-US" dirty="0" smtClean="0"/>
              <a:t> &amp; set-up local route for </a:t>
            </a:r>
            <a:r>
              <a:rPr lang="en-US" b="1" dirty="0" smtClean="0">
                <a:solidFill>
                  <a:srgbClr val="00B050"/>
                </a:solidFill>
              </a:rPr>
              <a:t>bosh </a:t>
            </a:r>
            <a:r>
              <a:rPr lang="en-US" b="1" dirty="0" err="1" smtClean="0">
                <a:solidFill>
                  <a:srgbClr val="00B050"/>
                </a:solidFill>
              </a:rPr>
              <a:t>ssh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5144" y="1613917"/>
            <a:ext cx="8856663" cy="14773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 export BOSH_CLIENT=admin</a:t>
            </a:r>
            <a:endParaRPr lang="en-US" sz="1500" b="1" dirty="0">
              <a:solidFill>
                <a:srgbClr val="00B05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 export BOSH_CLIENT_SECRET=`bosh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./</a:t>
            </a:r>
            <a:r>
              <a:rPr lang="en-US" b="1" dirty="0" err="1">
                <a:solidFill>
                  <a:srgbClr val="FF0000"/>
                </a:solidFill>
              </a:rPr>
              <a:t>creds.yml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--path /</a:t>
            </a:r>
            <a:r>
              <a:rPr lang="en-US" b="1" dirty="0" err="1">
                <a:solidFill>
                  <a:srgbClr val="00B050"/>
                </a:solidFill>
              </a:rPr>
              <a:t>admin_password</a:t>
            </a:r>
            <a:r>
              <a:rPr lang="en-US" dirty="0">
                <a:solidFill>
                  <a:schemeClr val="bg1"/>
                </a:solidFill>
              </a:rPr>
              <a:t>`</a:t>
            </a:r>
          </a:p>
          <a:p>
            <a:endParaRPr lang="en-US" dirty="0">
              <a:solidFill>
                <a:schemeClr val="bg1"/>
              </a:solidFill>
              <a:ea typeface="맑은 고딕"/>
            </a:endParaRPr>
          </a:p>
          <a:p>
            <a:r>
              <a:rPr lang="en-US" dirty="0">
                <a:ea typeface="맑은 고딕"/>
              </a:rPr>
              <a:t>$ </a:t>
            </a:r>
            <a:r>
              <a:rPr lang="en-US" sz="1400" b="1" dirty="0">
                <a:ea typeface="맑은 고딕"/>
              </a:rPr>
              <a:t>bosh </a:t>
            </a:r>
            <a:r>
              <a:rPr lang="en-US" sz="1400" b="1" dirty="0">
                <a:solidFill>
                  <a:srgbClr val="FF0000"/>
                </a:solidFill>
                <a:ea typeface="맑은 고딕"/>
              </a:rPr>
              <a:t>alias-</a:t>
            </a:r>
            <a:r>
              <a:rPr lang="en-US" sz="1400" b="1" dirty="0" err="1">
                <a:solidFill>
                  <a:srgbClr val="FF0000"/>
                </a:solidFill>
                <a:ea typeface="맑은 고딕"/>
              </a:rPr>
              <a:t>env</a:t>
            </a:r>
            <a:r>
              <a:rPr lang="en-US" sz="1400" b="1" dirty="0">
                <a:ea typeface="맑은 고딕"/>
              </a:rPr>
              <a:t> </a:t>
            </a:r>
            <a:r>
              <a:rPr lang="en-US" sz="1400" b="1" dirty="0" err="1">
                <a:solidFill>
                  <a:srgbClr val="00B050"/>
                </a:solidFill>
                <a:ea typeface="맑은 고딕"/>
              </a:rPr>
              <a:t>vbox</a:t>
            </a:r>
            <a:r>
              <a:rPr lang="en-US" sz="1400" b="1" dirty="0">
                <a:solidFill>
                  <a:srgbClr val="00B050"/>
                </a:solidFill>
                <a:ea typeface="맑은 고딕"/>
              </a:rPr>
              <a:t> </a:t>
            </a:r>
            <a:r>
              <a:rPr lang="en-US" sz="1400" b="1" dirty="0">
                <a:ea typeface="맑은 고딕"/>
              </a:rPr>
              <a:t>-e </a:t>
            </a:r>
            <a:r>
              <a:rPr lang="en-US" sz="1400" b="1" dirty="0" smtClean="0">
                <a:ea typeface="맑은 고딕"/>
              </a:rPr>
              <a:t>192.168.50.6 </a:t>
            </a:r>
            <a:r>
              <a:rPr lang="en-US" sz="1400" b="1" dirty="0">
                <a:ea typeface="맑은 고딕"/>
              </a:rPr>
              <a:t>--ca-cert &lt;(bosh </a:t>
            </a:r>
            <a:r>
              <a:rPr lang="en-US" sz="1400" b="1" dirty="0" err="1">
                <a:ea typeface="맑은 고딕"/>
              </a:rPr>
              <a:t>int</a:t>
            </a:r>
            <a:r>
              <a:rPr lang="en-US" sz="1400" b="1" dirty="0">
                <a:ea typeface="맑은 고딕"/>
              </a:rPr>
              <a:t> ./</a:t>
            </a:r>
            <a:r>
              <a:rPr lang="en-US" sz="1400" b="1" dirty="0" err="1">
                <a:ea typeface="맑은 고딕"/>
              </a:rPr>
              <a:t>creds.yml</a:t>
            </a:r>
            <a:r>
              <a:rPr lang="en-US" sz="1400" b="1" dirty="0">
                <a:ea typeface="맑은 고딕"/>
              </a:rPr>
              <a:t> --path /</a:t>
            </a:r>
            <a:r>
              <a:rPr lang="en-US" sz="1400" b="1" dirty="0" err="1">
                <a:ea typeface="맑은 고딕"/>
              </a:rPr>
              <a:t>director_ssl</a:t>
            </a:r>
            <a:r>
              <a:rPr lang="en-US" sz="1400" b="1" dirty="0">
                <a:ea typeface="맑은 고딕"/>
              </a:rPr>
              <a:t>/ca)</a:t>
            </a:r>
            <a:r>
              <a:rPr lang="en-US" b="1" dirty="0">
                <a:ea typeface="맑은 고딕"/>
              </a:rPr>
              <a:t> </a:t>
            </a:r>
            <a:r>
              <a:rPr lang="en-US" b="1" dirty="0">
                <a:solidFill>
                  <a:srgbClr val="00B050"/>
                </a:solidFill>
                <a:ea typeface="맑은 고딕"/>
              </a:rPr>
              <a:t> </a:t>
            </a:r>
            <a:r>
              <a:rPr lang="en-US" dirty="0">
                <a:solidFill>
                  <a:srgbClr val="FFFFFF"/>
                </a:solidFill>
                <a:ea typeface="맑은 고딕"/>
              </a:rPr>
              <a:t> </a:t>
            </a:r>
            <a:endParaRPr lang="en-US" dirty="0"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496" y="1196752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Log into director with your alias name.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4511" y="3788572"/>
            <a:ext cx="8856984" cy="7848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$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wget</a:t>
            </a:r>
            <a:r>
              <a:rPr lang="en-US" sz="1400" b="1" dirty="0">
                <a:solidFill>
                  <a:schemeClr val="bg1"/>
                </a:solidFill>
              </a:rPr>
              <a:t>  </a:t>
            </a:r>
            <a:r>
              <a:rPr lang="en-US" sz="1400" b="1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sz="1400" b="1" dirty="0" smtClean="0">
                <a:solidFill>
                  <a:schemeClr val="bg1"/>
                </a:solidFill>
                <a:hlinkClick r:id="rId3"/>
              </a:rPr>
              <a:t>s3.amazonaws.com/bosh-core-stemcells/warden/bosh-stemcell-3468.1-warden-boshlite-ubuntu-trusty-go_agent.tgz</a:t>
            </a:r>
            <a:r>
              <a:rPr lang="en-US" sz="1400" b="1" dirty="0" smtClean="0">
                <a:solidFill>
                  <a:schemeClr val="bg1"/>
                </a:solidFill>
              </a:rPr>
              <a:t> 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1300" b="1" dirty="0" smtClean="0">
                <a:solidFill>
                  <a:schemeClr val="bg1"/>
                </a:solidFill>
              </a:rPr>
              <a:t>$ bosh </a:t>
            </a:r>
            <a:r>
              <a:rPr lang="en-US" sz="1300" b="1" dirty="0">
                <a:solidFill>
                  <a:schemeClr val="bg1"/>
                </a:solidFill>
              </a:rPr>
              <a:t>-e </a:t>
            </a:r>
            <a:r>
              <a:rPr lang="en-US" sz="1300" b="1" dirty="0" err="1">
                <a:solidFill>
                  <a:schemeClr val="bg1"/>
                </a:solidFill>
              </a:rPr>
              <a:t>vbox</a:t>
            </a:r>
            <a:r>
              <a:rPr lang="en-US" sz="1300" b="1" dirty="0">
                <a:solidFill>
                  <a:schemeClr val="bg1"/>
                </a:solidFill>
              </a:rPr>
              <a:t> </a:t>
            </a:r>
            <a:r>
              <a:rPr lang="en-US" sz="1300" b="1" dirty="0" smtClean="0">
                <a:solidFill>
                  <a:schemeClr val="bg1"/>
                </a:solidFill>
              </a:rPr>
              <a:t>upload-</a:t>
            </a:r>
            <a:r>
              <a:rPr lang="en-US" sz="1300" b="1" dirty="0" err="1" smtClean="0">
                <a:solidFill>
                  <a:schemeClr val="bg1"/>
                </a:solidFill>
              </a:rPr>
              <a:t>stemcell</a:t>
            </a:r>
            <a:r>
              <a:rPr lang="en-US" sz="1300" b="1" dirty="0">
                <a:solidFill>
                  <a:schemeClr val="bg1"/>
                </a:solidFill>
              </a:rPr>
              <a:t> bosh-stemcell-3468.1-warden-boshlite-ubuntu-trusty-go_agent.tgz </a:t>
            </a:r>
            <a:r>
              <a:rPr lang="en-US" sz="1300" b="1" dirty="0" err="1" smtClean="0">
                <a:solidFill>
                  <a:schemeClr val="bg1"/>
                </a:solidFill>
              </a:rPr>
              <a:t>wget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endParaRPr lang="en-US" sz="13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2480" y="3356992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Download Upload </a:t>
            </a:r>
            <a:r>
              <a:rPr lang="en-US" dirty="0"/>
              <a:t>BOSH Lite </a:t>
            </a:r>
            <a:r>
              <a:rPr lang="en-US" dirty="0" err="1"/>
              <a:t>Stemcell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 smtClean="0"/>
              <a:t>3. Deployment Guide (5/8)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Install bosh 2.0 on Virtual-Box (4/4)</a:t>
            </a:r>
            <a:endParaRPr kumimoji="1"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704511" y="1735648"/>
            <a:ext cx="8857001" cy="124649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$ </a:t>
            </a:r>
            <a:r>
              <a:rPr lang="en-US" sz="1750" dirty="0">
                <a:solidFill>
                  <a:schemeClr val="bg1"/>
                </a:solidFill>
              </a:rPr>
              <a:t>bosh </a:t>
            </a:r>
            <a:r>
              <a:rPr lang="en-US" sz="1750" dirty="0" err="1">
                <a:solidFill>
                  <a:schemeClr val="bg1"/>
                </a:solidFill>
              </a:rPr>
              <a:t>int</a:t>
            </a:r>
            <a:r>
              <a:rPr lang="en-US" sz="1750" dirty="0">
                <a:solidFill>
                  <a:schemeClr val="bg1"/>
                </a:solidFill>
              </a:rPr>
              <a:t> ./</a:t>
            </a:r>
            <a:r>
              <a:rPr lang="en-US" sz="1750" dirty="0" err="1">
                <a:solidFill>
                  <a:schemeClr val="bg1"/>
                </a:solidFill>
              </a:rPr>
              <a:t>creds.yml</a:t>
            </a:r>
            <a:r>
              <a:rPr lang="en-US" sz="1750" dirty="0">
                <a:solidFill>
                  <a:schemeClr val="bg1"/>
                </a:solidFill>
              </a:rPr>
              <a:t> --path /</a:t>
            </a:r>
            <a:r>
              <a:rPr lang="en-US" sz="1750" dirty="0" err="1">
                <a:solidFill>
                  <a:schemeClr val="bg1"/>
                </a:solidFill>
              </a:rPr>
              <a:t>jumpbox_ssh</a:t>
            </a:r>
            <a:r>
              <a:rPr lang="en-US" sz="1750" dirty="0">
                <a:solidFill>
                  <a:schemeClr val="bg1"/>
                </a:solidFill>
              </a:rPr>
              <a:t>/</a:t>
            </a:r>
            <a:r>
              <a:rPr lang="en-US" sz="1750" dirty="0" err="1">
                <a:solidFill>
                  <a:schemeClr val="bg1"/>
                </a:solidFill>
              </a:rPr>
              <a:t>private_key</a:t>
            </a:r>
            <a:r>
              <a:rPr lang="en-US" sz="1750" dirty="0">
                <a:solidFill>
                  <a:schemeClr val="bg1"/>
                </a:solidFill>
              </a:rPr>
              <a:t> &gt; ~/.</a:t>
            </a:r>
            <a:r>
              <a:rPr lang="en-US" sz="1750" dirty="0" err="1">
                <a:solidFill>
                  <a:schemeClr val="bg1"/>
                </a:solidFill>
              </a:rPr>
              <a:t>ssh</a:t>
            </a:r>
            <a:r>
              <a:rPr lang="en-US" sz="1750" dirty="0">
                <a:solidFill>
                  <a:schemeClr val="bg1"/>
                </a:solidFill>
              </a:rPr>
              <a:t>/bosh-</a:t>
            </a:r>
            <a:r>
              <a:rPr lang="en-US" sz="1750" dirty="0" err="1">
                <a:solidFill>
                  <a:schemeClr val="bg1"/>
                </a:solidFill>
              </a:rPr>
              <a:t>virtualbox.key</a:t>
            </a:r>
            <a:r>
              <a:rPr lang="en-US" sz="1750" dirty="0" smtClean="0">
                <a:solidFill>
                  <a:srgbClr val="00B050"/>
                </a:solidFill>
              </a:rPr>
              <a:t> </a:t>
            </a:r>
            <a:endParaRPr lang="en-US" sz="1750" dirty="0">
              <a:solidFill>
                <a:srgbClr val="00B050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 </a:t>
            </a:r>
            <a:r>
              <a:rPr lang="en-US" dirty="0" err="1">
                <a:solidFill>
                  <a:schemeClr val="bg1"/>
                </a:solidFill>
              </a:rPr>
              <a:t>chmod</a:t>
            </a:r>
            <a:r>
              <a:rPr lang="en-US" dirty="0">
                <a:solidFill>
                  <a:schemeClr val="bg1"/>
                </a:solidFill>
              </a:rPr>
              <a:t> 600 ~/.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/bosh-</a:t>
            </a:r>
            <a:r>
              <a:rPr lang="en-US" dirty="0" err="1" smtClean="0">
                <a:solidFill>
                  <a:schemeClr val="bg1"/>
                </a:solidFill>
              </a:rPr>
              <a:t>virtualbox.key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 </a:t>
            </a:r>
            <a:r>
              <a:rPr lang="en-US" dirty="0" err="1">
                <a:solidFill>
                  <a:schemeClr val="bg1"/>
                </a:solidFill>
              </a:rPr>
              <a:t>ssh</a:t>
            </a:r>
            <a:r>
              <a:rPr lang="en-US" dirty="0">
                <a:solidFill>
                  <a:schemeClr val="bg1"/>
                </a:solidFill>
              </a:rPr>
              <a:t> -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~/.</a:t>
            </a:r>
            <a:r>
              <a:rPr lang="en-US" dirty="0" err="1">
                <a:solidFill>
                  <a:schemeClr val="bg1"/>
                </a:solidFill>
              </a:rPr>
              <a:t>ssh</a:t>
            </a:r>
            <a:r>
              <a:rPr lang="en-US" dirty="0">
                <a:solidFill>
                  <a:schemeClr val="bg1"/>
                </a:solidFill>
              </a:rPr>
              <a:t>/bosh-</a:t>
            </a:r>
            <a:r>
              <a:rPr lang="en-US" dirty="0" err="1">
                <a:solidFill>
                  <a:schemeClr val="bg1"/>
                </a:solidFill>
              </a:rPr>
              <a:t>virtualbox.key</a:t>
            </a:r>
            <a:r>
              <a:rPr lang="en-US" dirty="0">
                <a:solidFill>
                  <a:schemeClr val="bg1"/>
                </a:solidFill>
              </a:rPr>
              <a:t> jumpbox@192.168.50.6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496" y="1268760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SSH to the Director as </a:t>
            </a:r>
            <a:r>
              <a:rPr lang="en-US" dirty="0" err="1"/>
              <a:t>jumpbox</a:t>
            </a:r>
            <a:r>
              <a:rPr lang="en-US" dirty="0"/>
              <a:t> </a:t>
            </a:r>
            <a:r>
              <a:rPr lang="en-US" dirty="0" smtClean="0"/>
              <a:t>User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528" y="3933056"/>
            <a:ext cx="8856984" cy="228524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BOSH TARGET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 bosh </a:t>
            </a:r>
            <a:r>
              <a:rPr lang="en-US" b="1" dirty="0" smtClean="0">
                <a:solidFill>
                  <a:srgbClr val="FF0000"/>
                </a:solidFill>
              </a:rPr>
              <a:t>alias-</a:t>
            </a:r>
            <a:r>
              <a:rPr lang="en-US" b="1" dirty="0" err="1" smtClean="0">
                <a:solidFill>
                  <a:srgbClr val="FF0000"/>
                </a:solidFill>
              </a:rPr>
              <a:t>env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name –e </a:t>
            </a:r>
            <a:r>
              <a:rPr lang="en-US" b="1" dirty="0" err="1" smtClean="0">
                <a:solidFill>
                  <a:srgbClr val="00B050"/>
                </a:solidFill>
              </a:rPr>
              <a:t>vbox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sz="1050" b="1" dirty="0" smtClean="0">
              <a:solidFill>
                <a:srgbClr val="00B050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BOSH LOGIN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 bosh -e </a:t>
            </a:r>
            <a:r>
              <a:rPr lang="en-US" dirty="0" err="1" smtClean="0">
                <a:solidFill>
                  <a:schemeClr val="bg1"/>
                </a:solidFill>
              </a:rPr>
              <a:t>vbox</a:t>
            </a:r>
            <a:r>
              <a:rPr lang="en-US" dirty="0" smtClean="0">
                <a:solidFill>
                  <a:schemeClr val="bg1"/>
                </a:solidFill>
              </a:rPr>
              <a:t> log-in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CHECK STEMCELL VERION AND DELETING COMMANDS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 bosh -e </a:t>
            </a:r>
            <a:r>
              <a:rPr lang="en-US" dirty="0" err="1" smtClean="0">
                <a:solidFill>
                  <a:schemeClr val="bg1"/>
                </a:solidFill>
              </a:rPr>
              <a:t>vbox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stemcells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$ bosh -e </a:t>
            </a:r>
            <a:r>
              <a:rPr lang="en-US" dirty="0" err="1" smtClean="0">
                <a:solidFill>
                  <a:schemeClr val="bg1"/>
                </a:solidFill>
              </a:rPr>
              <a:t>vbox</a:t>
            </a:r>
            <a:r>
              <a:rPr lang="en-US" dirty="0" smtClean="0">
                <a:solidFill>
                  <a:schemeClr val="bg1"/>
                </a:solidFill>
              </a:rPr>
              <a:t> delete-</a:t>
            </a:r>
            <a:r>
              <a:rPr lang="en-US" dirty="0" err="1" smtClean="0">
                <a:solidFill>
                  <a:schemeClr val="bg1"/>
                </a:solidFill>
              </a:rPr>
              <a:t>stemcell</a:t>
            </a:r>
            <a:r>
              <a:rPr lang="en-US" dirty="0" smtClean="0">
                <a:solidFill>
                  <a:schemeClr val="bg1"/>
                </a:solidFill>
              </a:rPr>
              <a:t> name/version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8504" y="3356992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Useful Command Lines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 smtClean="0"/>
              <a:t>3. Deployment Guide (6/8)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Deploying CF using BOSH 2.0 (1/2)</a:t>
            </a:r>
            <a:endParaRPr kumimoji="1"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16496" y="2219235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Clone your </a:t>
            </a:r>
            <a:r>
              <a:rPr lang="en-US" dirty="0" err="1"/>
              <a:t>cf</a:t>
            </a:r>
            <a:r>
              <a:rPr lang="en-US" dirty="0"/>
              <a:t>-deployment repository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641" y="3793396"/>
            <a:ext cx="9128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Configure your </a:t>
            </a:r>
            <a:r>
              <a:rPr lang="en-US" sz="1400" dirty="0" err="1"/>
              <a:t>VirtualBox</a:t>
            </a:r>
            <a:r>
              <a:rPr lang="en-US" sz="1400" dirty="0"/>
              <a:t> BOSH with appropriate networking/</a:t>
            </a:r>
            <a:r>
              <a:rPr lang="en-US" sz="1400" dirty="0" err="1"/>
              <a:t>vm</a:t>
            </a:r>
            <a:r>
              <a:rPr lang="en-US" sz="1400" dirty="0"/>
              <a:t> type information (called "cloud-</a:t>
            </a:r>
            <a:r>
              <a:rPr lang="en-US" sz="1400" dirty="0" err="1"/>
              <a:t>config</a:t>
            </a:r>
            <a:r>
              <a:rPr lang="en-US" sz="1400" dirty="0"/>
              <a:t>")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4510" y="4268264"/>
            <a:ext cx="8857001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 bosh -e </a:t>
            </a:r>
            <a:r>
              <a:rPr lang="en-US" dirty="0" err="1">
                <a:solidFill>
                  <a:schemeClr val="bg1"/>
                </a:solidFill>
              </a:rPr>
              <a:t>vbox</a:t>
            </a:r>
            <a:r>
              <a:rPr lang="en-US" dirty="0">
                <a:solidFill>
                  <a:schemeClr val="bg1"/>
                </a:solidFill>
              </a:rPr>
              <a:t> update-cloud-</a:t>
            </a:r>
            <a:r>
              <a:rPr lang="en-US" dirty="0" err="1">
                <a:solidFill>
                  <a:schemeClr val="bg1"/>
                </a:solidFill>
              </a:rPr>
              <a:t>config</a:t>
            </a:r>
            <a:r>
              <a:rPr lang="en-US" dirty="0">
                <a:solidFill>
                  <a:schemeClr val="bg1"/>
                </a:solidFill>
              </a:rPr>
              <a:t> bosh-lite/cloud-</a:t>
            </a:r>
            <a:r>
              <a:rPr lang="en-US" dirty="0" err="1">
                <a:solidFill>
                  <a:schemeClr val="bg1"/>
                </a:solidFill>
              </a:rPr>
              <a:t>config.yml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7192" y="4791778"/>
            <a:ext cx="9128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Following Command run’s </a:t>
            </a:r>
            <a:r>
              <a:rPr lang="en-US" sz="1600" dirty="0" err="1"/>
              <a:t>cf</a:t>
            </a:r>
            <a:r>
              <a:rPr lang="en-US" sz="1600" dirty="0"/>
              <a:t> </a:t>
            </a:r>
            <a:r>
              <a:rPr lang="en-US" sz="1600" dirty="0" smtClean="0"/>
              <a:t>job </a:t>
            </a:r>
            <a:r>
              <a:rPr lang="en-US" sz="1600" dirty="0" err="1"/>
              <a:t>vm’s</a:t>
            </a:r>
            <a:r>
              <a:rPr lang="en-US" sz="1600" dirty="0"/>
              <a:t> on </a:t>
            </a:r>
            <a:r>
              <a:rPr lang="en-US" sz="1600" dirty="0" err="1"/>
              <a:t>VirtualBox</a:t>
            </a:r>
            <a:r>
              <a:rPr lang="en-US" sz="1600" dirty="0"/>
              <a:t> using BOSH-2.0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287" y="5220772"/>
            <a:ext cx="8874889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$ </a:t>
            </a:r>
            <a:r>
              <a:rPr lang="en-US" dirty="0">
                <a:solidFill>
                  <a:srgbClr val="FFFFFF"/>
                </a:solidFill>
              </a:rPr>
              <a:t>bosh -e </a:t>
            </a:r>
            <a:r>
              <a:rPr lang="en-US" dirty="0" err="1">
                <a:solidFill>
                  <a:srgbClr val="FFFFFF"/>
                </a:solidFill>
              </a:rPr>
              <a:t>vbox</a:t>
            </a:r>
            <a:r>
              <a:rPr lang="en-US" dirty="0">
                <a:solidFill>
                  <a:srgbClr val="FFFFFF"/>
                </a:solidFill>
              </a:rPr>
              <a:t> -d </a:t>
            </a:r>
            <a:r>
              <a:rPr lang="en-US" dirty="0" err="1">
                <a:solidFill>
                  <a:srgbClr val="FFFFFF"/>
                </a:solidFill>
              </a:rPr>
              <a:t>cf</a:t>
            </a:r>
            <a:r>
              <a:rPr lang="en-US" dirty="0">
                <a:solidFill>
                  <a:srgbClr val="FFFFFF"/>
                </a:solidFill>
              </a:rPr>
              <a:t> deploy </a:t>
            </a:r>
            <a:r>
              <a:rPr lang="en-US" dirty="0" err="1">
                <a:solidFill>
                  <a:srgbClr val="FFFFFF"/>
                </a:solidFill>
              </a:rPr>
              <a:t>cf-deployment.yml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</a:rPr>
              <a:t>   -o operations/bosh-</a:t>
            </a:r>
            <a:r>
              <a:rPr lang="en-US" dirty="0" err="1">
                <a:solidFill>
                  <a:srgbClr val="FFFFFF"/>
                </a:solidFill>
              </a:rPr>
              <a:t>lite.yml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</a:rPr>
              <a:t>   --</a:t>
            </a:r>
            <a:r>
              <a:rPr lang="en-US" dirty="0" err="1">
                <a:solidFill>
                  <a:srgbClr val="FFFFFF"/>
                </a:solidFill>
              </a:rPr>
              <a:t>vars</a:t>
            </a:r>
            <a:r>
              <a:rPr lang="en-US" dirty="0">
                <a:solidFill>
                  <a:srgbClr val="FFFFFF"/>
                </a:solidFill>
              </a:rPr>
              <a:t>-store deployment-</a:t>
            </a:r>
            <a:r>
              <a:rPr lang="en-US" dirty="0" err="1">
                <a:solidFill>
                  <a:srgbClr val="FFFFFF"/>
                </a:solidFill>
              </a:rPr>
              <a:t>vars.yml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</a:rPr>
              <a:t>   -v </a:t>
            </a:r>
            <a:r>
              <a:rPr lang="en-US" dirty="0" err="1">
                <a:solidFill>
                  <a:srgbClr val="FFFFFF"/>
                </a:solidFill>
              </a:rPr>
              <a:t>system_domain</a:t>
            </a:r>
            <a:r>
              <a:rPr lang="en-US" dirty="0">
                <a:solidFill>
                  <a:srgbClr val="FFFFFF"/>
                </a:solidFill>
              </a:rPr>
              <a:t>=bosh-</a:t>
            </a:r>
            <a:r>
              <a:rPr lang="en-US" dirty="0" err="1">
                <a:solidFill>
                  <a:srgbClr val="FFFFFF"/>
                </a:solidFill>
              </a:rPr>
              <a:t>lite.com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" y="1130118"/>
            <a:ext cx="8874889" cy="223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50" b="1" dirty="0" smtClean="0">
                <a:solidFill>
                  <a:srgbClr val="FFFFFF"/>
                </a:solidFill>
              </a:rPr>
              <a:t>Note: If you open new terminal to deploy SBP you have to initialize bosh director credentials again </a:t>
            </a:r>
            <a:endParaRPr lang="en-US" sz="850" b="1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554" y="1513127"/>
            <a:ext cx="8857001" cy="6309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750" dirty="0">
                <a:solidFill>
                  <a:schemeClr val="bg1"/>
                </a:solidFill>
              </a:rPr>
              <a:t>$ cd ~/deployments/</a:t>
            </a:r>
            <a:r>
              <a:rPr lang="en-US" sz="1750" dirty="0" err="1">
                <a:solidFill>
                  <a:schemeClr val="bg1"/>
                </a:solidFill>
              </a:rPr>
              <a:t>vbox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endParaRPr lang="en-US" sz="1750" dirty="0" smtClean="0">
              <a:solidFill>
                <a:schemeClr val="bg1"/>
              </a:solidFill>
            </a:endParaRPr>
          </a:p>
          <a:p>
            <a:r>
              <a:rPr lang="en-US" sz="1750" dirty="0" smtClean="0">
                <a:solidFill>
                  <a:schemeClr val="bg1"/>
                </a:solidFill>
              </a:rPr>
              <a:t>$ </a:t>
            </a:r>
            <a:r>
              <a:rPr lang="en-US" sz="1750" dirty="0">
                <a:solidFill>
                  <a:schemeClr val="bg1"/>
                </a:solidFill>
              </a:rPr>
              <a:t>cd export BOSH_CLIENT_SECRET=`bosh </a:t>
            </a:r>
            <a:r>
              <a:rPr lang="en-US" sz="1750" dirty="0" err="1">
                <a:solidFill>
                  <a:schemeClr val="bg1"/>
                </a:solidFill>
              </a:rPr>
              <a:t>int</a:t>
            </a:r>
            <a:r>
              <a:rPr lang="en-US" sz="1750" dirty="0">
                <a:solidFill>
                  <a:schemeClr val="bg1"/>
                </a:solidFill>
              </a:rPr>
              <a:t> ./</a:t>
            </a:r>
            <a:r>
              <a:rPr lang="en-US" sz="1750" b="1" dirty="0" err="1">
                <a:solidFill>
                  <a:srgbClr val="FF0000"/>
                </a:solidFill>
              </a:rPr>
              <a:t>creds.yml</a:t>
            </a:r>
            <a:r>
              <a:rPr lang="en-US" sz="1750" dirty="0">
                <a:solidFill>
                  <a:srgbClr val="FF0000"/>
                </a:solidFill>
              </a:rPr>
              <a:t> </a:t>
            </a:r>
            <a:r>
              <a:rPr lang="en-US" sz="1750" dirty="0">
                <a:solidFill>
                  <a:schemeClr val="bg1"/>
                </a:solidFill>
              </a:rPr>
              <a:t>--path /</a:t>
            </a:r>
            <a:r>
              <a:rPr lang="en-US" sz="1750" b="1" dirty="0" err="1">
                <a:solidFill>
                  <a:srgbClr val="00B050"/>
                </a:solidFill>
              </a:rPr>
              <a:t>admin_password</a:t>
            </a:r>
            <a:r>
              <a:rPr lang="en-US" sz="1750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0175" y="2663733"/>
            <a:ext cx="8857001" cy="8079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 git clone https://github.com/cloudfoundry/cf-deployment  ~/workspace</a:t>
            </a:r>
          </a:p>
          <a:p>
            <a:endParaRPr lang="en-US" sz="105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 cd ~/workspace/</a:t>
            </a:r>
            <a:r>
              <a:rPr lang="en-US" dirty="0" err="1">
                <a:solidFill>
                  <a:schemeClr val="bg1"/>
                </a:solidFill>
              </a:rPr>
              <a:t>cf</a:t>
            </a:r>
            <a:r>
              <a:rPr lang="en-US" dirty="0">
                <a:solidFill>
                  <a:schemeClr val="bg1"/>
                </a:solidFill>
              </a:rPr>
              <a:t>-deployment</a:t>
            </a:r>
          </a:p>
        </p:txBody>
      </p:sp>
    </p:spTree>
    <p:extLst>
      <p:ext uri="{BB962C8B-B14F-4D97-AF65-F5344CB8AC3E}">
        <p14:creationId xmlns:p14="http://schemas.microsoft.com/office/powerpoint/2010/main" val="9028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 smtClean="0"/>
              <a:t>3. Deployment Guide (7/8)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Deploying CF using BOSH 2.0 (2/2)</a:t>
            </a:r>
            <a:endParaRPr kumimoji="1"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704528" y="1916832"/>
            <a:ext cx="8856984" cy="4270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BOSH RELEASES</a:t>
            </a:r>
          </a:p>
          <a:p>
            <a:r>
              <a:rPr lang="en-US" dirty="0">
                <a:solidFill>
                  <a:schemeClr val="bg1"/>
                </a:solidFill>
              </a:rPr>
              <a:t>$ bosh -e </a:t>
            </a:r>
            <a:r>
              <a:rPr lang="en-US" dirty="0" err="1">
                <a:solidFill>
                  <a:schemeClr val="bg1"/>
                </a:solidFill>
              </a:rPr>
              <a:t>vbox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releases 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sz="1050" b="1" dirty="0" smtClean="0">
              <a:solidFill>
                <a:srgbClr val="00B050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BOSH DEPLOYMENTS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 bosh -e </a:t>
            </a:r>
            <a:r>
              <a:rPr lang="en-US" dirty="0" err="1" smtClean="0">
                <a:solidFill>
                  <a:schemeClr val="bg1"/>
                </a:solidFill>
              </a:rPr>
              <a:t>vbox</a:t>
            </a:r>
            <a:r>
              <a:rPr lang="en-US" dirty="0" smtClean="0">
                <a:solidFill>
                  <a:schemeClr val="bg1"/>
                </a:solidFill>
              </a:rPr>
              <a:t> deployments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BOSH VMS &amp; INSTANCES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 bosh -e </a:t>
            </a:r>
            <a:r>
              <a:rPr lang="en-US" dirty="0" err="1" smtClean="0">
                <a:solidFill>
                  <a:schemeClr val="bg1"/>
                </a:solidFill>
              </a:rPr>
              <a:t>vbox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vms</a:t>
            </a:r>
            <a:r>
              <a:rPr lang="en-US" dirty="0" smtClean="0">
                <a:solidFill>
                  <a:schemeClr val="bg1"/>
                </a:solidFill>
              </a:rPr>
              <a:t> (or) bosh -e </a:t>
            </a:r>
            <a:r>
              <a:rPr lang="en-US" dirty="0" err="1" smtClean="0">
                <a:solidFill>
                  <a:schemeClr val="bg1"/>
                </a:solidFill>
              </a:rPr>
              <a:t>vbox</a:t>
            </a:r>
            <a:r>
              <a:rPr lang="en-US" dirty="0" smtClean="0">
                <a:solidFill>
                  <a:schemeClr val="bg1"/>
                </a:solidFill>
              </a:rPr>
              <a:t> instances</a:t>
            </a:r>
          </a:p>
          <a:p>
            <a:endParaRPr lang="en-US" sz="105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BOSH SSH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 bosh –e </a:t>
            </a:r>
            <a:r>
              <a:rPr lang="en-US" dirty="0" err="1" smtClean="0">
                <a:solidFill>
                  <a:schemeClr val="bg1"/>
                </a:solidFill>
              </a:rPr>
              <a:t>vbox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 –d </a:t>
            </a:r>
            <a:r>
              <a:rPr lang="en-US" dirty="0" err="1" smtClean="0">
                <a:solidFill>
                  <a:schemeClr val="bg1"/>
                </a:solidFill>
              </a:rPr>
              <a:t>cf</a:t>
            </a:r>
            <a:r>
              <a:rPr lang="en-US" dirty="0" smtClean="0">
                <a:solidFill>
                  <a:schemeClr val="bg1"/>
                </a:solidFill>
              </a:rPr>
              <a:t>(deployment-name) </a:t>
            </a:r>
            <a:r>
              <a:rPr lang="en-US" dirty="0" err="1" smtClean="0">
                <a:solidFill>
                  <a:schemeClr val="bg1"/>
                </a:solidFill>
              </a:rPr>
              <a:t>nats</a:t>
            </a:r>
            <a:r>
              <a:rPr lang="en-US" dirty="0" smtClean="0">
                <a:solidFill>
                  <a:schemeClr val="bg1"/>
                </a:solidFill>
              </a:rPr>
              <a:t>(job-name)</a:t>
            </a:r>
          </a:p>
          <a:p>
            <a:endParaRPr lang="en-US" sz="105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BOSH TASKS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 bosh –e </a:t>
            </a:r>
            <a:r>
              <a:rPr lang="en-US" dirty="0" err="1" smtClean="0">
                <a:solidFill>
                  <a:schemeClr val="bg1"/>
                </a:solidFill>
              </a:rPr>
              <a:t>vbox</a:t>
            </a:r>
            <a:r>
              <a:rPr lang="en-US" dirty="0" smtClean="0">
                <a:solidFill>
                  <a:schemeClr val="bg1"/>
                </a:solidFill>
              </a:rPr>
              <a:t> tasks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BOSH LOCKS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 bosh -e </a:t>
            </a:r>
            <a:r>
              <a:rPr lang="en-US" dirty="0" err="1" smtClean="0">
                <a:solidFill>
                  <a:schemeClr val="bg1"/>
                </a:solidFill>
              </a:rPr>
              <a:t>vbox</a:t>
            </a:r>
            <a:r>
              <a:rPr lang="en-US" dirty="0" smtClean="0">
                <a:solidFill>
                  <a:schemeClr val="bg1"/>
                </a:solidFill>
              </a:rPr>
              <a:t> locks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504" y="134076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Useful Command Lines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7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 smtClean="0"/>
              <a:t>3. Deployment Guide (8/8)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CF PUSH</a:t>
            </a:r>
            <a:endParaRPr kumimoji="1"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88504" y="1052736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Set-Up CF </a:t>
            </a:r>
            <a:r>
              <a:rPr lang="en-US" dirty="0" err="1" smtClean="0"/>
              <a:t>api</a:t>
            </a:r>
            <a:r>
              <a:rPr lang="en-US" dirty="0" smtClean="0"/>
              <a:t> and login as admin: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512" y="1628800"/>
            <a:ext cx="9001000" cy="35548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CF TARGET</a:t>
            </a:r>
          </a:p>
          <a:p>
            <a:r>
              <a:rPr lang="en-US" dirty="0">
                <a:solidFill>
                  <a:schemeClr val="bg1"/>
                </a:solidFill>
              </a:rPr>
              <a:t>$ </a:t>
            </a:r>
            <a:r>
              <a:rPr lang="en-US" dirty="0" err="1">
                <a:solidFill>
                  <a:schemeClr val="bg1"/>
                </a:solidFill>
              </a:rPr>
              <a:t>cf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https://api.bosh-lite.com --skip-</a:t>
            </a:r>
            <a:r>
              <a:rPr lang="en-US" dirty="0" err="1">
                <a:solidFill>
                  <a:schemeClr val="bg1"/>
                </a:solidFill>
              </a:rPr>
              <a:t>ssl</a:t>
            </a:r>
            <a:r>
              <a:rPr lang="en-US" dirty="0">
                <a:solidFill>
                  <a:schemeClr val="bg1"/>
                </a:solidFill>
              </a:rPr>
              <a:t>-validation 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sz="1050" b="1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SET PASSWORD FOR CF ADMIN</a:t>
            </a:r>
          </a:p>
          <a:p>
            <a:r>
              <a:rPr lang="en-US" dirty="0">
                <a:solidFill>
                  <a:schemeClr val="bg1"/>
                </a:solidFill>
              </a:rPr>
              <a:t>$ </a:t>
            </a:r>
            <a:r>
              <a:rPr lang="en-US" dirty="0" smtClean="0">
                <a:solidFill>
                  <a:schemeClr val="bg1"/>
                </a:solidFill>
              </a:rPr>
              <a:t>cd ~/</a:t>
            </a:r>
            <a:r>
              <a:rPr lang="en-US" dirty="0">
                <a:solidFill>
                  <a:schemeClr val="bg1"/>
                </a:solidFill>
              </a:rPr>
              <a:t>workspace/</a:t>
            </a:r>
            <a:r>
              <a:rPr lang="en-US" dirty="0" err="1">
                <a:solidFill>
                  <a:schemeClr val="bg1"/>
                </a:solidFill>
              </a:rPr>
              <a:t>cf</a:t>
            </a:r>
            <a:r>
              <a:rPr lang="en-US" dirty="0">
                <a:solidFill>
                  <a:schemeClr val="bg1"/>
                </a:solidFill>
              </a:rPr>
              <a:t>-deployment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 </a:t>
            </a:r>
            <a:r>
              <a:rPr lang="en-US" dirty="0">
                <a:solidFill>
                  <a:schemeClr val="bg1"/>
                </a:solidFill>
              </a:rPr>
              <a:t>export CF_ADMIN_PASSWORD=$(bosh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./deployment-</a:t>
            </a:r>
            <a:r>
              <a:rPr lang="en-US" dirty="0" err="1">
                <a:solidFill>
                  <a:schemeClr val="bg1"/>
                </a:solidFill>
              </a:rPr>
              <a:t>vars.yml</a:t>
            </a:r>
            <a:r>
              <a:rPr lang="en-US" dirty="0">
                <a:solidFill>
                  <a:schemeClr val="bg1"/>
                </a:solidFill>
              </a:rPr>
              <a:t> --path /</a:t>
            </a:r>
            <a:r>
              <a:rPr lang="en-US" dirty="0" err="1"/>
              <a:t>cf_admin_password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AUTHENTICATE YOUR CF USER WITH DESIRED PASSWORD</a:t>
            </a:r>
          </a:p>
          <a:p>
            <a:r>
              <a:rPr lang="en-US" dirty="0">
                <a:solidFill>
                  <a:schemeClr val="bg1"/>
                </a:solidFill>
              </a:rPr>
              <a:t>$ </a:t>
            </a:r>
            <a:r>
              <a:rPr lang="en-US" dirty="0" err="1">
                <a:solidFill>
                  <a:schemeClr val="bg1"/>
                </a:solidFill>
              </a:rPr>
              <a:t>cf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auth</a:t>
            </a:r>
            <a:r>
              <a:rPr lang="en-US" dirty="0">
                <a:solidFill>
                  <a:schemeClr val="bg1"/>
                </a:solidFill>
              </a:rPr>
              <a:t> admin $CF_ADMIN_PASSWORD</a:t>
            </a:r>
          </a:p>
          <a:p>
            <a:endParaRPr lang="en-US" sz="105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</a:t>
            </a:r>
            <a:r>
              <a:rPr lang="en-US" dirty="0" smtClean="0">
                <a:solidFill>
                  <a:schemeClr val="bg1"/>
                </a:solidFill>
              </a:rPr>
              <a:t>SPACE </a:t>
            </a:r>
            <a:endParaRPr lang="en-US" sz="175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 </a:t>
            </a:r>
            <a:r>
              <a:rPr lang="en-US" dirty="0" err="1">
                <a:solidFill>
                  <a:schemeClr val="bg1"/>
                </a:solidFill>
              </a:rPr>
              <a:t>cf</a:t>
            </a:r>
            <a:r>
              <a:rPr lang="en-US" dirty="0">
                <a:solidFill>
                  <a:schemeClr val="bg1"/>
                </a:solidFill>
              </a:rPr>
              <a:t> create-space </a:t>
            </a:r>
            <a:r>
              <a:rPr lang="en-US" dirty="0" err="1">
                <a:solidFill>
                  <a:schemeClr val="bg1"/>
                </a:solidFill>
              </a:rPr>
              <a:t>woongcheol</a:t>
            </a:r>
            <a:r>
              <a:rPr lang="en-US" dirty="0">
                <a:solidFill>
                  <a:schemeClr val="bg1"/>
                </a:solidFill>
              </a:rPr>
              <a:t> -o system -q Innovation</a:t>
            </a:r>
          </a:p>
          <a:p>
            <a:r>
              <a:rPr lang="en-US" dirty="0">
                <a:solidFill>
                  <a:schemeClr val="bg1"/>
                </a:solidFill>
              </a:rPr>
              <a:t>$ </a:t>
            </a:r>
            <a:r>
              <a:rPr lang="en-US" dirty="0" err="1">
                <a:solidFill>
                  <a:schemeClr val="bg1"/>
                </a:solidFill>
              </a:rPr>
              <a:t>cf</a:t>
            </a:r>
            <a:r>
              <a:rPr lang="en-US" dirty="0">
                <a:solidFill>
                  <a:schemeClr val="bg1"/>
                </a:solidFill>
              </a:rPr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32255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 smtClean="0"/>
              <a:t>4. </a:t>
            </a:r>
            <a:r>
              <a:rPr kumimoji="1" lang="en-US" altLang="ko-KR" dirty="0"/>
              <a:t>Understanding Warden-CPI &amp; CF Manifest YAML </a:t>
            </a:r>
            <a:r>
              <a:rPr kumimoji="1" lang="en-US" altLang="ko-KR" dirty="0" smtClean="0"/>
              <a:t>files </a:t>
            </a:r>
            <a:endParaRPr kumimoji="1"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560512" y="2195572"/>
            <a:ext cx="90010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 https://github.com/cloudfoundry/bosh-deployment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504" y="161950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BOSH-WARDEN-CPI: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512" y="4139788"/>
            <a:ext cx="90010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 https://github.com/cloudfoundry/cf-deployment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504" y="356372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CF-DEPLOYMENT: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 smtClean="0"/>
              <a:t>5. LIVE DEMO</a:t>
            </a:r>
            <a:endParaRPr kumimoji="1"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88504" y="2273676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DEPLOYING BOSH-WARDEN-CPI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150" y="3068960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DEPLOYING CF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504" y="3851756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DEPLOYING MY PERSONAL RELEASE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2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 smtClean="0"/>
              <a:t>6. Q&amp;A</a:t>
            </a:r>
            <a:endParaRPr kumimoji="1" lang="en-US" altLang="ko-KR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76536" y="2492896"/>
            <a:ext cx="7645000" cy="1053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5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sz="3200" smtClean="0"/>
              <a:t>				</a:t>
            </a:r>
            <a:r>
              <a:rPr kumimoji="1" lang="en-US" altLang="ko-KR" sz="3600" smtClean="0"/>
              <a:t>THANK YOU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36502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1"/>
          <a:stretch/>
        </p:blipFill>
        <p:spPr>
          <a:xfrm>
            <a:off x="0" y="836712"/>
            <a:ext cx="9906000" cy="56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</a:t>
            </a:r>
            <a:r>
              <a:rPr kumimoji="1" lang="en-US" altLang="ko-KR" dirty="0" smtClean="0"/>
              <a:t>Introduction  (1/7)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Continuous Evolution </a:t>
            </a:r>
            <a:endParaRPr kumimoji="1" lang="en-US" altLang="ko-K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"/>
          <a:stretch/>
        </p:blipFill>
        <p:spPr>
          <a:xfrm>
            <a:off x="1208584" y="1556792"/>
            <a:ext cx="7676288" cy="2872989"/>
          </a:xfrm>
          <a:prstGeom prst="rect">
            <a:avLst/>
          </a:prstGeom>
        </p:spPr>
      </p:pic>
      <p:sp>
        <p:nvSpPr>
          <p:cNvPr id="4" name="Plus 3"/>
          <p:cNvSpPr/>
          <p:nvPr/>
        </p:nvSpPr>
        <p:spPr>
          <a:xfrm>
            <a:off x="3368824" y="3284984"/>
            <a:ext cx="497981" cy="432048"/>
          </a:xfrm>
          <a:prstGeom prst="mathPlus">
            <a:avLst>
              <a:gd name="adj1" fmla="val 19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qual 5"/>
          <p:cNvSpPr/>
          <p:nvPr/>
        </p:nvSpPr>
        <p:spPr>
          <a:xfrm>
            <a:off x="5762410" y="3320988"/>
            <a:ext cx="558742" cy="3600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856656" y="4581128"/>
            <a:ext cx="6408712" cy="43204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Continues 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Introduction (</a:t>
            </a:r>
            <a:r>
              <a:rPr kumimoji="1" lang="en-US" altLang="ko-KR" dirty="0" smtClean="0"/>
              <a:t>2/7)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BOSH-2.0</a:t>
            </a:r>
            <a:endParaRPr kumimoji="1" lang="en-US" altLang="ko-KR" dirty="0"/>
          </a:p>
        </p:txBody>
      </p:sp>
      <p:sp>
        <p:nvSpPr>
          <p:cNvPr id="18" name="Up Arrow 17"/>
          <p:cNvSpPr/>
          <p:nvPr/>
        </p:nvSpPr>
        <p:spPr>
          <a:xfrm>
            <a:off x="4088904" y="1196752"/>
            <a:ext cx="532748" cy="18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9673696">
            <a:off x="4853003" y="2879126"/>
            <a:ext cx="532748" cy="2664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677842">
            <a:off x="3473747" y="2917637"/>
            <a:ext cx="532748" cy="2544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84" y="2996952"/>
            <a:ext cx="1014187" cy="74973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657482" y="1680991"/>
            <a:ext cx="1528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WHAT ?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68624" y="4197188"/>
            <a:ext cx="1528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Why ?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13734" y="4190042"/>
            <a:ext cx="1528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How ?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9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Introduction (</a:t>
            </a:r>
            <a:r>
              <a:rPr kumimoji="1" lang="en-US" altLang="ko-KR" dirty="0" smtClean="0"/>
              <a:t>3/7)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What is BOSH-2.0 = ? </a:t>
            </a:r>
            <a:endParaRPr kumimoji="1" lang="en-US" altLang="ko-K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2492896"/>
            <a:ext cx="2065401" cy="1526850"/>
          </a:xfrm>
          <a:prstGeom prst="rect">
            <a:avLst/>
          </a:prstGeom>
        </p:spPr>
      </p:pic>
      <p:sp>
        <p:nvSpPr>
          <p:cNvPr id="9" name="Equal 8"/>
          <p:cNvSpPr/>
          <p:nvPr/>
        </p:nvSpPr>
        <p:spPr>
          <a:xfrm>
            <a:off x="2720752" y="3004293"/>
            <a:ext cx="792088" cy="504056"/>
          </a:xfrm>
          <a:prstGeom prst="mathEqual">
            <a:avLst>
              <a:gd name="adj1" fmla="val 23520"/>
              <a:gd name="adj2" fmla="val 223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16896" y="2492896"/>
            <a:ext cx="2016224" cy="15268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bosh-lite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Plus 11"/>
          <p:cNvSpPr/>
          <p:nvPr/>
        </p:nvSpPr>
        <p:spPr>
          <a:xfrm>
            <a:off x="6321152" y="2867618"/>
            <a:ext cx="648072" cy="640731"/>
          </a:xfrm>
          <a:prstGeom prst="mathPlus">
            <a:avLst>
              <a:gd name="adj1" fmla="val 17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6" y="2492896"/>
            <a:ext cx="2556312" cy="15268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29880" y="3068960"/>
            <a:ext cx="5492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sz="2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osh-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init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7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Introduction (</a:t>
            </a:r>
            <a:r>
              <a:rPr kumimoji="1" lang="en-US" altLang="ko-KR" dirty="0" smtClean="0"/>
              <a:t>4/7)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Why is BOSH-2.0 = ? </a:t>
            </a:r>
            <a:endParaRPr kumimoji="1"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560512" y="1556792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Because it is a </a:t>
            </a:r>
            <a:r>
              <a:rPr lang="en-US" altLang="ko-KR" sz="28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Dynamic </a:t>
            </a:r>
            <a:r>
              <a:rPr lang="en-US" altLang="ko-KR" sz="28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ko-KR" sz="28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rovisioning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Tool 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16696" y="2420888"/>
            <a:ext cx="74888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0070C0"/>
                </a:solidFill>
              </a:rPr>
              <a:t>Generate </a:t>
            </a:r>
            <a:r>
              <a:rPr lang="en-US" sz="2000" b="1" dirty="0">
                <a:solidFill>
                  <a:srgbClr val="0070C0"/>
                </a:solidFill>
              </a:rPr>
              <a:t>strong passwords, certs, and </a:t>
            </a:r>
            <a:r>
              <a:rPr lang="en-US" sz="2000" b="1" dirty="0" smtClean="0">
                <a:solidFill>
                  <a:srgbClr val="0070C0"/>
                </a:solidFill>
              </a:rPr>
              <a:t>keys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0070C0"/>
                </a:solidFill>
              </a:rPr>
              <a:t>TLS/SSL </a:t>
            </a:r>
            <a:r>
              <a:rPr lang="en-US" sz="2000" b="1" dirty="0">
                <a:solidFill>
                  <a:srgbClr val="0070C0"/>
                </a:solidFill>
              </a:rPr>
              <a:t>features are enabled on every job 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endParaRPr lang="en-US" sz="2000" b="1" dirty="0" smtClean="0">
              <a:solidFill>
                <a:srgbClr val="0070C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Cloud Config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ko-KR" sz="20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Global Networking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ko-KR" sz="20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Availability Zones</a:t>
            </a:r>
          </a:p>
          <a:p>
            <a:endParaRPr lang="en-US" altLang="ko-KR" sz="20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Links</a:t>
            </a:r>
            <a:endParaRPr lang="en-US" altLang="ko-KR" sz="20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3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Introduction (</a:t>
            </a:r>
            <a:r>
              <a:rPr kumimoji="1" lang="en-US" altLang="ko-KR" dirty="0" smtClean="0"/>
              <a:t>5/7)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How BOSH-2.0 Works = ? (1/2) </a:t>
            </a:r>
            <a:endParaRPr kumimoji="1" lang="en-US" altLang="ko-KR" dirty="0"/>
          </a:p>
        </p:txBody>
      </p:sp>
      <p:pic>
        <p:nvPicPr>
          <p:cNvPr id="22" name="Picture 21" descr="bosh-sem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768" y="1268760"/>
            <a:ext cx="6346152" cy="4864229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848544" y="2492896"/>
            <a:ext cx="1152128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F0"/>
                </a:solidFill>
              </a:rPr>
              <a:t>Bosh CLI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00672" y="2708920"/>
            <a:ext cx="1512168" cy="0"/>
          </a:xfrm>
          <a:prstGeom prst="straightConnector1">
            <a:avLst/>
          </a:prstGeom>
          <a:ln w="28575">
            <a:solidFill>
              <a:srgbClr val="167148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224808" y="3484850"/>
            <a:ext cx="576064" cy="2160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B0F0"/>
                </a:solidFill>
              </a:rPr>
              <a:t>PSQL</a:t>
            </a:r>
            <a:endParaRPr lang="en-US" sz="1200" dirty="0">
              <a:solidFill>
                <a:srgbClr val="00B0F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440832" y="2996952"/>
            <a:ext cx="432048" cy="487898"/>
          </a:xfrm>
          <a:prstGeom prst="straightConnector1">
            <a:avLst/>
          </a:prstGeom>
          <a:ln w="28575">
            <a:solidFill>
              <a:srgbClr val="167148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024657" y="3376838"/>
            <a:ext cx="576064" cy="2160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B0F0"/>
                </a:solidFill>
              </a:rPr>
              <a:t>HM</a:t>
            </a:r>
            <a:endParaRPr lang="en-US" sz="1200" dirty="0">
              <a:solidFill>
                <a:srgbClr val="00B0F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872880" y="2996952"/>
            <a:ext cx="439809" cy="379886"/>
          </a:xfrm>
          <a:prstGeom prst="straightConnector1">
            <a:avLst/>
          </a:prstGeom>
          <a:ln w="28575">
            <a:solidFill>
              <a:srgbClr val="167148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12689" y="3592862"/>
            <a:ext cx="0" cy="484210"/>
          </a:xfrm>
          <a:prstGeom prst="straightConnector1">
            <a:avLst/>
          </a:prstGeom>
          <a:ln w="28575">
            <a:solidFill>
              <a:srgbClr val="167148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752498" y="3376838"/>
            <a:ext cx="576064" cy="2160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 smtClean="0">
                <a:solidFill>
                  <a:srgbClr val="00B0F0"/>
                </a:solidFill>
              </a:rPr>
              <a:t>Reg</a:t>
            </a:r>
            <a:endParaRPr lang="en-US" sz="1200" dirty="0">
              <a:solidFill>
                <a:srgbClr val="00B0F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3872880" y="2996952"/>
            <a:ext cx="1167651" cy="379886"/>
          </a:xfrm>
          <a:prstGeom prst="straightConnector1">
            <a:avLst/>
          </a:prstGeom>
          <a:ln w="28575">
            <a:solidFill>
              <a:srgbClr val="167148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11947" y="4596558"/>
            <a:ext cx="1020774" cy="25391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smtClean="0"/>
              <a:t>PostgreSQL</a:t>
            </a:r>
            <a:endParaRPr lang="en-US" sz="105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613699" y="4621793"/>
            <a:ext cx="513141" cy="1854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00B0F0"/>
                </a:solidFill>
              </a:rPr>
              <a:t>PSQL</a:t>
            </a:r>
            <a:endParaRPr lang="en-US" sz="105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11947" y="5017881"/>
            <a:ext cx="1236798" cy="25391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smtClean="0"/>
              <a:t>Health Manager</a:t>
            </a:r>
            <a:endParaRPr lang="en-US" sz="105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613699" y="5043116"/>
            <a:ext cx="513141" cy="1854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rgbClr val="00B0F0"/>
                </a:solidFill>
              </a:rPr>
              <a:t>HM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11947" y="5439204"/>
            <a:ext cx="1236798" cy="25391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smtClean="0"/>
              <a:t>Registry</a:t>
            </a:r>
            <a:endParaRPr lang="en-US" sz="105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613699" y="5464439"/>
            <a:ext cx="513141" cy="1854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 smtClean="0">
                <a:solidFill>
                  <a:srgbClr val="00B0F0"/>
                </a:solidFill>
              </a:rPr>
              <a:t>Reg</a:t>
            </a:r>
            <a:endParaRPr lang="en-US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Introduction </a:t>
            </a:r>
            <a:r>
              <a:rPr kumimoji="1" lang="en-US" altLang="ko-KR" dirty="0" smtClean="0"/>
              <a:t>(6/7)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How BOSH-2.0 Works = ? (2/2) </a:t>
            </a:r>
            <a:endParaRPr kumimoji="1"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924"/>
          <a:stretch/>
        </p:blipFill>
        <p:spPr>
          <a:xfrm>
            <a:off x="1663480" y="2708920"/>
            <a:ext cx="6715659" cy="25469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798" y="1556792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Building Multi-Datacenter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8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Introduction </a:t>
            </a:r>
            <a:r>
              <a:rPr kumimoji="1" lang="en-US" altLang="ko-KR" dirty="0" smtClean="0"/>
              <a:t>(7/7)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What else ? </a:t>
            </a:r>
            <a:endParaRPr kumimoji="1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12797" y="1412776"/>
            <a:ext cx="460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Bosh and docker are friends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36" y="2366883"/>
            <a:ext cx="4680520" cy="32605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70128" y="566124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&amp; more are coming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4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51949</TotalTime>
  <Words>966</Words>
  <Application>Microsoft Macintosh PowerPoint</Application>
  <PresentationFormat>A4 Paper (210x297 mm)</PresentationFormat>
  <Paragraphs>228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Times New Roman</vt:lpstr>
      <vt:lpstr>Wingdings</vt:lpstr>
      <vt:lpstr>맑은 고딕</vt:lpstr>
      <vt:lpstr>Arial</vt:lpstr>
      <vt:lpstr>디자인 사용자 지정</vt:lpstr>
      <vt:lpstr>PowerPoint Presentation</vt:lpstr>
      <vt:lpstr>PowerPoint Presentation</vt:lpstr>
      <vt:lpstr>1. Introduction  (1/7) - Continuous Evolution </vt:lpstr>
      <vt:lpstr>1. Introduction (2/7) - BOSH-2.0</vt:lpstr>
      <vt:lpstr>1. Introduction (3/7) - What is BOSH-2.0 = ? </vt:lpstr>
      <vt:lpstr>1. Introduction (4/7) - Why is BOSH-2.0 = ? </vt:lpstr>
      <vt:lpstr>1. Introduction (5/7) - How BOSH-2.0 Works = ? (1/2) </vt:lpstr>
      <vt:lpstr>1. Introduction (6/7) - How BOSH-2.0 Works = ? (2/2) </vt:lpstr>
      <vt:lpstr>1. Introduction (7/7) - What else ? </vt:lpstr>
      <vt:lpstr>2. Understanding Sample Manifest YAML file (1/7) - Cloud-Config </vt:lpstr>
      <vt:lpstr>2. Understanding Sample Manifest YAML file (2/7) - Cloud-Config &amp; Deployment-Manifest</vt:lpstr>
      <vt:lpstr>2. Understanding Sample Manifest YAML file (3/7) - Global Networking </vt:lpstr>
      <vt:lpstr>2. Understanding Sample Manifest YAML file (4/7) - Availability Zones</vt:lpstr>
      <vt:lpstr>2. Understanding Sample Manifest YAML file (5/7) - Links (1/2)</vt:lpstr>
      <vt:lpstr>2. Understanding Sample Manifest YAML file (6/7) - Links (2/2)</vt:lpstr>
      <vt:lpstr>2. Understanding Sample Manifest YAML file (7/7) - Config-Server</vt:lpstr>
      <vt:lpstr>3. Deployment Guide (1/8) - Install bosh-cli-2.0 (bosh alias bosh2)</vt:lpstr>
      <vt:lpstr>3. Deployment Guide (2/8) - Install bosh 2.0 on Virtual-Box (1/4)</vt:lpstr>
      <vt:lpstr>3. Deployment Guide (3/8) - Install bosh 2.0 on Virtual-Box (2/4)</vt:lpstr>
      <vt:lpstr>3. Deployment Guide (4/8) - Install bosh 2.0 on Virtual-Box (3/4)</vt:lpstr>
      <vt:lpstr>3. Deployment Guide (5/8) - Install bosh 2.0 on Virtual-Box (4/4)</vt:lpstr>
      <vt:lpstr>3. Deployment Guide (6/8) - Deploying CF using BOSH 2.0 (1/2)</vt:lpstr>
      <vt:lpstr>3. Deployment Guide (7/8) - Deploying CF using BOSH 2.0 (2/2)</vt:lpstr>
      <vt:lpstr>3. Deployment Guide (8/8) - CF PUSH</vt:lpstr>
      <vt:lpstr>4. Understanding Warden-CPI &amp; CF Manifest YAML files </vt:lpstr>
      <vt:lpstr>5. LIVE DEMO</vt:lpstr>
      <vt:lpstr>6. Q&amp;A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접근방법</dc:title>
  <dc:creator>최도철짱</dc:creator>
  <cp:lastModifiedBy>Microsoft Office User</cp:lastModifiedBy>
  <cp:revision>2315</cp:revision>
  <cp:lastPrinted>2012-03-05T01:22:20Z</cp:lastPrinted>
  <dcterms:created xsi:type="dcterms:W3CDTF">2012-02-24T05:38:30Z</dcterms:created>
  <dcterms:modified xsi:type="dcterms:W3CDTF">2017-12-28T05:10:26Z</dcterms:modified>
</cp:coreProperties>
</file>