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5" r:id="rId5"/>
    <p:sldId id="256" r:id="rId6"/>
    <p:sldId id="266" r:id="rId7"/>
    <p:sldId id="261" r:id="rId8"/>
    <p:sldId id="257" r:id="rId9"/>
    <p:sldId id="267" r:id="rId10"/>
    <p:sldId id="268" r:id="rId11"/>
    <p:sldId id="269" r:id="rId12"/>
    <p:sldId id="286" r:id="rId13"/>
    <p:sldId id="259" r:id="rId14"/>
    <p:sldId id="258" r:id="rId15"/>
    <p:sldId id="260" r:id="rId16"/>
    <p:sldId id="275" r:id="rId17"/>
    <p:sldId id="276" r:id="rId18"/>
    <p:sldId id="278" r:id="rId19"/>
    <p:sldId id="280" r:id="rId20"/>
    <p:sldId id="283" r:id="rId21"/>
    <p:sldId id="270" r:id="rId22"/>
    <p:sldId id="271" r:id="rId23"/>
    <p:sldId id="272" r:id="rId24"/>
    <p:sldId id="273" r:id="rId25"/>
    <p:sldId id="274" r:id="rId26"/>
    <p:sldId id="282" r:id="rId27"/>
    <p:sldId id="284" r:id="rId28"/>
    <p:sldId id="285" r:id="rId29"/>
    <p:sldId id="287" r:id="rId30"/>
    <p:sldId id="288" r:id="rId31"/>
    <p:sldId id="289" r:id="rId32"/>
    <p:sldId id="290" r:id="rId33"/>
    <p:sldId id="291" r:id="rId34"/>
    <p:sldId id="293" r:id="rId35"/>
    <p:sldId id="294" r:id="rId36"/>
    <p:sldId id="292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2" d="100"/>
          <a:sy n="62" d="100"/>
        </p:scale>
        <p:origin x="73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66D1-60EE-46EC-8AB5-2EA74CB6BBDF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BC11-DEA1-4A75-98C7-A2F45C05A8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95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66D1-60EE-46EC-8AB5-2EA74CB6BBDF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BC11-DEA1-4A75-98C7-A2F45C05A8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668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66D1-60EE-46EC-8AB5-2EA74CB6BBDF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BC11-DEA1-4A75-98C7-A2F45C05A8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088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66D1-60EE-46EC-8AB5-2EA74CB6BBDF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BC11-DEA1-4A75-98C7-A2F45C05A8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94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66D1-60EE-46EC-8AB5-2EA74CB6BBDF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BC11-DEA1-4A75-98C7-A2F45C05A8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952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66D1-60EE-46EC-8AB5-2EA74CB6BBDF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BC11-DEA1-4A75-98C7-A2F45C05A8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286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66D1-60EE-46EC-8AB5-2EA74CB6BBDF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BC11-DEA1-4A75-98C7-A2F45C05A8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956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66D1-60EE-46EC-8AB5-2EA74CB6BBDF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BC11-DEA1-4A75-98C7-A2F45C05A8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682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66D1-60EE-46EC-8AB5-2EA74CB6BBDF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BC11-DEA1-4A75-98C7-A2F45C05A8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598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66D1-60EE-46EC-8AB5-2EA74CB6BBDF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BC11-DEA1-4A75-98C7-A2F45C05A8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011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66D1-60EE-46EC-8AB5-2EA74CB6BBDF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BC11-DEA1-4A75-98C7-A2F45C05A8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640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66D1-60EE-46EC-8AB5-2EA74CB6BBDF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7BC11-DEA1-4A75-98C7-A2F45C05A8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69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8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30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33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6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image" Target="../media/image77.png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10" Type="http://schemas.openxmlformats.org/officeDocument/2006/relationships/image" Target="../media/image82.png"/><Relationship Id="rId4" Type="http://schemas.openxmlformats.org/officeDocument/2006/relationships/image" Target="../media/image78.png"/><Relationship Id="rId9" Type="http://schemas.openxmlformats.org/officeDocument/2006/relationships/image" Target="../media/image8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7" Type="http://schemas.openxmlformats.org/officeDocument/2006/relationships/image" Target="../media/image48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39.png"/><Relationship Id="rId4" Type="http://schemas.openxmlformats.org/officeDocument/2006/relationships/image" Target="../media/image8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04184" y="2928134"/>
            <a:ext cx="43767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Work report</a:t>
            </a:r>
            <a:endParaRPr lang="zh-CN" alt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28216" y="4952144"/>
            <a:ext cx="3924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Feng Zhang  </a:t>
            </a:r>
          </a:p>
          <a:p>
            <a:pPr algn="ctr"/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20180402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75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92322" y="2921168"/>
            <a:ext cx="92073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Validate the hypothesis </a:t>
            </a:r>
            <a:endParaRPr lang="zh-CN" alt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5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9960" y="1536174"/>
            <a:ext cx="121786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300000"/>
              </a:lnSpc>
              <a:buAutoNum type="arabicPeriod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Quantitative method to measure </a:t>
            </a:r>
            <a:r>
              <a:rPr lang="en-US" altLang="zh-CN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parallel or unparallel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Quantitative method to find </a:t>
            </a:r>
            <a:r>
              <a:rPr lang="en-US" altLang="zh-CN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Sex Biased Genes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(somatic mutations &amp; copy-number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lterations)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Review the Sex-Biased Genes and give </a:t>
            </a:r>
            <a:r>
              <a:rPr lang="en-US" altLang="zh-CN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reasonable explanation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en-US" altLang="zh-CN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tional verification</a:t>
            </a:r>
            <a:endParaRPr lang="zh-CN" alt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380" y="11017"/>
            <a:ext cx="8704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Procedure 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021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92322" y="2448555"/>
            <a:ext cx="92073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Validate the hypothesis</a:t>
            </a:r>
          </a:p>
          <a:p>
            <a:pPr algn="ctr"/>
            <a:r>
              <a:rPr lang="en-US" altLang="zh-CN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——parallel or not </a:t>
            </a:r>
            <a:endParaRPr lang="zh-CN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52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3525"/>
          <a:stretch/>
        </p:blipFill>
        <p:spPr>
          <a:xfrm>
            <a:off x="3413263" y="719190"/>
            <a:ext cx="2268345" cy="60399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t="10272"/>
          <a:stretch/>
        </p:blipFill>
        <p:spPr>
          <a:xfrm>
            <a:off x="8950234" y="58142"/>
            <a:ext cx="2361612" cy="472799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380" y="11017"/>
            <a:ext cx="8704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Data selected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3564" y="1998121"/>
            <a:ext cx="3279699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Country and race selected:</a:t>
            </a:r>
          </a:p>
          <a:p>
            <a:pPr>
              <a:lnSpc>
                <a:spcPct val="250000"/>
              </a:lnSpc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Population</a:t>
            </a:r>
          </a:p>
          <a:p>
            <a:pPr>
              <a:lnSpc>
                <a:spcPct val="250000"/>
              </a:lnSpc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Race</a:t>
            </a:r>
          </a:p>
          <a:p>
            <a:pPr>
              <a:lnSpc>
                <a:spcPct val="250000"/>
              </a:lnSpc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Data quality</a:t>
            </a:r>
          </a:p>
          <a:p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96000" y="754952"/>
            <a:ext cx="271922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Cancer selected:</a:t>
            </a:r>
          </a:p>
          <a:p>
            <a:pPr>
              <a:lnSpc>
                <a:spcPct val="250000"/>
              </a:lnSpc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Non-reproductive cancer</a:t>
            </a:r>
          </a:p>
          <a:p>
            <a:pPr>
              <a:lnSpc>
                <a:spcPct val="250000"/>
              </a:lnSpc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Carcinoma</a:t>
            </a:r>
          </a:p>
          <a:p>
            <a:pPr>
              <a:lnSpc>
                <a:spcPct val="250000"/>
              </a:lnSpc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TCGA project</a:t>
            </a:r>
          </a:p>
          <a:p>
            <a:pPr>
              <a:lnSpc>
                <a:spcPct val="250000"/>
              </a:lnSpc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Incidence</a:t>
            </a:r>
          </a:p>
          <a:p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095999" y="5746480"/>
            <a:ext cx="3089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Age selected: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30-70 years</a:t>
            </a:r>
          </a:p>
        </p:txBody>
      </p:sp>
    </p:spTree>
    <p:extLst>
      <p:ext uri="{BB962C8B-B14F-4D97-AF65-F5344CB8AC3E}">
        <p14:creationId xmlns:p14="http://schemas.microsoft.com/office/powerpoint/2010/main" val="113616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2580110"/>
              </p:ext>
            </p:extLst>
          </p:nvPr>
        </p:nvGraphicFramePr>
        <p:xfrm>
          <a:off x="651248" y="986071"/>
          <a:ext cx="10889503" cy="80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" name="Equation" r:id="rId3" imgW="3073320" imgH="228600" progId="Equation.DSMT4">
                  <p:embed/>
                </p:oleObj>
              </mc:Choice>
              <mc:Fallback>
                <p:oleObj name="Equation" r:id="rId3" imgW="30733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1248" y="986071"/>
                        <a:ext cx="10889503" cy="809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2130032"/>
              </p:ext>
            </p:extLst>
          </p:nvPr>
        </p:nvGraphicFramePr>
        <p:xfrm>
          <a:off x="651248" y="2095333"/>
          <a:ext cx="603250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" name="Equation" r:id="rId5" imgW="1968480" imgH="253800" progId="Equation.DSMT4">
                  <p:embed/>
                </p:oleObj>
              </mc:Choice>
              <mc:Fallback>
                <p:oleObj name="Equation" r:id="rId5" imgW="19684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1248" y="2095333"/>
                        <a:ext cx="6032500" cy="777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847989"/>
              </p:ext>
            </p:extLst>
          </p:nvPr>
        </p:nvGraphicFramePr>
        <p:xfrm>
          <a:off x="651247" y="3172506"/>
          <a:ext cx="7887235" cy="14405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" name="Equation" r:id="rId7" imgW="2781000" imgH="507960" progId="Equation.DSMT4">
                  <p:embed/>
                </p:oleObj>
              </mc:Choice>
              <mc:Fallback>
                <p:oleObj name="Equation" r:id="rId7" imgW="278100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51247" y="3172506"/>
                        <a:ext cx="7887235" cy="14405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8090952"/>
              </p:ext>
            </p:extLst>
          </p:nvPr>
        </p:nvGraphicFramePr>
        <p:xfrm>
          <a:off x="647148" y="4912395"/>
          <a:ext cx="5448852" cy="1343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" name="Equation" r:id="rId9" imgW="1854000" imgH="457200" progId="Equation.DSMT4">
                  <p:embed/>
                </p:oleObj>
              </mc:Choice>
              <mc:Fallback>
                <p:oleObj name="Equation" r:id="rId9" imgW="1854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47148" y="4912395"/>
                        <a:ext cx="5448852" cy="13435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3380" y="11017"/>
            <a:ext cx="8704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Unparallel measurement 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55" y="870734"/>
            <a:ext cx="3810068" cy="580746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747" y="870734"/>
            <a:ext cx="3879482" cy="580746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3453" y="870734"/>
            <a:ext cx="3879482" cy="227091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380" y="11017"/>
            <a:ext cx="8704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altLang="zh-CN" sz="3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altLang="zh-CN" sz="32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3  </a:t>
            </a:r>
            <a:r>
              <a:rPr lang="el-GR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≠</a:t>
            </a:r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0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239874" y="4185345"/>
            <a:ext cx="38030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Melanoma(white, japan) 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Stomach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Lusc(</a:t>
            </a:r>
            <a:r>
              <a:rPr lang="en-US" altLang="zh-CN" b="1" dirty="0" err="1" smtClean="0">
                <a:solidFill>
                  <a:srgbClr val="FF0000"/>
                </a:solidFill>
              </a:rPr>
              <a:t>southkorea</a:t>
            </a:r>
            <a:r>
              <a:rPr lang="en-US" altLang="zh-CN" b="1" dirty="0" smtClean="0">
                <a:solidFill>
                  <a:srgbClr val="FF0000"/>
                </a:solidFill>
              </a:rPr>
              <a:t>, china)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Luad(</a:t>
            </a:r>
            <a:r>
              <a:rPr lang="en-US" altLang="zh-CN" b="1" dirty="0" err="1" smtClean="0">
                <a:solidFill>
                  <a:srgbClr val="FF0000"/>
                </a:solidFill>
              </a:rPr>
              <a:t>southkorea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zh-CN" b="1" dirty="0" err="1" smtClean="0">
                <a:solidFill>
                  <a:srgbClr val="FF0000"/>
                </a:solidFill>
              </a:rPr>
              <a:t>Kindey</a:t>
            </a:r>
            <a:r>
              <a:rPr lang="en-US" altLang="zh-CN" b="1" dirty="0" smtClean="0">
                <a:solidFill>
                  <a:srgbClr val="FF0000"/>
                </a:solidFill>
              </a:rPr>
              <a:t>(</a:t>
            </a:r>
            <a:r>
              <a:rPr lang="en-US" altLang="zh-CN" b="1" dirty="0" err="1" smtClean="0">
                <a:solidFill>
                  <a:srgbClr val="FF0000"/>
                </a:solidFill>
              </a:rPr>
              <a:t>usa_white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Liver(</a:t>
            </a:r>
            <a:r>
              <a:rPr lang="en-US" altLang="zh-CN" b="1" dirty="0" err="1" smtClean="0">
                <a:solidFill>
                  <a:srgbClr val="FF0000"/>
                </a:solidFill>
              </a:rPr>
              <a:t>india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Colon(</a:t>
            </a:r>
            <a:r>
              <a:rPr lang="en-US" altLang="zh-CN" b="1" dirty="0" err="1" smtClean="0">
                <a:solidFill>
                  <a:srgbClr val="FF0000"/>
                </a:solidFill>
              </a:rPr>
              <a:t>france,brazil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Rectum(</a:t>
            </a:r>
            <a:r>
              <a:rPr lang="en-US" altLang="zh-CN" b="1" dirty="0" err="1" smtClean="0">
                <a:solidFill>
                  <a:srgbClr val="FF0000"/>
                </a:solidFill>
              </a:rPr>
              <a:t>England,spain,Australia</a:t>
            </a:r>
            <a:r>
              <a:rPr lang="en-US" altLang="zh-CN" b="1" dirty="0" smtClean="0">
                <a:solidFill>
                  <a:srgbClr val="FF0000"/>
                </a:solidFill>
              </a:rPr>
              <a:t>,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                                    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switzerland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527551" y="3606229"/>
            <a:ext cx="351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Adjust p-value using ‘bonferroni’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27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287588" y="809625"/>
            <a:ext cx="7543800" cy="2619375"/>
            <a:chOff x="1646006" y="1132993"/>
            <a:chExt cx="7543800" cy="2619375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6006" y="1132993"/>
              <a:ext cx="7543800" cy="2619375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62196" y="1895582"/>
              <a:ext cx="1571625" cy="457200"/>
            </a:xfrm>
            <a:prstGeom prst="rect">
              <a:avLst/>
            </a:prstGeom>
          </p:spPr>
        </p:pic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4238" y="3642833"/>
            <a:ext cx="7810500" cy="25527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380" y="11017"/>
            <a:ext cx="8704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Parallel </a:t>
            </a:r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measurement—equivalence test 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167957" y="6502264"/>
            <a:ext cx="40171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Walker et.al., J Gen Intern Med, 2010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186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3598426"/>
              </p:ext>
            </p:extLst>
          </p:nvPr>
        </p:nvGraphicFramePr>
        <p:xfrm>
          <a:off x="1468653" y="4529406"/>
          <a:ext cx="714375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7" name="Equation" r:id="rId3" imgW="2145960" imgH="253800" progId="Equation.DSMT4">
                  <p:embed/>
                </p:oleObj>
              </mc:Choice>
              <mc:Fallback>
                <p:oleObj name="Equation" r:id="rId3" imgW="21459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68653" y="4529406"/>
                        <a:ext cx="7143750" cy="844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0424365"/>
              </p:ext>
            </p:extLst>
          </p:nvPr>
        </p:nvGraphicFramePr>
        <p:xfrm>
          <a:off x="1468653" y="1297166"/>
          <a:ext cx="6877050" cy="129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8" name="Equation" r:id="rId5" imgW="2298600" imgH="431640" progId="Equation.DSMT4">
                  <p:embed/>
                </p:oleObj>
              </mc:Choice>
              <mc:Fallback>
                <p:oleObj name="Equation" r:id="rId5" imgW="22986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68653" y="1297166"/>
                        <a:ext cx="6877050" cy="1292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7861444"/>
              </p:ext>
            </p:extLst>
          </p:nvPr>
        </p:nvGraphicFramePr>
        <p:xfrm>
          <a:off x="1468653" y="3011487"/>
          <a:ext cx="7218362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9" name="Equation" r:id="rId7" imgW="2412720" imgH="279360" progId="Equation.DSMT4">
                  <p:embed/>
                </p:oleObj>
              </mc:Choice>
              <mc:Fallback>
                <p:oleObj name="Equation" r:id="rId7" imgW="2412720" imgH="27936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68653" y="3011487"/>
                        <a:ext cx="7218362" cy="835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3380" y="11017"/>
            <a:ext cx="8704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Parallel </a:t>
            </a:r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measurement—equivalence test 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334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9789135"/>
              </p:ext>
            </p:extLst>
          </p:nvPr>
        </p:nvGraphicFramePr>
        <p:xfrm>
          <a:off x="1356062" y="3736798"/>
          <a:ext cx="4286250" cy="145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8" name="Equation" r:id="rId3" imgW="1346040" imgH="457200" progId="Equation.DSMT4">
                  <p:embed/>
                </p:oleObj>
              </mc:Choice>
              <mc:Fallback>
                <p:oleObj name="Equation" r:id="rId3" imgW="13460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56062" y="3736798"/>
                        <a:ext cx="4286250" cy="1457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0127579"/>
              </p:ext>
            </p:extLst>
          </p:nvPr>
        </p:nvGraphicFramePr>
        <p:xfrm>
          <a:off x="1356062" y="1076950"/>
          <a:ext cx="6600537" cy="1542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9" name="Equation" r:id="rId5" imgW="2171520" imgH="507960" progId="Equation.DSMT4">
                  <p:embed/>
                </p:oleObj>
              </mc:Choice>
              <mc:Fallback>
                <p:oleObj name="Equation" r:id="rId5" imgW="2171520" imgH="507960" progId="Equation.DSMT4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56062" y="1076950"/>
                        <a:ext cx="6600537" cy="1542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353871"/>
              </p:ext>
            </p:extLst>
          </p:nvPr>
        </p:nvGraphicFramePr>
        <p:xfrm>
          <a:off x="7347325" y="3356367"/>
          <a:ext cx="4025900" cy="246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0" name="Equation" r:id="rId7" imgW="1346040" imgH="825480" progId="Equation.DSMT4">
                  <p:embed/>
                </p:oleObj>
              </mc:Choice>
              <mc:Fallback>
                <p:oleObj name="Equation" r:id="rId7" imgW="1346040" imgH="82548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347325" y="3356367"/>
                        <a:ext cx="4025900" cy="2466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3380" y="11017"/>
            <a:ext cx="8704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Parallel measurement—Gao test 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862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8183034"/>
              </p:ext>
            </p:extLst>
          </p:nvPr>
        </p:nvGraphicFramePr>
        <p:xfrm>
          <a:off x="768388" y="1261167"/>
          <a:ext cx="8270875" cy="474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9" name="Equation" r:id="rId3" imgW="2743200" imgH="1574640" progId="Equation.DSMT4">
                  <p:embed/>
                </p:oleObj>
              </mc:Choice>
              <mc:Fallback>
                <p:oleObj name="Equation" r:id="rId3" imgW="2743200" imgH="1574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8388" y="1261167"/>
                        <a:ext cx="8270875" cy="4746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3380" y="11017"/>
            <a:ext cx="8704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Parallel measurement—test result 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87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04184" y="2928134"/>
            <a:ext cx="43767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endParaRPr lang="zh-CN" alt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6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988164"/>
              </p:ext>
            </p:extLst>
          </p:nvPr>
        </p:nvGraphicFramePr>
        <p:xfrm>
          <a:off x="147260" y="745978"/>
          <a:ext cx="11897480" cy="5858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748">
                  <a:extLst>
                    <a:ext uri="{9D8B030D-6E8A-4147-A177-3AD203B41FA5}">
                      <a16:colId xmlns:a16="http://schemas.microsoft.com/office/drawing/2014/main" val="3709593094"/>
                    </a:ext>
                  </a:extLst>
                </a:gridCol>
                <a:gridCol w="1189748">
                  <a:extLst>
                    <a:ext uri="{9D8B030D-6E8A-4147-A177-3AD203B41FA5}">
                      <a16:colId xmlns:a16="http://schemas.microsoft.com/office/drawing/2014/main" val="1799925743"/>
                    </a:ext>
                  </a:extLst>
                </a:gridCol>
                <a:gridCol w="1189748">
                  <a:extLst>
                    <a:ext uri="{9D8B030D-6E8A-4147-A177-3AD203B41FA5}">
                      <a16:colId xmlns:a16="http://schemas.microsoft.com/office/drawing/2014/main" val="559763708"/>
                    </a:ext>
                  </a:extLst>
                </a:gridCol>
                <a:gridCol w="1189748">
                  <a:extLst>
                    <a:ext uri="{9D8B030D-6E8A-4147-A177-3AD203B41FA5}">
                      <a16:colId xmlns:a16="http://schemas.microsoft.com/office/drawing/2014/main" val="4209049690"/>
                    </a:ext>
                  </a:extLst>
                </a:gridCol>
                <a:gridCol w="1189748">
                  <a:extLst>
                    <a:ext uri="{9D8B030D-6E8A-4147-A177-3AD203B41FA5}">
                      <a16:colId xmlns:a16="http://schemas.microsoft.com/office/drawing/2014/main" val="2637420205"/>
                    </a:ext>
                  </a:extLst>
                </a:gridCol>
                <a:gridCol w="941798">
                  <a:extLst>
                    <a:ext uri="{9D8B030D-6E8A-4147-A177-3AD203B41FA5}">
                      <a16:colId xmlns:a16="http://schemas.microsoft.com/office/drawing/2014/main" val="3996787684"/>
                    </a:ext>
                  </a:extLst>
                </a:gridCol>
                <a:gridCol w="1232899">
                  <a:extLst>
                    <a:ext uri="{9D8B030D-6E8A-4147-A177-3AD203B41FA5}">
                      <a16:colId xmlns:a16="http://schemas.microsoft.com/office/drawing/2014/main" val="3303948986"/>
                    </a:ext>
                  </a:extLst>
                </a:gridCol>
                <a:gridCol w="1407559">
                  <a:extLst>
                    <a:ext uri="{9D8B030D-6E8A-4147-A177-3AD203B41FA5}">
                      <a16:colId xmlns:a16="http://schemas.microsoft.com/office/drawing/2014/main" val="3033136672"/>
                    </a:ext>
                  </a:extLst>
                </a:gridCol>
                <a:gridCol w="1176736">
                  <a:extLst>
                    <a:ext uri="{9D8B030D-6E8A-4147-A177-3AD203B41FA5}">
                      <a16:colId xmlns:a16="http://schemas.microsoft.com/office/drawing/2014/main" val="3350746223"/>
                    </a:ext>
                  </a:extLst>
                </a:gridCol>
                <a:gridCol w="1189748">
                  <a:extLst>
                    <a:ext uri="{9D8B030D-6E8A-4147-A177-3AD203B41FA5}">
                      <a16:colId xmlns:a16="http://schemas.microsoft.com/office/drawing/2014/main" val="3552532430"/>
                    </a:ext>
                  </a:extLst>
                </a:gridCol>
              </a:tblGrid>
              <a:tr h="5222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Bladder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Colon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Kidney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Liver 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Luad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Lusc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Melanoma 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Oesophagus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pancreas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Rectum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3612922"/>
                  </a:ext>
                </a:extLst>
              </a:tr>
              <a:tr h="5222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USA</a:t>
                      </a:r>
                      <a:r>
                        <a:rPr lang="en-US" altLang="zh-CN" sz="1600" baseline="0" dirty="0" smtClean="0"/>
                        <a:t> </a:t>
                      </a:r>
                      <a:r>
                        <a:rPr lang="en-US" altLang="zh-CN" sz="1600" dirty="0" smtClean="0"/>
                        <a:t>black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USA white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South</a:t>
                      </a:r>
                      <a:r>
                        <a:rPr lang="en-US" altLang="zh-CN" sz="1600" baseline="0" dirty="0" smtClean="0"/>
                        <a:t> K</a:t>
                      </a:r>
                      <a:r>
                        <a:rPr lang="en-US" altLang="zh-CN" sz="1600" dirty="0" smtClean="0"/>
                        <a:t>orea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Canada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USA</a:t>
                      </a:r>
                      <a:r>
                        <a:rPr lang="en-US" altLang="zh-CN" sz="1600" baseline="0" dirty="0" smtClean="0"/>
                        <a:t> </a:t>
                      </a:r>
                      <a:r>
                        <a:rPr lang="en-US" altLang="zh-CN" sz="1600" dirty="0" smtClean="0"/>
                        <a:t>black</a:t>
                      </a:r>
                      <a:endParaRPr lang="zh-CN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Canada 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South</a:t>
                      </a:r>
                      <a:r>
                        <a:rPr lang="en-US" altLang="zh-CN" sz="1600" baseline="0" dirty="0" smtClean="0"/>
                        <a:t> K</a:t>
                      </a:r>
                      <a:r>
                        <a:rPr lang="en-US" altLang="zh-CN" sz="1600" dirty="0" smtClean="0"/>
                        <a:t>orea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Canada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USA white 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China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0236937"/>
                  </a:ext>
                </a:extLst>
              </a:tr>
              <a:tr h="5222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England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England 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England 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Italy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England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India</a:t>
                      </a:r>
                      <a:endParaRPr lang="zh-CN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USA white 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South</a:t>
                      </a:r>
                      <a:r>
                        <a:rPr lang="en-US" altLang="zh-CN" sz="1600" baseline="0" dirty="0" smtClean="0"/>
                        <a:t> K</a:t>
                      </a:r>
                      <a:r>
                        <a:rPr lang="en-US" altLang="zh-CN" sz="1600" dirty="0" smtClean="0"/>
                        <a:t>orea 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USA</a:t>
                      </a:r>
                      <a:r>
                        <a:rPr lang="en-US" altLang="zh-CN" sz="1600" baseline="0" dirty="0" smtClean="0"/>
                        <a:t> black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9044920"/>
                  </a:ext>
                </a:extLst>
              </a:tr>
              <a:tr h="5222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India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China 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Scotland</a:t>
                      </a:r>
                      <a:r>
                        <a:rPr lang="zh-CN" altLang="en-US" sz="1600" baseline="0" dirty="0" smtClean="0"/>
                        <a:t> </a:t>
                      </a:r>
                      <a:endParaRPr lang="en-US" altLang="zh-CN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China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England 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Argentina</a:t>
                      </a:r>
                      <a:r>
                        <a:rPr lang="zh-CN" altLang="en-US" sz="1600" baseline="0" dirty="0" smtClean="0"/>
                        <a:t> </a:t>
                      </a:r>
                      <a:endParaRPr lang="en-US" altLang="zh-CN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0586356"/>
                  </a:ext>
                </a:extLst>
              </a:tr>
              <a:tr h="522220"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India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Argentina</a:t>
                      </a:r>
                      <a:r>
                        <a:rPr lang="zh-CN" altLang="en-US" sz="1600" baseline="0" dirty="0" smtClean="0"/>
                        <a:t> </a:t>
                      </a:r>
                      <a:endParaRPr lang="en-US" altLang="zh-CN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Japan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Scotland</a:t>
                      </a:r>
                      <a:r>
                        <a:rPr lang="zh-CN" altLang="en-US" sz="1600" baseline="0" dirty="0" smtClean="0"/>
                        <a:t> </a:t>
                      </a:r>
                      <a:endParaRPr lang="en-US" altLang="zh-CN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Brazil</a:t>
                      </a:r>
                      <a:r>
                        <a:rPr lang="en-US" altLang="zh-CN" sz="1600" dirty="0" smtClean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6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8235034"/>
                  </a:ext>
                </a:extLst>
              </a:tr>
              <a:tr h="522220"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China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Switzerland 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China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China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6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3496311"/>
                  </a:ext>
                </a:extLst>
              </a:tr>
              <a:tr h="522220"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Japan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Germany</a:t>
                      </a:r>
                      <a:r>
                        <a:rPr lang="zh-CN" altLang="en-US" sz="1600" baseline="0" dirty="0" smtClean="0"/>
                        <a:t> </a:t>
                      </a:r>
                      <a:endParaRPr lang="en-US" altLang="zh-CN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France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6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6176063"/>
                  </a:ext>
                </a:extLst>
              </a:tr>
              <a:tr h="522220"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Germany</a:t>
                      </a:r>
                      <a:r>
                        <a:rPr lang="zh-CN" altLang="en-US" sz="1600" baseline="0" dirty="0" smtClean="0"/>
                        <a:t> </a:t>
                      </a:r>
                      <a:endParaRPr lang="en-US" altLang="zh-CN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Italy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Germany</a:t>
                      </a:r>
                      <a:r>
                        <a:rPr lang="zh-CN" altLang="en-US" sz="1600" baseline="0" dirty="0" smtClean="0"/>
                        <a:t> </a:t>
                      </a:r>
                      <a:endParaRPr lang="en-US" altLang="zh-CN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6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5493580"/>
                  </a:ext>
                </a:extLst>
              </a:tr>
              <a:tr h="522220"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Italy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Australia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Italy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6063392"/>
                  </a:ext>
                </a:extLst>
              </a:tr>
              <a:tr h="522220"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Australia </a:t>
                      </a:r>
                      <a:endParaRPr lang="zh-CN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 </a:t>
                      </a:r>
                      <a:endParaRPr lang="zh-CN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Spain</a:t>
                      </a:r>
                      <a:endParaRPr lang="zh-CN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0944323"/>
                  </a:ext>
                </a:extLst>
              </a:tr>
              <a:tr h="522220"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Australia</a:t>
                      </a:r>
                      <a:endParaRPr lang="zh-CN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0622094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3380" y="11017"/>
            <a:ext cx="8704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Parallel measurement—test result 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17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8962" y="233645"/>
            <a:ext cx="3340240" cy="328011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8962" y="3513760"/>
            <a:ext cx="3338180" cy="3271947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9914562" y="422304"/>
            <a:ext cx="1794553" cy="872034"/>
            <a:chOff x="10397447" y="607239"/>
            <a:chExt cx="1794553" cy="872034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10397447" y="924674"/>
              <a:ext cx="48288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10397447" y="1303105"/>
              <a:ext cx="48288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11065267" y="607239"/>
              <a:ext cx="1126733" cy="872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Male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Female 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871341" y="233646"/>
            <a:ext cx="3266261" cy="3280115"/>
            <a:chOff x="1871341" y="233646"/>
            <a:chExt cx="3266261" cy="3280115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4"/>
            <a:srcRect r="10877"/>
            <a:stretch/>
          </p:blipFill>
          <p:spPr>
            <a:xfrm>
              <a:off x="1871341" y="233646"/>
              <a:ext cx="3266261" cy="3280115"/>
            </a:xfrm>
            <a:prstGeom prst="rect">
              <a:avLst/>
            </a:prstGeom>
          </p:spPr>
        </p:pic>
        <p:sp>
          <p:nvSpPr>
            <p:cNvPr id="2" name="文本框 1"/>
            <p:cNvSpPr txBox="1"/>
            <p:nvPr/>
          </p:nvSpPr>
          <p:spPr>
            <a:xfrm>
              <a:off x="3197344" y="1097084"/>
              <a:ext cx="328773" cy="3801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914633" y="3577885"/>
            <a:ext cx="3222969" cy="3280115"/>
            <a:chOff x="1914633" y="3577885"/>
            <a:chExt cx="3222969" cy="328011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5"/>
            <a:srcRect r="3854"/>
            <a:stretch/>
          </p:blipFill>
          <p:spPr>
            <a:xfrm>
              <a:off x="1914633" y="3577885"/>
              <a:ext cx="3222969" cy="3280115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3032957" y="4382846"/>
              <a:ext cx="328773" cy="3801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7343" y="1157598"/>
            <a:ext cx="4829175" cy="46482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007030" y="1437685"/>
            <a:ext cx="1900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      parallel</a:t>
            </a: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      unparallel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3380" y="11017"/>
            <a:ext cx="8704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Melanoma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83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001" y="132935"/>
            <a:ext cx="3249642" cy="32960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187" y="3639815"/>
            <a:ext cx="3244456" cy="32181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5119" y="3639815"/>
            <a:ext cx="3323759" cy="325754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5119" y="135729"/>
            <a:ext cx="3320265" cy="329327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3380" y="11017"/>
            <a:ext cx="8704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Stomach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032957" y="4382846"/>
            <a:ext cx="328773" cy="380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158327" y="958679"/>
            <a:ext cx="328773" cy="380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4"/>
          <p:cNvSpPr txBox="1"/>
          <p:nvPr/>
        </p:nvSpPr>
        <p:spPr>
          <a:xfrm>
            <a:off x="7939354" y="1040259"/>
            <a:ext cx="328773" cy="380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4"/>
          <p:cNvSpPr txBox="1"/>
          <p:nvPr/>
        </p:nvSpPr>
        <p:spPr>
          <a:xfrm>
            <a:off x="7939353" y="4461553"/>
            <a:ext cx="328773" cy="380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08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040" y="134988"/>
            <a:ext cx="3300734" cy="329401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691" y="134989"/>
            <a:ext cx="3280593" cy="329401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8075" y="3429000"/>
            <a:ext cx="3296130" cy="333690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3378" y="3429000"/>
            <a:ext cx="3296296" cy="333690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3380" y="11017"/>
            <a:ext cx="8704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Lusc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7930" y="134988"/>
            <a:ext cx="3294011" cy="3294011"/>
          </a:xfrm>
          <a:prstGeom prst="rect">
            <a:avLst/>
          </a:prstGeom>
        </p:spPr>
      </p:pic>
      <p:sp>
        <p:nvSpPr>
          <p:cNvPr id="10" name="文本框 14"/>
          <p:cNvSpPr txBox="1"/>
          <p:nvPr/>
        </p:nvSpPr>
        <p:spPr>
          <a:xfrm>
            <a:off x="2779954" y="958065"/>
            <a:ext cx="328773" cy="380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4"/>
          <p:cNvSpPr txBox="1"/>
          <p:nvPr/>
        </p:nvSpPr>
        <p:spPr>
          <a:xfrm>
            <a:off x="6425654" y="958065"/>
            <a:ext cx="328773" cy="380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15160" y="3428999"/>
            <a:ext cx="3405008" cy="3336908"/>
            <a:chOff x="115160" y="3428999"/>
            <a:chExt cx="3405008" cy="3336908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5160" y="3428999"/>
              <a:ext cx="3405008" cy="3336908"/>
            </a:xfrm>
            <a:prstGeom prst="rect">
              <a:avLst/>
            </a:prstGeom>
          </p:spPr>
        </p:pic>
        <p:sp>
          <p:nvSpPr>
            <p:cNvPr id="12" name="文本框 14"/>
            <p:cNvSpPr txBox="1"/>
            <p:nvPr/>
          </p:nvSpPr>
          <p:spPr>
            <a:xfrm>
              <a:off x="1291267" y="4192712"/>
              <a:ext cx="328773" cy="3801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zh-CN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305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3380" y="11017"/>
            <a:ext cx="8704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Luad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031" y="11017"/>
            <a:ext cx="3296406" cy="326297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0005" y="3501975"/>
            <a:ext cx="3276443" cy="3236568"/>
          </a:xfrm>
          <a:prstGeom prst="rect">
            <a:avLst/>
          </a:prstGeom>
        </p:spPr>
      </p:pic>
      <p:sp>
        <p:nvSpPr>
          <p:cNvPr id="12" name="文本框 14"/>
          <p:cNvSpPr txBox="1"/>
          <p:nvPr/>
        </p:nvSpPr>
        <p:spPr>
          <a:xfrm>
            <a:off x="2430633" y="730443"/>
            <a:ext cx="328773" cy="380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826592" y="11017"/>
            <a:ext cx="3211732" cy="3257802"/>
            <a:chOff x="4826592" y="11017"/>
            <a:chExt cx="3211732" cy="3257802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26592" y="11017"/>
              <a:ext cx="3211732" cy="3257802"/>
            </a:xfrm>
            <a:prstGeom prst="rect">
              <a:avLst/>
            </a:prstGeom>
          </p:spPr>
        </p:pic>
        <p:sp>
          <p:nvSpPr>
            <p:cNvPr id="13" name="文本框 14"/>
            <p:cNvSpPr txBox="1"/>
            <p:nvPr/>
          </p:nvSpPr>
          <p:spPr>
            <a:xfrm>
              <a:off x="5776417" y="783965"/>
              <a:ext cx="3658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zh-CN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555040" y="11017"/>
            <a:ext cx="3291061" cy="3257616"/>
            <a:chOff x="8555040" y="11017"/>
            <a:chExt cx="3291061" cy="3257616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55040" y="11017"/>
              <a:ext cx="3291061" cy="3257616"/>
            </a:xfrm>
            <a:prstGeom prst="rect">
              <a:avLst/>
            </a:prstGeom>
          </p:spPr>
        </p:pic>
        <p:sp>
          <p:nvSpPr>
            <p:cNvPr id="14" name="文本框 14"/>
            <p:cNvSpPr txBox="1"/>
            <p:nvPr/>
          </p:nvSpPr>
          <p:spPr>
            <a:xfrm>
              <a:off x="9660048" y="783965"/>
              <a:ext cx="3658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zh-CN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58010" y="3501975"/>
            <a:ext cx="3269460" cy="3236568"/>
            <a:chOff x="758010" y="3501975"/>
            <a:chExt cx="3269460" cy="3236568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8010" y="3501975"/>
              <a:ext cx="3269460" cy="3236568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1863017" y="4356061"/>
              <a:ext cx="3634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zh-CN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540865" y="3501975"/>
            <a:ext cx="3345745" cy="3239951"/>
            <a:chOff x="4540865" y="3501975"/>
            <a:chExt cx="3345745" cy="3239951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540865" y="3501975"/>
              <a:ext cx="3345745" cy="3239951"/>
            </a:xfrm>
            <a:prstGeom prst="rect">
              <a:avLst/>
            </a:prstGeom>
          </p:spPr>
        </p:pic>
        <p:sp>
          <p:nvSpPr>
            <p:cNvPr id="16" name="文本框 15"/>
            <p:cNvSpPr txBox="1"/>
            <p:nvPr/>
          </p:nvSpPr>
          <p:spPr>
            <a:xfrm>
              <a:off x="5826714" y="4386433"/>
              <a:ext cx="3634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zh-CN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6686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380" y="11017"/>
            <a:ext cx="8704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Kidney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580" y="207944"/>
            <a:ext cx="3254126" cy="322105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2573" y="3655030"/>
            <a:ext cx="3102795" cy="308379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533971" y="1848362"/>
            <a:ext cx="2069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Δβ≈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14"/>
          <p:cNvSpPr txBox="1"/>
          <p:nvPr/>
        </p:nvSpPr>
        <p:spPr>
          <a:xfrm>
            <a:off x="5195074" y="1004568"/>
            <a:ext cx="36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33147" y="3655030"/>
            <a:ext cx="3077492" cy="3083798"/>
            <a:chOff x="633147" y="3655030"/>
            <a:chExt cx="3077492" cy="3083798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3147" y="3655030"/>
              <a:ext cx="3077492" cy="3083798"/>
            </a:xfrm>
            <a:prstGeom prst="rect">
              <a:avLst/>
            </a:prstGeom>
          </p:spPr>
        </p:pic>
        <p:sp>
          <p:nvSpPr>
            <p:cNvPr id="11" name="文本框 14"/>
            <p:cNvSpPr txBox="1"/>
            <p:nvPr/>
          </p:nvSpPr>
          <p:spPr>
            <a:xfrm>
              <a:off x="1661083" y="4392307"/>
              <a:ext cx="3634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zh-CN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436257" y="3655030"/>
            <a:ext cx="3077452" cy="3083798"/>
            <a:chOff x="4436257" y="3655030"/>
            <a:chExt cx="3077452" cy="3083798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36257" y="3655030"/>
              <a:ext cx="3077452" cy="3083798"/>
            </a:xfrm>
            <a:prstGeom prst="rect">
              <a:avLst/>
            </a:prstGeom>
          </p:spPr>
        </p:pic>
        <p:sp>
          <p:nvSpPr>
            <p:cNvPr id="12" name="文本框 14"/>
            <p:cNvSpPr txBox="1"/>
            <p:nvPr/>
          </p:nvSpPr>
          <p:spPr>
            <a:xfrm>
              <a:off x="5620061" y="4392307"/>
              <a:ext cx="3634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zh-CN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8037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3380" y="11017"/>
            <a:ext cx="8704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Colon 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434" y="63934"/>
            <a:ext cx="3350243" cy="337759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033" y="63935"/>
            <a:ext cx="3405769" cy="33779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830" y="3427057"/>
            <a:ext cx="3458780" cy="3430943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3787510" y="1097039"/>
            <a:ext cx="32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139899" y="1097039"/>
            <a:ext cx="32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本框 14"/>
          <p:cNvSpPr txBox="1"/>
          <p:nvPr/>
        </p:nvSpPr>
        <p:spPr>
          <a:xfrm>
            <a:off x="2331114" y="4271747"/>
            <a:ext cx="36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2806" y="3441526"/>
            <a:ext cx="3388810" cy="3416474"/>
          </a:xfrm>
          <a:prstGeom prst="rect">
            <a:avLst/>
          </a:prstGeom>
        </p:spPr>
      </p:pic>
      <p:sp>
        <p:nvSpPr>
          <p:cNvPr id="18" name="文本框 14"/>
          <p:cNvSpPr txBox="1"/>
          <p:nvPr/>
        </p:nvSpPr>
        <p:spPr>
          <a:xfrm>
            <a:off x="6233741" y="4271747"/>
            <a:ext cx="36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30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84" y="3299193"/>
            <a:ext cx="3335192" cy="336867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3380" y="11017"/>
            <a:ext cx="8704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Rectum 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749" y="224866"/>
            <a:ext cx="3152342" cy="317786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9885" y="224866"/>
            <a:ext cx="3131259" cy="307432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7306" y="3299193"/>
            <a:ext cx="3380507" cy="337370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1843" y="3299193"/>
            <a:ext cx="3368678" cy="3368678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3679806" y="1014842"/>
            <a:ext cx="36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515072" y="1014842"/>
            <a:ext cx="36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770106" y="4095377"/>
            <a:ext cx="36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681091" y="4095377"/>
            <a:ext cx="36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本框 16"/>
          <p:cNvSpPr txBox="1"/>
          <p:nvPr/>
        </p:nvSpPr>
        <p:spPr>
          <a:xfrm>
            <a:off x="9349409" y="4095377"/>
            <a:ext cx="36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734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319" y="424750"/>
            <a:ext cx="3239784" cy="321381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8789" y="422064"/>
            <a:ext cx="3154421" cy="309107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1047" y="422064"/>
            <a:ext cx="3279042" cy="315806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8735" y="3443358"/>
            <a:ext cx="3343114" cy="328281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8179" y="3429000"/>
            <a:ext cx="3270477" cy="32971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3380" y="11017"/>
            <a:ext cx="8704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Liver 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16"/>
          <p:cNvSpPr txBox="1"/>
          <p:nvPr/>
        </p:nvSpPr>
        <p:spPr>
          <a:xfrm>
            <a:off x="5554670" y="1220325"/>
            <a:ext cx="36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6"/>
          <p:cNvSpPr txBox="1"/>
          <p:nvPr/>
        </p:nvSpPr>
        <p:spPr>
          <a:xfrm>
            <a:off x="9327098" y="1220325"/>
            <a:ext cx="36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6"/>
          <p:cNvSpPr txBox="1"/>
          <p:nvPr/>
        </p:nvSpPr>
        <p:spPr>
          <a:xfrm>
            <a:off x="1686480" y="1220325"/>
            <a:ext cx="36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44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73821" y="2417733"/>
            <a:ext cx="985034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Validate the hypothesis</a:t>
            </a:r>
          </a:p>
          <a:p>
            <a:pPr algn="ctr"/>
            <a:r>
              <a:rPr lang="en-US" altLang="zh-CN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</a:t>
            </a:r>
            <a:r>
              <a:rPr lang="en-US" altLang="zh-CN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——Sex </a:t>
            </a:r>
            <a:r>
              <a:rPr lang="en-US" altLang="zh-CN" sz="4800" dirty="0">
                <a:latin typeface="Arial" panose="020B0604020202020204" pitchFamily="34" charset="0"/>
                <a:cs typeface="Arial" panose="020B0604020202020204" pitchFamily="34" charset="0"/>
              </a:rPr>
              <a:t>Biased Genes</a:t>
            </a:r>
            <a:endParaRPr lang="zh-CN" alt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52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66810" y="6360403"/>
            <a:ext cx="38244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Nordling CO, Br J Cancer, 1953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27133" y="1295355"/>
            <a:ext cx="5575711" cy="4529057"/>
            <a:chOff x="-479237" y="2157700"/>
            <a:chExt cx="10302440" cy="6451766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0661" y="2157700"/>
              <a:ext cx="8460607" cy="5577107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 rot="10800000">
              <a:off x="-479237" y="2933726"/>
              <a:ext cx="492444" cy="3205214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Deaths per 100,000 males</a:t>
              </a:r>
              <a:endParaRPr lang="zh-CN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8305325" y="7535297"/>
              <a:ext cx="1517878" cy="5699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age</a:t>
              </a:r>
              <a:endParaRPr lang="zh-CN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 rot="16200000">
              <a:off x="1786313" y="5777786"/>
              <a:ext cx="789185" cy="4874175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r>
                <a:rPr lang="en-US" altLang="zh-CN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log/log scale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638" y="512882"/>
            <a:ext cx="3914274" cy="294539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/>
          <a:srcRect l="2488" r="2156"/>
          <a:stretch/>
        </p:blipFill>
        <p:spPr>
          <a:xfrm>
            <a:off x="6976354" y="3516986"/>
            <a:ext cx="3730752" cy="264296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976354" y="6360403"/>
            <a:ext cx="4425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 Armitage and R Doll, Br J Cancer,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1954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3380" y="11017"/>
            <a:ext cx="8704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Initiation of multi-stage model  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17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10272"/>
          <a:stretch/>
        </p:blipFill>
        <p:spPr>
          <a:xfrm>
            <a:off x="3319995" y="1208847"/>
            <a:ext cx="2361612" cy="47279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5761" y="1905657"/>
            <a:ext cx="271922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Cancer selected:</a:t>
            </a:r>
          </a:p>
          <a:p>
            <a:pPr>
              <a:lnSpc>
                <a:spcPct val="250000"/>
              </a:lnSpc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Non-reproductive cancer</a:t>
            </a:r>
          </a:p>
          <a:p>
            <a:pPr>
              <a:lnSpc>
                <a:spcPct val="250000"/>
              </a:lnSpc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Carcinoma</a:t>
            </a:r>
          </a:p>
          <a:p>
            <a:pPr>
              <a:lnSpc>
                <a:spcPct val="250000"/>
              </a:lnSpc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TCGA project</a:t>
            </a:r>
          </a:p>
          <a:p>
            <a:pPr>
              <a:lnSpc>
                <a:spcPct val="250000"/>
              </a:lnSpc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Incidence</a:t>
            </a:r>
          </a:p>
          <a:p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t="3525"/>
          <a:stretch/>
        </p:blipFill>
        <p:spPr>
          <a:xfrm>
            <a:off x="7677038" y="409042"/>
            <a:ext cx="2268345" cy="6039915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7592601" y="750013"/>
            <a:ext cx="2640459" cy="40746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3380" y="11017"/>
            <a:ext cx="8704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TCGA data 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454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88424" y="1125472"/>
            <a:ext cx="3075398" cy="1956318"/>
            <a:chOff x="1804827" y="1877657"/>
            <a:chExt cx="2545422" cy="1548774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04827" y="1877657"/>
              <a:ext cx="1828800" cy="36195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35649" y="2288140"/>
              <a:ext cx="2514600" cy="371475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66471" y="2740684"/>
              <a:ext cx="1981200" cy="28575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99808" y="3102581"/>
              <a:ext cx="1914525" cy="323850"/>
            </a:xfrm>
            <a:prstGeom prst="rect">
              <a:avLst/>
            </a:prstGeom>
          </p:spPr>
        </p:pic>
      </p:grpSp>
      <p:sp>
        <p:nvSpPr>
          <p:cNvPr id="9" name="文本框 8"/>
          <p:cNvSpPr txBox="1"/>
          <p:nvPr/>
        </p:nvSpPr>
        <p:spPr>
          <a:xfrm>
            <a:off x="2932149" y="1079902"/>
            <a:ext cx="1042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.MAF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3873361" y="1878581"/>
            <a:ext cx="1232899" cy="423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761992" y="1878581"/>
            <a:ext cx="2630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ESCA.maf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7298659"/>
              </p:ext>
            </p:extLst>
          </p:nvPr>
        </p:nvGraphicFramePr>
        <p:xfrm>
          <a:off x="4016827" y="1391343"/>
          <a:ext cx="770921" cy="637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8" name="Equation" r:id="rId7" imgW="164880" imgH="126720" progId="Equation.DSMT4">
                  <p:embed/>
                </p:oleObj>
              </mc:Choice>
              <mc:Fallback>
                <p:oleObj name="Equation" r:id="rId7" imgW="164880" imgH="126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16827" y="1391343"/>
                        <a:ext cx="770921" cy="637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9856167" y="3167390"/>
            <a:ext cx="2147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Clinical data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加号 14"/>
          <p:cNvSpPr/>
          <p:nvPr/>
        </p:nvSpPr>
        <p:spPr>
          <a:xfrm>
            <a:off x="10568604" y="2600601"/>
            <a:ext cx="481074" cy="48118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31214" y="52772"/>
            <a:ext cx="6985874" cy="1302921"/>
          </a:xfrm>
          <a:prstGeom prst="rect">
            <a:avLst/>
          </a:prstGeom>
        </p:spPr>
      </p:pic>
      <p:sp>
        <p:nvSpPr>
          <p:cNvPr id="17" name="右箭头 16"/>
          <p:cNvSpPr/>
          <p:nvPr/>
        </p:nvSpPr>
        <p:spPr>
          <a:xfrm>
            <a:off x="8068463" y="1916815"/>
            <a:ext cx="1232899" cy="423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9426283" y="1897697"/>
            <a:ext cx="2765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ESCA1.maf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907482" y="2453239"/>
            <a:ext cx="1851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Delete "Silent“, "Intron“, "IGR"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450201" y="4290281"/>
            <a:ext cx="2765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ESCA2.maf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圆角右箭头 21"/>
          <p:cNvSpPr/>
          <p:nvPr/>
        </p:nvSpPr>
        <p:spPr>
          <a:xfrm rot="10800000">
            <a:off x="10132857" y="3889818"/>
            <a:ext cx="871493" cy="80092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左箭头 22"/>
          <p:cNvSpPr/>
          <p:nvPr/>
        </p:nvSpPr>
        <p:spPr>
          <a:xfrm>
            <a:off x="6842589" y="4331189"/>
            <a:ext cx="945222" cy="42075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4489810" y="4310734"/>
            <a:ext cx="2765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ESCA3.maf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490919" y="3720797"/>
            <a:ext cx="1680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Unduplicated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669368" y="4306135"/>
            <a:ext cx="2765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ESCA4.maf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689243" y="3734508"/>
            <a:ext cx="1680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White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左箭头 27"/>
          <p:cNvSpPr/>
          <p:nvPr/>
        </p:nvSpPr>
        <p:spPr>
          <a:xfrm>
            <a:off x="3990643" y="4331189"/>
            <a:ext cx="945222" cy="42075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直角上箭头 28"/>
          <p:cNvSpPr/>
          <p:nvPr/>
        </p:nvSpPr>
        <p:spPr>
          <a:xfrm rot="10800000">
            <a:off x="840084" y="4468841"/>
            <a:ext cx="1109609" cy="80589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512303" y="3714741"/>
            <a:ext cx="1680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Gender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169227" y="5437437"/>
            <a:ext cx="2882999" cy="1013881"/>
            <a:chOff x="1107644" y="5314310"/>
            <a:chExt cx="2882999" cy="1013881"/>
          </a:xfrm>
        </p:grpSpPr>
        <p:sp>
          <p:nvSpPr>
            <p:cNvPr id="31" name="文本框 30"/>
            <p:cNvSpPr txBox="1"/>
            <p:nvPr/>
          </p:nvSpPr>
          <p:spPr>
            <a:xfrm>
              <a:off x="1107644" y="5314310"/>
              <a:ext cx="27657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ESCA </a:t>
              </a:r>
              <a:r>
                <a:rPr lang="en-US" altLang="zh-CN" sz="2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male.maf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224926" y="5866526"/>
              <a:ext cx="27657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ESCA </a:t>
              </a:r>
              <a:r>
                <a:rPr lang="en-US" altLang="zh-CN" sz="2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female.maf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5" name="右箭头 34"/>
          <p:cNvSpPr/>
          <p:nvPr/>
        </p:nvSpPr>
        <p:spPr>
          <a:xfrm>
            <a:off x="3358497" y="5687386"/>
            <a:ext cx="1232899" cy="423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3064648" y="5156416"/>
            <a:ext cx="1680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529505" y="5644810"/>
            <a:ext cx="2765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Frequency table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89170" y="5248825"/>
            <a:ext cx="5051458" cy="1265261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13380" y="11017"/>
            <a:ext cx="8704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Procedure 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53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3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/>
      <p:bldP spid="14" grpId="0"/>
      <p:bldP spid="15" grpId="0" animBg="1"/>
      <p:bldP spid="17" grpId="0" animBg="1"/>
      <p:bldP spid="18" grpId="0"/>
      <p:bldP spid="19" grpId="0"/>
      <p:bldP spid="21" grpId="0"/>
      <p:bldP spid="22" grpId="0" animBg="1"/>
      <p:bldP spid="23" grpId="0" animBg="1"/>
      <p:bldP spid="24" grpId="0"/>
      <p:bldP spid="25" grpId="0"/>
      <p:bldP spid="26" grpId="0"/>
      <p:bldP spid="27" grpId="0"/>
      <p:bldP spid="28" grpId="0" animBg="1"/>
      <p:bldP spid="29" grpId="0" animBg="1"/>
      <p:bldP spid="32" grpId="0"/>
      <p:bldP spid="35" grpId="0" animBg="1"/>
      <p:bldP spid="36" grpId="0"/>
      <p:bldP spid="3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3380" y="11017"/>
            <a:ext cx="8704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Statistic test 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5026" y="1158680"/>
            <a:ext cx="23936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Frequency table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26" y="2183233"/>
            <a:ext cx="4943475" cy="334327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606283" y="2496017"/>
            <a:ext cx="48288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300000"/>
              </a:lnSpc>
              <a:buAutoNum type="arabicPeriod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Chisq.test</a:t>
            </a:r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 value adjust 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=“</a:t>
            </a:r>
            <a:r>
              <a:rPr lang="en-US" altLang="zh-C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bonferroni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12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380" y="11017"/>
            <a:ext cx="8704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306454" y="595903"/>
            <a:ext cx="1058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Lusc</a:t>
            </a: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48329" y="595903"/>
            <a:ext cx="1337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Melanoma  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566881" y="595903"/>
            <a:ext cx="134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Stomach   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3956" y="1388448"/>
            <a:ext cx="1638300" cy="184785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480" y="1405741"/>
            <a:ext cx="1604590" cy="188192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046" y="1405741"/>
            <a:ext cx="1981200" cy="1847851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965832" y="3465513"/>
            <a:ext cx="3266261" cy="3280115"/>
            <a:chOff x="1871341" y="233646"/>
            <a:chExt cx="3266261" cy="3280115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 rotWithShape="1">
            <a:blip r:embed="rId5"/>
            <a:srcRect r="10877"/>
            <a:stretch/>
          </p:blipFill>
          <p:spPr>
            <a:xfrm>
              <a:off x="1871341" y="233646"/>
              <a:ext cx="3266261" cy="3280115"/>
            </a:xfrm>
            <a:prstGeom prst="rect">
              <a:avLst/>
            </a:prstGeom>
          </p:spPr>
        </p:pic>
        <p:sp>
          <p:nvSpPr>
            <p:cNvPr id="18" name="文本框 17"/>
            <p:cNvSpPr txBox="1"/>
            <p:nvPr/>
          </p:nvSpPr>
          <p:spPr>
            <a:xfrm>
              <a:off x="3197344" y="1097084"/>
              <a:ext cx="328773" cy="3801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401854" y="3465513"/>
            <a:ext cx="3244456" cy="3218185"/>
            <a:chOff x="4401854" y="3465513"/>
            <a:chExt cx="3244456" cy="3218185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01854" y="3465513"/>
              <a:ext cx="3244456" cy="3218185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5586574" y="4328951"/>
              <a:ext cx="328773" cy="3801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01302" y="3346791"/>
            <a:ext cx="3296130" cy="333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521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9960" y="1536174"/>
            <a:ext cx="121786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300000"/>
              </a:lnSpc>
              <a:buAutoNum type="arabicPeriod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Quantitative method to measure </a:t>
            </a:r>
            <a:r>
              <a:rPr lang="en-US" altLang="zh-CN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parallel or unparallel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Quantitative method to find </a:t>
            </a:r>
            <a:r>
              <a:rPr lang="en-US" altLang="zh-CN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Sex Biased Genes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(somatic mutations &amp; copy-number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lterations)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Review the Sex-Biased Genes and give </a:t>
            </a:r>
            <a:r>
              <a:rPr lang="en-US" altLang="zh-CN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reasonable explanation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en-US" altLang="zh-CN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tional verification</a:t>
            </a:r>
            <a:endParaRPr lang="zh-CN" alt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380" y="11017"/>
            <a:ext cx="8704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Validate </a:t>
            </a:r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procedure——future plan 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93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59650" y="1423756"/>
            <a:ext cx="82706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If there is sex/race bias mutated driver gene for some cancer type?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Why these genes are sex bias selected in cancer initiation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? what are their function?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64405" y="1762310"/>
            <a:ext cx="1818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Challenge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64405" y="5044611"/>
            <a:ext cx="1726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Highlight 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64405" y="3429000"/>
            <a:ext cx="1726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-1" y="5310"/>
            <a:ext cx="11722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C&amp;R&amp;H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359650" y="3121223"/>
            <a:ext cx="76542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Epidemiology + Mathematical model + Bioinformatics</a:t>
            </a:r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Review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Function  verification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359650" y="4506002"/>
            <a:ext cx="90618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Find some sex bias mutated genes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Explore their function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learn more about cancer initiation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potential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drug target</a:t>
            </a:r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54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380" y="11017"/>
            <a:ext cx="8704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Acknowledgement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88385" y="1197932"/>
            <a:ext cx="3236361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Supervisor:</a:t>
            </a:r>
          </a:p>
          <a:p>
            <a:pPr>
              <a:lnSpc>
                <a:spcPct val="200000"/>
              </a:lnSpc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Ge Gao</a:t>
            </a:r>
          </a:p>
          <a:p>
            <a:pPr>
              <a:lnSpc>
                <a:spcPct val="200000"/>
              </a:lnSpc>
            </a:pPr>
            <a:r>
              <a:rPr lang="en-US" altLang="zh-C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Jinzhi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Lei</a:t>
            </a:r>
          </a:p>
          <a:p>
            <a:pPr>
              <a:lnSpc>
                <a:spcPct val="200000"/>
              </a:lnSpc>
            </a:pPr>
            <a:r>
              <a:rPr lang="en-US" altLang="zh-C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Xianjin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zh-C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ie</a:t>
            </a:r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Chao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Tang</a:t>
            </a:r>
          </a:p>
          <a:p>
            <a:pPr>
              <a:lnSpc>
                <a:spcPct val="200000"/>
              </a:lnSpc>
            </a:pPr>
            <a:r>
              <a:rPr lang="en-US" altLang="zh-C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Xiaojing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Yang</a:t>
            </a:r>
          </a:p>
          <a:p>
            <a:pPr>
              <a:lnSpc>
                <a:spcPct val="200000"/>
              </a:lnSpc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Feng Liu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38434" y="2028884"/>
            <a:ext cx="231510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Yuan Lin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Feng Tian</a:t>
            </a:r>
          </a:p>
          <a:p>
            <a:pPr>
              <a:lnSpc>
                <a:spcPct val="200000"/>
              </a:lnSpc>
            </a:pP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Shuai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Jiang</a:t>
            </a:r>
          </a:p>
          <a:p>
            <a:pPr>
              <a:lnSpc>
                <a:spcPct val="200000"/>
              </a:lnSpc>
            </a:pP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Sijin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Cheng</a:t>
            </a:r>
          </a:p>
          <a:p>
            <a:pPr>
              <a:lnSpc>
                <a:spcPct val="200000"/>
              </a:lnSpc>
            </a:pP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Dechang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Yang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142577" y="2028884"/>
            <a:ext cx="224459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Yihang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Shen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Shen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Jin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Chang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Chang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Shanshan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Qin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Xiang Liu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60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1501775" y="1679575"/>
          <a:ext cx="4310063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6" name="Equation" r:id="rId3" imgW="1625400" imgH="253800" progId="Equation.DSMT4">
                  <p:embed/>
                </p:oleObj>
              </mc:Choice>
              <mc:Fallback>
                <p:oleObj name="Equation" r:id="rId3" imgW="1625400" imgH="25380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01775" y="1679575"/>
                        <a:ext cx="4310063" cy="674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1501775" y="2863955"/>
          <a:ext cx="8315325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7" name="Equation" r:id="rId5" imgW="3136680" imgH="253800" progId="Equation.DSMT4">
                  <p:embed/>
                </p:oleObj>
              </mc:Choice>
              <mc:Fallback>
                <p:oleObj name="Equation" r:id="rId5" imgW="3136680" imgH="25380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01775" y="2863955"/>
                        <a:ext cx="8315325" cy="674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/>
          </p:nvPr>
        </p:nvGraphicFramePr>
        <p:xfrm>
          <a:off x="1501775" y="4048335"/>
          <a:ext cx="8012113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8" name="Equation" r:id="rId7" imgW="3022560" imgH="253800" progId="Equation.DSMT4">
                  <p:embed/>
                </p:oleObj>
              </mc:Choice>
              <mc:Fallback>
                <p:oleObj name="Equation" r:id="rId7" imgW="3022560" imgH="253800" progId="Equation.DSMT4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01775" y="4048335"/>
                        <a:ext cx="8012113" cy="674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/>
          </p:nvPr>
        </p:nvGraphicFramePr>
        <p:xfrm>
          <a:off x="1501775" y="5232716"/>
          <a:ext cx="7405687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9" name="Equation" r:id="rId9" imgW="2793960" imgH="253800" progId="Equation.DSMT4">
                  <p:embed/>
                </p:oleObj>
              </mc:Choice>
              <mc:Fallback>
                <p:oleObj name="Equation" r:id="rId9" imgW="2793960" imgH="253800" progId="Equation.DSMT4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01775" y="5232716"/>
                        <a:ext cx="7405687" cy="674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3380" y="11017"/>
            <a:ext cx="8704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 brief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derivation </a:t>
            </a:r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of multi-stage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theory  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76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92322" y="2921168"/>
            <a:ext cx="92073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Discovery &amp; Hypothesis </a:t>
            </a:r>
            <a:endParaRPr lang="zh-CN" alt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05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667819" y="215757"/>
            <a:ext cx="10582383" cy="6164494"/>
            <a:chOff x="874712" y="689571"/>
            <a:chExt cx="10515601" cy="6168429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366"/>
            <a:stretch/>
          </p:blipFill>
          <p:spPr>
            <a:xfrm>
              <a:off x="874712" y="689571"/>
              <a:ext cx="10515601" cy="6168429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1928521" y="1050844"/>
              <a:ext cx="1829229" cy="8399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r = </a:t>
              </a:r>
              <a:r>
                <a:rPr lang="en-US" altLang="zh-CN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0.81</a:t>
              </a:r>
            </a:p>
            <a:p>
              <a:r>
                <a:rPr lang="en-US" altLang="zh-CN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Slope=0.53</a:t>
              </a:r>
            </a:p>
            <a:p>
              <a:r>
                <a:rPr lang="en-US" altLang="zh-CN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Data of  the USA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3904537" y="6488668"/>
            <a:ext cx="4108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Tomasetti &amp; Vogelstein,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cience</a:t>
            </a:r>
            <a:r>
              <a:rPr lang="fi-FI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, 2015</a:t>
            </a:r>
            <a:endParaRPr lang="fi-FI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06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46" y="1205314"/>
            <a:ext cx="11790707" cy="444737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380" y="11017"/>
            <a:ext cx="8704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904288" y="5959011"/>
            <a:ext cx="1335640" cy="380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2003-2007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57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424665" y="780837"/>
            <a:ext cx="11342669" cy="5691883"/>
            <a:chOff x="105559" y="154375"/>
            <a:chExt cx="11966576" cy="6400539"/>
          </a:xfrm>
        </p:grpSpPr>
        <p:grpSp>
          <p:nvGrpSpPr>
            <p:cNvPr id="6" name="组合 5"/>
            <p:cNvGrpSpPr/>
            <p:nvPr/>
          </p:nvGrpSpPr>
          <p:grpSpPr>
            <a:xfrm>
              <a:off x="105559" y="154376"/>
              <a:ext cx="3817564" cy="3366935"/>
              <a:chOff x="105558" y="2055466"/>
              <a:chExt cx="4199152" cy="3484548"/>
            </a:xfrm>
          </p:grpSpPr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5558" y="2055466"/>
                <a:ext cx="4199152" cy="3484548"/>
              </a:xfrm>
              <a:prstGeom prst="rect">
                <a:avLst/>
              </a:prstGeom>
            </p:spPr>
          </p:pic>
          <p:sp>
            <p:nvSpPr>
              <p:cNvPr id="5" name="文本框 4"/>
              <p:cNvSpPr txBox="1"/>
              <p:nvPr/>
            </p:nvSpPr>
            <p:spPr>
              <a:xfrm>
                <a:off x="1869897" y="4921323"/>
                <a:ext cx="863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colon</a:t>
                </a:r>
                <a:endParaRPr lang="zh-CN" altLang="en-US" dirty="0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4130853" y="154375"/>
              <a:ext cx="3853528" cy="3366935"/>
              <a:chOff x="4612933" y="658028"/>
              <a:chExt cx="3901778" cy="3139712"/>
            </a:xfrm>
          </p:grpSpPr>
          <p:pic>
            <p:nvPicPr>
              <p:cNvPr id="3" name="图片 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12933" y="658028"/>
                <a:ext cx="3901778" cy="3139712"/>
              </a:xfrm>
              <a:prstGeom prst="rect">
                <a:avLst/>
              </a:prstGeom>
            </p:spPr>
          </p:pic>
          <p:sp>
            <p:nvSpPr>
              <p:cNvPr id="7" name="文本框 6"/>
              <p:cNvSpPr txBox="1"/>
              <p:nvPr/>
            </p:nvSpPr>
            <p:spPr>
              <a:xfrm>
                <a:off x="6317242" y="3183278"/>
                <a:ext cx="863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liver</a:t>
                </a:r>
                <a:endParaRPr lang="zh-CN" altLang="en-US" dirty="0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4130852" y="3596234"/>
              <a:ext cx="3853529" cy="2958680"/>
              <a:chOff x="4469095" y="3936596"/>
              <a:chExt cx="3901778" cy="2880308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69095" y="3936596"/>
                <a:ext cx="3901778" cy="2880308"/>
              </a:xfrm>
              <a:prstGeom prst="rect">
                <a:avLst/>
              </a:prstGeom>
            </p:spPr>
          </p:pic>
          <p:sp>
            <p:nvSpPr>
              <p:cNvPr id="9" name="矩形 8"/>
              <p:cNvSpPr/>
              <p:nvPr/>
            </p:nvSpPr>
            <p:spPr>
              <a:xfrm>
                <a:off x="5846318" y="6280183"/>
                <a:ext cx="14350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err="1"/>
                  <a:t>Oesophagus</a:t>
                </a:r>
                <a:endParaRPr lang="zh-CN" altLang="en-US" dirty="0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8175628" y="154375"/>
              <a:ext cx="3896507" cy="3366935"/>
              <a:chOff x="8535258" y="672170"/>
              <a:chExt cx="3944454" cy="3054361"/>
            </a:xfrm>
          </p:grpSpPr>
          <p:pic>
            <p:nvPicPr>
              <p:cNvPr id="11" name="图片 10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35258" y="672170"/>
                <a:ext cx="3944454" cy="3054361"/>
              </a:xfrm>
              <a:prstGeom prst="rect">
                <a:avLst/>
              </a:prstGeom>
            </p:spPr>
          </p:pic>
          <p:sp>
            <p:nvSpPr>
              <p:cNvPr id="12" name="矩形 11"/>
              <p:cNvSpPr/>
              <p:nvPr/>
            </p:nvSpPr>
            <p:spPr>
              <a:xfrm>
                <a:off x="10075182" y="3154745"/>
                <a:ext cx="12394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Melanoma</a:t>
                </a: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105559" y="3596919"/>
              <a:ext cx="3817564" cy="2957995"/>
              <a:chOff x="105558" y="4121947"/>
              <a:chExt cx="3938357" cy="3127519"/>
            </a:xfrm>
          </p:grpSpPr>
          <p:pic>
            <p:nvPicPr>
              <p:cNvPr id="14" name="图片 13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5558" y="4121947"/>
                <a:ext cx="3938357" cy="3127519"/>
              </a:xfrm>
              <a:prstGeom prst="rect">
                <a:avLst/>
              </a:prstGeom>
            </p:spPr>
          </p:pic>
          <p:sp>
            <p:nvSpPr>
              <p:cNvPr id="15" name="矩形 14"/>
              <p:cNvSpPr/>
              <p:nvPr/>
            </p:nvSpPr>
            <p:spPr>
              <a:xfrm>
                <a:off x="1542378" y="6632238"/>
                <a:ext cx="10647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Pancreas</a:t>
                </a:r>
                <a:endParaRPr lang="zh-CN" altLang="en-US" dirty="0"/>
              </a:p>
            </p:txBody>
          </p:sp>
        </p:grp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75628" y="3596234"/>
              <a:ext cx="3896507" cy="2958680"/>
            </a:xfrm>
            <a:prstGeom prst="rect">
              <a:avLst/>
            </a:prstGeom>
          </p:spPr>
        </p:pic>
        <p:sp>
          <p:nvSpPr>
            <p:cNvPr id="18" name="矩形 17"/>
            <p:cNvSpPr/>
            <p:nvPr/>
          </p:nvSpPr>
          <p:spPr>
            <a:xfrm>
              <a:off x="9925754" y="5951123"/>
              <a:ext cx="6222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/>
                <a:t>lung</a:t>
              </a:r>
              <a:endParaRPr lang="zh-CN" altLang="en-US" dirty="0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13380" y="11017"/>
            <a:ext cx="8704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Three patterns 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39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11128" b="4452"/>
          <a:stretch/>
        </p:blipFill>
        <p:spPr>
          <a:xfrm>
            <a:off x="1756881" y="782288"/>
            <a:ext cx="7171361" cy="605410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8411111" y="6467056"/>
            <a:ext cx="37808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Yuan yuan et.al., Cancer cell, 2016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3112" y="1828801"/>
            <a:ext cx="5315840" cy="46818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380" y="11017"/>
            <a:ext cx="8704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Pan-cancer analysis on gender bias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90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1213</TotalTime>
  <Words>517</Words>
  <Application>Microsoft Office PowerPoint</Application>
  <PresentationFormat>宽屏</PresentationFormat>
  <Paragraphs>231</Paragraphs>
  <Slides>36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1" baseType="lpstr">
      <vt:lpstr>等线</vt:lpstr>
      <vt:lpstr>等线 Light</vt:lpstr>
      <vt:lpstr>Arial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Feng Zhang</dc:creator>
  <cp:lastModifiedBy>Feng Zhang</cp:lastModifiedBy>
  <cp:revision>152</cp:revision>
  <dcterms:created xsi:type="dcterms:W3CDTF">2018-05-12T03:15:52Z</dcterms:created>
  <dcterms:modified xsi:type="dcterms:W3CDTF">2018-05-14T02:21:01Z</dcterms:modified>
</cp:coreProperties>
</file>