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D6F3-9D09-4C49-AC9B-CAF3EAB16258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A257-5DC3-41E7-B69C-12A8201BB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4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1D981-61D8-4275-BBF5-5BF2979BAE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8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1D981-61D8-4275-BBF5-5BF2979BAE9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9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1D981-61D8-4275-BBF5-5BF2979BAE9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68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22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8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3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37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E9B0DB71-075D-4822-A400-0EC98CC8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8431" t="12611"/>
          <a:stretch/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1771A36-1D24-45D6-A8D0-E8EE46441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27701" b="23388"/>
          <a:stretch/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47E4D3-AC34-4303-8E8F-0BCA730720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45385" r="50000"/>
          <a:stretch/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3238666D-4D6F-4367-A82C-A790B0D17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70956"/>
          <a:stretch/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4BE88C1-ADA3-4A05-9F5E-E140A857D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17782" t="1243" r="5319" b="2617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72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>
            <a:extLst>
              <a:ext uri="{FF2B5EF4-FFF2-40B4-BE49-F238E27FC236}">
                <a16:creationId xmlns:a16="http://schemas.microsoft.com/office/drawing/2014/main" id="{3E83A048-910D-4508-BAC9-48FD13377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8116" t="1648" b="50000"/>
          <a:stretch/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16BF96F3-AA64-4EC2-AF2E-F399E198B2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5385" r="50000"/>
          <a:stretch/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B083549-C44D-4E9B-8FDA-822856827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61852" t="10321" r="14601" b="57357"/>
          <a:stretch/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B1678A8-AC47-4A01-9C12-0C5AE37CE8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61852" t="10321" r="14601" b="57357"/>
          <a:stretch/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9FAD0AF5-84CD-4EBB-AB6E-13229D157E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9667" t="79832" r="58888" b="9883"/>
          <a:stretch/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ACD991FB-BEF0-4E36-8819-B104477B9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19667" t="79832" r="58888" b="9883"/>
          <a:stretch/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8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4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9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3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2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61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44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C5778-F344-427E-BB12-8FFC5DF2848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97A5-50B4-4D21-820B-1AF141AF4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0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2264319" y="2746620"/>
            <a:ext cx="8494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田径成绩校准与比较计算器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005801-86F4-4334-970E-1301BE18E335}"/>
              </a:ext>
            </a:extLst>
          </p:cNvPr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 smtClean="0">
                <a:solidFill>
                  <a:srgbClr val="92A3B8"/>
                </a:solidFill>
              </a:rPr>
              <a:t>软件工程二人项目</a:t>
            </a:r>
            <a:endParaRPr lang="zh-CN" altLang="en-US" dirty="0">
              <a:solidFill>
                <a:srgbClr val="92A3B8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8CD19-BC77-489A-8FF2-FFC6B178C382}"/>
              </a:ext>
            </a:extLst>
          </p:cNvPr>
          <p:cNvSpPr txBox="1"/>
          <p:nvPr/>
        </p:nvSpPr>
        <p:spPr>
          <a:xfrm>
            <a:off x="2541179" y="4199379"/>
            <a:ext cx="710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92A3B8"/>
                </a:solidFill>
              </a:rPr>
              <a:t>启明星：夏杨阳 </a:t>
            </a:r>
            <a:r>
              <a:rPr lang="en-US" altLang="zh-CN" dirty="0" smtClean="0">
                <a:solidFill>
                  <a:srgbClr val="92A3B8"/>
                </a:solidFill>
              </a:rPr>
              <a:t>2019111327  </a:t>
            </a:r>
            <a:r>
              <a:rPr lang="zh-CN" altLang="en-US" dirty="0" smtClean="0">
                <a:solidFill>
                  <a:srgbClr val="92A3B8"/>
                </a:solidFill>
              </a:rPr>
              <a:t>郭启正 </a:t>
            </a:r>
            <a:r>
              <a:rPr lang="en-US" altLang="zh-CN" dirty="0">
                <a:solidFill>
                  <a:srgbClr val="92A3B8"/>
                </a:solidFill>
              </a:rPr>
              <a:t>2019110989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D05B931-39C0-4B10-81A5-005BB0432455}"/>
              </a:ext>
            </a:extLst>
          </p:cNvPr>
          <p:cNvCxnSpPr>
            <a:cxnSpLocks/>
          </p:cNvCxnSpPr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EF6EDBB-928B-4D0A-8D46-40DC5F7D7043}"/>
              </a:ext>
            </a:extLst>
          </p:cNvPr>
          <p:cNvCxnSpPr>
            <a:cxnSpLocks/>
          </p:cNvCxnSpPr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BE25C1-9D20-42C6-90FB-F73D6DEB8BAB}"/>
              </a:ext>
            </a:extLst>
          </p:cNvPr>
          <p:cNvSpPr txBox="1"/>
          <p:nvPr/>
        </p:nvSpPr>
        <p:spPr>
          <a:xfrm>
            <a:off x="2966301" y="402825"/>
            <a:ext cx="6259398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A5A69"/>
                </a:solidFill>
                <a:ea typeface="方正清刻本悦宋简体" panose="02000000000000000000" pitchFamily="2" charset="-122"/>
              </a:rPr>
              <a:t>模块一：短跑成绩校准</a:t>
            </a:r>
            <a:endParaRPr lang="zh-CN" altLang="en-US" sz="2800" dirty="0">
              <a:solidFill>
                <a:srgbClr val="4A5A69"/>
              </a:solidFill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63049" y="2657741"/>
                <a:ext cx="5681555" cy="3445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C00000"/>
                    </a:solidFill>
                    <a:cs typeface="Arial" pitchFamily="34" charset="0"/>
                  </a:rPr>
                  <a:t>换算公式</a:t>
                </a:r>
                <a:endParaRPr lang="en-US" altLang="zh-CN" sz="2400" b="1" dirty="0" smtClean="0">
                  <a:solidFill>
                    <a:srgbClr val="C00000"/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1.028−0.028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−0.000125</m:t>
                              </m:r>
                              <m:r>
                                <a:rPr lang="en-US" altLang="zh-C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altLang="zh-CN" sz="20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𝑤𝑡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l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∗</m:t>
                      </m:r>
                      <m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𝑡</m:t>
                      </m:r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：原始成绩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w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：风速</a:t>
                </a:r>
                <a:endPara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</a:t>
                </a:r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：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海拔</a:t>
                </a:r>
                <a:endPara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l</a:t>
                </a:r>
                <a:r>
                  <a:rPr lang="zh-CN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：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50m/60m/100m </a:t>
                </a:r>
                <a:endPara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49" y="2657741"/>
                <a:ext cx="5681555" cy="3445943"/>
              </a:xfrm>
              <a:prstGeom prst="rect">
                <a:avLst/>
              </a:prstGeom>
              <a:blipFill>
                <a:blip r:embed="rId3"/>
                <a:stretch>
                  <a:fillRect l="-3326" b="-2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04088" y="1180413"/>
            <a:ext cx="708820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cs typeface="Arial" pitchFamily="34" charset="0"/>
              </a:rPr>
              <a:t>短跑成绩影响因素</a:t>
            </a:r>
            <a:endParaRPr lang="en-US" altLang="zh-CN" sz="2400" b="1" dirty="0" smtClean="0">
              <a:solidFill>
                <a:srgbClr val="C00000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风速 海拔 道次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789" y="1255854"/>
            <a:ext cx="2986683" cy="215494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78592" y="3532553"/>
            <a:ext cx="35189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E" altLang="zh-CN" sz="2400" b="1" dirty="0">
                <a:solidFill>
                  <a:srgbClr val="C00000"/>
                </a:solidFill>
                <a:cs typeface="Arial" pitchFamily="34" charset="0"/>
              </a:rPr>
              <a:t>Jonas R. </a:t>
            </a:r>
            <a:r>
              <a:rPr lang="en-IE" altLang="zh-CN" sz="2400" b="1" dirty="0" err="1">
                <a:solidFill>
                  <a:srgbClr val="C00000"/>
                </a:solidFill>
                <a:cs typeface="Arial" pitchFamily="34" charset="0"/>
              </a:rPr>
              <a:t>Mureika</a:t>
            </a:r>
            <a:endParaRPr lang="en-US" altLang="zh-CN" sz="2400" b="1" dirty="0">
              <a:solidFill>
                <a:srgbClr val="C00000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芝加哥洛约拉大学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物理学教授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78592" y="4894917"/>
            <a:ext cx="300595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  <a:cs typeface="Arial" pitchFamily="34" charset="0"/>
              </a:rPr>
              <a:t>200m/400m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不同成绩段、道次、性别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18663" y="4525585"/>
            <a:ext cx="47131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cs typeface="Arial" pitchFamily="34" charset="0"/>
              </a:rPr>
              <a:t>Usain </a:t>
            </a:r>
            <a:r>
              <a:rPr lang="en-US" altLang="zh-CN" b="1" dirty="0" smtClean="0">
                <a:solidFill>
                  <a:srgbClr val="C00000"/>
                </a:solidFill>
                <a:cs typeface="Arial" pitchFamily="34" charset="0"/>
              </a:rPr>
              <a:t>Bolt    9.62 </a:t>
            </a:r>
            <a:r>
              <a:rPr lang="en-US" altLang="zh-CN" b="1" dirty="0">
                <a:solidFill>
                  <a:srgbClr val="C00000"/>
                </a:solidFill>
                <a:cs typeface="Arial" pitchFamily="34" charset="0"/>
              </a:rPr>
              <a:t>s (9.58 s; +0.9 m/s; 34 m</a:t>
            </a:r>
            <a:r>
              <a:rPr lang="en-US" altLang="zh-CN" b="1" dirty="0" smtClean="0">
                <a:solidFill>
                  <a:srgbClr val="C00000"/>
                </a:solidFill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cs typeface="Arial" pitchFamily="34" charset="0"/>
              </a:rPr>
              <a:t>苏炳添          </a:t>
            </a:r>
            <a:r>
              <a:rPr lang="en-US" altLang="zh-CN" b="1" dirty="0" smtClean="0">
                <a:solidFill>
                  <a:srgbClr val="C00000"/>
                </a:solidFill>
                <a:cs typeface="Arial" pitchFamily="34" charset="0"/>
              </a:rPr>
              <a:t>9.87 s (9.83 s; +0.9 m/s; 30 m)</a:t>
            </a:r>
            <a:endParaRPr lang="zh-CN" altLang="en-US" b="1" dirty="0">
              <a:solidFill>
                <a:srgbClr val="C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BE25C1-9D20-42C6-90FB-F73D6DEB8BAB}"/>
              </a:ext>
            </a:extLst>
          </p:cNvPr>
          <p:cNvSpPr txBox="1"/>
          <p:nvPr/>
        </p:nvSpPr>
        <p:spPr>
          <a:xfrm>
            <a:off x="2966301" y="402825"/>
            <a:ext cx="6259398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A5A69"/>
                </a:solidFill>
                <a:ea typeface="方正清刻本悦宋简体" panose="02000000000000000000" pitchFamily="2" charset="-122"/>
              </a:rPr>
              <a:t>模块二：田径不同项目对比</a:t>
            </a:r>
            <a:endParaRPr lang="zh-CN" altLang="en-US" sz="2800" dirty="0">
              <a:solidFill>
                <a:srgbClr val="4A5A69"/>
              </a:solidFill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47433" y="3334577"/>
                <a:ext cx="6261329" cy="2218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C00000"/>
                    </a:solidFill>
                    <a:cs typeface="Arial" pitchFamily="34" charset="0"/>
                  </a:rPr>
                  <a:t>举个例子</a:t>
                </a:r>
                <a:endParaRPr lang="en-US" altLang="zh-CN" sz="2400" b="1" dirty="0" smtClean="0">
                  <a:solidFill>
                    <a:srgbClr val="C00000"/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E" altLang="zh-CN" dirty="0" smtClean="0"/>
                  <a:t>100m</a:t>
                </a:r>
                <a:r>
                  <a:rPr lang="zh-CN" altLang="en-US" dirty="0" smtClean="0"/>
                  <a:t>成绩对应的分数：</a:t>
                </a:r>
                <a:r>
                  <a:rPr lang="en-IE" altLang="zh-CN" dirty="0" smtClean="0"/>
                  <a:t>score </a:t>
                </a:r>
                <a:r>
                  <a:rPr lang="en-IE" altLang="zh-CN" dirty="0"/>
                  <a:t>= 290.52712*(</a:t>
                </a:r>
                <a:r>
                  <a:rPr lang="en-IE" altLang="zh-CN" dirty="0" smtClean="0"/>
                  <a:t>100/</a:t>
                </a:r>
                <a:r>
                  <a:rPr lang="en-US" altLang="zh-CN" dirty="0" smtClean="0"/>
                  <a:t>t</a:t>
                </a:r>
                <a:r>
                  <a:rPr lang="en-IE" altLang="zh-CN" dirty="0" smtClean="0"/>
                  <a:t>) </a:t>
                </a:r>
                <a:r>
                  <a:rPr lang="en-IE" altLang="zh-CN" dirty="0"/>
                  <a:t>- </a:t>
                </a:r>
                <a:r>
                  <a:rPr lang="en-IE" altLang="zh-CN" dirty="0" smtClean="0"/>
                  <a:t>1953.2266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跳高分数对应的成绩：</a:t>
                </a:r>
                <a:r>
                  <a:rPr lang="en-US" altLang="zh-CN" dirty="0" smtClean="0"/>
                  <a:t>height</a:t>
                </a:r>
                <a:r>
                  <a:rPr lang="en-IE" altLang="zh-CN" dirty="0" smtClean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E" altLang="zh-CN" dirty="0"/>
                          <m:t>(0.00044878∗</m:t>
                        </m:r>
                        <m:r>
                          <m:rPr>
                            <m:nor/>
                          </m:rPr>
                          <a:rPr lang="en-IE" altLang="zh-CN" dirty="0"/>
                          <m:t>score</m:t>
                        </m:r>
                        <m:r>
                          <m:rPr>
                            <m:nor/>
                          </m:rPr>
                          <a:rPr lang="en-IE" altLang="zh-CN" dirty="0"/>
                          <m:t>+1.098838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当</a:t>
                </a:r>
                <a:r>
                  <a:rPr lang="en-US" altLang="zh-CN" dirty="0"/>
                  <a:t>t=10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score=952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此时，</a:t>
                </a:r>
                <a:r>
                  <a:rPr lang="en-US" altLang="zh-CN" dirty="0" smtClean="0"/>
                  <a:t>height=2.33m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33" y="3334577"/>
                <a:ext cx="6261329" cy="2218108"/>
              </a:xfrm>
              <a:prstGeom prst="rect">
                <a:avLst/>
              </a:prstGeom>
              <a:blipFill>
                <a:blip r:embed="rId3"/>
                <a:stretch>
                  <a:fillRect l="-2918" r="-1459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947433" y="1285240"/>
            <a:ext cx="925874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cs typeface="Arial" pitchFamily="34" charset="0"/>
              </a:rPr>
              <a:t>体育成绩与分数的</a:t>
            </a:r>
            <a:r>
              <a:rPr lang="zh-CN" altLang="en-US" sz="2400" b="1" dirty="0">
                <a:solidFill>
                  <a:srgbClr val="C00000"/>
                </a:solidFill>
                <a:cs typeface="Arial" pitchFamily="34" charset="0"/>
              </a:rPr>
              <a:t>模型</a:t>
            </a:r>
            <a:endParaRPr lang="en-US" altLang="zh-CN" sz="2400" b="1" dirty="0" smtClean="0">
              <a:solidFill>
                <a:srgbClr val="C00000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E" altLang="zh-CN" sz="2000" b="1" dirty="0">
                <a:solidFill>
                  <a:srgbClr val="C00000"/>
                </a:solidFill>
                <a:cs typeface="Arial" pitchFamily="34" charset="0"/>
              </a:rPr>
              <a:t>Daniel Mercier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通过对历史成绩的统计，给出了不同项目成绩对应分数的模型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计算指定项目的分数，然后根据这个分数得到另一个项目的成绩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8BE25C1-9D20-42C6-90FB-F73D6DEB8BAB}"/>
              </a:ext>
            </a:extLst>
          </p:cNvPr>
          <p:cNvSpPr txBox="1"/>
          <p:nvPr/>
        </p:nvSpPr>
        <p:spPr>
          <a:xfrm>
            <a:off x="2966301" y="402825"/>
            <a:ext cx="6259398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A5A69"/>
                </a:solidFill>
                <a:ea typeface="方正清刻本悦宋简体" panose="02000000000000000000" pitchFamily="2" charset="-122"/>
              </a:rPr>
              <a:t>具体功能</a:t>
            </a:r>
            <a:endParaRPr lang="zh-CN" altLang="en-US" sz="2800" dirty="0">
              <a:solidFill>
                <a:srgbClr val="4A5A69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84429" y="2292030"/>
            <a:ext cx="5679339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cs typeface="Arial" pitchFamily="34" charset="0"/>
              </a:rPr>
              <a:t>模块二：田径不同项目</a:t>
            </a:r>
            <a:r>
              <a:rPr lang="zh-CN" altLang="en-US" sz="2400" b="1" dirty="0" smtClean="0">
                <a:solidFill>
                  <a:srgbClr val="C00000"/>
                </a:solidFill>
                <a:cs typeface="Arial" pitchFamily="34" charset="0"/>
              </a:rPr>
              <a:t>对比</a:t>
            </a:r>
            <a:endParaRPr lang="en-US" altLang="zh-CN" sz="2400" b="1" dirty="0" smtClean="0">
              <a:solidFill>
                <a:srgbClr val="C00000"/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选择项目一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(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跑步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/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跳高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/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跳远等</a:t>
            </a:r>
            <a:r>
              <a:rPr lang="en-US" altLang="zh-CN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)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，填写该项目的成绩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选择需要对比的项目二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自动计算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出项目一的分数</a:t>
            </a:r>
            <a:endParaRPr lang="en-US" altLang="zh-CN" sz="2000" dirty="0" smtClean="0">
              <a:solidFill>
                <a:prstClr val="black">
                  <a:lumMod val="75000"/>
                  <a:lumOff val="25000"/>
                </a:prst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以及</a:t>
            </a:r>
            <a:r>
              <a:rPr lang="zh-CN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项目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二相对于项目一的成绩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6661" y="2309797"/>
            <a:ext cx="5679339" cy="2400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cs typeface="Arial" pitchFamily="34" charset="0"/>
              </a:rPr>
              <a:t>模块一：短跑成绩校准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选择项目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(50/60/100/200/400)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和性别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填写风速和海拔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或者选择给定城市自动填写海拔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选择需要的精度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小数点后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位或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位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计算出修正后的成绩，以及和原始成绩的差距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BB3735-229C-4456-BAC9-9A134FD34622}"/>
              </a:ext>
            </a:extLst>
          </p:cNvPr>
          <p:cNvSpPr txBox="1"/>
          <p:nvPr/>
        </p:nvSpPr>
        <p:spPr>
          <a:xfrm>
            <a:off x="4723249" y="428783"/>
            <a:ext cx="233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项目进度安排</a:t>
            </a:r>
            <a:endParaRPr lang="zh-CN" altLang="en-US" sz="28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842C7A5-2222-4F92-8FAB-2625FF6AA874}"/>
              </a:ext>
            </a:extLst>
          </p:cNvPr>
          <p:cNvSpPr/>
          <p:nvPr/>
        </p:nvSpPr>
        <p:spPr>
          <a:xfrm>
            <a:off x="3525715" y="2197575"/>
            <a:ext cx="6881446" cy="3245198"/>
          </a:xfrm>
          <a:custGeom>
            <a:avLst/>
            <a:gdLst>
              <a:gd name="connsiteX0" fmla="*/ 1719943 w 5105400"/>
              <a:gd name="connsiteY0" fmla="*/ 3341914 h 3341914"/>
              <a:gd name="connsiteX1" fmla="*/ 0 w 5105400"/>
              <a:gd name="connsiteY1" fmla="*/ 1872343 h 3341914"/>
              <a:gd name="connsiteX2" fmla="*/ 1654629 w 5105400"/>
              <a:gd name="connsiteY2" fmla="*/ 0 h 3341914"/>
              <a:gd name="connsiteX3" fmla="*/ 3581400 w 5105400"/>
              <a:gd name="connsiteY3" fmla="*/ 1654628 h 3341914"/>
              <a:gd name="connsiteX4" fmla="*/ 5105400 w 5105400"/>
              <a:gd name="connsiteY4" fmla="*/ 152400 h 3341914"/>
              <a:gd name="connsiteX5" fmla="*/ 5105400 w 5105400"/>
              <a:gd name="connsiteY5" fmla="*/ 152400 h 3341914"/>
              <a:gd name="connsiteX0" fmla="*/ 1684774 w 5105400"/>
              <a:gd name="connsiteY0" fmla="*/ 3297952 h 3297952"/>
              <a:gd name="connsiteX1" fmla="*/ 0 w 5105400"/>
              <a:gd name="connsiteY1" fmla="*/ 1872343 h 3297952"/>
              <a:gd name="connsiteX2" fmla="*/ 1654629 w 5105400"/>
              <a:gd name="connsiteY2" fmla="*/ 0 h 3297952"/>
              <a:gd name="connsiteX3" fmla="*/ 3581400 w 5105400"/>
              <a:gd name="connsiteY3" fmla="*/ 1654628 h 3297952"/>
              <a:gd name="connsiteX4" fmla="*/ 5105400 w 5105400"/>
              <a:gd name="connsiteY4" fmla="*/ 152400 h 3297952"/>
              <a:gd name="connsiteX5" fmla="*/ 5105400 w 5105400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144107 w 5668107"/>
              <a:gd name="connsiteY3" fmla="*/ 1654628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297952 h 3297952"/>
              <a:gd name="connsiteX1" fmla="*/ 0 w 5668107"/>
              <a:gd name="connsiteY1" fmla="*/ 1881135 h 3297952"/>
              <a:gd name="connsiteX2" fmla="*/ 2217336 w 5668107"/>
              <a:gd name="connsiteY2" fmla="*/ 0 h 3297952"/>
              <a:gd name="connsiteX3" fmla="*/ 4504591 w 5668107"/>
              <a:gd name="connsiteY3" fmla="*/ 1672213 h 3297952"/>
              <a:gd name="connsiteX4" fmla="*/ 5668107 w 5668107"/>
              <a:gd name="connsiteY4" fmla="*/ 152400 h 3297952"/>
              <a:gd name="connsiteX5" fmla="*/ 5668107 w 5668107"/>
              <a:gd name="connsiteY5" fmla="*/ 152400 h 3297952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5" fmla="*/ 5668107 w 5668107"/>
              <a:gd name="connsiteY5" fmla="*/ 20515 h 3166067"/>
              <a:gd name="connsiteX0" fmla="*/ 2247481 w 6942991"/>
              <a:gd name="connsiteY0" fmla="*/ 3166067 h 3166067"/>
              <a:gd name="connsiteX1" fmla="*/ 0 w 6942991"/>
              <a:gd name="connsiteY1" fmla="*/ 1749250 h 3166067"/>
              <a:gd name="connsiteX2" fmla="*/ 2305259 w 6942991"/>
              <a:gd name="connsiteY2" fmla="*/ 0 h 3166067"/>
              <a:gd name="connsiteX3" fmla="*/ 4504591 w 6942991"/>
              <a:gd name="connsiteY3" fmla="*/ 1540328 h 3166067"/>
              <a:gd name="connsiteX4" fmla="*/ 5668107 w 6942991"/>
              <a:gd name="connsiteY4" fmla="*/ 20515 h 3166067"/>
              <a:gd name="connsiteX5" fmla="*/ 6942991 w 6942991"/>
              <a:gd name="connsiteY5" fmla="*/ 20515 h 3166067"/>
              <a:gd name="connsiteX0" fmla="*/ 2247481 w 5668107"/>
              <a:gd name="connsiteY0" fmla="*/ 3166067 h 3166067"/>
              <a:gd name="connsiteX1" fmla="*/ 0 w 5668107"/>
              <a:gd name="connsiteY1" fmla="*/ 1749250 h 3166067"/>
              <a:gd name="connsiteX2" fmla="*/ 2305259 w 5668107"/>
              <a:gd name="connsiteY2" fmla="*/ 0 h 3166067"/>
              <a:gd name="connsiteX3" fmla="*/ 4504591 w 5668107"/>
              <a:gd name="connsiteY3" fmla="*/ 1540328 h 3166067"/>
              <a:gd name="connsiteX4" fmla="*/ 5668107 w 5668107"/>
              <a:gd name="connsiteY4" fmla="*/ 20515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30525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04591 w 6855069"/>
              <a:gd name="connsiteY3" fmla="*/ 1540328 h 3166067"/>
              <a:gd name="connsiteX4" fmla="*/ 6855069 w 6855069"/>
              <a:gd name="connsiteY4" fmla="*/ 11723 h 3166067"/>
              <a:gd name="connsiteX0" fmla="*/ 2247481 w 6855069"/>
              <a:gd name="connsiteY0" fmla="*/ 3166067 h 3166067"/>
              <a:gd name="connsiteX1" fmla="*/ 0 w 6855069"/>
              <a:gd name="connsiteY1" fmla="*/ 1749250 h 3166067"/>
              <a:gd name="connsiteX2" fmla="*/ 2270089 w 6855069"/>
              <a:gd name="connsiteY2" fmla="*/ 0 h 3166067"/>
              <a:gd name="connsiteX3" fmla="*/ 4557345 w 6855069"/>
              <a:gd name="connsiteY3" fmla="*/ 1637043 h 3166067"/>
              <a:gd name="connsiteX4" fmla="*/ 6855069 w 6855069"/>
              <a:gd name="connsiteY4" fmla="*/ 11723 h 3166067"/>
              <a:gd name="connsiteX0" fmla="*/ 2282650 w 6855069"/>
              <a:gd name="connsiteY0" fmla="*/ 3245198 h 3245198"/>
              <a:gd name="connsiteX1" fmla="*/ 0 w 6855069"/>
              <a:gd name="connsiteY1" fmla="*/ 1749250 h 3245198"/>
              <a:gd name="connsiteX2" fmla="*/ 2270089 w 6855069"/>
              <a:gd name="connsiteY2" fmla="*/ 0 h 3245198"/>
              <a:gd name="connsiteX3" fmla="*/ 4557345 w 6855069"/>
              <a:gd name="connsiteY3" fmla="*/ 1637043 h 3245198"/>
              <a:gd name="connsiteX4" fmla="*/ 6855069 w 6855069"/>
              <a:gd name="connsiteY4" fmla="*/ 11723 h 3245198"/>
              <a:gd name="connsiteX0" fmla="*/ 2309027 w 6881446"/>
              <a:gd name="connsiteY0" fmla="*/ 3245198 h 3245198"/>
              <a:gd name="connsiteX1" fmla="*/ 0 w 6881446"/>
              <a:gd name="connsiteY1" fmla="*/ 1617366 h 3245198"/>
              <a:gd name="connsiteX2" fmla="*/ 2296466 w 6881446"/>
              <a:gd name="connsiteY2" fmla="*/ 0 h 3245198"/>
              <a:gd name="connsiteX3" fmla="*/ 4583722 w 6881446"/>
              <a:gd name="connsiteY3" fmla="*/ 1637043 h 3245198"/>
              <a:gd name="connsiteX4" fmla="*/ 6881446 w 6881446"/>
              <a:gd name="connsiteY4" fmla="*/ 11723 h 324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1446" h="3245198">
                <a:moveTo>
                  <a:pt x="2309027" y="3245198"/>
                </a:moveTo>
                <a:lnTo>
                  <a:pt x="0" y="1617366"/>
                </a:lnTo>
                <a:lnTo>
                  <a:pt x="2296466" y="0"/>
                </a:lnTo>
                <a:lnTo>
                  <a:pt x="4583722" y="1637043"/>
                </a:lnTo>
                <a:lnTo>
                  <a:pt x="6881446" y="11723"/>
                </a:lnTo>
              </a:path>
            </a:pathLst>
          </a:custGeom>
          <a:ln w="34925"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76">
            <a:extLst>
              <a:ext uri="{FF2B5EF4-FFF2-40B4-BE49-F238E27FC236}">
                <a16:creationId xmlns:a16="http://schemas.microsoft.com/office/drawing/2014/main" id="{7617956D-736A-4274-B00F-4C677F79F687}"/>
              </a:ext>
            </a:extLst>
          </p:cNvPr>
          <p:cNvSpPr/>
          <p:nvPr/>
        </p:nvSpPr>
        <p:spPr>
          <a:xfrm>
            <a:off x="5458170" y="5009082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46">
            <a:extLst>
              <a:ext uri="{FF2B5EF4-FFF2-40B4-BE49-F238E27FC236}">
                <a16:creationId xmlns:a16="http://schemas.microsoft.com/office/drawing/2014/main" id="{E26ADE0C-25FE-43A6-B18C-757C05FB705A}"/>
              </a:ext>
            </a:extLst>
          </p:cNvPr>
          <p:cNvSpPr txBox="1"/>
          <p:nvPr/>
        </p:nvSpPr>
        <p:spPr>
          <a:xfrm>
            <a:off x="4111466" y="5729082"/>
            <a:ext cx="38133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学习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PyQt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，完善项目设计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(9.30)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Oval 76">
            <a:extLst>
              <a:ext uri="{FF2B5EF4-FFF2-40B4-BE49-F238E27FC236}">
                <a16:creationId xmlns:a16="http://schemas.microsoft.com/office/drawing/2014/main" id="{7617956D-736A-4274-B00F-4C677F79F687}"/>
              </a:ext>
            </a:extLst>
          </p:cNvPr>
          <p:cNvSpPr/>
          <p:nvPr/>
        </p:nvSpPr>
        <p:spPr>
          <a:xfrm>
            <a:off x="3165715" y="3460174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Oval 76">
            <a:extLst>
              <a:ext uri="{FF2B5EF4-FFF2-40B4-BE49-F238E27FC236}">
                <a16:creationId xmlns:a16="http://schemas.microsoft.com/office/drawing/2014/main" id="{7617956D-736A-4274-B00F-4C677F79F687}"/>
              </a:ext>
            </a:extLst>
          </p:cNvPr>
          <p:cNvSpPr/>
          <p:nvPr/>
        </p:nvSpPr>
        <p:spPr>
          <a:xfrm>
            <a:off x="5458170" y="1955838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5" name="Oval 76">
            <a:extLst>
              <a:ext uri="{FF2B5EF4-FFF2-40B4-BE49-F238E27FC236}">
                <a16:creationId xmlns:a16="http://schemas.microsoft.com/office/drawing/2014/main" id="{7617956D-736A-4274-B00F-4C677F79F687}"/>
              </a:ext>
            </a:extLst>
          </p:cNvPr>
          <p:cNvSpPr/>
          <p:nvPr/>
        </p:nvSpPr>
        <p:spPr>
          <a:xfrm>
            <a:off x="7718127" y="3427152"/>
            <a:ext cx="720000" cy="720000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6ADE0C-25FE-43A6-B18C-757C05FB705A}"/>
              </a:ext>
            </a:extLst>
          </p:cNvPr>
          <p:cNvSpPr txBox="1"/>
          <p:nvPr/>
        </p:nvSpPr>
        <p:spPr>
          <a:xfrm>
            <a:off x="793614" y="3556319"/>
            <a:ext cx="235819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实现基础功能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(10.5)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6">
            <a:extLst>
              <a:ext uri="{FF2B5EF4-FFF2-40B4-BE49-F238E27FC236}">
                <a16:creationId xmlns:a16="http://schemas.microsoft.com/office/drawing/2014/main" id="{E26ADE0C-25FE-43A6-B18C-757C05FB705A}"/>
              </a:ext>
            </a:extLst>
          </p:cNvPr>
          <p:cNvSpPr txBox="1"/>
          <p:nvPr/>
        </p:nvSpPr>
        <p:spPr>
          <a:xfrm>
            <a:off x="7323902" y="4174886"/>
            <a:ext cx="235819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Debug(10.12)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E26ADE0C-25FE-43A6-B18C-757C05FB705A}"/>
              </a:ext>
            </a:extLst>
          </p:cNvPr>
          <p:cNvSpPr txBox="1"/>
          <p:nvPr/>
        </p:nvSpPr>
        <p:spPr>
          <a:xfrm>
            <a:off x="2940863" y="1357934"/>
            <a:ext cx="7466298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实现扩充功能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比如文件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处理、历史记录保存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(10.10)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3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02DA6E-11BA-46E8-90F2-6D4224563A84}"/>
              </a:ext>
            </a:extLst>
          </p:cNvPr>
          <p:cNvSpPr txBox="1"/>
          <p:nvPr/>
        </p:nvSpPr>
        <p:spPr>
          <a:xfrm>
            <a:off x="5311170" y="2756776"/>
            <a:ext cx="156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9478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355</Words>
  <Application>Microsoft Office PowerPoint</Application>
  <PresentationFormat>宽屏</PresentationFormat>
  <Paragraphs>51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맑은 고딕</vt:lpstr>
      <vt:lpstr>等线</vt:lpstr>
      <vt:lpstr>等线 Light</vt:lpstr>
      <vt:lpstr>方正清刻本悦宋简体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SkyNight</dc:creator>
  <cp:lastModifiedBy>SkyNight</cp:lastModifiedBy>
  <cp:revision>20</cp:revision>
  <dcterms:created xsi:type="dcterms:W3CDTF">2021-09-25T12:45:12Z</dcterms:created>
  <dcterms:modified xsi:type="dcterms:W3CDTF">2021-09-27T16:02:21Z</dcterms:modified>
</cp:coreProperties>
</file>