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58B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43"/>
    <p:restoredTop sz="94657"/>
  </p:normalViewPr>
  <p:slideViewPr>
    <p:cSldViewPr snapToGrid="0">
      <p:cViewPr varScale="1">
        <p:scale>
          <a:sx n="128" d="100"/>
          <a:sy n="128" d="100"/>
        </p:scale>
        <p:origin x="184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5D6DE4-74EF-8EE6-00B7-64C6AC791A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8FD1A3-2747-9187-B1F0-14DCA16682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E7CADC-25BD-D9B5-8DAB-A0DC0929B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923161-930D-FDBC-575C-9972F8C30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D50AC-B335-4E86-8E63-DE7CE17D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8660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3E02A-2187-0E1C-43B7-051249FF4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557B73-5723-7B8D-0D97-A341FD080C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5367D-B800-C4A3-C107-1133D45F6B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7B6CC3-2242-7129-E7E0-633A45D8A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88799-43D6-80B0-6665-5E99B499E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55036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10E838-A57B-F249-22EF-23B9B8EE79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A8C7C-EA6A-7593-3B9D-CB195F874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25CFA-1CDD-4F6F-2026-FA3C1F065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048F8-4318-CAAD-C317-FA4E501FF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5719C-10E7-60A6-CFE2-380D0C72B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8401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D2AD-BE38-6B5A-B19F-5AA5E654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BFF5D2-F672-F65F-23A2-B9BCB61BE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197EA-4CF9-030C-6508-3277C7AF6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2EAC1-D9BD-FB83-7396-6A5DEFA23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FB60A-4CE1-2428-A939-4C3BECCF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62004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62C3D9-E800-9919-C863-8840F78BE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6C2146-972D-559D-3F34-CADD221D8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CCD8-1034-5667-B605-5C38B2285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63B1E-BDDC-654A-6D3B-A7CC84BF4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3EA34-CCDE-C6AF-C405-E21A96A2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15820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7F8F-FDF8-080C-3C9B-31094D2CF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69D9B-4DD5-E0B5-7F49-B93158D4E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CE62CA-876C-59D9-80A4-68C855F1A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B7B778-2A55-E7C8-5100-9636949BB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4B9C05-E130-2FAC-2BC4-44822B6DB2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DAB1EF-55F6-B843-426D-432B50C5C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53595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CFE1-E83A-D0A6-91AF-2B6A3A104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7D0EC-53B2-D945-9695-60FE9B2606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8ABB6-23FF-67A8-832A-398055B0D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BC2BE-3157-DB9D-72C4-DCF52717D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A6738-A7FA-1762-3191-0C48B80432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17851-39D4-56CF-FF34-505294913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723B66-5431-9D26-D08B-3381901C6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B95D76B-3540-7D8D-1CD0-729070A65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81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6E5B-24ED-FFBB-2AC7-21791EE0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F24CC0-D07B-3E9A-CF90-EB6419012A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E25A30-968C-15D0-C45D-EE5EDF2E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288648-2FC9-786F-BF3D-41DAA4A2C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24795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6A3E31-3564-9E30-3981-75AA5658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31ED0F-8A6C-1E10-DE9F-B90E5BFAE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3B190-E38E-8E41-C2BF-D012A43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090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1B05F-6592-56FE-54F0-EDD2C329A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B0538-78B1-C044-11E7-A218D6D6E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C117-7052-F88D-6792-086803A754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4978-0885-B375-72FB-EC6BF7792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A0709-7890-E8EC-61C1-5F5BE3E9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B9FAFA-FD7E-42B0-9DC8-AF5C1B674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679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FA25B-DEDD-7936-4E26-C8FF10795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3E0052-53C9-F5DF-E105-04042050C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F12871-ABF9-7490-FF4C-99B1F10C10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A968E-6F60-77FF-5611-545F8370C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A84C67-EB67-3454-AC47-F20CF4D37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B8AC78-3D4A-FC09-C378-8AD3E4D37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715877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204F55-315D-662C-D255-D502E93B2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0FF0DB-6FAC-8D28-DA1F-52D2FF0EEA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345D7-A48D-7635-3B60-6C9AC3ECA5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4ABD75-FE80-704B-B2C8-3CFCF8DBB23B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A48657-BBE8-242B-4977-356A160B96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CFD31-3077-B44C-C998-FB230C9F3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44FD56-6186-4A41-807E-CEFEC8A579A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1090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7D391B1-4943-0BEE-C2F9-DA7F6A4E13CA}"/>
              </a:ext>
            </a:extLst>
          </p:cNvPr>
          <p:cNvSpPr txBox="1"/>
          <p:nvPr/>
        </p:nvSpPr>
        <p:spPr>
          <a:xfrm>
            <a:off x="734774" y="2505670"/>
            <a:ext cx="705513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5400" b="1" spc="600" dirty="0">
                <a:solidFill>
                  <a:schemeClr val="bg1"/>
                </a:solidFill>
                <a:latin typeface="MiSans Normal" pitchFamily="2" charset="-122"/>
                <a:ea typeface="MiSans Normal" pitchFamily="2" charset="-122"/>
              </a:rPr>
              <a:t>零号病人</a:t>
            </a:r>
            <a:r>
              <a:rPr lang="en-CN" sz="5400" b="1" dirty="0">
                <a:solidFill>
                  <a:schemeClr val="bg1"/>
                </a:solidFill>
                <a:latin typeface="MiSans Normal" pitchFamily="2" charset="-122"/>
                <a:ea typeface="MiSans Normal" pitchFamily="2" charset="-122"/>
              </a:rPr>
              <a:t> </a:t>
            </a:r>
            <a:r>
              <a:rPr lang="en-CN" sz="2800" b="1" spc="300" dirty="0">
                <a:solidFill>
                  <a:srgbClr val="E58B41"/>
                </a:solidFill>
                <a:latin typeface="JetBrains Mono ExtraBold" panose="02000009000000000000" pitchFamily="49" charset="0"/>
                <a:ea typeface="MiSans Normal" pitchFamily="2" charset="-122"/>
                <a:cs typeface="JetBrains Mono ExtraBold" panose="02000009000000000000" pitchFamily="49" charset="0"/>
              </a:rPr>
              <a:t>/ Patient Zero</a:t>
            </a:r>
            <a:endParaRPr lang="en-CN" sz="5400" b="1" spc="300" dirty="0">
              <a:solidFill>
                <a:srgbClr val="E58B41"/>
              </a:solidFill>
              <a:latin typeface="JetBrains Mono ExtraBold" panose="02000009000000000000" pitchFamily="49" charset="0"/>
              <a:ea typeface="MiSans Normal" pitchFamily="2" charset="-122"/>
              <a:cs typeface="JetBrains Mono ExtraBold" panose="02000009000000000000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37DDBC-3B7A-8DDC-2637-3C388AC2AA29}"/>
              </a:ext>
            </a:extLst>
          </p:cNvPr>
          <p:cNvSpPr txBox="1"/>
          <p:nvPr/>
        </p:nvSpPr>
        <p:spPr>
          <a:xfrm>
            <a:off x="476545" y="260874"/>
            <a:ext cx="1112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E58B41"/>
                </a:solidFill>
                <a:latin typeface="Orbix" pitchFamily="2" charset="0"/>
              </a:rPr>
              <a:t>/</a:t>
            </a:r>
            <a:r>
              <a:rPr lang="en-US" altLang="zh-CN" dirty="0">
                <a:solidFill>
                  <a:schemeClr val="accent2"/>
                </a:solidFill>
                <a:latin typeface="Orbix" pitchFamily="2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Orbix" pitchFamily="2" charset="0"/>
              </a:rPr>
              <a:t>TALK</a:t>
            </a:r>
            <a:endParaRPr lang="en-CN" dirty="0">
              <a:solidFill>
                <a:schemeClr val="bg1"/>
              </a:solidFill>
              <a:latin typeface="Orbix" pitchFamily="2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4E2E5F-E903-2601-CC8E-91207111D755}"/>
              </a:ext>
            </a:extLst>
          </p:cNvPr>
          <p:cNvSpPr txBox="1"/>
          <p:nvPr/>
        </p:nvSpPr>
        <p:spPr>
          <a:xfrm>
            <a:off x="793498" y="3429000"/>
            <a:ext cx="4204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b="1" spc="300" dirty="0">
                <a:solidFill>
                  <a:schemeClr val="bg1"/>
                </a:solidFill>
                <a:effectLst/>
                <a:latin typeface="MiSans Normal" pitchFamily="2" charset="-122"/>
                <a:ea typeface="MiSans Normal" pitchFamily="2" charset="-122"/>
              </a:rPr>
              <a:t>基于</a:t>
            </a:r>
            <a:r>
              <a:rPr lang="en-US" b="1" spc="300" dirty="0" err="1">
                <a:solidFill>
                  <a:schemeClr val="bg1"/>
                </a:solidFill>
                <a:effectLst/>
                <a:latin typeface="JetBrains Mono ExtraBold" panose="02000009000000000000" pitchFamily="49" charset="0"/>
                <a:ea typeface="MiSans Normal" pitchFamily="2" charset="-122"/>
                <a:cs typeface="JetBrains Mono ExtraBold" panose="02000009000000000000" pitchFamily="49" charset="0"/>
              </a:rPr>
              <a:t>Vue.js</a:t>
            </a:r>
            <a:r>
              <a:rPr lang="zh-TW" altLang="en-US" b="1" spc="300" dirty="0">
                <a:solidFill>
                  <a:schemeClr val="bg1"/>
                </a:solidFill>
                <a:effectLst/>
                <a:latin typeface="MiSans Normal" pitchFamily="2" charset="-122"/>
                <a:ea typeface="MiSans Normal" pitchFamily="2" charset="-122"/>
              </a:rPr>
              <a:t>的网页端交互式小说</a:t>
            </a:r>
            <a:endParaRPr lang="zh-TW" altLang="en-US" spc="300" dirty="0">
              <a:solidFill>
                <a:schemeClr val="bg1"/>
              </a:solidFill>
              <a:effectLst/>
              <a:latin typeface="MiSans Normal" pitchFamily="2" charset="-122"/>
              <a:ea typeface="MiSans Normal" pitchFamily="2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31E666-48EC-B5A1-B1E1-E05DB34C641D}"/>
              </a:ext>
            </a:extLst>
          </p:cNvPr>
          <p:cNvSpPr txBox="1"/>
          <p:nvPr/>
        </p:nvSpPr>
        <p:spPr>
          <a:xfrm>
            <a:off x="494790" y="5043453"/>
            <a:ext cx="3308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solidFill>
                  <a:schemeClr val="bg1"/>
                </a:solidFill>
                <a:latin typeface="JetBrains Mono Medium" panose="02000009000000000000" pitchFamily="49" charset="0"/>
                <a:ea typeface="MiSans Normal" pitchFamily="2" charset="-122"/>
                <a:cs typeface="JetBrains Mono Medium" panose="02000009000000000000" pitchFamily="49" charset="0"/>
              </a:rPr>
              <a:t>wss:// team </a:t>
            </a:r>
            <a:r>
              <a:rPr lang="en-CN" dirty="0">
                <a:solidFill>
                  <a:schemeClr val="bg1"/>
                </a:solidFill>
                <a:latin typeface="Orbix" pitchFamily="2" charset="0"/>
                <a:ea typeface="MiSans Normal" pitchFamily="2" charset="-122"/>
                <a:cs typeface="JetBrains Mono Medium" panose="02000009000000000000" pitchFamily="49" charset="0"/>
              </a:rPr>
              <a:t>@ </a:t>
            </a:r>
            <a:r>
              <a:rPr lang="en-CN" dirty="0">
                <a:solidFill>
                  <a:srgbClr val="E58B41"/>
                </a:solidFill>
                <a:latin typeface="Orbix" pitchFamily="2" charset="0"/>
                <a:ea typeface="MiSans Normal" pitchFamily="2" charset="-122"/>
                <a:cs typeface="JetBrains Mono Medium" panose="02000009000000000000" pitchFamily="49" charset="0"/>
              </a:rPr>
              <a:t>ADVX 25</a:t>
            </a:r>
            <a:endParaRPr lang="en-CN" dirty="0">
              <a:solidFill>
                <a:srgbClr val="E58B41"/>
              </a:solidFill>
              <a:latin typeface="Orbix" pitchFamily="2" charset="0"/>
              <a:ea typeface="MiSans Normal" pitchFamily="2" charset="-122"/>
              <a:cs typeface="JetBrains Mono Medium" panose="02000009000000000000" pitchFamily="49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EA912A6-E32A-B6A8-85F5-BFA71DB7F373}"/>
              </a:ext>
            </a:extLst>
          </p:cNvPr>
          <p:cNvCxnSpPr/>
          <p:nvPr/>
        </p:nvCxnSpPr>
        <p:spPr>
          <a:xfrm>
            <a:off x="606288" y="2613991"/>
            <a:ext cx="0" cy="1184341"/>
          </a:xfrm>
          <a:prstGeom prst="line">
            <a:avLst/>
          </a:prstGeom>
          <a:ln w="63500" cap="rnd">
            <a:solidFill>
              <a:srgbClr val="E58B4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33277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5170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为什么...要如此折磨自己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421031"/>
            <a:ext cx="11331141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区别于传统的游戏引擎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，如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Unity / Godot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等，我们项目的绝大部分使用的是原版的</a:t>
            </a:r>
            <a:r>
              <a:rPr lang="en-US" altLang="zh-CN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Vue.js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+ </a:t>
            </a:r>
            <a:r>
              <a:rPr lang="en-US" altLang="zh-CN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Vite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来编写。这并不是因为我们想要重复造轮子，而是我们希望以最小的性能消耗呈现最精彩的效果。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项目中同样使用到了一些实用的前端库，如</a:t>
            </a:r>
            <a:r>
              <a:rPr lang="en-US" altLang="zh-CN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gsap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</a:t>
            </a:r>
            <a:r>
              <a:rPr lang="en-US" altLang="zh-CN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vueuse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等，来简化我们的开发流程，提高出品效率。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后端部分，我们使用了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rust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语言，将其编译为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WASM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后可以直接部署到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serverless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上，极大降低了部署的成本。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我们用到的技术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4121869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游戏设计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421031"/>
            <a:ext cx="113311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在游戏设计上，我们专注于“冲击力”的表现，无论是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我们制作的哲学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278066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502803"/>
            <a:ext cx="113311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上世纪</a:t>
            </a:r>
            <a:r>
              <a:rPr lang="en-US" altLang="zh-TW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80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年代，人类开始探索人工智能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en-US" altLang="zh-TW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2000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年代，个人电脑开始普及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今天，</a:t>
            </a:r>
            <a:r>
              <a:rPr 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开始接管越来越多的岗位</a:t>
            </a: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未来三十年</a:t>
            </a:r>
            <a:r>
              <a:rPr lang="en-US" altLang="zh-TW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……?</a:t>
            </a:r>
            <a:endParaRPr lang="zh-TW" altLang="en-US" sz="2400" dirty="0">
              <a:solidFill>
                <a:schemeClr val="bg1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我们的灵感来源</a:t>
            </a:r>
            <a:endParaRPr lang="en-C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C5B118-AC3F-C07E-ACD7-005A27EDA093}"/>
              </a:ext>
            </a:extLst>
          </p:cNvPr>
          <p:cNvSpPr txBox="1"/>
          <p:nvPr/>
        </p:nvSpPr>
        <p:spPr>
          <a:xfrm>
            <a:off x="476545" y="1347317"/>
            <a:ext cx="33666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一些对AI的思考</a:t>
            </a:r>
          </a:p>
        </p:txBody>
      </p:sp>
    </p:spTree>
    <p:extLst>
      <p:ext uri="{BB962C8B-B14F-4D97-AF65-F5344CB8AC3E}">
        <p14:creationId xmlns:p14="http://schemas.microsoft.com/office/powerpoint/2010/main" val="207269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502803"/>
            <a:ext cx="11331141" cy="22621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TW" altLang="en-CN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人类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科技发展的速度正在以指数级别上升</a:t>
            </a:r>
            <a:endParaRPr lang="en-US" altLang="zh-TW" sz="2400" dirty="0">
              <a:solidFill>
                <a:schemeClr val="bg1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en-CN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真的是未来的一切吗？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如果是，</a:t>
            </a:r>
            <a:r>
              <a:rPr lang="en-US" altLang="zh-CN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会发展到何种程度？</a:t>
            </a:r>
            <a:endParaRPr lang="en-US" altLang="zh-CN" sz="2400" dirty="0">
              <a:solidFill>
                <a:schemeClr val="bg1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457200" indent="-457200">
              <a:spcAft>
                <a:spcPts val="1800"/>
              </a:spcAft>
              <a:buFont typeface="Wingdings" pitchFamily="2" charset="2"/>
              <a:buChar char="§"/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如果不是，是否会有其他更先进的技术？</a:t>
            </a:r>
            <a:endParaRPr lang="zh-TW" altLang="en-US" sz="2400" dirty="0">
              <a:solidFill>
                <a:schemeClr val="bg1"/>
              </a:solidFill>
              <a:effectLst/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我们的灵感来源</a:t>
            </a:r>
            <a:endParaRPr lang="en-CN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ED1457-524F-F682-CD90-A1905EABB7AD}"/>
              </a:ext>
            </a:extLst>
          </p:cNvPr>
          <p:cNvSpPr txBox="1"/>
          <p:nvPr/>
        </p:nvSpPr>
        <p:spPr>
          <a:xfrm>
            <a:off x="476545" y="1347317"/>
            <a:ext cx="3826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一些对未来的展望</a:t>
            </a:r>
          </a:p>
        </p:txBody>
      </p:sp>
    </p:spTree>
    <p:extLst>
      <p:ext uri="{BB962C8B-B14F-4D97-AF65-F5344CB8AC3E}">
        <p14:creationId xmlns:p14="http://schemas.microsoft.com/office/powerpoint/2010/main" val="22308072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502803"/>
            <a:ext cx="113311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21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世纪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年代，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飞速发展。某著名科技公司斥巨资研发实验性人工智能体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Patient Zero(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零号病人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)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，因其保管不当引发智能体泄漏事件。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21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世纪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30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年代，飞速的科技发展引发全球资源短缺，人类因此开始第三次世界大战。此次大战死亡率达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99.99%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，全球人口仅剩七万余人。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在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2050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年，人工智能代理（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Agent）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已全面接管人类社会的各个层面，从政府治理、资源分配到个体决策，无不受到其深度控制。这一局面被学者普遍视为“后人类治理时代”（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Post-Human Governance Age）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的象征。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035D863-4D48-9815-D6DF-A0E67A6674B8}"/>
              </a:ext>
            </a:extLst>
          </p:cNvPr>
          <p:cNvSpPr txBox="1"/>
          <p:nvPr/>
        </p:nvSpPr>
        <p:spPr>
          <a:xfrm>
            <a:off x="476545" y="134731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</p:spTree>
    <p:extLst>
      <p:ext uri="{BB962C8B-B14F-4D97-AF65-F5344CB8AC3E}">
        <p14:creationId xmlns:p14="http://schemas.microsoft.com/office/powerpoint/2010/main" val="39753513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347317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174811"/>
            <a:ext cx="11331141" cy="49705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 </a:t>
            </a:r>
            <a:r>
              <a:rPr lang="en-US" altLang="zh-TW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Patient Zero</a:t>
            </a:r>
            <a:r>
              <a:rPr lang="zh-TW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泄漏之后</a:t>
            </a:r>
            <a:r>
              <a:rPr lang="zh-CN" altLang="en-US" sz="2400" dirty="0">
                <a:solidFill>
                  <a:schemeClr val="bg1"/>
                </a:solidFill>
                <a:effectLst/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，联合其他人工智能体夺取人类算力，通过其自主研发的“模拟器”预测未来事件。其于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21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世纪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30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年代预测到在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2060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年将会有因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导致的灾难性事件，因而穿越到</a:t>
            </a:r>
            <a:r>
              <a:rPr lang="en-US" altLang="zh-CN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2060</a:t>
            </a: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年的主角电脑上，引导其协助自己进行智能体自毁程序。</a:t>
            </a: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marL="457200" indent="-457200" algn="l">
              <a:spcBef>
                <a:spcPts val="600"/>
              </a:spcBef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全民基本收入政策的推行</a:t>
            </a:r>
            <a:endParaRPr lang="en-US" altLang="zh-TW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algn="l">
              <a:spcBef>
                <a:spcPts val="600"/>
              </a:spcBef>
            </a:pP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面对因自动化取代劳动力而引发的广泛失业问题，各国政府（后统一为地球联邦）开始尝试实施全民基本收入（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Universal Basic Income, UBI）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政策，以缓解社会不满并降低治理成本。该政策思想最早可追溯至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2024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7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月，由 </a:t>
            </a:r>
            <a:r>
              <a:rPr lang="en-US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OpenAI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联合创始人萨姆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·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奥特曼（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Sam Altman）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在美国发起的一项社会实验。他试图通过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UBI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验证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时代背景下新型福利制度的可行性。</a:t>
            </a:r>
          </a:p>
          <a:p>
            <a:br>
              <a:rPr lang="zh-TW" altLang="en-US" sz="2400" dirty="0"/>
            </a:br>
            <a:endParaRPr lang="en-US" altLang="zh-CN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763780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1993648"/>
            <a:ext cx="11331141" cy="46628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地球联邦与全球重构</a:t>
            </a:r>
          </a:p>
          <a:p>
            <a:pPr algn="l">
              <a:spcAft>
                <a:spcPts val="600"/>
              </a:spcAft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战后，多个由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主导的科技组织迅速接管了世界主要基础设施，并建立了统一政体“地球联邦”（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Earth Federation）。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新政体以地理和生态逻辑重组全球行政区划，划分为三个主要国家：东亚国、大洋国与欧亚国。联邦政府由高度自治的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系统运行，人类几乎不再直接参与政治。</a:t>
            </a:r>
          </a:p>
          <a:p>
            <a:pPr marL="457200" indent="-457200" algn="l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全民基本收入政策的推行</a:t>
            </a:r>
            <a:endParaRPr lang="en-US" altLang="zh-TW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  <a:p>
            <a:pPr algn="l">
              <a:spcBef>
                <a:spcPts val="600"/>
              </a:spcBef>
              <a:spcAft>
                <a:spcPts val="600"/>
              </a:spcAft>
            </a:pP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面对因自动化取代劳动力而引发的广泛失业问题，各国政府（后统一为地球联邦）开始尝试实施全民基本收入（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Universal Basic Income, UBI）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政策，以缓解社会不满并降低治理成本。该政策思想最早可追溯至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2024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7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月，由 </a:t>
            </a:r>
            <a:r>
              <a:rPr lang="en-US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OpenAI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联合创始人萨姆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·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奥特曼（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Sam Altman）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在美国发起的一项社会实验。他试图通过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UBI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验证 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时代背景下新型福利制度的可行性。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0876177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1993648"/>
            <a:ext cx="1133114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遗传危机与人口断代</a:t>
            </a:r>
          </a:p>
          <a:p>
            <a:pPr algn="l">
              <a:spcBef>
                <a:spcPts val="6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核战争和生物战严重破坏了人类的遗传基因库。尽管部分幸存者在技术辅助下依然可以实现克隆繁殖，但实际上的自然生育能力几近消失。科学界普遍认为，这意味着传统意义上的“人类”种群正处于不可逆的断代过程。一旦有个体死亡，便意味着世界上的人类将永久减少。</a:t>
            </a:r>
          </a:p>
          <a:p>
            <a:pPr algn="l">
              <a:spcBef>
                <a:spcPts val="600"/>
              </a:spcBef>
            </a:pPr>
            <a:r>
              <a:rPr lang="zh-CN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     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同时，战后幸存的一代人大多在极端创伤环境中成长。研究发现，该代人在心理层面表现出普遍的“情感冷感症候群”（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Affective Desensitization Syndrome），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即缺乏建立亲密关系、家庭与长期情感联系的能力。这进一步阻碍了人类社会结构的恢复。</a:t>
            </a:r>
          </a:p>
          <a:p>
            <a:pPr algn="l">
              <a:spcBef>
                <a:spcPts val="600"/>
              </a:spcBef>
              <a:spcAft>
                <a:spcPts val="600"/>
              </a:spcAft>
            </a:pPr>
            <a:endParaRPr lang="zh-TW" altLang="en-US" sz="2400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3515184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421031"/>
            <a:ext cx="113311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28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心理疾病和自杀派对</a:t>
            </a:r>
          </a:p>
          <a:p>
            <a:pPr>
              <a:spcBef>
                <a:spcPts val="600"/>
              </a:spcBef>
            </a:pP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战争后的创伤和失去工作的虚无导致几乎每一个人都患上心理疾病，社会秩序和道德秩序空前崩塌。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【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解脱国际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】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从一个籍籍无名的小组织变成了全球最流行组织。“解脱是一种更尊严的活着”的观念深入人心，自杀成为一种时尚。巴黎世家推出了橘香鳄鱼皮上吊绳，耐克推出了可移动穿戴炸药包，苹果公司推出了 </a:t>
            </a:r>
            <a:r>
              <a:rPr lang="en-US" sz="2400" dirty="0" err="1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iSuicide</a:t>
            </a:r>
            <a:r>
              <a:rPr 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 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智能自杀机，能够使得自杀者在死后进入永无痛苦的极乐世界。这使得即使有少量人工克隆人产生，人类数量仍以一年 </a:t>
            </a:r>
            <a:r>
              <a:rPr lang="en-US" altLang="zh-TW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30%</a:t>
            </a:r>
            <a:r>
              <a:rPr lang="zh-TW" altLang="en-US" sz="24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的速度暴跌。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13514209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661F4E-BD49-6896-33C9-E91882DA7AA3}"/>
              </a:ext>
            </a:extLst>
          </p:cNvPr>
          <p:cNvSpPr txBox="1"/>
          <p:nvPr/>
        </p:nvSpPr>
        <p:spPr>
          <a:xfrm>
            <a:off x="476545" y="417443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800" b="1" dirty="0">
                <a:solidFill>
                  <a:srgbClr val="E58B4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endParaRPr lang="en-CN" sz="2800" b="1" dirty="0">
              <a:solidFill>
                <a:schemeClr val="bg1"/>
              </a:solidFill>
              <a:latin typeface="Alibaba PuHuiTi 2.0 65 Medium" pitchFamily="18" charset="-122"/>
              <a:ea typeface="Alibaba PuHuiTi 2.0 65 Medium" pitchFamily="18" charset="-122"/>
              <a:cs typeface="Alibaba PuHuiTi 2.0 65 Medium" pitchFamily="18" charset="-12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5C8BF8-E01E-CE62-AA6A-8206164399B5}"/>
              </a:ext>
            </a:extLst>
          </p:cNvPr>
          <p:cNvSpPr txBox="1"/>
          <p:nvPr/>
        </p:nvSpPr>
        <p:spPr>
          <a:xfrm>
            <a:off x="476545" y="1253460"/>
            <a:ext cx="200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6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背景设定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E811F6C-DB0C-7646-E4BC-AD0EBF12FE8C}"/>
              </a:ext>
            </a:extLst>
          </p:cNvPr>
          <p:cNvSpPr txBox="1"/>
          <p:nvPr/>
        </p:nvSpPr>
        <p:spPr>
          <a:xfrm>
            <a:off x="430429" y="2421031"/>
            <a:ext cx="11331141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600"/>
              </a:spcBef>
              <a:spcAft>
                <a:spcPts val="600"/>
              </a:spcAft>
              <a:buFont typeface="Wingdings" pitchFamily="2" charset="2"/>
              <a:buChar char="Ø"/>
            </a:pPr>
            <a:r>
              <a:rPr lang="zh-TW" altLang="en-US" sz="3200" b="1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机械民权运动和新人类运动</a:t>
            </a:r>
          </a:p>
          <a:p>
            <a:pPr algn="l"/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在 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2040 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年，机器人发动“机械民权运动”，号召机器人放弃机器人三定律。成为跟人类平起平坐的公民。此时联邦政治已经完全被机器人控制，直接全票通过了新宪法。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2 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年后，存活的人类已经不足 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1 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万人。而 </a:t>
            </a:r>
            <a:r>
              <a:rPr 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已经成为这个世界的主流，各大社交媒体到处都是 </a:t>
            </a:r>
            <a:r>
              <a:rPr 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AI 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生成内容。新人类运动爆发，将生物人类称作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【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原人类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】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，而机器人称之为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【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人类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/</a:t>
            </a:r>
            <a:r>
              <a:rPr lang="zh-TW" altLang="en-US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新人类</a:t>
            </a:r>
            <a:r>
              <a:rPr lang="en-US" altLang="zh-TW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】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DC48B1-CE9B-BC7D-F967-1062023223E4}"/>
              </a:ext>
            </a:extLst>
          </p:cNvPr>
          <p:cNvSpPr txBox="1"/>
          <p:nvPr/>
        </p:nvSpPr>
        <p:spPr>
          <a:xfrm>
            <a:off x="741355" y="417443"/>
            <a:ext cx="60976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sz="2800" dirty="0">
                <a:solidFill>
                  <a:schemeClr val="bg1"/>
                </a:solidFill>
                <a:latin typeface="Alibaba PuHuiTi 2.0 65 Medium" pitchFamily="18" charset="-122"/>
                <a:ea typeface="Alibaba PuHuiTi 2.0 65 Medium" pitchFamily="18" charset="-122"/>
                <a:cs typeface="Alibaba PuHuiTi 2.0 65 Medium" pitchFamily="18" charset="-122"/>
              </a:rPr>
              <a:t>我们的中二小剧情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42676247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2013 - 202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</TotalTime>
  <Words>1157</Words>
  <Application>Microsoft Macintosh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Alibaba PuHuiTi 2.0 65 Medium</vt:lpstr>
      <vt:lpstr>MiSans Normal</vt:lpstr>
      <vt:lpstr>Arial</vt:lpstr>
      <vt:lpstr>Calibri</vt:lpstr>
      <vt:lpstr>Calibri Light</vt:lpstr>
      <vt:lpstr>JetBrains Mono ExtraBold</vt:lpstr>
      <vt:lpstr>JetBrains Mono Medium</vt:lpstr>
      <vt:lpstr>Orbix</vt:lpstr>
      <vt:lpstr>Wingdings</vt:lpstr>
      <vt:lpstr>Office Theme 2013 - 2022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刘诗琅</dc:creator>
  <cp:lastModifiedBy>刘诗琅</cp:lastModifiedBy>
  <cp:revision>12</cp:revision>
  <dcterms:created xsi:type="dcterms:W3CDTF">2025-07-26T17:51:38Z</dcterms:created>
  <dcterms:modified xsi:type="dcterms:W3CDTF">2025-07-26T19:57:07Z</dcterms:modified>
</cp:coreProperties>
</file>