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>
      <p:cViewPr varScale="1">
        <p:scale>
          <a:sx n="116" d="100"/>
          <a:sy n="116" d="100"/>
        </p:scale>
        <p:origin x="196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8261-279A-43E7-B890-EC1A57D47A33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18BB-202E-496A-804C-16242994F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8261-279A-43E7-B890-EC1A57D47A33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18BB-202E-496A-804C-16242994F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3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8261-279A-43E7-B890-EC1A57D47A33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18BB-202E-496A-804C-16242994F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1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8261-279A-43E7-B890-EC1A57D47A33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18BB-202E-496A-804C-16242994F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6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8261-279A-43E7-B890-EC1A57D47A33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18BB-202E-496A-804C-16242994F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4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8261-279A-43E7-B890-EC1A57D47A33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18BB-202E-496A-804C-16242994F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8261-279A-43E7-B890-EC1A57D47A33}" type="datetimeFigureOut">
              <a:rPr lang="en-US" smtClean="0"/>
              <a:t>1/27/25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18BB-202E-496A-804C-16242994F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8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8261-279A-43E7-B890-EC1A57D47A33}" type="datetimeFigureOut">
              <a:rPr lang="en-US" smtClean="0"/>
              <a:t>1/27/25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18BB-202E-496A-804C-16242994F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8261-279A-43E7-B890-EC1A57D47A33}" type="datetimeFigureOut">
              <a:rPr lang="en-US" smtClean="0"/>
              <a:t>1/27/25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18BB-202E-496A-804C-16242994F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8261-279A-43E7-B890-EC1A57D47A33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18BB-202E-496A-804C-16242994F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8261-279A-43E7-B890-EC1A57D47A33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18BB-202E-496A-804C-16242994F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F8261-279A-43E7-B890-EC1A57D47A33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B18BB-202E-496A-804C-16242994F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043608" y="692696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idPatient</a:t>
            </a:r>
          </a:p>
          <a:p>
            <a:pPr algn="ctr"/>
            <a:r>
              <a:rPr lang="en-US" dirty="0"/>
              <a:t>Name</a:t>
            </a:r>
          </a:p>
          <a:p>
            <a:pPr algn="ctr"/>
            <a:r>
              <a:rPr lang="en-US" dirty="0"/>
              <a:t>CreatedDate</a:t>
            </a:r>
          </a:p>
        </p:txBody>
      </p:sp>
      <p:sp>
        <p:nvSpPr>
          <p:cNvPr id="5" name="Rechteck 4"/>
          <p:cNvSpPr/>
          <p:nvPr/>
        </p:nvSpPr>
        <p:spPr>
          <a:xfrm>
            <a:off x="3943647" y="677962"/>
            <a:ext cx="1368152" cy="806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idPatient</a:t>
            </a:r>
          </a:p>
          <a:p>
            <a:pPr algn="ctr"/>
            <a:r>
              <a:rPr lang="en-US" sz="1100" dirty="0"/>
              <a:t>idStudy</a:t>
            </a:r>
          </a:p>
          <a:p>
            <a:pPr algn="ctr"/>
            <a:r>
              <a:rPr lang="en-US" sz="1100" dirty="0"/>
              <a:t>StudyName</a:t>
            </a:r>
          </a:p>
          <a:p>
            <a:pPr algn="ctr"/>
            <a:r>
              <a:rPr lang="en-US" sz="1100" dirty="0"/>
              <a:t>CreatedDate</a:t>
            </a:r>
          </a:p>
        </p:txBody>
      </p:sp>
      <p:sp>
        <p:nvSpPr>
          <p:cNvPr id="6" name="Rechteck 5"/>
          <p:cNvSpPr/>
          <p:nvPr/>
        </p:nvSpPr>
        <p:spPr>
          <a:xfrm>
            <a:off x="5311799" y="1686074"/>
            <a:ext cx="1440160" cy="1094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idPatient</a:t>
            </a:r>
          </a:p>
          <a:p>
            <a:pPr algn="ctr"/>
            <a:r>
              <a:rPr lang="en-US" sz="1100" dirty="0"/>
              <a:t>idStudy</a:t>
            </a:r>
          </a:p>
          <a:p>
            <a:pPr algn="ctr"/>
            <a:r>
              <a:rPr lang="en-US" sz="1100" dirty="0"/>
              <a:t>idSeries</a:t>
            </a:r>
          </a:p>
          <a:p>
            <a:pPr algn="ctr"/>
            <a:r>
              <a:rPr lang="en-US" sz="1100" dirty="0"/>
              <a:t>idModality</a:t>
            </a:r>
          </a:p>
          <a:p>
            <a:pPr algn="ctr"/>
            <a:r>
              <a:rPr lang="en-US" sz="1100" dirty="0"/>
              <a:t>SeriesName</a:t>
            </a:r>
          </a:p>
          <a:p>
            <a:pPr algn="ctr"/>
            <a:r>
              <a:rPr lang="en-US" sz="1100" dirty="0"/>
              <a:t>CreatedDate</a:t>
            </a:r>
          </a:p>
        </p:txBody>
      </p:sp>
      <p:sp>
        <p:nvSpPr>
          <p:cNvPr id="7" name="Rechteck 6"/>
          <p:cNvSpPr/>
          <p:nvPr/>
        </p:nvSpPr>
        <p:spPr>
          <a:xfrm>
            <a:off x="7380312" y="677962"/>
            <a:ext cx="13681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idModality</a:t>
            </a:r>
          </a:p>
          <a:p>
            <a:pPr algn="ctr"/>
            <a:r>
              <a:rPr lang="en-US" dirty="0"/>
              <a:t>Name</a:t>
            </a:r>
          </a:p>
        </p:txBody>
      </p:sp>
      <p:sp>
        <p:nvSpPr>
          <p:cNvPr id="8" name="Rechteck 7"/>
          <p:cNvSpPr/>
          <p:nvPr/>
        </p:nvSpPr>
        <p:spPr>
          <a:xfrm>
            <a:off x="5330353" y="3284984"/>
            <a:ext cx="1440160" cy="1094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idPatient</a:t>
            </a:r>
          </a:p>
          <a:p>
            <a:pPr algn="ctr"/>
            <a:r>
              <a:rPr lang="en-US" sz="1100" dirty="0"/>
              <a:t>idStudy</a:t>
            </a:r>
          </a:p>
          <a:p>
            <a:pPr algn="ctr"/>
            <a:r>
              <a:rPr lang="en-US" sz="1100" dirty="0"/>
              <a:t>idSeries</a:t>
            </a:r>
          </a:p>
          <a:p>
            <a:pPr algn="ctr"/>
            <a:r>
              <a:rPr lang="en-US" sz="1100" dirty="0"/>
              <a:t>idFile</a:t>
            </a:r>
          </a:p>
          <a:p>
            <a:pPr algn="ctr"/>
            <a:r>
              <a:rPr lang="en-US" sz="1100" dirty="0"/>
              <a:t>FilePath</a:t>
            </a:r>
          </a:p>
          <a:p>
            <a:pPr algn="ctr"/>
            <a:r>
              <a:rPr lang="en-US" sz="1100" dirty="0"/>
              <a:t>CreatedDate</a:t>
            </a:r>
          </a:p>
        </p:txBody>
      </p:sp>
      <p:cxnSp>
        <p:nvCxnSpPr>
          <p:cNvPr id="10" name="Gewinkelte Verbindung 9"/>
          <p:cNvCxnSpPr>
            <a:stCxn id="4" idx="2"/>
            <a:endCxn id="8" idx="1"/>
          </p:cNvCxnSpPr>
          <p:nvPr/>
        </p:nvCxnSpPr>
        <p:spPr>
          <a:xfrm rot="16200000" flipH="1">
            <a:off x="2355205" y="857262"/>
            <a:ext cx="2347627" cy="36026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 Verbindung 11"/>
          <p:cNvCxnSpPr>
            <a:stCxn id="5" idx="2"/>
            <a:endCxn id="8" idx="1"/>
          </p:cNvCxnSpPr>
          <p:nvPr/>
        </p:nvCxnSpPr>
        <p:spPr>
          <a:xfrm rot="16200000" flipH="1">
            <a:off x="3805224" y="2307281"/>
            <a:ext cx="2347629" cy="7026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 Verbindung 13"/>
          <p:cNvCxnSpPr>
            <a:stCxn id="6" idx="2"/>
            <a:endCxn id="8" idx="0"/>
          </p:cNvCxnSpPr>
          <p:nvPr/>
        </p:nvCxnSpPr>
        <p:spPr>
          <a:xfrm rot="16200000" flipH="1">
            <a:off x="5789128" y="3023679"/>
            <a:ext cx="504056" cy="185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6" idx="3"/>
            <a:endCxn id="7" idx="1"/>
          </p:cNvCxnSpPr>
          <p:nvPr/>
        </p:nvCxnSpPr>
        <p:spPr>
          <a:xfrm flipV="1">
            <a:off x="6751959" y="965994"/>
            <a:ext cx="628353" cy="126750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/>
          <p:cNvCxnSpPr>
            <a:stCxn id="5" idx="3"/>
            <a:endCxn id="6" idx="0"/>
          </p:cNvCxnSpPr>
          <p:nvPr/>
        </p:nvCxnSpPr>
        <p:spPr>
          <a:xfrm>
            <a:off x="5311799" y="1081372"/>
            <a:ext cx="720080" cy="6047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winkelte Verbindung 23"/>
          <p:cNvCxnSpPr>
            <a:stCxn id="4" idx="3"/>
            <a:endCxn id="6" idx="1"/>
          </p:cNvCxnSpPr>
          <p:nvPr/>
        </p:nvCxnSpPr>
        <p:spPr>
          <a:xfrm>
            <a:off x="2411760" y="1088740"/>
            <a:ext cx="2900039" cy="114476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015159" y="188640"/>
            <a:ext cx="139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 Table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3908958" y="156374"/>
            <a:ext cx="1416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Studies Table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7384628" y="156374"/>
            <a:ext cx="157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Modality Table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6876256" y="2411596"/>
            <a:ext cx="129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Series Table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5302398" y="4509120"/>
            <a:ext cx="1149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Files Table</a:t>
            </a:r>
          </a:p>
        </p:txBody>
      </p:sp>
    </p:spTree>
    <p:extLst>
      <p:ext uri="{BB962C8B-B14F-4D97-AF65-F5344CB8AC3E}">
        <p14:creationId xmlns:p14="http://schemas.microsoft.com/office/powerpoint/2010/main" val="89002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82B4-C72D-CA20-B4D5-974AF952E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Page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0B268CF-E2B3-1545-AB8D-BFBA5C70B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26" y="1600200"/>
            <a:ext cx="6904747" cy="4525963"/>
          </a:xfrm>
        </p:spPr>
      </p:pic>
    </p:spTree>
    <p:extLst>
      <p:ext uri="{BB962C8B-B14F-4D97-AF65-F5344CB8AC3E}">
        <p14:creationId xmlns:p14="http://schemas.microsoft.com/office/powerpoint/2010/main" val="1341020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4281C-FA79-1BA9-40AB-0147380A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Page</a:t>
            </a:r>
          </a:p>
        </p:txBody>
      </p:sp>
      <p:pic>
        <p:nvPicPr>
          <p:cNvPr id="13" name="Content Placeholder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595A5B6-FA1C-3704-3A21-2874B5955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26" y="1600200"/>
            <a:ext cx="6904747" cy="4525963"/>
          </a:xfrm>
        </p:spPr>
      </p:pic>
    </p:spTree>
    <p:extLst>
      <p:ext uri="{BB962C8B-B14F-4D97-AF65-F5344CB8AC3E}">
        <p14:creationId xmlns:p14="http://schemas.microsoft.com/office/powerpoint/2010/main" val="739426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EBBC-69DA-AB0B-98E4-368E39D8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Viewer Page</a:t>
            </a:r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91DD9CC-983D-2696-F928-97EC1FA90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26" y="1600200"/>
            <a:ext cx="6904747" cy="4525963"/>
          </a:xfrm>
        </p:spPr>
      </p:pic>
    </p:spTree>
    <p:extLst>
      <p:ext uri="{BB962C8B-B14F-4D97-AF65-F5344CB8AC3E}">
        <p14:creationId xmlns:p14="http://schemas.microsoft.com/office/powerpoint/2010/main" val="1234024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F804-6338-EB8A-A483-3266EBCE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Code To Read a DICOM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A878C-2316-A96D-45A3-B84445EC0152}"/>
              </a:ext>
            </a:extLst>
          </p:cNvPr>
          <p:cNvSpPr txBox="1"/>
          <p:nvPr/>
        </p:nvSpPr>
        <p:spPr>
          <a:xfrm>
            <a:off x="689942" y="3789040"/>
            <a:ext cx="7632848" cy="2954270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ts val="1350"/>
              </a:lnSpc>
            </a:pP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getDicomValue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ds</a:t>
            </a:r>
            <a:r>
              <a:rPr lang="en-GB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lvl="1">
              <a:lnSpc>
                <a:spcPts val="1350"/>
              </a:lnSpc>
            </a:pPr>
            <a:r>
              <a:rPr lang="en-GB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ds</a:t>
            </a:r>
            <a:r>
              <a:rPr lang="en-GB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.get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>
              <a:lnSpc>
                <a:spcPts val="1350"/>
              </a:lnSpc>
            </a:pPr>
            <a:r>
              <a:rPr lang="en-GB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is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lvl="1">
              <a:lnSpc>
                <a:spcPts val="1350"/>
              </a:lnSpc>
            </a:pPr>
            <a:r>
              <a:rPr lang="en-GB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''</a:t>
            </a:r>
            <a:endParaRPr lang="en-GB" sz="11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>
              <a:lnSpc>
                <a:spcPts val="1350"/>
              </a:lnSpc>
            </a:pPr>
            <a:r>
              <a:rPr lang="en-GB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isinstance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MultiValue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lvl="1">
              <a:lnSpc>
                <a:spcPts val="1350"/>
              </a:lnSpc>
            </a:pPr>
            <a:r>
              <a:rPr lang="en-GB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array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-GB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array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>
              <a:lnSpc>
                <a:spcPts val="1350"/>
              </a:lnSpc>
            </a:pPr>
            <a:r>
              <a:rPr lang="en-GB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Convert NumPy array to list</a:t>
            </a:r>
            <a:endParaRPr lang="en-GB" sz="11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>
              <a:lnSpc>
                <a:spcPts val="1350"/>
              </a:lnSpc>
            </a:pPr>
            <a:r>
              <a:rPr lang="en-GB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array</a:t>
            </a:r>
            <a:r>
              <a:rPr lang="en-GB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tolist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lvl="1">
              <a:lnSpc>
                <a:spcPts val="1350"/>
              </a:lnSpc>
            </a:pPr>
            <a:r>
              <a:rPr lang="en-GB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isinstance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PersonName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lvl="1">
              <a:lnSpc>
                <a:spcPts val="1350"/>
              </a:lnSpc>
            </a:pPr>
            <a:r>
              <a:rPr lang="en-GB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GB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formatted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format_str</a:t>
            </a:r>
            <a:r>
              <a:rPr lang="en-GB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Adjust as needed</a:t>
            </a:r>
            <a:endParaRPr lang="en-GB" sz="11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>
              <a:lnSpc>
                <a:spcPts val="1350"/>
              </a:lnSpc>
            </a:pPr>
            <a:r>
              <a:rPr lang="en-GB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isinstance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-GB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1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ndarray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lvl="1">
              <a:lnSpc>
                <a:spcPts val="1350"/>
              </a:lnSpc>
            </a:pPr>
            <a:r>
              <a:rPr lang="en-GB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GB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tolist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GB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Convert NumPy arrays to lists</a:t>
            </a:r>
            <a:endParaRPr lang="en-GB" sz="11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>
              <a:lnSpc>
                <a:spcPts val="1350"/>
              </a:lnSpc>
            </a:pPr>
            <a:r>
              <a:rPr lang="en-GB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isinstance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(</a:t>
            </a:r>
            <a:r>
              <a:rPr lang="en-GB" sz="11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-GB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1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floating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-GB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1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integer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)):</a:t>
            </a:r>
          </a:p>
          <a:p>
            <a:pPr lvl="1">
              <a:lnSpc>
                <a:spcPts val="1350"/>
              </a:lnSpc>
            </a:pPr>
            <a:r>
              <a:rPr lang="en-GB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GB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item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GB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Convert NumPy scalar to native Python type</a:t>
            </a:r>
            <a:endParaRPr lang="en-GB" sz="11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>
              <a:lnSpc>
                <a:spcPts val="1350"/>
              </a:lnSpc>
            </a:pPr>
            <a:r>
              <a:rPr lang="en-GB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endParaRPr lang="en-GB" sz="11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endParaRPr lang="en-GB" sz="11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B39104-B32D-9422-47A7-293D9EC195F0}"/>
              </a:ext>
            </a:extLst>
          </p:cNvPr>
          <p:cNvSpPr txBox="1"/>
          <p:nvPr/>
        </p:nvSpPr>
        <p:spPr>
          <a:xfrm>
            <a:off x="695519" y="1923184"/>
            <a:ext cx="7627271" cy="136030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ts val="1350"/>
              </a:lnSpc>
            </a:pP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numpy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PIL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Image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numpy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maximum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ndarray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pydicom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dcmread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FileDataset</a:t>
            </a:r>
            <a:endParaRPr lang="en-GB" sz="1400" b="0" dirty="0">
              <a:solidFill>
                <a:srgbClr val="4EC9B0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pydicom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multival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MultiValue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pydicom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valuerep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PersonName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758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78760-9FCE-F4A4-16BE-F2060799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8520FF-8ECC-2EB8-E6EF-8689D4D7999B}"/>
              </a:ext>
            </a:extLst>
          </p:cNvPr>
          <p:cNvSpPr txBox="1"/>
          <p:nvPr/>
        </p:nvSpPr>
        <p:spPr>
          <a:xfrm>
            <a:off x="438683" y="420484"/>
            <a:ext cx="8363272" cy="547842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ts val="1350"/>
              </a:lnSpc>
            </a:pPr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convert_dicom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filepath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output_type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with_metadata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lvl="1">
              <a:lnSpc>
                <a:spcPts val="1350"/>
              </a:lnSpc>
            </a:pP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https://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pydicom.github.io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pydicom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/stable/tutorials/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dataset_basics.html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>
              <a:lnSpc>
                <a:spcPts val="1350"/>
              </a:lnSpc>
            </a:pPr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Extract dataset from 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dcm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file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>
              <a:lnSpc>
                <a:spcPts val="1350"/>
              </a:lnSpc>
            </a:pP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https://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pydicom.github.io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pydicom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/stable/reference/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dataset.html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>
              <a:lnSpc>
                <a:spcPts val="1350"/>
              </a:lnSpc>
            </a:pP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dcmread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filepath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>
              <a:lnSpc>
                <a:spcPts val="1350"/>
              </a:lnSpc>
            </a:pPr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Extract the pixel data from dataset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>
              <a:lnSpc>
                <a:spcPts val="1350"/>
              </a:lnSpc>
            </a:pP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pixel_data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ds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pixel_array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>
              <a:lnSpc>
                <a:spcPts val="1350"/>
              </a:lnSpc>
            </a:pP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try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lvl="1">
              <a:lnSpc>
                <a:spcPts val="1350"/>
              </a:lnSpc>
            </a:pP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rescale_intercept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ds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.RescaleIntercept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>
              <a:lnSpc>
                <a:spcPts val="1350"/>
              </a:lnSpc>
            </a:pP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except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lvl="1">
              <a:lnSpc>
                <a:spcPts val="1350"/>
              </a:lnSpc>
            </a:pP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rescale_intercept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>
              <a:lnSpc>
                <a:spcPts val="1350"/>
              </a:lnSpc>
            </a:pP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Convert to float to avoid overflow or underflow losses.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>
              <a:lnSpc>
                <a:spcPts val="1350"/>
              </a:lnSpc>
            </a:pP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pixel_data_float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pixel_data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astype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>
              <a:lnSpc>
                <a:spcPts val="1350"/>
              </a:lnSpc>
            </a:pP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pixel_data_float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+=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rescale_intercept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>
              <a:lnSpc>
                <a:spcPts val="1350"/>
              </a:lnSpc>
            </a:pP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maximum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amax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pixel_data_float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>
              <a:lnSpc>
                <a:spcPts val="1350"/>
              </a:lnSpc>
            </a:pP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minimum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amin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pixel_data_float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>
              <a:lnSpc>
                <a:spcPts val="1350"/>
              </a:lnSpc>
            </a:pP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Rescaling grey scale between 0-255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>
              <a:lnSpc>
                <a:spcPts val="1350"/>
              </a:lnSpc>
            </a:pPr>
            <a:r>
              <a:rPr lang="en-GB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pixel_data_float_scaled</a:t>
            </a:r>
            <a:r>
              <a:rPr lang="en-GB" sz="1400" dirty="0">
                <a:solidFill>
                  <a:srgbClr val="9CDCFE"/>
                </a:solidFill>
                <a:latin typeface="Menlo" panose="020B0609030804020204" pitchFamily="49" charset="0"/>
              </a:rPr>
              <a:t> = </a:t>
            </a:r>
            <a:r>
              <a:rPr lang="en-GB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np.maximum</a:t>
            </a:r>
            <a:r>
              <a:rPr lang="en-GB" sz="1400" dirty="0">
                <a:solidFill>
                  <a:srgbClr val="9CDCFE"/>
                </a:solidFill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pixel_data_float</a:t>
            </a:r>
            <a:r>
              <a:rPr lang="en-GB" sz="1400" dirty="0">
                <a:solidFill>
                  <a:srgbClr val="9CDCFE"/>
                </a:solidFill>
                <a:latin typeface="Menlo" panose="020B0609030804020204" pitchFamily="49" charset="0"/>
              </a:rPr>
              <a:t>, 0) / </a:t>
            </a:r>
            <a:r>
              <a:rPr lang="en-GB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pixel_data_float.max</a:t>
            </a:r>
            <a:r>
              <a:rPr lang="en-GB" sz="1400" dirty="0">
                <a:solidFill>
                  <a:srgbClr val="9CDCFE"/>
                </a:solidFill>
                <a:latin typeface="Menlo" panose="020B0609030804020204" pitchFamily="49" charset="0"/>
              </a:rPr>
              <a:t>(initial=0) * 255.0</a:t>
            </a:r>
          </a:p>
          <a:p>
            <a:pPr lvl="1">
              <a:lnSpc>
                <a:spcPts val="1350"/>
              </a:lnSpc>
            </a:pPr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Convert to uint8 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ndarray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>
              <a:lnSpc>
                <a:spcPts val="1350"/>
              </a:lnSpc>
            </a:pPr>
            <a:r>
              <a:rPr lang="en-GB" sz="1400" dirty="0">
                <a:solidFill>
                  <a:srgbClr val="9CDCFE"/>
                </a:solidFill>
                <a:latin typeface="Menlo" panose="020B0609030804020204" pitchFamily="49" charset="0"/>
              </a:rPr>
              <a:t>pixel_data_uint8_scaled = </a:t>
            </a:r>
            <a:r>
              <a:rPr lang="en-GB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np.uintc</a:t>
            </a:r>
            <a:r>
              <a:rPr lang="en-GB" sz="1400" dirty="0">
                <a:solidFill>
                  <a:srgbClr val="9CDCFE"/>
                </a:solidFill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pixel_data_float_scaled</a:t>
            </a:r>
            <a:r>
              <a:rPr lang="en-GB" sz="1400" dirty="0">
                <a:solidFill>
                  <a:srgbClr val="9CDCFE"/>
                </a:solidFill>
                <a:latin typeface="Menlo" panose="020B0609030804020204" pitchFamily="49" charset="0"/>
              </a:rPr>
              <a:t>)</a:t>
            </a:r>
          </a:p>
          <a:p>
            <a:pPr lvl="1">
              <a:lnSpc>
                <a:spcPts val="1350"/>
              </a:lnSpc>
            </a:pP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SliceLocation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getDicomValue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SliceLocation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>
              <a:lnSpc>
                <a:spcPts val="1350"/>
              </a:lnSpc>
            </a:pP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ImageOrientationPatient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getDicomValue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ImageOrientationPatient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>
              <a:lnSpc>
                <a:spcPts val="1350"/>
              </a:lnSpc>
            </a:pP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ImagePositionPatient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getDicomValue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ImagePositionPatient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>
              <a:lnSpc>
                <a:spcPts val="1350"/>
              </a:lnSpc>
            </a:pP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InstanceNumber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getDicomValue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InstanceNumber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>
              <a:lnSpc>
                <a:spcPts val="1350"/>
              </a:lnSpc>
            </a:pP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output_type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51132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F81F-237D-179C-75D9-0CD30290C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29F3-0320-350E-AD42-B443DF11C6C3}"/>
              </a:ext>
            </a:extLst>
          </p:cNvPr>
          <p:cNvSpPr txBox="1"/>
          <p:nvPr/>
        </p:nvSpPr>
        <p:spPr>
          <a:xfrm>
            <a:off x="908720" y="274638"/>
            <a:ext cx="7326560" cy="1050544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>
              <a:lnSpc>
                <a:spcPts val="1350"/>
              </a:lnSpc>
            </a:pP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Convert array to list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>
              <a:lnSpc>
                <a:spcPts val="1350"/>
              </a:lnSpc>
            </a:pP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PixelSpacing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getDicomValue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ds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PixelSpacing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>
              <a:lnSpc>
                <a:spcPts val="1350"/>
              </a:lnSpc>
            </a:pP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Modality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getDicomValue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ds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'Modality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>
              <a:lnSpc>
                <a:spcPts val="1350"/>
              </a:lnSpc>
            </a:pP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SeriesDescription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getDicomValue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ds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SeriesDescription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>
              <a:lnSpc>
                <a:spcPts val="1350"/>
              </a:lnSpc>
            </a:pP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ProtocolName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getDicomValue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ds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ProtocolName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>
              <a:lnSpc>
                <a:spcPts val="1350"/>
              </a:lnSpc>
            </a:pP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PatientName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getDicomValue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ds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PatientName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>
              <a:lnSpc>
                <a:spcPts val="1350"/>
              </a:lnSpc>
            </a:pP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StudyDate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getDicomValue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ds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StudyDate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>
              <a:lnSpc>
                <a:spcPts val="1350"/>
              </a:lnSpc>
            </a:pP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StudyTime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getDicomValue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ds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StudyTime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>
              <a:lnSpc>
                <a:spcPts val="1350"/>
              </a:lnSpc>
            </a:pP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SliceThickness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getDicomValue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ds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SliceThickness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>
              <a:lnSpc>
                <a:spcPts val="1350"/>
              </a:lnSpc>
            </a:pP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SpacingBetweenSlices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getDicomValue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ds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SpacingBetweenSlices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>
              <a:lnSpc>
                <a:spcPts val="1350"/>
              </a:lnSpc>
            </a:pP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RepetitionTime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getDicomValue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ds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RepetitionTime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>
              <a:lnSpc>
                <a:spcPts val="1350"/>
              </a:lnSpc>
            </a:pP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EchoTime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getDicomValue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ds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EchoTime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>
              <a:lnSpc>
                <a:spcPts val="1350"/>
              </a:lnSpc>
            </a:pP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ImageType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getDicomValue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ds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ImageType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>
              <a:lnSpc>
                <a:spcPts val="1350"/>
              </a:lnSpc>
            </a:pP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MagneticFieldStrength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getDicomValue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ds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MagneticFieldStrength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>
              <a:lnSpc>
                <a:spcPts val="1350"/>
              </a:lnSpc>
            </a:pP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SeriesNumber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getDicomValue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ds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SeriesNumber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>
              <a:lnSpc>
                <a:spcPts val="1350"/>
              </a:lnSpc>
            </a:pP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NumberOfFrames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getDicomValue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ds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NumberOfFrames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>
              <a:lnSpc>
                <a:spcPts val="1350"/>
              </a:lnSpc>
            </a:pP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StudyDescription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getDicomValue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ds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StudyDescription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>
              <a:lnSpc>
                <a:spcPts val="1350"/>
              </a:lnSpc>
            </a:pP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output_json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lvl="1">
              <a:lnSpc>
                <a:spcPts val="1350"/>
              </a:lnSpc>
            </a:pP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"slices"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:[{</a:t>
            </a:r>
          </a:p>
          <a:p>
            <a:pPr lvl="1">
              <a:lnSpc>
                <a:spcPts val="1350"/>
              </a:lnSpc>
            </a:pP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"image"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pixel_data_uint8_scaled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tolist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(),</a:t>
            </a:r>
          </a:p>
          <a:p>
            <a:pPr lvl="1">
              <a:lnSpc>
                <a:spcPts val="1350"/>
              </a:lnSpc>
            </a:pP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InstanceNumber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InstanceNumber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>
              <a:lnSpc>
                <a:spcPts val="1350"/>
              </a:lnSpc>
            </a:pP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SliceLocation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SliceLocation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>
              <a:lnSpc>
                <a:spcPts val="1350"/>
              </a:lnSpc>
            </a:pP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ImageOrientationPatient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ImageOrientationPatient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>
              <a:lnSpc>
                <a:spcPts val="1350"/>
              </a:lnSpc>
            </a:pP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ImagePositionPatient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ImagePositionPatient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>
              <a:lnSpc>
                <a:spcPts val="1350"/>
              </a:lnSpc>
            </a:pP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filepath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filepath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>
              <a:lnSpc>
                <a:spcPts val="1350"/>
              </a:lnSpc>
            </a:pP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}],</a:t>
            </a:r>
          </a:p>
          <a:p>
            <a:pPr lvl="1">
              <a:lnSpc>
                <a:spcPts val="1350"/>
              </a:lnSpc>
            </a:pP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"width"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ds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.Columns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>
              <a:lnSpc>
                <a:spcPts val="1350"/>
              </a:lnSpc>
            </a:pP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"height"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ds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.Rows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>
              <a:lnSpc>
                <a:spcPts val="1350"/>
              </a:lnSpc>
            </a:pP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"minimum"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minimum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pPr lvl="1">
              <a:lnSpc>
                <a:spcPts val="1350"/>
              </a:lnSpc>
            </a:pP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"maximum"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maximum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pPr lvl="1">
              <a:lnSpc>
                <a:spcPts val="1350"/>
              </a:lnSpc>
            </a:pP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Modality"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Modality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>
              <a:lnSpc>
                <a:spcPts val="1350"/>
              </a:lnSpc>
            </a:pP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SeriesDescription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SeriesDescription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>
              <a:lnSpc>
                <a:spcPts val="1350"/>
              </a:lnSpc>
            </a:pP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PatientName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PatientName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>
              <a:lnSpc>
                <a:spcPts val="1350"/>
              </a:lnSpc>
            </a:pP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StudyDate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StudyDate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>
              <a:lnSpc>
                <a:spcPts val="1350"/>
              </a:lnSpc>
            </a:pP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StudyTime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StudyTime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>
              <a:lnSpc>
                <a:spcPts val="1350"/>
              </a:lnSpc>
            </a:pP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SliceThickness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SliceThickness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>
              <a:lnSpc>
                <a:spcPts val="1350"/>
              </a:lnSpc>
            </a:pP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SpacingBetweenSlices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SpacingBetweenSlices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>
              <a:lnSpc>
                <a:spcPts val="1350"/>
              </a:lnSpc>
            </a:pP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ProtocolName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ProtocolName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>
              <a:lnSpc>
                <a:spcPts val="1350"/>
              </a:lnSpc>
            </a:pP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RepetitionTime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RepetitionTime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>
              <a:lnSpc>
                <a:spcPts val="1350"/>
              </a:lnSpc>
            </a:pP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EchoTime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EchoTime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>
              <a:lnSpc>
                <a:spcPts val="1350"/>
              </a:lnSpc>
            </a:pP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MagneticFieldStrength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MagneticFieldStrength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>
              <a:lnSpc>
                <a:spcPts val="1350"/>
              </a:lnSpc>
            </a:pP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SeriesNumber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SeriesNumber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>
              <a:lnSpc>
                <a:spcPts val="1350"/>
              </a:lnSpc>
            </a:pP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NumberOfFrames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NumberOfFrames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>
              <a:lnSpc>
                <a:spcPts val="1350"/>
              </a:lnSpc>
            </a:pP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PixelSpacing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PixelSpacing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>
              <a:lnSpc>
                <a:spcPts val="1350"/>
              </a:lnSpc>
            </a:pP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ImageType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ImageType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>
              <a:lnSpc>
                <a:spcPts val="1350"/>
              </a:lnSpc>
            </a:pP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StudyDescription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StudyDescription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>
              <a:lnSpc>
                <a:spcPts val="1350"/>
              </a:lnSpc>
            </a:pP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lvl="1">
              <a:lnSpc>
                <a:spcPts val="1350"/>
              </a:lnSpc>
            </a:pPr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with_metadata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lvl="1">
              <a:lnSpc>
                <a:spcPts val="1350"/>
              </a:lnSpc>
            </a:pP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output_json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"metadata"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ds</a:t>
            </a:r>
            <a:r>
              <a:rPr lang="en-GB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to_json_dict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lvl="1">
              <a:lnSpc>
                <a:spcPts val="1350"/>
              </a:lnSpc>
            </a:pPr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output_json</a:t>
            </a: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>
              <a:lnSpc>
                <a:spcPts val="1350"/>
              </a:lnSpc>
            </a:pPr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lvl="1">
              <a:lnSpc>
                <a:spcPts val="1350"/>
              </a:lnSpc>
            </a:pP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"image"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pixel_data_uint8_scaled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tolist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(),</a:t>
            </a:r>
          </a:p>
          <a:p>
            <a:pPr lvl="1">
              <a:lnSpc>
                <a:spcPts val="1350"/>
              </a:lnSpc>
            </a:pP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InstanceNumber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InstanceNumber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>
              <a:lnSpc>
                <a:spcPts val="1350"/>
              </a:lnSpc>
            </a:pP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SliceLocation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SliceLocation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>
              <a:lnSpc>
                <a:spcPts val="1350"/>
              </a:lnSpc>
            </a:pP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ImageOrientationPatient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ImageOrientationPatient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>
              <a:lnSpc>
                <a:spcPts val="1350"/>
              </a:lnSpc>
            </a:pP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ImagePositionPatient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ImagePositionPatient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>
              <a:lnSpc>
                <a:spcPts val="1350"/>
              </a:lnSpc>
            </a:pP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filepath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filepath</a:t>
            </a: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>
              <a:lnSpc>
                <a:spcPts val="1350"/>
              </a:lnSpc>
            </a:pPr>
            <a:r>
              <a:rPr lang="en-GB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7333424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817</Words>
  <Application>Microsoft Macintosh PowerPoint</Application>
  <PresentationFormat>On-screen Show (4:3)</PresentationFormat>
  <Paragraphs>134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Menlo</vt:lpstr>
      <vt:lpstr>Larissa</vt:lpstr>
      <vt:lpstr>PowerPoint Presentation</vt:lpstr>
      <vt:lpstr>Download Page</vt:lpstr>
      <vt:lpstr>Upload Page</vt:lpstr>
      <vt:lpstr>Viewer Page</vt:lpstr>
      <vt:lpstr>Python Code To Read a DICOM file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scan</dc:creator>
  <cp:lastModifiedBy>Valenzuela, Waldo Enrique (ARTORG)</cp:lastModifiedBy>
  <cp:revision>7</cp:revision>
  <dcterms:created xsi:type="dcterms:W3CDTF">2021-12-10T06:23:38Z</dcterms:created>
  <dcterms:modified xsi:type="dcterms:W3CDTF">2025-01-27T14:18:39Z</dcterms:modified>
</cp:coreProperties>
</file>