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9" r:id="rId4"/>
    <p:sldId id="271" r:id="rId5"/>
    <p:sldId id="272" r:id="rId6"/>
    <p:sldId id="273" r:id="rId7"/>
    <p:sldId id="274" r:id="rId8"/>
    <p:sldId id="270" r:id="rId9"/>
    <p:sldId id="275" r:id="rId10"/>
    <p:sldId id="276" r:id="rId11"/>
    <p:sldId id="277" r:id="rId12"/>
    <p:sldId id="261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종석" initials="오" lastIdx="1" clrIdx="0">
    <p:extLst>
      <p:ext uri="{19B8F6BF-5375-455C-9EA6-DF929625EA0E}">
        <p15:presenceInfo xmlns:p15="http://schemas.microsoft.com/office/powerpoint/2012/main" userId="c5ab0360aed628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9DB"/>
    <a:srgbClr val="9DC3E7"/>
    <a:srgbClr val="595959"/>
    <a:srgbClr val="BCCCEA"/>
    <a:srgbClr val="8FAADC"/>
    <a:srgbClr val="E8E8E9"/>
    <a:srgbClr val="E7E7E7"/>
    <a:srgbClr val="F6F6F7"/>
    <a:srgbClr val="EAEFF7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7677992519058255E-2"/>
          <c:y val="3.3700980392156861E-2"/>
          <c:w val="0.90196749603067694"/>
          <c:h val="0.93259803921568629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프로젝트 발표</c:v>
                </c:pt>
              </c:strCache>
            </c:strRef>
          </c:tx>
          <c:spPr>
            <a:solidFill>
              <a:schemeClr val="accent3">
                <a:tint val="50000"/>
                <a:alpha val="85000"/>
              </a:schemeClr>
            </a:solidFill>
            <a:ln w="9525" cap="flat" cmpd="sng" algn="ctr">
              <a:solidFill>
                <a:schemeClr val="accent3">
                  <a:tint val="5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tint val="50000"/>
                  <a:lumMod val="75000"/>
                </a:schemeClr>
              </a:contourClr>
            </a:sp3d>
          </c:spPr>
          <c:invertIfNegative val="0"/>
          <c:val>
            <c:numRef>
              <c:f>Sheet1!$B$1</c:f>
              <c:numCache>
                <c:formatCode>m"/"d;@</c:formatCode>
                <c:ptCount val="1"/>
                <c:pt idx="0">
                  <c:v>43063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D-4544-A192-1A499E51843F}"/>
            </c:ext>
          </c:extLst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테스트 및 최종 보고서 작성</c:v>
                </c:pt>
              </c:strCache>
            </c:strRef>
          </c:tx>
          <c:spPr>
            <a:solidFill>
              <a:schemeClr val="accent3">
                <a:tint val="70000"/>
                <a:alpha val="85000"/>
              </a:schemeClr>
            </a:solidFill>
            <a:ln w="9525" cap="flat" cmpd="sng" algn="ctr">
              <a:solidFill>
                <a:schemeClr val="accent3">
                  <a:tint val="7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tint val="70000"/>
                  <a:lumMod val="75000"/>
                </a:schemeClr>
              </a:contourClr>
            </a:sp3d>
          </c:spPr>
          <c:invertIfNegative val="0"/>
          <c:val>
            <c:numRef>
              <c:f>Sheet1!$B$2</c:f>
              <c:numCache>
                <c:formatCode>m"/"d;@</c:formatCode>
                <c:ptCount val="1"/>
                <c:pt idx="0">
                  <c:v>43062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4D-4544-A192-1A499E51843F}"/>
            </c:ext>
          </c:extLst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CODING(JAVA, JSP)</c:v>
                </c:pt>
              </c:strCache>
            </c:strRef>
          </c:tx>
          <c:spPr>
            <a:solidFill>
              <a:schemeClr val="accent3">
                <a:shade val="90000"/>
                <a:alpha val="85000"/>
              </a:schemeClr>
            </a:solidFill>
            <a:ln w="9525" cap="flat" cmpd="sng" algn="ctr">
              <a:solidFill>
                <a:schemeClr val="accent3">
                  <a:shade val="9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shade val="90000"/>
                  <a:lumMod val="75000"/>
                </a:schemeClr>
              </a:contourClr>
            </a:sp3d>
          </c:spPr>
          <c:invertIfNegative val="0"/>
          <c:val>
            <c:numRef>
              <c:f>Sheet1!$B$4</c:f>
              <c:numCache>
                <c:formatCode>m"/"d;@</c:formatCode>
                <c:ptCount val="1"/>
                <c:pt idx="0">
                  <c:v>43061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4D-4544-A192-1A499E51843F}"/>
            </c:ext>
          </c:extLst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DB 설계 / 기능 구상</c:v>
                </c:pt>
              </c:strCache>
            </c:strRef>
          </c:tx>
          <c:spPr>
            <a:solidFill>
              <a:schemeClr val="accent3">
                <a:shade val="70000"/>
                <a:alpha val="85000"/>
              </a:schemeClr>
            </a:solidFill>
            <a:ln w="9525" cap="flat" cmpd="sng" algn="ctr">
              <a:solidFill>
                <a:schemeClr val="accent3">
                  <a:shade val="7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shade val="70000"/>
                  <a:lumMod val="75000"/>
                </a:schemeClr>
              </a:contourClr>
            </a:sp3d>
          </c:spPr>
          <c:invertIfNegative val="0"/>
          <c:val>
            <c:numRef>
              <c:f>Sheet1!$B$5</c:f>
              <c:numCache>
                <c:formatCode>m"/"d;@</c:formatCode>
                <c:ptCount val="1"/>
                <c:pt idx="0">
                  <c:v>43041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4D-4544-A192-1A499E51843F}"/>
            </c:ext>
          </c:extLst>
        </c:ser>
        <c:ser>
          <c:idx val="5"/>
          <c:order val="4"/>
          <c:tx>
            <c:strRef>
              <c:f>Sheet1!$A$6</c:f>
              <c:strCache>
                <c:ptCount val="1"/>
                <c:pt idx="0">
                  <c:v>주제 선정, 구상</c:v>
                </c:pt>
              </c:strCache>
            </c:strRef>
          </c:tx>
          <c:spPr>
            <a:solidFill>
              <a:schemeClr val="accent3">
                <a:shade val="50000"/>
                <a:alpha val="85000"/>
              </a:schemeClr>
            </a:solidFill>
            <a:ln w="9525" cap="flat" cmpd="sng" algn="ctr">
              <a:solidFill>
                <a:schemeClr val="accent3">
                  <a:shade val="5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shade val="50000"/>
                  <a:lumMod val="75000"/>
                </a:schemeClr>
              </a:contourClr>
            </a:sp3d>
          </c:spPr>
          <c:invertIfNegative val="0"/>
          <c:val>
            <c:numRef>
              <c:f>Sheet1!$B$6</c:f>
              <c:numCache>
                <c:formatCode>m"/"d;@</c:formatCode>
                <c:ptCount val="1"/>
                <c:pt idx="0">
                  <c:v>43038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4D-4544-A192-1A499E518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812004191"/>
        <c:axId val="1812015423"/>
        <c:axId val="0"/>
      </c:bar3DChart>
      <c:catAx>
        <c:axId val="1812004191"/>
        <c:scaling>
          <c:orientation val="minMax"/>
        </c:scaling>
        <c:delete val="1"/>
        <c:axPos val="l"/>
        <c:majorTickMark val="none"/>
        <c:minorTickMark val="none"/>
        <c:tickLblPos val="nextTo"/>
        <c:crossAx val="1812015423"/>
        <c:crosses val="autoZero"/>
        <c:auto val="1"/>
        <c:lblAlgn val="ctr"/>
        <c:lblOffset val="100"/>
        <c:noMultiLvlLbl val="0"/>
      </c:catAx>
      <c:valAx>
        <c:axId val="1812015423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1"/>
        <c:majorTickMark val="none"/>
        <c:minorTickMark val="none"/>
        <c:tickLblPos val="nextTo"/>
        <c:crossAx val="181200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6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0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1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7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3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2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3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7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CF2B-18D3-476A-9247-DFE6FFEDF38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D434-511E-4DCE-A47F-5907C6412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0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 rot="16200000">
            <a:off x="-611056" y="2866631"/>
            <a:ext cx="6624739" cy="1028733"/>
          </a:xfrm>
          <a:prstGeom prst="trapezoid">
            <a:avLst/>
          </a:prstGeom>
          <a:solidFill>
            <a:srgbClr val="74849D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" name="사다리꼴 2"/>
          <p:cNvSpPr/>
          <p:nvPr/>
        </p:nvSpPr>
        <p:spPr>
          <a:xfrm rot="5584358">
            <a:off x="-15149" y="901709"/>
            <a:ext cx="5856653" cy="4896544"/>
          </a:xfrm>
          <a:prstGeom prst="trapezoid">
            <a:avLst>
              <a:gd name="adj" fmla="val 139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사다리꼴 3"/>
          <p:cNvSpPr/>
          <p:nvPr/>
        </p:nvSpPr>
        <p:spPr>
          <a:xfrm rot="5400000">
            <a:off x="-168595" y="977304"/>
            <a:ext cx="5856653" cy="4896544"/>
          </a:xfrm>
          <a:prstGeom prst="trapezoid">
            <a:avLst>
              <a:gd name="adj" fmla="val 1398"/>
            </a:avLst>
          </a:prstGeom>
          <a:pattFill prst="pct5">
            <a:fgClr>
              <a:schemeClr val="accent5">
                <a:lumMod val="40000"/>
                <a:lumOff val="60000"/>
              </a:schemeClr>
            </a:fgClr>
            <a:bgClr>
              <a:schemeClr val="accent5">
                <a:lumMod val="60000"/>
                <a:lumOff val="40000"/>
              </a:schemeClr>
            </a:bgClr>
          </a:patt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5" name="Picture 27" descr="F:\블로그\20151228 ppt\파워포인트 양식 책장을 만들어볼까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66" y="3813043"/>
            <a:ext cx="2998364" cy="1675853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F:\블로그\20151225 ppt\ppt 비즈캠 네이버 카페 소개 자료 디자인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11" y="1256509"/>
            <a:ext cx="2905708" cy="2172492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11" y="1265340"/>
            <a:ext cx="2254820" cy="21636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9" r="19685"/>
          <a:stretch/>
        </p:blipFill>
        <p:spPr>
          <a:xfrm>
            <a:off x="1530141" y="3680889"/>
            <a:ext cx="2613552" cy="21736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58800" y="15296"/>
            <a:ext cx="8688288" cy="6624736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직사각형 8"/>
          <p:cNvSpPr/>
          <p:nvPr/>
        </p:nvSpPr>
        <p:spPr>
          <a:xfrm>
            <a:off x="3215680" y="68628"/>
            <a:ext cx="8688288" cy="6624736"/>
          </a:xfrm>
          <a:prstGeom prst="rect">
            <a:avLst/>
          </a:prstGeom>
          <a:gradFill flip="none" rotWithShape="1">
            <a:gsLst>
              <a:gs pos="42000">
                <a:schemeClr val="bg1">
                  <a:lumMod val="98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2" name="그룹 21"/>
          <p:cNvGrpSpPr/>
          <p:nvPr/>
        </p:nvGrpSpPr>
        <p:grpSpPr>
          <a:xfrm>
            <a:off x="3818789" y="691842"/>
            <a:ext cx="4317533" cy="1129333"/>
            <a:chOff x="2843808" y="301083"/>
            <a:chExt cx="3238150" cy="847000"/>
          </a:xfrm>
        </p:grpSpPr>
        <p:sp>
          <p:nvSpPr>
            <p:cNvPr id="11" name="TextBox 10"/>
            <p:cNvSpPr txBox="1"/>
            <p:nvPr/>
          </p:nvSpPr>
          <p:spPr>
            <a:xfrm>
              <a:off x="2926792" y="894167"/>
              <a:ext cx="30284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74849D"/>
                  </a:solidFill>
                  <a:latin typeface="Adobe Fan Heiti Std B" pitchFamily="34" charset="-128"/>
                  <a:ea typeface="Adobe Fan Heiti Std B" pitchFamily="34" charset="-128"/>
                </a:rPr>
                <a:t>3</a:t>
              </a:r>
              <a:r>
                <a:rPr lang="ko-KR" altLang="en-US" sz="1600" dirty="0">
                  <a:solidFill>
                    <a:srgbClr val="74849D"/>
                  </a:solidFill>
                  <a:latin typeface="Adobe Fan Heiti Std B" pitchFamily="34" charset="-128"/>
                  <a:ea typeface="Adobe Fan Heiti Std B" pitchFamily="34" charset="-128"/>
                </a:rPr>
                <a:t>조 </a:t>
              </a:r>
              <a:r>
                <a:rPr lang="ko-KR" altLang="en-US" sz="1600" dirty="0" err="1">
                  <a:solidFill>
                    <a:srgbClr val="74849D"/>
                  </a:solidFill>
                  <a:latin typeface="Adobe Fan Heiti Std B" pitchFamily="34" charset="-128"/>
                  <a:ea typeface="Adobe Fan Heiti Std B" pitchFamily="34" charset="-128"/>
                </a:rPr>
                <a:t>맛조</a:t>
              </a:r>
              <a:endParaRPr lang="ko-KR" altLang="en-US" sz="1600" dirty="0">
                <a:solidFill>
                  <a:srgbClr val="74849D"/>
                </a:solidFill>
                <a:latin typeface="Adobe Fan Heiti Std B" pitchFamily="34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301083"/>
              <a:ext cx="3238150" cy="68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333" b="1" dirty="0">
                  <a:solidFill>
                    <a:srgbClr val="74849D"/>
                  </a:solidFill>
                  <a:latin typeface="Adobe Fan Heiti Std B" pitchFamily="34" charset="-128"/>
                  <a:ea typeface="Adobe Fan Heiti Std B" pitchFamily="34" charset="-128"/>
                </a:rPr>
                <a:t>Semi Project</a:t>
              </a:r>
              <a:endParaRPr lang="ko-KR" altLang="en-US" sz="5333" b="1" dirty="0">
                <a:solidFill>
                  <a:srgbClr val="74849D"/>
                </a:solidFill>
                <a:latin typeface="Adobe Fan Heiti Std B" pitchFamily="34" charset="-128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 rot="16200000">
            <a:off x="3026534" y="-1106487"/>
            <a:ext cx="553998" cy="4120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dobe Fan Heiti Std B" pitchFamily="34" charset="-128"/>
              </a:rPr>
              <a:t>l</a:t>
            </a:r>
            <a:r>
              <a:rPr lang="ko-KR" altLang="en-US" sz="2400" b="1" dirty="0">
                <a:solidFill>
                  <a:schemeClr val="bg1"/>
                </a:solidFill>
                <a:latin typeface="Adobe Fan Heiti Std B" pitchFamily="34" charset="-128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Mat-Star </a:t>
            </a:r>
            <a:r>
              <a:rPr lang="en-US" altLang="ko-KR" sz="2400" b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l</a:t>
            </a:r>
            <a:endParaRPr lang="ko-KR" altLang="en-US" sz="2400" b="1" dirty="0">
              <a:solidFill>
                <a:schemeClr val="bg1"/>
              </a:solidFill>
              <a:latin typeface="Adobe Fan Heiti Std B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3996" y="5256726"/>
            <a:ext cx="4421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 Heiti Std B" pitchFamily="34" charset="-128"/>
              </a:rPr>
              <a:t>오종석</a:t>
            </a:r>
            <a:r>
              <a:rPr lang="ko-KR" altLang="en-US" sz="2000" dirty="0">
                <a:solidFill>
                  <a:srgbClr val="74849D"/>
                </a:solidFill>
                <a:latin typeface="Adobe Fan Heiti Std B" pitchFamily="34" charset="-128"/>
              </a:rPr>
              <a:t>   이인식</a:t>
            </a:r>
            <a:r>
              <a:rPr lang="en-US" altLang="ko-KR" sz="2000" dirty="0">
                <a:solidFill>
                  <a:srgbClr val="74849D"/>
                </a:solidFill>
                <a:latin typeface="Adobe Fan Heiti Std B" pitchFamily="34" charset="-128"/>
              </a:rPr>
              <a:t>   </a:t>
            </a:r>
            <a:r>
              <a:rPr lang="ko-KR" altLang="en-US" sz="2000" dirty="0">
                <a:solidFill>
                  <a:srgbClr val="74849D"/>
                </a:solidFill>
                <a:latin typeface="Adobe Fan Heiti Std B" pitchFamily="34" charset="-128"/>
              </a:rPr>
              <a:t>이승윤 </a:t>
            </a:r>
            <a:endParaRPr lang="en-US" altLang="ko-KR" sz="2000" dirty="0">
              <a:solidFill>
                <a:srgbClr val="74849D"/>
              </a:solidFill>
              <a:latin typeface="Adobe Fan Heiti Std B" pitchFamily="34" charset="-128"/>
            </a:endParaRPr>
          </a:p>
          <a:p>
            <a:pPr algn="r"/>
            <a:r>
              <a:rPr lang="ko-KR" altLang="en-US" sz="2000" dirty="0">
                <a:solidFill>
                  <a:srgbClr val="74849D"/>
                </a:solidFill>
                <a:latin typeface="Adobe Fan Heiti Std B" pitchFamily="34" charset="-128"/>
              </a:rPr>
              <a:t>신동호   곽은지</a:t>
            </a:r>
            <a:r>
              <a:rPr lang="en-US" altLang="ko-KR" sz="2000" dirty="0">
                <a:solidFill>
                  <a:srgbClr val="74849D"/>
                </a:solidFill>
                <a:latin typeface="Adobe Fan Heiti Std B" pitchFamily="34" charset="-128"/>
              </a:rPr>
              <a:t>   </a:t>
            </a:r>
            <a:r>
              <a:rPr lang="ko-KR" altLang="en-US" sz="2000" dirty="0">
                <a:solidFill>
                  <a:srgbClr val="74849D"/>
                </a:solidFill>
                <a:latin typeface="Adobe Fan Heiti Std B" pitchFamily="34" charset="-128"/>
              </a:rPr>
              <a:t>김은영</a:t>
            </a:r>
            <a:endParaRPr lang="en-US" altLang="ko-KR" sz="2000" b="1" dirty="0">
              <a:solidFill>
                <a:srgbClr val="74849D"/>
              </a:solidFill>
              <a:latin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640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217" y="3183027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Schedule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61258" y="1540985"/>
              <a:ext cx="1800000" cy="0"/>
            </a:xfrm>
            <a:prstGeom prst="line">
              <a:avLst/>
            </a:prstGeom>
            <a:ln>
              <a:solidFill>
                <a:srgbClr val="009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6954" y="6166949"/>
            <a:ext cx="2359742" cy="691050"/>
            <a:chOff x="10359" y="220256"/>
            <a:chExt cx="2359742" cy="691050"/>
          </a:xfrm>
        </p:grpSpPr>
        <p:sp>
          <p:nvSpPr>
            <p:cNvPr id="74" name="직사각형 7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구현 기능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0" y="684519"/>
            <a:ext cx="2359742" cy="691050"/>
            <a:chOff x="6954" y="3759741"/>
            <a:chExt cx="2359742" cy="691050"/>
          </a:xfrm>
        </p:grpSpPr>
        <p:sp>
          <p:nvSpPr>
            <p:cNvPr id="79" name="직사각형 78"/>
            <p:cNvSpPr/>
            <p:nvPr/>
          </p:nvSpPr>
          <p:spPr>
            <a:xfrm>
              <a:off x="6954" y="3759741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Mat-Star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764658" y="3960123"/>
              <a:ext cx="290286" cy="290286"/>
              <a:chOff x="1800938" y="1339654"/>
              <a:chExt cx="290286" cy="29028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0" y="1620355"/>
            <a:ext cx="2359742" cy="691050"/>
            <a:chOff x="10359" y="220256"/>
            <a:chExt cx="2359742" cy="691050"/>
          </a:xfrm>
        </p:grpSpPr>
        <p:sp>
          <p:nvSpPr>
            <p:cNvPr id="84" name="직사각형 8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err="1" smtClean="0">
                  <a:solidFill>
                    <a:schemeClr val="bg1">
                      <a:lumMod val="65000"/>
                    </a:schemeClr>
                  </a:solidFill>
                </a:rPr>
                <a:t>BenchMarking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-6954" y="2491977"/>
            <a:ext cx="2359742" cy="691050"/>
            <a:chOff x="10359" y="220256"/>
            <a:chExt cx="2359742" cy="691050"/>
          </a:xfrm>
        </p:grpSpPr>
        <p:sp>
          <p:nvSpPr>
            <p:cNvPr id="89" name="직사각형 88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err="1" smtClean="0">
                  <a:solidFill>
                    <a:schemeClr val="bg1">
                      <a:lumMod val="65000"/>
                    </a:schemeClr>
                  </a:solidFill>
                </a:rPr>
                <a:t>팀원임무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개요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63959" y="679722"/>
            <a:ext cx="9834738" cy="6169485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ts val="3000"/>
              </a:lnSpc>
            </a:pPr>
            <a:endParaRPr lang="en-US" altLang="ko-KR" sz="4000" dirty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18916" y="1874801"/>
            <a:ext cx="7902481" cy="4145280"/>
            <a:chOff x="3620795" y="1569476"/>
            <a:chExt cx="7902481" cy="4145280"/>
          </a:xfrm>
        </p:grpSpPr>
        <p:graphicFrame>
          <p:nvGraphicFramePr>
            <p:cNvPr id="32" name="차트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05291060"/>
                </p:ext>
              </p:extLst>
            </p:nvPr>
          </p:nvGraphicFramePr>
          <p:xfrm>
            <a:off x="3620795" y="1569476"/>
            <a:ext cx="7902481" cy="4145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131876" y="2206949"/>
              <a:ext cx="1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주제 선정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구상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31876" y="3473873"/>
              <a:ext cx="4001470" cy="382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CODING</a:t>
              </a:r>
              <a:r>
                <a:rPr lang="en-US" altLang="ko-KR" sz="1600" dirty="0" smtClean="0"/>
                <a:t>(JAVA, JSP)</a:t>
              </a:r>
              <a:r>
                <a:rPr lang="en-US" altLang="ko-KR" dirty="0" smtClean="0"/>
                <a:t> / DESIGN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31876" y="4099117"/>
              <a:ext cx="3937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테스트 및 최종 보고서 작성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31876" y="4679640"/>
              <a:ext cx="27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프로젝트 발표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31876" y="2835599"/>
              <a:ext cx="2605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DB</a:t>
              </a:r>
              <a:r>
                <a:rPr lang="ko-KR" altLang="en-US" dirty="0" smtClean="0"/>
                <a:t>설계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기능 구상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33860" y="2206949"/>
              <a:ext cx="1267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 10.30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1852" y="2832884"/>
              <a:ext cx="1267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 11.02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44316" y="3458366"/>
              <a:ext cx="1267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 11.22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053885" y="4099117"/>
              <a:ext cx="1267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 11.23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55950" y="4693734"/>
              <a:ext cx="1267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 11.24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70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009" y="3773256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개발환경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61258" y="1540985"/>
              <a:ext cx="1800000" cy="0"/>
            </a:xfrm>
            <a:prstGeom prst="line">
              <a:avLst/>
            </a:prstGeom>
            <a:ln>
              <a:solidFill>
                <a:srgbClr val="009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13009" y="3051762"/>
            <a:ext cx="2359742" cy="691050"/>
            <a:chOff x="10359" y="220256"/>
            <a:chExt cx="2359742" cy="691050"/>
          </a:xfrm>
        </p:grpSpPr>
        <p:sp>
          <p:nvSpPr>
            <p:cNvPr id="74" name="직사각형 7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3009" y="688514"/>
            <a:ext cx="2359742" cy="691050"/>
            <a:chOff x="6954" y="3759741"/>
            <a:chExt cx="2359742" cy="691050"/>
          </a:xfrm>
        </p:grpSpPr>
        <p:sp>
          <p:nvSpPr>
            <p:cNvPr id="79" name="직사각형 78"/>
            <p:cNvSpPr/>
            <p:nvPr/>
          </p:nvSpPr>
          <p:spPr>
            <a:xfrm>
              <a:off x="6954" y="3759741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Mat-Star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764658" y="3960123"/>
              <a:ext cx="290286" cy="290286"/>
              <a:chOff x="1800938" y="1339654"/>
              <a:chExt cx="290286" cy="29028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13009" y="1545222"/>
            <a:ext cx="2359742" cy="691050"/>
            <a:chOff x="10359" y="220256"/>
            <a:chExt cx="2359742" cy="691050"/>
          </a:xfrm>
        </p:grpSpPr>
        <p:sp>
          <p:nvSpPr>
            <p:cNvPr id="84" name="직사각형 8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err="1" smtClean="0">
                  <a:solidFill>
                    <a:schemeClr val="bg1">
                      <a:lumMod val="65000"/>
                    </a:schemeClr>
                  </a:solidFill>
                </a:rPr>
                <a:t>BenchMarking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6055" y="2360036"/>
            <a:ext cx="2359742" cy="691050"/>
            <a:chOff x="10359" y="220256"/>
            <a:chExt cx="2359742" cy="691050"/>
          </a:xfrm>
        </p:grpSpPr>
        <p:sp>
          <p:nvSpPr>
            <p:cNvPr id="89" name="직사각형 88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팀원 임무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개요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35525" y="688515"/>
            <a:ext cx="9834738" cy="6169485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ts val="3000"/>
              </a:lnSpc>
            </a:pPr>
            <a:endParaRPr lang="en-US" altLang="ko-KR" sz="4000" dirty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00147" y="2382019"/>
            <a:ext cx="7432698" cy="3700651"/>
            <a:chOff x="3209193" y="1996343"/>
            <a:chExt cx="7432698" cy="3700651"/>
          </a:xfrm>
        </p:grpSpPr>
        <p:sp>
          <p:nvSpPr>
            <p:cNvPr id="37" name="slide6_shape4"/>
            <p:cNvSpPr/>
            <p:nvPr/>
          </p:nvSpPr>
          <p:spPr>
            <a:xfrm>
              <a:off x="4298918" y="1996343"/>
              <a:ext cx="4522074" cy="404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defTabSz="914400" latinLnBrk="1">
                <a:lnSpc>
                  <a:spcPct val="150000"/>
                </a:lnSpc>
              </a:pPr>
              <a:r>
                <a:rPr lang="en-US" altLang="ko-KR" sz="1600" kern="1200" dirty="0" smtClean="0">
                  <a:ln>
                    <a:solidFill>
                      <a:schemeClr val="accent1">
                        <a:alpha val="0"/>
                        <a:shade val="50000"/>
                      </a:schemeClr>
                    </a:solidFill>
                  </a:ln>
                  <a:latin typeface="Yoon 윤고딕 540_TT"/>
                  <a:ea typeface="Yoon 윤고딕 540_TT"/>
                  <a:cs typeface="+mn-cs"/>
                </a:rPr>
                <a:t>Tomcat </a:t>
              </a:r>
              <a:r>
                <a:rPr lang="en-US" altLang="ko-KR" sz="1600" kern="1200" dirty="0">
                  <a:ln>
                    <a:solidFill>
                      <a:schemeClr val="accent1">
                        <a:alpha val="0"/>
                        <a:shade val="50000"/>
                      </a:schemeClr>
                    </a:solidFill>
                  </a:ln>
                  <a:latin typeface="Yoon 윤고딕 540_TT"/>
                  <a:ea typeface="Yoon 윤고딕 540_TT"/>
                  <a:cs typeface="+mn-cs"/>
                </a:rPr>
                <a:t>6.0</a:t>
              </a:r>
              <a:endParaRPr sz="1600" kern="1200" dirty="0">
                <a:ln>
                  <a:solidFill>
                    <a:schemeClr val="accent1">
                      <a:alpha val="0"/>
                      <a:shade val="50000"/>
                    </a:schemeClr>
                  </a:solidFill>
                </a:ln>
                <a:latin typeface="Yoon 윤고딕 540_TT"/>
                <a:ea typeface="Yoon 윤고딕 540_TT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209193" y="2020962"/>
              <a:ext cx="7432698" cy="3676032"/>
              <a:chOff x="2617536" y="1414094"/>
              <a:chExt cx="5562724" cy="2049023"/>
            </a:xfrm>
          </p:grpSpPr>
          <p:grpSp>
            <p:nvGrpSpPr>
              <p:cNvPr id="40" name="slide6_group1"/>
              <p:cNvGrpSpPr>
                <a:grpSpLocks/>
              </p:cNvGrpSpPr>
              <p:nvPr/>
            </p:nvGrpSpPr>
            <p:grpSpPr>
              <a:xfrm>
                <a:off x="2617536" y="1414094"/>
                <a:ext cx="809290" cy="608863"/>
                <a:chOff x="2617536" y="2013018"/>
                <a:chExt cx="809290" cy="608863"/>
              </a:xfrm>
            </p:grpSpPr>
            <p:sp>
              <p:nvSpPr>
                <p:cNvPr id="61" name="slide6_shape5"/>
                <p:cNvSpPr/>
                <p:nvPr/>
              </p:nvSpPr>
              <p:spPr>
                <a:xfrm>
                  <a:off x="2646252" y="2013018"/>
                  <a:ext cx="745148" cy="248823"/>
                </a:xfrm>
                <a:prstGeom prst="roundRect">
                  <a:avLst>
                    <a:gd name="adj" fmla="val 46981"/>
                  </a:avLst>
                </a:prstGeom>
                <a:solidFill>
                  <a:srgbClr val="8DA9DB"/>
                </a:solidFill>
                <a:ln w="25400" cap="flat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algn="ctr" defTabSz="914400" latinLnBrk="1"/>
                  <a:endParaRPr sz="1400" b="1" kern="1200">
                    <a:solidFill>
                      <a:schemeClr val="bg1"/>
                    </a:solidFill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slide6_shape6"/>
                <p:cNvSpPr/>
                <p:nvPr/>
              </p:nvSpPr>
              <p:spPr>
                <a:xfrm>
                  <a:off x="2617536" y="2037611"/>
                  <a:ext cx="802336" cy="223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latinLnBrk="1"/>
                  <a:r>
                    <a:rPr lang="en-US" altLang="ko-KR" sz="2000" kern="1200" spc="-100" dirty="0">
                      <a:ln>
                        <a:solidFill>
                          <a:schemeClr val="accent1">
                            <a:alpha val="0"/>
                            <a:shade val="50000"/>
                          </a:scheme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Yoon 윤고딕 540_TT"/>
                      <a:cs typeface="+mn-cs"/>
                    </a:rPr>
                    <a:t>WAS</a:t>
                  </a:r>
                  <a:endParaRPr sz="2000" kern="1200" spc="-100" dirty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Yoon 윤고딕 540_TT"/>
                    <a:cs typeface="+mn-cs"/>
                  </a:endParaRPr>
                </a:p>
              </p:txBody>
            </p:sp>
            <p:sp>
              <p:nvSpPr>
                <p:cNvPr id="63" name="slide6_shape5"/>
                <p:cNvSpPr/>
                <p:nvPr/>
              </p:nvSpPr>
              <p:spPr>
                <a:xfrm>
                  <a:off x="2681678" y="2373058"/>
                  <a:ext cx="745148" cy="248823"/>
                </a:xfrm>
                <a:prstGeom prst="roundRect">
                  <a:avLst>
                    <a:gd name="adj" fmla="val 46981"/>
                  </a:avLst>
                </a:prstGeom>
                <a:solidFill>
                  <a:srgbClr val="8DA9DB"/>
                </a:solidFill>
                <a:ln w="25400" cap="flat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algn="ctr" defTabSz="914400" latinLnBrk="1"/>
                  <a:endParaRPr sz="1400" b="1" kern="1200">
                    <a:solidFill>
                      <a:schemeClr val="bg1"/>
                    </a:solidFill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" name="slide6_shape9"/>
              <p:cNvSpPr/>
              <p:nvPr/>
            </p:nvSpPr>
            <p:spPr>
              <a:xfrm>
                <a:off x="3576094" y="1762637"/>
                <a:ext cx="1512168" cy="22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defTabSz="914400" latinLnBrk="1">
                  <a:lnSpc>
                    <a:spcPct val="150000"/>
                  </a:lnSpc>
                </a:pPr>
                <a:r>
                  <a:rPr lang="en-US" altLang="ko-KR" sz="1600" kern="1200" dirty="0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Oracle 12g</a:t>
                </a:r>
                <a:endParaRPr sz="1600" kern="1200" dirty="0">
                  <a:ln>
                    <a:solidFill>
                      <a:schemeClr val="accent1">
                        <a:alpha val="0"/>
                        <a:shade val="50000"/>
                      </a:schemeClr>
                    </a:solidFill>
                  </a:ln>
                  <a:latin typeface="Yoon 윤고딕 540_TT"/>
                  <a:ea typeface="Yoon 윤고딕 540_TT"/>
                  <a:cs typeface="+mn-cs"/>
                </a:endParaRPr>
              </a:p>
            </p:txBody>
          </p:sp>
          <p:sp>
            <p:nvSpPr>
              <p:cNvPr id="59" name="slide6_shape10"/>
              <p:cNvSpPr/>
              <p:nvPr/>
            </p:nvSpPr>
            <p:spPr>
              <a:xfrm>
                <a:off x="2646251" y="1774134"/>
                <a:ext cx="888782" cy="248823"/>
              </a:xfrm>
              <a:prstGeom prst="roundRect">
                <a:avLst>
                  <a:gd name="adj" fmla="val 46981"/>
                </a:avLst>
              </a:prstGeom>
              <a:solidFill>
                <a:srgbClr val="8DA9DB"/>
              </a:solidFill>
              <a:ln w="25400" cap="flat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algn="ctr" defTabSz="914400" latinLnBrk="1"/>
                <a:r>
                  <a:rPr lang="en-US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DBMS</a:t>
                </a:r>
                <a:endParaRPr sz="2000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slide6_shape12"/>
              <p:cNvSpPr/>
              <p:nvPr/>
            </p:nvSpPr>
            <p:spPr>
              <a:xfrm>
                <a:off x="3433100" y="2113078"/>
                <a:ext cx="3960440" cy="22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defTabSz="914400" latinLnBrk="1">
                  <a:lnSpc>
                    <a:spcPct val="150000"/>
                  </a:lnSpc>
                </a:pPr>
                <a:r>
                  <a:rPr lang="en-US" altLang="ko-KR" sz="1600" kern="1200" dirty="0" err="1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Ibatis</a:t>
                </a:r>
                <a:r>
                  <a:rPr lang="en-US" altLang="ko-KR" sz="1600" kern="1200" dirty="0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 </a:t>
                </a:r>
                <a:r>
                  <a:rPr lang="en-US" altLang="ko-KR" sz="1600" kern="1200" dirty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Data Mapper Framework</a:t>
                </a:r>
                <a:endParaRPr sz="1600" kern="1200" dirty="0">
                  <a:ln>
                    <a:solidFill>
                      <a:schemeClr val="accent1">
                        <a:alpha val="0"/>
                        <a:shade val="50000"/>
                      </a:schemeClr>
                    </a:solidFill>
                  </a:ln>
                  <a:latin typeface="Yoon 윤고딕 540_TT"/>
                  <a:ea typeface="Yoon 윤고딕 540_TT"/>
                  <a:cs typeface="+mn-cs"/>
                </a:endParaRPr>
              </a:p>
            </p:txBody>
          </p:sp>
          <p:grpSp>
            <p:nvGrpSpPr>
              <p:cNvPr id="44" name="slide6_group3"/>
              <p:cNvGrpSpPr>
                <a:grpSpLocks/>
              </p:cNvGrpSpPr>
              <p:nvPr/>
            </p:nvGrpSpPr>
            <p:grpSpPr>
              <a:xfrm>
                <a:off x="2617536" y="2134174"/>
                <a:ext cx="802336" cy="248823"/>
                <a:chOff x="2617536" y="2733098"/>
                <a:chExt cx="802336" cy="248823"/>
              </a:xfrm>
            </p:grpSpPr>
            <p:sp>
              <p:nvSpPr>
                <p:cNvPr id="57" name="slide6_shape13"/>
                <p:cNvSpPr/>
                <p:nvPr/>
              </p:nvSpPr>
              <p:spPr>
                <a:xfrm>
                  <a:off x="2646252" y="2733098"/>
                  <a:ext cx="745148" cy="248823"/>
                </a:xfrm>
                <a:prstGeom prst="roundRect">
                  <a:avLst>
                    <a:gd name="adj" fmla="val 46981"/>
                  </a:avLst>
                </a:prstGeom>
                <a:solidFill>
                  <a:srgbClr val="8DA9DB"/>
                </a:solidFill>
                <a:ln w="25400" cap="flat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algn="ctr" defTabSz="914400" latinLnBrk="1"/>
                  <a:endPara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slide6_shape14"/>
                <p:cNvSpPr/>
                <p:nvPr/>
              </p:nvSpPr>
              <p:spPr>
                <a:xfrm>
                  <a:off x="2617536" y="2757691"/>
                  <a:ext cx="802336" cy="223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latinLnBrk="1"/>
                  <a:r>
                    <a:rPr lang="en-US" altLang="ko-KR" sz="2000" kern="1200" spc="-100" dirty="0">
                      <a:ln>
                        <a:solidFill>
                          <a:schemeClr val="accent1">
                            <a:alpha val="0"/>
                            <a:shade val="50000"/>
                          </a:scheme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Yoon 윤고딕 540_TT"/>
                      <a:cs typeface="+mn-cs"/>
                    </a:rPr>
                    <a:t>ORM</a:t>
                  </a:r>
                  <a:endParaRPr sz="2000" kern="1200" spc="-100" dirty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Yoon 윤고딕 540_TT"/>
                    <a:cs typeface="+mn-cs"/>
                  </a:endParaRPr>
                </a:p>
              </p:txBody>
            </p:sp>
          </p:grpSp>
          <p:sp>
            <p:nvSpPr>
              <p:cNvPr id="45" name="slide6_shape15"/>
              <p:cNvSpPr/>
              <p:nvPr/>
            </p:nvSpPr>
            <p:spPr>
              <a:xfrm>
                <a:off x="3873365" y="2478863"/>
                <a:ext cx="3672408" cy="22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defTabSz="914400" latinLnBrk="1">
                  <a:lnSpc>
                    <a:spcPct val="150000"/>
                  </a:lnSpc>
                </a:pPr>
                <a:r>
                  <a:rPr lang="en-US" altLang="ko-KR" sz="1600" kern="1200" dirty="0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Struts2 </a:t>
                </a:r>
                <a:r>
                  <a:rPr lang="en-US" altLang="ko-KR" sz="1600" kern="1200" dirty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Framework</a:t>
                </a:r>
                <a:endParaRPr sz="1600" kern="1200" dirty="0">
                  <a:ln>
                    <a:solidFill>
                      <a:schemeClr val="accent1">
                        <a:alpha val="0"/>
                        <a:shade val="50000"/>
                      </a:schemeClr>
                    </a:solidFill>
                  </a:ln>
                  <a:latin typeface="Yoon 윤고딕 540_TT"/>
                  <a:ea typeface="Yoon 윤고딕 540_TT"/>
                  <a:cs typeface="+mn-cs"/>
                </a:endParaRPr>
              </a:p>
            </p:txBody>
          </p:sp>
          <p:grpSp>
            <p:nvGrpSpPr>
              <p:cNvPr id="46" name="slide6_group4"/>
              <p:cNvGrpSpPr>
                <a:grpSpLocks/>
              </p:cNvGrpSpPr>
              <p:nvPr/>
            </p:nvGrpSpPr>
            <p:grpSpPr>
              <a:xfrm>
                <a:off x="2617536" y="2494214"/>
                <a:ext cx="1234384" cy="248823"/>
                <a:chOff x="2617536" y="3093138"/>
                <a:chExt cx="1234384" cy="248823"/>
              </a:xfrm>
            </p:grpSpPr>
            <p:sp>
              <p:nvSpPr>
                <p:cNvPr id="55" name="slide6_shape16"/>
                <p:cNvSpPr/>
                <p:nvPr/>
              </p:nvSpPr>
              <p:spPr>
                <a:xfrm>
                  <a:off x="2661715" y="3093138"/>
                  <a:ext cx="1146401" cy="248823"/>
                </a:xfrm>
                <a:prstGeom prst="roundRect">
                  <a:avLst>
                    <a:gd name="adj" fmla="val 46981"/>
                  </a:avLst>
                </a:prstGeom>
                <a:solidFill>
                  <a:srgbClr val="8DA9DB"/>
                </a:solidFill>
                <a:ln w="25400" cap="flat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algn="ctr" defTabSz="914400" latinLnBrk="1"/>
                  <a:endPara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slide6_shape17"/>
                <p:cNvSpPr/>
                <p:nvPr/>
              </p:nvSpPr>
              <p:spPr>
                <a:xfrm>
                  <a:off x="2617536" y="3098128"/>
                  <a:ext cx="1234384" cy="223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latinLnBrk="1"/>
                  <a:r>
                    <a:rPr lang="en-US" altLang="ko-KR" sz="2000" kern="1200" spc="-100" dirty="0">
                      <a:ln>
                        <a:solidFill>
                          <a:schemeClr val="accent1">
                            <a:alpha val="0"/>
                            <a:shade val="50000"/>
                          </a:scheme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Yoon 윤고딕 540_TT"/>
                      <a:cs typeface="+mn-cs"/>
                    </a:rPr>
                    <a:t>Framework</a:t>
                  </a:r>
                  <a:endParaRPr sz="2000" kern="1200" spc="-100" dirty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Yoon 윤고딕 540_TT"/>
                    <a:cs typeface="+mn-cs"/>
                  </a:endParaRPr>
                </a:p>
              </p:txBody>
            </p:sp>
          </p:grpSp>
          <p:sp>
            <p:nvSpPr>
              <p:cNvPr id="47" name="slide6_shape18"/>
              <p:cNvSpPr/>
              <p:nvPr/>
            </p:nvSpPr>
            <p:spPr>
              <a:xfrm>
                <a:off x="3878320" y="2836893"/>
                <a:ext cx="4299624" cy="22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defTabSz="914400" latinLnBrk="1">
                  <a:lnSpc>
                    <a:spcPct val="150000"/>
                  </a:lnSpc>
                </a:pPr>
                <a:r>
                  <a:rPr lang="en-US" altLang="ko-KR" sz="1600" kern="1200" dirty="0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Java, JSP, </a:t>
                </a:r>
                <a:r>
                  <a:rPr lang="en-US" altLang="ko-KR" sz="1600" kern="1200" dirty="0" err="1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Javascript</a:t>
                </a:r>
                <a:r>
                  <a:rPr lang="en-US" altLang="ko-KR" sz="1600" kern="1200" dirty="0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, </a:t>
                </a:r>
                <a:r>
                  <a:rPr lang="en-US" altLang="ko-KR" sz="1600" kern="1200" dirty="0" err="1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Jquery</a:t>
                </a:r>
                <a:r>
                  <a:rPr lang="en-US" altLang="ko-KR" sz="1600" kern="1200" dirty="0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, </a:t>
                </a:r>
                <a:r>
                  <a:rPr lang="en-US" altLang="ko-KR" sz="1600" kern="1200" dirty="0" err="1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css</a:t>
                </a:r>
                <a:r>
                  <a:rPr lang="en-US" altLang="ko-KR" sz="1600" kern="1200" dirty="0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, HTML, XML</a:t>
                </a:r>
                <a:endParaRPr sz="1600" kern="1200" dirty="0">
                  <a:ln>
                    <a:solidFill>
                      <a:schemeClr val="accent1">
                        <a:alpha val="0"/>
                        <a:shade val="50000"/>
                      </a:schemeClr>
                    </a:solidFill>
                  </a:ln>
                  <a:latin typeface="Yoon 윤고딕 540_TT"/>
                  <a:ea typeface="Yoon 윤고딕 540_TT"/>
                  <a:cs typeface="+mn-cs"/>
                </a:endParaRPr>
              </a:p>
            </p:txBody>
          </p:sp>
          <p:grpSp>
            <p:nvGrpSpPr>
              <p:cNvPr id="48" name="slide6_group5"/>
              <p:cNvGrpSpPr>
                <a:grpSpLocks/>
              </p:cNvGrpSpPr>
              <p:nvPr/>
            </p:nvGrpSpPr>
            <p:grpSpPr>
              <a:xfrm>
                <a:off x="2627784" y="2854254"/>
                <a:ext cx="1224136" cy="248823"/>
                <a:chOff x="2627784" y="3453178"/>
                <a:chExt cx="1224136" cy="248823"/>
              </a:xfrm>
            </p:grpSpPr>
            <p:sp>
              <p:nvSpPr>
                <p:cNvPr id="53" name="slide6_shape19"/>
                <p:cNvSpPr/>
                <p:nvPr/>
              </p:nvSpPr>
              <p:spPr>
                <a:xfrm>
                  <a:off x="2671597" y="3453178"/>
                  <a:ext cx="1136883" cy="248823"/>
                </a:xfrm>
                <a:prstGeom prst="roundRect">
                  <a:avLst>
                    <a:gd name="adj" fmla="val 46981"/>
                  </a:avLst>
                </a:prstGeom>
                <a:solidFill>
                  <a:srgbClr val="8DA9DB"/>
                </a:solidFill>
                <a:ln w="25400" cap="flat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algn="ctr" defTabSz="914400" latinLnBrk="1"/>
                  <a:endPara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slide6_shape20"/>
                <p:cNvSpPr/>
                <p:nvPr/>
              </p:nvSpPr>
              <p:spPr>
                <a:xfrm>
                  <a:off x="2627784" y="3458206"/>
                  <a:ext cx="1224136" cy="223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latinLnBrk="1"/>
                  <a:r>
                    <a:rPr lang="en-US" altLang="ko-KR" sz="2000" kern="1200" spc="-100" dirty="0">
                      <a:ln>
                        <a:solidFill>
                          <a:schemeClr val="accent1">
                            <a:alpha val="0"/>
                            <a:shade val="50000"/>
                          </a:scheme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Yoon 윤고딕 540_TT"/>
                      <a:cs typeface="+mn-cs"/>
                    </a:rPr>
                    <a:t>Language</a:t>
                  </a:r>
                  <a:endParaRPr sz="2000" kern="1200" spc="-100" dirty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Yoon 윤고딕 540_TT"/>
                    <a:cs typeface="+mn-cs"/>
                  </a:endParaRPr>
                </a:p>
              </p:txBody>
            </p:sp>
          </p:grpSp>
          <p:sp>
            <p:nvSpPr>
              <p:cNvPr id="49" name="slide6_shape21"/>
              <p:cNvSpPr/>
              <p:nvPr/>
            </p:nvSpPr>
            <p:spPr>
              <a:xfrm>
                <a:off x="3458836" y="3219322"/>
                <a:ext cx="4721424" cy="22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defTabSz="914400" latinLnBrk="1">
                  <a:lnSpc>
                    <a:spcPct val="150000"/>
                  </a:lnSpc>
                </a:pPr>
                <a:r>
                  <a:rPr lang="en-US" altLang="ko-KR" sz="1600" kern="1200" dirty="0" smtClean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Tool </a:t>
                </a:r>
                <a:r>
                  <a:rPr lang="en-US" altLang="ko-KR" sz="1600" kern="1200" dirty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latin typeface="Yoon 윤고딕 540_TT"/>
                    <a:ea typeface="Yoon 윤고딕 540_TT"/>
                    <a:cs typeface="+mn-cs"/>
                  </a:rPr>
                  <a:t>Eclipse</a:t>
                </a:r>
                <a:endParaRPr sz="1600" kern="1200" dirty="0">
                  <a:ln>
                    <a:solidFill>
                      <a:schemeClr val="accent1">
                        <a:alpha val="0"/>
                        <a:shade val="50000"/>
                      </a:schemeClr>
                    </a:solidFill>
                  </a:ln>
                  <a:latin typeface="Yoon 윤고딕 540_TT"/>
                  <a:ea typeface="Yoon 윤고딕 540_TT"/>
                  <a:cs typeface="+mn-cs"/>
                </a:endParaRPr>
              </a:p>
            </p:txBody>
          </p:sp>
          <p:grpSp>
            <p:nvGrpSpPr>
              <p:cNvPr id="50" name="slide6_group6"/>
              <p:cNvGrpSpPr>
                <a:grpSpLocks/>
              </p:cNvGrpSpPr>
              <p:nvPr/>
            </p:nvGrpSpPr>
            <p:grpSpPr>
              <a:xfrm>
                <a:off x="2638792" y="3214294"/>
                <a:ext cx="802336" cy="248823"/>
                <a:chOff x="2638792" y="3813218"/>
                <a:chExt cx="802336" cy="248823"/>
              </a:xfrm>
            </p:grpSpPr>
            <p:sp>
              <p:nvSpPr>
                <p:cNvPr id="51" name="slide6_shape22"/>
                <p:cNvSpPr/>
                <p:nvPr/>
              </p:nvSpPr>
              <p:spPr>
                <a:xfrm>
                  <a:off x="2656500" y="3813218"/>
                  <a:ext cx="745148" cy="248823"/>
                </a:xfrm>
                <a:prstGeom prst="roundRect">
                  <a:avLst>
                    <a:gd name="adj" fmla="val 46981"/>
                  </a:avLst>
                </a:prstGeom>
                <a:solidFill>
                  <a:srgbClr val="8DA9DB"/>
                </a:solidFill>
                <a:ln w="25400" cap="flat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algn="ctr" defTabSz="914400" latinLnBrk="1"/>
                  <a:endParaRPr sz="1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slide6_shape23"/>
                <p:cNvSpPr/>
                <p:nvPr/>
              </p:nvSpPr>
              <p:spPr>
                <a:xfrm>
                  <a:off x="2638792" y="3828234"/>
                  <a:ext cx="802336" cy="223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latinLnBrk="1"/>
                  <a:r>
                    <a:rPr lang="en-US" altLang="ko-KR" sz="2000" kern="1200" spc="-100" dirty="0">
                      <a:ln>
                        <a:solidFill>
                          <a:schemeClr val="accent1">
                            <a:alpha val="0"/>
                            <a:shade val="50000"/>
                          </a:scheme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Yoon 윤고딕 540_TT"/>
                      <a:cs typeface="+mn-cs"/>
                    </a:rPr>
                    <a:t>IDE</a:t>
                  </a:r>
                  <a:endParaRPr sz="2000" kern="1200" spc="-100" dirty="0">
                    <a:ln>
                      <a:solidFill>
                        <a:schemeClr val="accent1">
                          <a:alpha val="0"/>
                          <a:shade val="50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Yoon 윤고딕 540_TT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729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88515"/>
            <a:ext cx="2359742" cy="2837054"/>
          </a:xfrm>
          <a:prstGeom prst="rect">
            <a:avLst/>
          </a:prstGeom>
          <a:solidFill>
            <a:srgbClr val="8FAAD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2930" y="1044508"/>
            <a:ext cx="2173286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Entity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Relationship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Diagram</a:t>
            </a:r>
          </a:p>
          <a:p>
            <a:pPr>
              <a:lnSpc>
                <a:spcPct val="150000"/>
              </a:lnSpc>
            </a:pPr>
            <a:endParaRPr lang="en-US" altLang="ko-KR" sz="3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로그인과 동시에 </a:t>
            </a:r>
            <a:r>
              <a:rPr lang="en-US" altLang="ko-KR" sz="1200" b="1" dirty="0" smtClean="0"/>
              <a:t>Session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영역에 </a:t>
            </a:r>
            <a:r>
              <a:rPr lang="en-US" altLang="ko-KR" sz="1200" b="1" dirty="0" smtClean="0"/>
              <a:t>Nickname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값을 넘겨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사용자 정보 확인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조회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수정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삭제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댓글 등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00711" y="1147604"/>
            <a:ext cx="290286" cy="290286"/>
            <a:chOff x="1800711" y="1147604"/>
            <a:chExt cx="290286" cy="290286"/>
          </a:xfrm>
        </p:grpSpPr>
        <p:sp>
          <p:nvSpPr>
            <p:cNvPr id="20" name="타원 19"/>
            <p:cNvSpPr/>
            <p:nvPr/>
          </p:nvSpPr>
          <p:spPr>
            <a:xfrm>
              <a:off x="1800711" y="1147604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1898947" y="1252310"/>
              <a:ext cx="93815" cy="8087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97176" y="688514"/>
            <a:ext cx="9834738" cy="6169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DB </a:t>
            </a:r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0" y="3852471"/>
            <a:ext cx="2359742" cy="2954633"/>
            <a:chOff x="10359" y="-1684219"/>
            <a:chExt cx="2359742" cy="3270157"/>
          </a:xfrm>
        </p:grpSpPr>
        <p:sp>
          <p:nvSpPr>
            <p:cNvPr id="89" name="직사각형 88"/>
            <p:cNvSpPr/>
            <p:nvPr/>
          </p:nvSpPr>
          <p:spPr>
            <a:xfrm>
              <a:off x="10359" y="-1684219"/>
              <a:ext cx="2359742" cy="3270157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Table </a:t>
              </a:r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명세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61405" y="-179306"/>
              <a:ext cx="290286" cy="290286"/>
              <a:chOff x="1794280" y="739710"/>
              <a:chExt cx="290286" cy="29028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794280" y="739710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5400000">
                <a:off x="1892516" y="844416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2356536" y="688514"/>
            <a:ext cx="9834738" cy="6169485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92762" y="2244837"/>
            <a:ext cx="1800000" cy="0"/>
          </a:xfrm>
          <a:prstGeom prst="line">
            <a:avLst/>
          </a:prstGeom>
          <a:ln>
            <a:solidFill>
              <a:srgbClr val="009F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683657" y="2404863"/>
            <a:ext cx="4044949" cy="3865457"/>
          </a:xfrm>
          <a:prstGeom prst="rect">
            <a:avLst/>
          </a:prstGeom>
          <a:solidFill>
            <a:srgbClr val="B5B5B5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609908" y="2179743"/>
            <a:ext cx="3808806" cy="3744793"/>
            <a:chOff x="6340630" y="1044509"/>
            <a:chExt cx="2768208" cy="265785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630" y="1044509"/>
              <a:ext cx="2768208" cy="2657853"/>
            </a:xfrm>
            <a:prstGeom prst="rect">
              <a:avLst/>
            </a:prstGeom>
            <a:effectLst>
              <a:softEdge rad="31750"/>
            </a:effec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6577959" y="1995854"/>
              <a:ext cx="61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3045485" y="1201509"/>
            <a:ext cx="3944595" cy="3014163"/>
          </a:xfrm>
          <a:prstGeom prst="rect">
            <a:avLst/>
          </a:prstGeom>
          <a:solidFill>
            <a:srgbClr val="B5B5B5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136768" y="1147604"/>
            <a:ext cx="3563421" cy="2731244"/>
            <a:chOff x="4525746" y="4455817"/>
            <a:chExt cx="2741093" cy="21009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746" y="4455817"/>
              <a:ext cx="2741093" cy="2100957"/>
            </a:xfrm>
            <a:prstGeom prst="rect">
              <a:avLst/>
            </a:prstGeom>
            <a:effectLst>
              <a:softEdge rad="31750"/>
            </a:effectLst>
          </p:spPr>
        </p:pic>
        <p:cxnSp>
          <p:nvCxnSpPr>
            <p:cNvPr id="27" name="직선 연결선 26"/>
            <p:cNvCxnSpPr/>
            <p:nvPr/>
          </p:nvCxnSpPr>
          <p:spPr>
            <a:xfrm>
              <a:off x="4787412" y="5329605"/>
              <a:ext cx="61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963874" y="4671051"/>
            <a:ext cx="3670606" cy="2085350"/>
          </a:xfrm>
          <a:prstGeom prst="rect">
            <a:avLst/>
          </a:prstGeom>
          <a:solidFill>
            <a:srgbClr val="B5B5B5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136768" y="4662360"/>
            <a:ext cx="3179340" cy="1728366"/>
            <a:chOff x="8362412" y="4564124"/>
            <a:chExt cx="2287434" cy="126814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412" y="4564124"/>
              <a:ext cx="2287434" cy="1268144"/>
            </a:xfrm>
            <a:prstGeom prst="rect">
              <a:avLst/>
            </a:prstGeom>
            <a:effectLst>
              <a:softEdge rad="31750"/>
            </a:effectLst>
          </p:spPr>
        </p:pic>
        <p:cxnSp>
          <p:nvCxnSpPr>
            <p:cNvPr id="28" name="직선 연결선 27"/>
            <p:cNvCxnSpPr/>
            <p:nvPr/>
          </p:nvCxnSpPr>
          <p:spPr>
            <a:xfrm>
              <a:off x="8591074" y="5248127"/>
              <a:ext cx="61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>
            <a:off x="4726438" y="3852472"/>
            <a:ext cx="0" cy="82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650287" y="2914650"/>
            <a:ext cx="9884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6284015" y="5238750"/>
            <a:ext cx="135900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366696" y="688514"/>
            <a:ext cx="9834738" cy="6169485"/>
          </a:xfrm>
          <a:prstGeom prst="rect">
            <a:avLst/>
          </a:prstGeom>
          <a:solidFill>
            <a:srgbClr val="B5B5B5"/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54" y="3623804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Table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명세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Member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3" name="직선 연결선 22"/>
          <p:cNvCxnSpPr/>
          <p:nvPr/>
        </p:nvCxnSpPr>
        <p:spPr>
          <a:xfrm>
            <a:off x="282711" y="4439541"/>
            <a:ext cx="1800000" cy="0"/>
          </a:xfrm>
          <a:prstGeom prst="line">
            <a:avLst/>
          </a:prstGeom>
          <a:ln>
            <a:solidFill>
              <a:srgbClr val="009F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6954" y="688514"/>
            <a:ext cx="2359742" cy="2935290"/>
            <a:chOff x="10359" y="220256"/>
            <a:chExt cx="2359742" cy="2935290"/>
          </a:xfrm>
        </p:grpSpPr>
        <p:sp>
          <p:nvSpPr>
            <p:cNvPr id="25" name="직사각형 24"/>
            <p:cNvSpPr/>
            <p:nvPr/>
          </p:nvSpPr>
          <p:spPr>
            <a:xfrm>
              <a:off x="10359" y="220256"/>
              <a:ext cx="2359742" cy="293529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3038" lvl="1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Entity</a:t>
              </a:r>
            </a:p>
            <a:p>
              <a:pPr marL="173038" lvl="1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Relationship</a:t>
              </a:r>
            </a:p>
            <a:p>
              <a:pPr marL="173038" lvl="1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Diagram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757208" y="359266"/>
              <a:ext cx="290286" cy="290286"/>
              <a:chOff x="1790083" y="1278282"/>
              <a:chExt cx="290286" cy="290286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790083" y="1278282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5400000">
                <a:off x="1888319" y="1382988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45224"/>
              </p:ext>
            </p:extLst>
          </p:nvPr>
        </p:nvGraphicFramePr>
        <p:xfrm>
          <a:off x="2366697" y="688514"/>
          <a:ext cx="9754184" cy="5772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107">
                  <a:extLst>
                    <a:ext uri="{9D8B030D-6E8A-4147-A177-3AD203B41FA5}">
                      <a16:colId xmlns:a16="http://schemas.microsoft.com/office/drawing/2014/main" val="184651791"/>
                    </a:ext>
                  </a:extLst>
                </a:gridCol>
                <a:gridCol w="2270497">
                  <a:extLst>
                    <a:ext uri="{9D8B030D-6E8A-4147-A177-3AD203B41FA5}">
                      <a16:colId xmlns:a16="http://schemas.microsoft.com/office/drawing/2014/main" val="3705488059"/>
                    </a:ext>
                  </a:extLst>
                </a:gridCol>
                <a:gridCol w="2047551">
                  <a:extLst>
                    <a:ext uri="{9D8B030D-6E8A-4147-A177-3AD203B41FA5}">
                      <a16:colId xmlns:a16="http://schemas.microsoft.com/office/drawing/2014/main" val="2206303263"/>
                    </a:ext>
                  </a:extLst>
                </a:gridCol>
                <a:gridCol w="1482709">
                  <a:extLst>
                    <a:ext uri="{9D8B030D-6E8A-4147-A177-3AD203B41FA5}">
                      <a16:colId xmlns:a16="http://schemas.microsoft.com/office/drawing/2014/main" val="669213736"/>
                    </a:ext>
                  </a:extLst>
                </a:gridCol>
                <a:gridCol w="887608">
                  <a:extLst>
                    <a:ext uri="{9D8B030D-6E8A-4147-A177-3AD203B41FA5}">
                      <a16:colId xmlns:a16="http://schemas.microsoft.com/office/drawing/2014/main" val="3954968282"/>
                    </a:ext>
                  </a:extLst>
                </a:gridCol>
                <a:gridCol w="1210375">
                  <a:extLst>
                    <a:ext uri="{9D8B030D-6E8A-4147-A177-3AD203B41FA5}">
                      <a16:colId xmlns:a16="http://schemas.microsoft.com/office/drawing/2014/main" val="809486786"/>
                    </a:ext>
                  </a:extLst>
                </a:gridCol>
                <a:gridCol w="1089337">
                  <a:extLst>
                    <a:ext uri="{9D8B030D-6E8A-4147-A177-3AD203B41FA5}">
                      <a16:colId xmlns:a16="http://schemas.microsoft.com/office/drawing/2014/main" val="4213765583"/>
                    </a:ext>
                  </a:extLst>
                </a:gridCol>
              </a:tblGrid>
              <a:tr h="3367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TABLE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619214"/>
                  </a:ext>
                </a:extLst>
              </a:tr>
              <a:tr h="3367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COMMENT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회원정보 테이블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97394"/>
                  </a:ext>
                </a:extLst>
              </a:tr>
              <a:tr h="336710">
                <a:tc gridSpan="7"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2507701703"/>
                  </a:ext>
                </a:extLst>
              </a:tr>
              <a:tr h="33671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600" u="none" strike="noStrike" dirty="0" smtClean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Column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Comments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Data Type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NULLABLE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SIZE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2665069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EMAIL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이메일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918237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PASSWORD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비밀번호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VARCHAR2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17623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84813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NICKNAME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닉네임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927141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핸드폰번호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87214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ZIPCODE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우편번호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815040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ADDRESS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주소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43144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등록일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56043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BEST_REVIEWER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베스트 리뷰어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259590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ADMIN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관리자 여부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19896"/>
                  </a:ext>
                </a:extLst>
              </a:tr>
              <a:tr h="36879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   </a:t>
                      </a:r>
                      <a:r>
                        <a:rPr lang="ko-KR" altLang="en-US" sz="1600" u="none" strike="noStrike" dirty="0" smtClean="0">
                          <a:effectLst/>
                        </a:rPr>
                        <a:t>비고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54687"/>
                  </a:ext>
                </a:extLst>
              </a:tr>
              <a:tr h="36879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8732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DB </a:t>
            </a:r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48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366696" y="688514"/>
            <a:ext cx="9834738" cy="6169485"/>
          </a:xfrm>
          <a:prstGeom prst="rect">
            <a:avLst/>
          </a:prstGeom>
          <a:solidFill>
            <a:srgbClr val="B5B5B5"/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54" y="3623804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Table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명세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Board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3" name="직선 연결선 22"/>
          <p:cNvCxnSpPr/>
          <p:nvPr/>
        </p:nvCxnSpPr>
        <p:spPr>
          <a:xfrm>
            <a:off x="282711" y="4439541"/>
            <a:ext cx="1800000" cy="0"/>
          </a:xfrm>
          <a:prstGeom prst="line">
            <a:avLst/>
          </a:prstGeom>
          <a:ln>
            <a:solidFill>
              <a:srgbClr val="009F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6954" y="688514"/>
            <a:ext cx="2359742" cy="2935290"/>
            <a:chOff x="10359" y="220256"/>
            <a:chExt cx="2359742" cy="2935290"/>
          </a:xfrm>
        </p:grpSpPr>
        <p:sp>
          <p:nvSpPr>
            <p:cNvPr id="25" name="직사각형 24"/>
            <p:cNvSpPr/>
            <p:nvPr/>
          </p:nvSpPr>
          <p:spPr>
            <a:xfrm>
              <a:off x="10359" y="220256"/>
              <a:ext cx="2359742" cy="293529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3038" lvl="1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Entity</a:t>
              </a:r>
            </a:p>
            <a:p>
              <a:pPr marL="173038" lvl="1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Relationship</a:t>
              </a:r>
            </a:p>
            <a:p>
              <a:pPr marL="173038" lvl="1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Diagram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757208" y="359266"/>
              <a:ext cx="290286" cy="290286"/>
              <a:chOff x="1790083" y="1278282"/>
              <a:chExt cx="290286" cy="290286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790083" y="1278282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5400000">
                <a:off x="1888319" y="1382988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98849"/>
              </p:ext>
            </p:extLst>
          </p:nvPr>
        </p:nvGraphicFramePr>
        <p:xfrm>
          <a:off x="2366696" y="688503"/>
          <a:ext cx="9735985" cy="5772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390">
                  <a:extLst>
                    <a:ext uri="{9D8B030D-6E8A-4147-A177-3AD203B41FA5}">
                      <a16:colId xmlns:a16="http://schemas.microsoft.com/office/drawing/2014/main" val="2319888729"/>
                    </a:ext>
                  </a:extLst>
                </a:gridCol>
                <a:gridCol w="2323394">
                  <a:extLst>
                    <a:ext uri="{9D8B030D-6E8A-4147-A177-3AD203B41FA5}">
                      <a16:colId xmlns:a16="http://schemas.microsoft.com/office/drawing/2014/main" val="1852726145"/>
                    </a:ext>
                  </a:extLst>
                </a:gridCol>
                <a:gridCol w="2333451">
                  <a:extLst>
                    <a:ext uri="{9D8B030D-6E8A-4147-A177-3AD203B41FA5}">
                      <a16:colId xmlns:a16="http://schemas.microsoft.com/office/drawing/2014/main" val="3536883270"/>
                    </a:ext>
                  </a:extLst>
                </a:gridCol>
                <a:gridCol w="1433942">
                  <a:extLst>
                    <a:ext uri="{9D8B030D-6E8A-4147-A177-3AD203B41FA5}">
                      <a16:colId xmlns:a16="http://schemas.microsoft.com/office/drawing/2014/main" val="3811394676"/>
                    </a:ext>
                  </a:extLst>
                </a:gridCol>
                <a:gridCol w="983433">
                  <a:extLst>
                    <a:ext uri="{9D8B030D-6E8A-4147-A177-3AD203B41FA5}">
                      <a16:colId xmlns:a16="http://schemas.microsoft.com/office/drawing/2014/main" val="4021404507"/>
                    </a:ext>
                  </a:extLst>
                </a:gridCol>
                <a:gridCol w="1208217">
                  <a:extLst>
                    <a:ext uri="{9D8B030D-6E8A-4147-A177-3AD203B41FA5}">
                      <a16:colId xmlns:a16="http://schemas.microsoft.com/office/drawing/2014/main" val="3818619039"/>
                    </a:ext>
                  </a:extLst>
                </a:gridCol>
                <a:gridCol w="618158">
                  <a:extLst>
                    <a:ext uri="{9D8B030D-6E8A-4147-A177-3AD203B41FA5}">
                      <a16:colId xmlns:a16="http://schemas.microsoft.com/office/drawing/2014/main" val="671011186"/>
                    </a:ext>
                  </a:extLst>
                </a:gridCol>
              </a:tblGrid>
              <a:tr h="27487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TABLE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00835"/>
                  </a:ext>
                </a:extLst>
              </a:tr>
              <a:tr h="27487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COMMENT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게시판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43571"/>
                  </a:ext>
                </a:extLst>
              </a:tr>
              <a:tr h="274874">
                <a:tc gridSpan="7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75636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lnT w="12700" cmpd="sng">
                      <a:noFill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Column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lnT w="12700" cmpd="sng">
                      <a:noFill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Comments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lnT w="12700" cmpd="sng">
                      <a:noFill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Data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lnT w="12700" cmpd="sng">
                      <a:noFill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KEY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lnT w="12700" cmpd="sng">
                      <a:noFill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NULLABLE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lnT w="12700" cmpd="sng">
                      <a:noFill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SIZE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lnT w="12700" cmpd="sng">
                      <a:noFill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81980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smtClean="0">
                          <a:effectLst/>
                        </a:rPr>
                        <a:t>글 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42502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범주</a:t>
                      </a:r>
                      <a:r>
                        <a:rPr lang="en-US" altLang="ko-KR" sz="1600" u="none" strike="noStrike" dirty="0">
                          <a:effectLst/>
                        </a:rPr>
                        <a:t>(</a:t>
                      </a:r>
                      <a:r>
                        <a:rPr lang="ko-KR" altLang="en-US" sz="1600" u="none" strike="noStrike" dirty="0">
                          <a:effectLst/>
                        </a:rPr>
                        <a:t>한식</a:t>
                      </a:r>
                      <a:r>
                        <a:rPr lang="en-US" altLang="ko-KR" sz="1600" u="none" strike="noStrike" dirty="0">
                          <a:effectLst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</a:rPr>
                        <a:t>중식</a:t>
                      </a:r>
                      <a:r>
                        <a:rPr lang="en-US" altLang="ko-KR" sz="1600" u="none" strike="noStrike" dirty="0">
                          <a:effectLst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</a:rPr>
                        <a:t>등</a:t>
                      </a:r>
                      <a:r>
                        <a:rPr lang="en-US" altLang="ko-KR" sz="1600" u="none" strike="noStrike" dirty="0">
                          <a:effectLst/>
                        </a:rPr>
                        <a:t>..)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35895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SUBJECT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제목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59828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CONTENT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내용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VARCHAR2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4000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36592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NICKNAME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닉네임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3110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READHIT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조회수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23356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RECOMMENDATION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추천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21829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작성일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958967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ACCESSIBLE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접근성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100460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TASTE_POINT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맛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668324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SERVICE_POINT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서비스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06071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CLEAN_POINT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위생상태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38440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TOTAL_POINT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총점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241833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IMAGE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사진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4000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45254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ADDRESS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주소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39851"/>
                  </a:ext>
                </a:extLst>
              </a:tr>
              <a:tr h="27487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smtClean="0">
                          <a:effectLst/>
                        </a:rPr>
                        <a:t>   비고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DE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DE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DE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DE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DE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ED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40391"/>
                  </a:ext>
                </a:extLst>
              </a:tr>
              <a:tr h="27487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create sequence </a:t>
                      </a:r>
                      <a:r>
                        <a:rPr lang="en-US" sz="1600" u="none" strike="noStrike" dirty="0" err="1">
                          <a:effectLst/>
                        </a:rPr>
                        <a:t>board_no_seq</a:t>
                      </a:r>
                      <a:r>
                        <a:rPr lang="en-US" sz="1600" u="none" strike="noStrike" dirty="0">
                          <a:effectLst/>
                        </a:rPr>
                        <a:t>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8" marR="6198" marT="6198" marB="0"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69704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DB </a:t>
            </a:r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49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954" y="3623804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Table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명세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 err="1">
                  <a:solidFill>
                    <a:schemeClr val="bg1"/>
                  </a:solidFill>
                </a:rPr>
                <a:t>CList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2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2366696" y="688514"/>
            <a:ext cx="9834738" cy="6169485"/>
          </a:xfrm>
          <a:prstGeom prst="rect">
            <a:avLst/>
          </a:prstGeom>
          <a:solidFill>
            <a:srgbClr val="B5B5B5"/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82711" y="4439541"/>
            <a:ext cx="1800000" cy="0"/>
          </a:xfrm>
          <a:prstGeom prst="line">
            <a:avLst/>
          </a:prstGeom>
          <a:ln>
            <a:solidFill>
              <a:srgbClr val="009F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6954" y="688514"/>
            <a:ext cx="2359742" cy="2935290"/>
            <a:chOff x="10359" y="220256"/>
            <a:chExt cx="2359742" cy="2935290"/>
          </a:xfrm>
        </p:grpSpPr>
        <p:sp>
          <p:nvSpPr>
            <p:cNvPr id="25" name="직사각형 24"/>
            <p:cNvSpPr/>
            <p:nvPr/>
          </p:nvSpPr>
          <p:spPr>
            <a:xfrm>
              <a:off x="10359" y="220256"/>
              <a:ext cx="2359742" cy="293529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3038" lvl="1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Entity</a:t>
              </a:r>
            </a:p>
            <a:p>
              <a:pPr marL="173038" lvl="1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Relationship</a:t>
              </a:r>
            </a:p>
            <a:p>
              <a:pPr marL="173038" lvl="1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Diagram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757208" y="359266"/>
              <a:ext cx="290286" cy="290286"/>
              <a:chOff x="1790083" y="1278282"/>
              <a:chExt cx="290286" cy="290286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790083" y="1278282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5400000">
                <a:off x="1888319" y="1382988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22138"/>
              </p:ext>
            </p:extLst>
          </p:nvPr>
        </p:nvGraphicFramePr>
        <p:xfrm>
          <a:off x="2366696" y="688515"/>
          <a:ext cx="9733862" cy="5772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326">
                  <a:extLst>
                    <a:ext uri="{9D8B030D-6E8A-4147-A177-3AD203B41FA5}">
                      <a16:colId xmlns:a16="http://schemas.microsoft.com/office/drawing/2014/main" val="3124770590"/>
                    </a:ext>
                  </a:extLst>
                </a:gridCol>
                <a:gridCol w="2491650">
                  <a:extLst>
                    <a:ext uri="{9D8B030D-6E8A-4147-A177-3AD203B41FA5}">
                      <a16:colId xmlns:a16="http://schemas.microsoft.com/office/drawing/2014/main" val="2043903424"/>
                    </a:ext>
                  </a:extLst>
                </a:gridCol>
                <a:gridCol w="1957725">
                  <a:extLst>
                    <a:ext uri="{9D8B030D-6E8A-4147-A177-3AD203B41FA5}">
                      <a16:colId xmlns:a16="http://schemas.microsoft.com/office/drawing/2014/main" val="3263646864"/>
                    </a:ext>
                  </a:extLst>
                </a:gridCol>
                <a:gridCol w="1232135">
                  <a:extLst>
                    <a:ext uri="{9D8B030D-6E8A-4147-A177-3AD203B41FA5}">
                      <a16:colId xmlns:a16="http://schemas.microsoft.com/office/drawing/2014/main" val="3826119748"/>
                    </a:ext>
                  </a:extLst>
                </a:gridCol>
                <a:gridCol w="958326">
                  <a:extLst>
                    <a:ext uri="{9D8B030D-6E8A-4147-A177-3AD203B41FA5}">
                      <a16:colId xmlns:a16="http://schemas.microsoft.com/office/drawing/2014/main" val="4114690441"/>
                    </a:ext>
                  </a:extLst>
                </a:gridCol>
                <a:gridCol w="1177374">
                  <a:extLst>
                    <a:ext uri="{9D8B030D-6E8A-4147-A177-3AD203B41FA5}">
                      <a16:colId xmlns:a16="http://schemas.microsoft.com/office/drawing/2014/main" val="358134426"/>
                    </a:ext>
                  </a:extLst>
                </a:gridCol>
                <a:gridCol w="958326">
                  <a:extLst>
                    <a:ext uri="{9D8B030D-6E8A-4147-A177-3AD203B41FA5}">
                      <a16:colId xmlns:a16="http://schemas.microsoft.com/office/drawing/2014/main" val="987330047"/>
                    </a:ext>
                  </a:extLst>
                </a:gridCol>
              </a:tblGrid>
              <a:tr h="4947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TABLE NAME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CLIST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51306"/>
                  </a:ext>
                </a:extLst>
              </a:tr>
              <a:tr h="4947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COMMENT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댓글 리스트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60870"/>
                  </a:ext>
                </a:extLst>
              </a:tr>
              <a:tr h="494772">
                <a:tc gridSpan="7"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206600"/>
                  </a:ext>
                </a:extLst>
              </a:tr>
              <a:tr h="494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Column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Comments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Data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KEY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NULLABLE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SIZE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8888990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smtClean="0">
                          <a:effectLst/>
                        </a:rPr>
                        <a:t>댓글 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0568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CONTNUM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댓글 대상 글 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42189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NICKNAME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작성자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25517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CONTENT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smtClean="0">
                          <a:effectLst/>
                        </a:rPr>
                        <a:t>댓글 내용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VARCHAR2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4000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20511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smtClean="0">
                          <a:effectLst/>
                        </a:rPr>
                        <a:t>댓글 작성일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470029"/>
                  </a:ext>
                </a:extLst>
              </a:tr>
              <a:tr h="541893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 smtClean="0">
                          <a:effectLst/>
                        </a:rPr>
                        <a:t>   </a:t>
                      </a:r>
                      <a:r>
                        <a:rPr lang="ko-KR" altLang="en-US" sz="1600" u="none" strike="noStrike" dirty="0" smtClean="0">
                          <a:effectLst/>
                        </a:rPr>
                        <a:t>비고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16355"/>
                  </a:ext>
                </a:extLst>
              </a:tr>
              <a:tr h="54189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create sequence </a:t>
                      </a:r>
                      <a:r>
                        <a:rPr lang="en-US" sz="1600" u="none" strike="noStrike" dirty="0" err="1">
                          <a:effectLst/>
                        </a:rPr>
                        <a:t>clist_no_seq</a:t>
                      </a:r>
                      <a:r>
                        <a:rPr lang="en-US" sz="1600" u="none" strike="noStrike" dirty="0">
                          <a:effectLst/>
                        </a:rPr>
                        <a:t>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72439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altLang="ko-KR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DB </a:t>
            </a:r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3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다리꼴 35"/>
          <p:cNvSpPr/>
          <p:nvPr/>
        </p:nvSpPr>
        <p:spPr>
          <a:xfrm rot="5400000">
            <a:off x="3069490" y="-2264512"/>
            <a:ext cx="6053022" cy="12192002"/>
          </a:xfrm>
          <a:prstGeom prst="trapezoid">
            <a:avLst>
              <a:gd name="adj" fmla="val 0"/>
            </a:avLst>
          </a:prstGeom>
          <a:pattFill prst="pct5">
            <a:fgClr>
              <a:schemeClr val="accent5">
                <a:lumMod val="40000"/>
                <a:lumOff val="60000"/>
              </a:schemeClr>
            </a:fgClr>
            <a:bgClr>
              <a:schemeClr val="accent5">
                <a:lumMod val="60000"/>
                <a:lumOff val="40000"/>
              </a:schemeClr>
            </a:bgClr>
          </a:patt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654635" y="122234"/>
            <a:ext cx="662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CONTENTS</a:t>
            </a:r>
            <a:endParaRPr lang="ko-KR" altLang="en-US" sz="36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8775" y="1299318"/>
            <a:ext cx="508664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프로젝트 개요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1-(1) Mat-Star</a:t>
            </a: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1-(2)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BenchMarking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1-(3)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팀원임무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1-(4) Schedule</a:t>
            </a: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1-(5)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개발환경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ts val="3000"/>
              </a:lnSpc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2. DB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설계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2-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(1)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Entity Relationship Diagram</a:t>
            </a: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2-(2) Table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명세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80547" y="2812571"/>
            <a:ext cx="5086643" cy="351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파일구성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3-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(1)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Class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구성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3-(2)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Jsp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구성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화면구성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4-(1) Layout</a:t>
            </a: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4-(2) Header &amp; Footer</a:t>
            </a:r>
          </a:p>
          <a:p>
            <a:pPr lvl="1">
              <a:lnSpc>
                <a:spcPts val="3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4-(3) Body</a:t>
            </a:r>
          </a:p>
        </p:txBody>
      </p:sp>
    </p:spTree>
    <p:extLst>
      <p:ext uri="{BB962C8B-B14F-4D97-AF65-F5344CB8AC3E}">
        <p14:creationId xmlns:p14="http://schemas.microsoft.com/office/powerpoint/2010/main" val="43660504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88515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Mat-Star</a:t>
              </a: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맛집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+ SNS = Mat-Star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61258" y="1540985"/>
              <a:ext cx="1800000" cy="0"/>
            </a:xfrm>
            <a:prstGeom prst="line">
              <a:avLst/>
            </a:prstGeom>
            <a:ln>
              <a:solidFill>
                <a:srgbClr val="009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6954" y="6166949"/>
            <a:ext cx="2359742" cy="691050"/>
            <a:chOff x="10359" y="220256"/>
            <a:chExt cx="2359742" cy="691050"/>
          </a:xfrm>
        </p:grpSpPr>
        <p:sp>
          <p:nvSpPr>
            <p:cNvPr id="74" name="직사각형 7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구현 기능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954" y="3759741"/>
            <a:ext cx="2359742" cy="691050"/>
            <a:chOff x="6954" y="3759741"/>
            <a:chExt cx="2359742" cy="691050"/>
          </a:xfrm>
        </p:grpSpPr>
        <p:sp>
          <p:nvSpPr>
            <p:cNvPr id="79" name="직사각형 78"/>
            <p:cNvSpPr/>
            <p:nvPr/>
          </p:nvSpPr>
          <p:spPr>
            <a:xfrm>
              <a:off x="6954" y="3759741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err="1" smtClean="0">
                  <a:solidFill>
                    <a:schemeClr val="bg1">
                      <a:lumMod val="65000"/>
                    </a:schemeClr>
                  </a:solidFill>
                </a:rPr>
                <a:t>BenchMarking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764658" y="3960123"/>
              <a:ext cx="290286" cy="290286"/>
              <a:chOff x="1800938" y="1339654"/>
              <a:chExt cx="290286" cy="29028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6954" y="4695577"/>
            <a:ext cx="2359742" cy="691050"/>
            <a:chOff x="10359" y="220256"/>
            <a:chExt cx="2359742" cy="691050"/>
          </a:xfrm>
        </p:grpSpPr>
        <p:sp>
          <p:nvSpPr>
            <p:cNvPr id="84" name="직사각형 8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팀원 임무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0" y="5431263"/>
            <a:ext cx="2359742" cy="691050"/>
            <a:chOff x="10359" y="220256"/>
            <a:chExt cx="2359742" cy="691050"/>
          </a:xfrm>
        </p:grpSpPr>
        <p:sp>
          <p:nvSpPr>
            <p:cNvPr id="89" name="직사각형 88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개요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99127" y="688514"/>
            <a:ext cx="9834738" cy="6169485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ts val="3000"/>
              </a:lnSpc>
            </a:pPr>
            <a:r>
              <a:rPr lang="en-US" altLang="ko-KR" sz="4000" b="1" dirty="0">
                <a:solidFill>
                  <a:srgbClr val="595959"/>
                </a:solidFill>
                <a:latin typeface="+mn-ea"/>
              </a:rPr>
              <a:t>What is Mat-Star</a:t>
            </a:r>
            <a:r>
              <a:rPr lang="en-US" altLang="ko-KR" sz="4000" b="1" dirty="0" smtClean="0">
                <a:solidFill>
                  <a:srgbClr val="595959"/>
                </a:solidFill>
                <a:latin typeface="+mn-ea"/>
              </a:rPr>
              <a:t>?</a:t>
            </a:r>
            <a:endParaRPr lang="en-US" altLang="ko-KR" sz="40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6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88515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Mat-Star</a:t>
              </a: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맛집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+ SNS = Mat-Star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61258" y="1540985"/>
              <a:ext cx="1800000" cy="0"/>
            </a:xfrm>
            <a:prstGeom prst="line">
              <a:avLst/>
            </a:prstGeom>
            <a:ln>
              <a:solidFill>
                <a:srgbClr val="009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2356536" y="688514"/>
            <a:ext cx="9834738" cy="6169485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954" y="6166949"/>
            <a:ext cx="2359742" cy="691050"/>
            <a:chOff x="10359" y="220256"/>
            <a:chExt cx="2359742" cy="691050"/>
          </a:xfrm>
        </p:grpSpPr>
        <p:sp>
          <p:nvSpPr>
            <p:cNvPr id="74" name="직사각형 7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구현 기능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954" y="3759741"/>
            <a:ext cx="2359742" cy="691050"/>
            <a:chOff x="6954" y="3759741"/>
            <a:chExt cx="2359742" cy="691050"/>
          </a:xfrm>
        </p:grpSpPr>
        <p:sp>
          <p:nvSpPr>
            <p:cNvPr id="79" name="직사각형 78"/>
            <p:cNvSpPr/>
            <p:nvPr/>
          </p:nvSpPr>
          <p:spPr>
            <a:xfrm>
              <a:off x="6954" y="3759741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err="1" smtClean="0">
                  <a:solidFill>
                    <a:schemeClr val="bg1">
                      <a:lumMod val="65000"/>
                    </a:schemeClr>
                  </a:solidFill>
                </a:rPr>
                <a:t>BenchMarking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764658" y="3960123"/>
              <a:ext cx="290286" cy="290286"/>
              <a:chOff x="1800938" y="1339654"/>
              <a:chExt cx="290286" cy="29028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6954" y="4695577"/>
            <a:ext cx="2359742" cy="691050"/>
            <a:chOff x="10359" y="220256"/>
            <a:chExt cx="2359742" cy="691050"/>
          </a:xfrm>
        </p:grpSpPr>
        <p:sp>
          <p:nvSpPr>
            <p:cNvPr id="84" name="직사각형 8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팀원 임무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0" y="5431263"/>
            <a:ext cx="2359742" cy="691050"/>
            <a:chOff x="10359" y="220256"/>
            <a:chExt cx="2359742" cy="691050"/>
          </a:xfrm>
        </p:grpSpPr>
        <p:sp>
          <p:nvSpPr>
            <p:cNvPr id="89" name="직사각형 88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90584" y="99388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개요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306775" y="1883473"/>
            <a:ext cx="3756199" cy="4675909"/>
            <a:chOff x="4636785" y="325875"/>
            <a:chExt cx="4918755" cy="5807473"/>
          </a:xfrm>
        </p:grpSpPr>
        <p:sp>
          <p:nvSpPr>
            <p:cNvPr id="45" name="TextBox 44"/>
            <p:cNvSpPr txBox="1"/>
            <p:nvPr/>
          </p:nvSpPr>
          <p:spPr>
            <a:xfrm>
              <a:off x="6062016" y="5674638"/>
              <a:ext cx="3493524" cy="45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SNS</a:t>
              </a:r>
              <a:endParaRPr lang="ko-KR" altLang="en-US" dirty="0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785" y="325875"/>
              <a:ext cx="3683661" cy="5383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63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88515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Mat-Star</a:t>
              </a: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맛집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+ SNS = Mat-Star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61258" y="1540985"/>
              <a:ext cx="1800000" cy="0"/>
            </a:xfrm>
            <a:prstGeom prst="line">
              <a:avLst/>
            </a:prstGeom>
            <a:ln>
              <a:solidFill>
                <a:srgbClr val="009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2356536" y="688514"/>
            <a:ext cx="9834738" cy="6169485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954" y="6166949"/>
            <a:ext cx="2359742" cy="691050"/>
            <a:chOff x="10359" y="220256"/>
            <a:chExt cx="2359742" cy="691050"/>
          </a:xfrm>
        </p:grpSpPr>
        <p:sp>
          <p:nvSpPr>
            <p:cNvPr id="74" name="직사각형 7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구현 기능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954" y="3759741"/>
            <a:ext cx="2359742" cy="691050"/>
            <a:chOff x="6954" y="3759741"/>
            <a:chExt cx="2359742" cy="691050"/>
          </a:xfrm>
        </p:grpSpPr>
        <p:sp>
          <p:nvSpPr>
            <p:cNvPr id="79" name="직사각형 78"/>
            <p:cNvSpPr/>
            <p:nvPr/>
          </p:nvSpPr>
          <p:spPr>
            <a:xfrm>
              <a:off x="6954" y="3759741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err="1" smtClean="0">
                  <a:solidFill>
                    <a:schemeClr val="bg1">
                      <a:lumMod val="65000"/>
                    </a:schemeClr>
                  </a:solidFill>
                </a:rPr>
                <a:t>BenchMarking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764658" y="3960123"/>
              <a:ext cx="290286" cy="290286"/>
              <a:chOff x="1800938" y="1339654"/>
              <a:chExt cx="290286" cy="29028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6954" y="4695577"/>
            <a:ext cx="2359742" cy="691050"/>
            <a:chOff x="10359" y="220256"/>
            <a:chExt cx="2359742" cy="691050"/>
          </a:xfrm>
        </p:grpSpPr>
        <p:sp>
          <p:nvSpPr>
            <p:cNvPr id="84" name="직사각형 8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팀원 임무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0" y="5431263"/>
            <a:ext cx="2359742" cy="691050"/>
            <a:chOff x="10359" y="220256"/>
            <a:chExt cx="2359742" cy="691050"/>
          </a:xfrm>
        </p:grpSpPr>
        <p:sp>
          <p:nvSpPr>
            <p:cNvPr id="89" name="직사각형 88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개요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529573" y="1147604"/>
            <a:ext cx="3500502" cy="2271533"/>
            <a:chOff x="3375519" y="1478560"/>
            <a:chExt cx="4583919" cy="2821242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19" y="1478560"/>
              <a:ext cx="3121558" cy="23921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606638" y="3841092"/>
              <a:ext cx="3352800" cy="45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맛집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306775" y="1883473"/>
            <a:ext cx="3756199" cy="4675909"/>
            <a:chOff x="4636785" y="325875"/>
            <a:chExt cx="4918755" cy="5807473"/>
          </a:xfrm>
        </p:grpSpPr>
        <p:sp>
          <p:nvSpPr>
            <p:cNvPr id="42" name="TextBox 41"/>
            <p:cNvSpPr txBox="1"/>
            <p:nvPr/>
          </p:nvSpPr>
          <p:spPr>
            <a:xfrm>
              <a:off x="6062016" y="5674638"/>
              <a:ext cx="3493524" cy="45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SNS</a:t>
              </a:r>
              <a:endParaRPr lang="ko-KR" altLang="en-US" dirty="0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785" y="325875"/>
              <a:ext cx="3683661" cy="5383812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920409" y="712898"/>
            <a:ext cx="1471963" cy="879924"/>
            <a:chOff x="6920409" y="712898"/>
            <a:chExt cx="1471963" cy="879924"/>
          </a:xfrm>
        </p:grpSpPr>
        <p:sp>
          <p:nvSpPr>
            <p:cNvPr id="3" name="아래로 구부러진 화살표 2"/>
            <p:cNvSpPr/>
            <p:nvPr/>
          </p:nvSpPr>
          <p:spPr>
            <a:xfrm rot="20030483" flipH="1">
              <a:off x="6920409" y="1073551"/>
              <a:ext cx="1471963" cy="519271"/>
            </a:xfrm>
            <a:prstGeom prst="curvedDownArrow">
              <a:avLst/>
            </a:prstGeom>
            <a:solidFill>
              <a:srgbClr val="BCC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067137">
              <a:off x="7011961" y="71289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Theme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88515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Mat-Star</a:t>
              </a: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맛집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+ SNS = Mat-Star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61258" y="1540985"/>
              <a:ext cx="1800000" cy="0"/>
            </a:xfrm>
            <a:prstGeom prst="line">
              <a:avLst/>
            </a:prstGeom>
            <a:ln>
              <a:solidFill>
                <a:srgbClr val="009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2356536" y="688514"/>
            <a:ext cx="9834738" cy="6169485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954" y="6166949"/>
            <a:ext cx="2359742" cy="691050"/>
            <a:chOff x="10359" y="220256"/>
            <a:chExt cx="2359742" cy="691050"/>
          </a:xfrm>
        </p:grpSpPr>
        <p:sp>
          <p:nvSpPr>
            <p:cNvPr id="74" name="직사각형 7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구현 기능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954" y="3759741"/>
            <a:ext cx="2359742" cy="691050"/>
            <a:chOff x="6954" y="3759741"/>
            <a:chExt cx="2359742" cy="691050"/>
          </a:xfrm>
        </p:grpSpPr>
        <p:sp>
          <p:nvSpPr>
            <p:cNvPr id="79" name="직사각형 78"/>
            <p:cNvSpPr/>
            <p:nvPr/>
          </p:nvSpPr>
          <p:spPr>
            <a:xfrm>
              <a:off x="6954" y="3759741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err="1" smtClean="0">
                  <a:solidFill>
                    <a:schemeClr val="bg1">
                      <a:lumMod val="65000"/>
                    </a:schemeClr>
                  </a:solidFill>
                </a:rPr>
                <a:t>BenchMarking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764658" y="3960123"/>
              <a:ext cx="290286" cy="290286"/>
              <a:chOff x="1800938" y="1339654"/>
              <a:chExt cx="290286" cy="29028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6954" y="4695577"/>
            <a:ext cx="2359742" cy="691050"/>
            <a:chOff x="10359" y="220256"/>
            <a:chExt cx="2359742" cy="691050"/>
          </a:xfrm>
        </p:grpSpPr>
        <p:sp>
          <p:nvSpPr>
            <p:cNvPr id="84" name="직사각형 8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팀원 임무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0" y="5431263"/>
            <a:ext cx="2359742" cy="691050"/>
            <a:chOff x="10359" y="220256"/>
            <a:chExt cx="2359742" cy="691050"/>
          </a:xfrm>
        </p:grpSpPr>
        <p:sp>
          <p:nvSpPr>
            <p:cNvPr id="89" name="직사각형 88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개요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532736" y="1044508"/>
            <a:ext cx="3016013" cy="2153698"/>
            <a:chOff x="10200673" y="1656375"/>
            <a:chExt cx="3949479" cy="2674891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0673" y="1656375"/>
              <a:ext cx="2744173" cy="221618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0656628" y="3872556"/>
              <a:ext cx="3493524" cy="45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사용자 리뷰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306775" y="1883473"/>
            <a:ext cx="3422824" cy="4704129"/>
            <a:chOff x="4636785" y="325875"/>
            <a:chExt cx="4482199" cy="5842522"/>
          </a:xfrm>
        </p:grpSpPr>
        <p:sp>
          <p:nvSpPr>
            <p:cNvPr id="42" name="TextBox 41"/>
            <p:cNvSpPr txBox="1"/>
            <p:nvPr/>
          </p:nvSpPr>
          <p:spPr>
            <a:xfrm>
              <a:off x="5625460" y="5709687"/>
              <a:ext cx="3493524" cy="45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SNS + </a:t>
              </a:r>
              <a:r>
                <a:rPr lang="ko-KR" altLang="en-US" dirty="0" smtClean="0"/>
                <a:t>맛집</a:t>
              </a:r>
              <a:endParaRPr lang="ko-KR" altLang="en-US" dirty="0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785" y="325875"/>
              <a:ext cx="3683661" cy="5383812"/>
            </a:xfrm>
            <a:prstGeom prst="rect">
              <a:avLst/>
            </a:prstGeom>
          </p:spPr>
        </p:pic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20" y="2179257"/>
            <a:ext cx="2819977" cy="309008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6920409" y="712898"/>
            <a:ext cx="1471963" cy="879924"/>
            <a:chOff x="6920409" y="712898"/>
            <a:chExt cx="1471963" cy="879924"/>
          </a:xfrm>
        </p:grpSpPr>
        <p:sp>
          <p:nvSpPr>
            <p:cNvPr id="45" name="아래로 구부러진 화살표 44"/>
            <p:cNvSpPr/>
            <p:nvPr/>
          </p:nvSpPr>
          <p:spPr>
            <a:xfrm rot="20030483" flipH="1">
              <a:off x="6920409" y="1073551"/>
              <a:ext cx="1471963" cy="519271"/>
            </a:xfrm>
            <a:prstGeom prst="curvedDownArrow">
              <a:avLst/>
            </a:prstGeom>
            <a:solidFill>
              <a:srgbClr val="BCC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0067137">
              <a:off x="7011961" y="71289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Review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3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88515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Mat-Star</a:t>
              </a: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맛집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+ SNS = Mat-Star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61258" y="1540985"/>
              <a:ext cx="1800000" cy="0"/>
            </a:xfrm>
            <a:prstGeom prst="line">
              <a:avLst/>
            </a:prstGeom>
            <a:ln>
              <a:solidFill>
                <a:srgbClr val="009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2356536" y="688514"/>
            <a:ext cx="9834738" cy="6169485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954" y="6166949"/>
            <a:ext cx="2359742" cy="691050"/>
            <a:chOff x="10359" y="220256"/>
            <a:chExt cx="2359742" cy="691050"/>
          </a:xfrm>
        </p:grpSpPr>
        <p:sp>
          <p:nvSpPr>
            <p:cNvPr id="74" name="직사각형 7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구현 기능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954" y="3759741"/>
            <a:ext cx="2359742" cy="691050"/>
            <a:chOff x="6954" y="3759741"/>
            <a:chExt cx="2359742" cy="691050"/>
          </a:xfrm>
        </p:grpSpPr>
        <p:sp>
          <p:nvSpPr>
            <p:cNvPr id="79" name="직사각형 78"/>
            <p:cNvSpPr/>
            <p:nvPr/>
          </p:nvSpPr>
          <p:spPr>
            <a:xfrm>
              <a:off x="6954" y="3759741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err="1" smtClean="0">
                  <a:solidFill>
                    <a:schemeClr val="bg1">
                      <a:lumMod val="65000"/>
                    </a:schemeClr>
                  </a:solidFill>
                </a:rPr>
                <a:t>BenchMarking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764658" y="3960123"/>
              <a:ext cx="290286" cy="290286"/>
              <a:chOff x="1800938" y="1339654"/>
              <a:chExt cx="290286" cy="29028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6954" y="4695577"/>
            <a:ext cx="2359742" cy="691050"/>
            <a:chOff x="10359" y="220256"/>
            <a:chExt cx="2359742" cy="691050"/>
          </a:xfrm>
        </p:grpSpPr>
        <p:sp>
          <p:nvSpPr>
            <p:cNvPr id="84" name="직사각형 8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팀원 임무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0" y="5431263"/>
            <a:ext cx="2359742" cy="691050"/>
            <a:chOff x="10359" y="220256"/>
            <a:chExt cx="2359742" cy="691050"/>
          </a:xfrm>
        </p:grpSpPr>
        <p:sp>
          <p:nvSpPr>
            <p:cNvPr id="89" name="직사각형 88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개요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38495" y="864132"/>
            <a:ext cx="3318119" cy="4704298"/>
            <a:chOff x="4273444" y="1883473"/>
            <a:chExt cx="3318119" cy="4704298"/>
          </a:xfrm>
        </p:grpSpPr>
        <p:grpSp>
          <p:nvGrpSpPr>
            <p:cNvPr id="41" name="그룹 40"/>
            <p:cNvGrpSpPr/>
            <p:nvPr/>
          </p:nvGrpSpPr>
          <p:grpSpPr>
            <a:xfrm>
              <a:off x="4273444" y="1883473"/>
              <a:ext cx="3318119" cy="4704298"/>
              <a:chOff x="4593138" y="325875"/>
              <a:chExt cx="4345087" cy="58427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593138" y="5709897"/>
                <a:ext cx="4345087" cy="45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맛집 </a:t>
                </a:r>
                <a:r>
                  <a:rPr lang="en-US" altLang="ko-KR" dirty="0" smtClean="0"/>
                  <a:t>+ </a:t>
                </a:r>
                <a:r>
                  <a:rPr lang="ko-KR" altLang="en-US" dirty="0" smtClean="0"/>
                  <a:t>사용자 리뷰</a:t>
                </a:r>
                <a:r>
                  <a:rPr lang="en-US" altLang="ko-KR" dirty="0"/>
                  <a:t> + SNS </a:t>
                </a:r>
                <a:endParaRPr lang="ko-KR" altLang="en-US" dirty="0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6785" y="325875"/>
                <a:ext cx="3683661" cy="5383812"/>
              </a:xfrm>
              <a:prstGeom prst="rect">
                <a:avLst/>
              </a:prstGeom>
            </p:spPr>
          </p:pic>
        </p:grp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820" y="2179257"/>
              <a:ext cx="2819977" cy="309008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774" y="3541721"/>
              <a:ext cx="2813023" cy="2515764"/>
            </a:xfrm>
            <a:prstGeom prst="rect">
              <a:avLst/>
            </a:prstGeom>
          </p:spPr>
        </p:pic>
      </p:grpSp>
      <p:sp>
        <p:nvSpPr>
          <p:cNvPr id="47" name="내용 개체 틀 2"/>
          <p:cNvSpPr>
            <a:spLocks noGrp="1"/>
          </p:cNvSpPr>
          <p:nvPr>
            <p:ph idx="1"/>
          </p:nvPr>
        </p:nvSpPr>
        <p:spPr>
          <a:xfrm>
            <a:off x="5052239" y="5776788"/>
            <a:ext cx="4767531" cy="623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4000" b="1" dirty="0" smtClean="0">
                <a:latin typeface="+mn-ea"/>
              </a:rPr>
              <a:t>This is Mat-Star!!</a:t>
            </a:r>
            <a:endParaRPr lang="en-US" altLang="ko-KR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8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1839" y="1427313"/>
            <a:ext cx="2359742" cy="2837054"/>
            <a:chOff x="0" y="688515"/>
            <a:chExt cx="2359742" cy="2837054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88515"/>
              <a:ext cx="2359742" cy="2837054"/>
              <a:chOff x="0" y="688515"/>
              <a:chExt cx="2359742" cy="283705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0" y="688515"/>
                <a:ext cx="2359742" cy="2837054"/>
              </a:xfrm>
              <a:prstGeom prst="rect">
                <a:avLst/>
              </a:prstGeom>
              <a:solidFill>
                <a:srgbClr val="8FAADC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62930" y="1044508"/>
                <a:ext cx="1997366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 smtClean="0">
                    <a:solidFill>
                      <a:schemeClr val="bg1"/>
                    </a:solidFill>
                  </a:rPr>
                  <a:t>BenchMarking</a:t>
                </a:r>
                <a:endParaRPr lang="en-US" altLang="ko-KR" sz="1600" b="1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b="1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망고 플레이트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 err="1" smtClean="0">
                    <a:solidFill>
                      <a:schemeClr val="bg1"/>
                    </a:solidFill>
                  </a:rPr>
                  <a:t>Cetizen</a:t>
                </a:r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Instagram</a:t>
                </a: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261258" y="1540985"/>
                <a:ext cx="1800000" cy="0"/>
              </a:xfrm>
              <a:prstGeom prst="line">
                <a:avLst/>
              </a:prstGeom>
              <a:ln>
                <a:solidFill>
                  <a:srgbClr val="009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직사각형 37"/>
          <p:cNvSpPr/>
          <p:nvPr/>
        </p:nvSpPr>
        <p:spPr>
          <a:xfrm>
            <a:off x="2356536" y="688514"/>
            <a:ext cx="9834738" cy="6169485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ts val="30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954" y="6166949"/>
            <a:ext cx="2359742" cy="691050"/>
            <a:chOff x="10359" y="220256"/>
            <a:chExt cx="2359742" cy="691050"/>
          </a:xfrm>
        </p:grpSpPr>
        <p:sp>
          <p:nvSpPr>
            <p:cNvPr id="74" name="직사각형 7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구현 기능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2314" y="742808"/>
            <a:ext cx="2359742" cy="691050"/>
            <a:chOff x="10359" y="220256"/>
            <a:chExt cx="2359742" cy="691050"/>
          </a:xfrm>
        </p:grpSpPr>
        <p:sp>
          <p:nvSpPr>
            <p:cNvPr id="79" name="직사각형 78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Mat-Star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6954" y="4695577"/>
            <a:ext cx="2359742" cy="691050"/>
            <a:chOff x="10359" y="220256"/>
            <a:chExt cx="2359742" cy="691050"/>
          </a:xfrm>
        </p:grpSpPr>
        <p:sp>
          <p:nvSpPr>
            <p:cNvPr id="84" name="직사각형 8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팀원 임무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0" y="5431263"/>
            <a:ext cx="2359742" cy="691050"/>
            <a:chOff x="10359" y="220256"/>
            <a:chExt cx="2359742" cy="691050"/>
          </a:xfrm>
        </p:grpSpPr>
        <p:sp>
          <p:nvSpPr>
            <p:cNvPr id="89" name="직사각형 88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개요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84118" y="1886402"/>
            <a:ext cx="3929036" cy="3710922"/>
            <a:chOff x="2684118" y="1886402"/>
            <a:chExt cx="3929036" cy="371092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118" y="1886402"/>
              <a:ext cx="3929036" cy="301088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847559" y="4950993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망고 플레이트</a:t>
              </a:r>
              <a:endParaRPr lang="en-US" altLang="ko-KR" dirty="0" smtClean="0"/>
            </a:p>
            <a:p>
              <a:r>
                <a:rPr lang="en-US" altLang="ko-KR" dirty="0"/>
                <a:t>https://www.mangoplate.com/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782728" y="1891455"/>
            <a:ext cx="4111756" cy="4000166"/>
            <a:chOff x="7607570" y="1223623"/>
            <a:chExt cx="4111756" cy="400016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570" y="1223623"/>
              <a:ext cx="4111756" cy="3320634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8200364" y="4577458"/>
              <a:ext cx="349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Cetizen</a:t>
              </a:r>
              <a:endParaRPr lang="en-US" altLang="ko-KR" dirty="0" smtClean="0"/>
            </a:p>
            <a:p>
              <a:r>
                <a:rPr lang="en-US" altLang="ko-KR" dirty="0"/>
                <a:t>http://http://</a:t>
              </a:r>
              <a:r>
                <a:rPr lang="en-US" altLang="ko-KR" dirty="0" smtClean="0"/>
                <a:t>www.cetizen.com/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45082" y="3203351"/>
            <a:ext cx="3493524" cy="3385215"/>
            <a:chOff x="6062016" y="2935754"/>
            <a:chExt cx="3493524" cy="3385215"/>
          </a:xfrm>
        </p:grpSpPr>
        <p:sp>
          <p:nvSpPr>
            <p:cNvPr id="45" name="TextBox 44"/>
            <p:cNvSpPr txBox="1"/>
            <p:nvPr/>
          </p:nvSpPr>
          <p:spPr>
            <a:xfrm>
              <a:off x="6062016" y="5674638"/>
              <a:ext cx="349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Instagram</a:t>
              </a:r>
            </a:p>
            <a:p>
              <a:r>
                <a:rPr lang="en-US" altLang="ko-KR" dirty="0" smtClean="0"/>
                <a:t>https</a:t>
              </a:r>
              <a:r>
                <a:rPr lang="en-US" altLang="ko-KR" dirty="0"/>
                <a:t>://www.instagram.com/</a:t>
              </a:r>
              <a:endParaRPr lang="ko-KR" altLang="en-US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759" y="2935754"/>
              <a:ext cx="1904514" cy="2783520"/>
            </a:xfrm>
            <a:prstGeom prst="rect">
              <a:avLst/>
            </a:prstGeom>
          </p:spPr>
        </p:pic>
      </p:grpSp>
      <p:sp>
        <p:nvSpPr>
          <p:cNvPr id="42" name="내용 개체 틀 2"/>
          <p:cNvSpPr>
            <a:spLocks noGrp="1"/>
          </p:cNvSpPr>
          <p:nvPr>
            <p:ph idx="1"/>
          </p:nvPr>
        </p:nvSpPr>
        <p:spPr>
          <a:xfrm>
            <a:off x="3689178" y="1536961"/>
            <a:ext cx="2609762" cy="623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smtClean="0">
                <a:solidFill>
                  <a:srgbClr val="595959"/>
                </a:solidFill>
                <a:latin typeface="+mn-ea"/>
              </a:rPr>
              <a:t>맛집 검색 기능</a:t>
            </a:r>
            <a:endParaRPr lang="en-US" altLang="ko-KR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8967376" y="1553362"/>
            <a:ext cx="2609762" cy="62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 smtClean="0">
                <a:solidFill>
                  <a:srgbClr val="595959"/>
                </a:solidFill>
                <a:latin typeface="+mn-ea"/>
              </a:rPr>
              <a:t>사용자 소통</a:t>
            </a:r>
            <a:endParaRPr lang="en-US" altLang="ko-KR" sz="24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53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901" y="2084383"/>
            <a:ext cx="2359742" cy="2837054"/>
            <a:chOff x="0" y="688515"/>
            <a:chExt cx="2359742" cy="2837054"/>
          </a:xfrm>
        </p:grpSpPr>
        <p:sp>
          <p:nvSpPr>
            <p:cNvPr id="7" name="직사각형 6"/>
            <p:cNvSpPr/>
            <p:nvPr/>
          </p:nvSpPr>
          <p:spPr>
            <a:xfrm>
              <a:off x="0" y="688515"/>
              <a:ext cx="2359742" cy="2837054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930" y="1044508"/>
              <a:ext cx="1997366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팀원 임무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61258" y="1540985"/>
              <a:ext cx="1800000" cy="0"/>
            </a:xfrm>
            <a:prstGeom prst="line">
              <a:avLst/>
            </a:prstGeom>
            <a:ln>
              <a:solidFill>
                <a:srgbClr val="009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800711" y="1147604"/>
              <a:ext cx="290286" cy="290286"/>
              <a:chOff x="1800711" y="1147604"/>
              <a:chExt cx="290286" cy="2902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800711" y="1147604"/>
                <a:ext cx="290286" cy="290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1898947" y="1252310"/>
                <a:ext cx="93815" cy="8087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6954" y="6166949"/>
            <a:ext cx="2359742" cy="691050"/>
            <a:chOff x="10359" y="220256"/>
            <a:chExt cx="2359742" cy="691050"/>
          </a:xfrm>
        </p:grpSpPr>
        <p:sp>
          <p:nvSpPr>
            <p:cNvPr id="74" name="직사각형 7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구현 기능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7584" y="693735"/>
            <a:ext cx="2359742" cy="691050"/>
            <a:chOff x="6954" y="3759741"/>
            <a:chExt cx="2359742" cy="691050"/>
          </a:xfrm>
        </p:grpSpPr>
        <p:sp>
          <p:nvSpPr>
            <p:cNvPr id="79" name="직사각형 78"/>
            <p:cNvSpPr/>
            <p:nvPr/>
          </p:nvSpPr>
          <p:spPr>
            <a:xfrm>
              <a:off x="6954" y="3759741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Mat-Star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764658" y="3960123"/>
              <a:ext cx="290286" cy="290286"/>
              <a:chOff x="1800938" y="1339654"/>
              <a:chExt cx="290286" cy="29028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15746" y="1380267"/>
            <a:ext cx="2359742" cy="691050"/>
            <a:chOff x="10359" y="220256"/>
            <a:chExt cx="2359742" cy="691050"/>
          </a:xfrm>
        </p:grpSpPr>
        <p:sp>
          <p:nvSpPr>
            <p:cNvPr id="84" name="직사각형 83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err="1" smtClean="0">
                  <a:solidFill>
                    <a:schemeClr val="bg1">
                      <a:lumMod val="65000"/>
                    </a:schemeClr>
                  </a:solidFill>
                </a:rPr>
                <a:t>BenchMarking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0" y="5431263"/>
            <a:ext cx="2359742" cy="691050"/>
            <a:chOff x="10359" y="220256"/>
            <a:chExt cx="2359742" cy="691050"/>
          </a:xfrm>
        </p:grpSpPr>
        <p:sp>
          <p:nvSpPr>
            <p:cNvPr id="89" name="직사각형 88"/>
            <p:cNvSpPr/>
            <p:nvPr/>
          </p:nvSpPr>
          <p:spPr>
            <a:xfrm>
              <a:off x="10359" y="220256"/>
              <a:ext cx="2359742" cy="691050"/>
            </a:xfrm>
            <a:prstGeom prst="rect">
              <a:avLst/>
            </a:prstGeom>
            <a:gradFill flip="none" rotWithShape="1">
              <a:gsLst>
                <a:gs pos="0">
                  <a:srgbClr val="DFDFE0"/>
                </a:gs>
                <a:gs pos="100000">
                  <a:srgbClr val="FBFBF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3038" lvl="1"/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68063" y="420638"/>
              <a:ext cx="290286" cy="290286"/>
              <a:chOff x="1800938" y="1339654"/>
              <a:chExt cx="290286" cy="29028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800938" y="1339654"/>
                <a:ext cx="290286" cy="290286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5400000">
                <a:off x="1899174" y="1444360"/>
                <a:ext cx="93815" cy="8087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90584" y="89863"/>
            <a:ext cx="662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개요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90335" y="688514"/>
            <a:ext cx="9834738" cy="6169485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ts val="3000"/>
              </a:lnSpc>
            </a:pPr>
            <a:endParaRPr lang="en-US" altLang="ko-KR" sz="40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8282" y="992353"/>
            <a:ext cx="4421532" cy="457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Fan Heiti Std B" pitchFamily="34" charset="-128"/>
              </a:rPr>
              <a:t>오종석</a:t>
            </a:r>
            <a:endParaRPr lang="en-US" altLang="ko-KR" sz="2000" dirty="0" smtClean="0">
              <a:solidFill>
                <a:srgbClr val="74849D"/>
              </a:solidFill>
              <a:latin typeface="Adobe Fan Heiti Std B" pitchFamily="34" charset="-128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rgbClr val="74849D"/>
                </a:solidFill>
                <a:latin typeface="Adobe Fan Heiti Std B" pitchFamily="34" charset="-128"/>
              </a:rPr>
              <a:t>이인식</a:t>
            </a:r>
            <a:endParaRPr lang="en-US" altLang="ko-KR" sz="2000" dirty="0" smtClean="0">
              <a:solidFill>
                <a:srgbClr val="74849D"/>
              </a:solidFill>
              <a:latin typeface="Adobe Fan Heiti Std B" pitchFamily="34" charset="-128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rgbClr val="74849D"/>
                </a:solidFill>
                <a:latin typeface="Adobe Fan Heiti Std B" pitchFamily="34" charset="-128"/>
              </a:rPr>
              <a:t>이승윤</a:t>
            </a:r>
            <a:endParaRPr lang="en-US" altLang="ko-KR" sz="2000" dirty="0">
              <a:solidFill>
                <a:srgbClr val="74849D"/>
              </a:solidFill>
              <a:latin typeface="Adobe Fan Heiti Std B" pitchFamily="34" charset="-128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rgbClr val="74849D"/>
                </a:solidFill>
                <a:latin typeface="Adobe Fan Heiti Std B" pitchFamily="34" charset="-128"/>
              </a:rPr>
              <a:t>신동호</a:t>
            </a:r>
            <a:endParaRPr lang="en-US" altLang="ko-KR" sz="2000" dirty="0" smtClean="0">
              <a:solidFill>
                <a:srgbClr val="74849D"/>
              </a:solidFill>
              <a:latin typeface="Adobe Fan Heiti Std B" pitchFamily="34" charset="-128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rgbClr val="74849D"/>
                </a:solidFill>
                <a:latin typeface="Adobe Fan Heiti Std B" pitchFamily="34" charset="-128"/>
              </a:rPr>
              <a:t>곽은지</a:t>
            </a:r>
            <a:endParaRPr lang="en-US" altLang="ko-KR" sz="2000" dirty="0" smtClean="0">
              <a:solidFill>
                <a:srgbClr val="74849D"/>
              </a:solidFill>
              <a:latin typeface="Adobe Fan Heiti Std B" pitchFamily="34" charset="-128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solidFill>
                  <a:srgbClr val="74849D"/>
                </a:solidFill>
                <a:latin typeface="Adobe Fan Heiti Std B" pitchFamily="34" charset="-128"/>
              </a:rPr>
              <a:t>김은영</a:t>
            </a:r>
            <a:endParaRPr lang="en-US" altLang="ko-KR" sz="2000" b="1" dirty="0">
              <a:solidFill>
                <a:srgbClr val="74849D"/>
              </a:solidFill>
              <a:latin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2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606</Words>
  <Application>Microsoft Office PowerPoint</Application>
  <PresentationFormat>와이드스크린</PresentationFormat>
  <Paragraphs>416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Adobe Fan Heiti Std B</vt:lpstr>
      <vt:lpstr>Aharoni</vt:lpstr>
      <vt:lpstr>Yoon 윤고딕 540_TT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이승윤</dc:creator>
  <cp:lastModifiedBy>이승윤</cp:lastModifiedBy>
  <cp:revision>46</cp:revision>
  <dcterms:created xsi:type="dcterms:W3CDTF">2017-10-31T03:58:24Z</dcterms:created>
  <dcterms:modified xsi:type="dcterms:W3CDTF">2017-11-02T02:10:33Z</dcterms:modified>
</cp:coreProperties>
</file>