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6" r:id="rId4"/>
    <p:sldId id="267" r:id="rId5"/>
    <p:sldId id="260" r:id="rId6"/>
    <p:sldId id="261" r:id="rId7"/>
    <p:sldId id="269" r:id="rId8"/>
    <p:sldId id="271" r:id="rId9"/>
    <p:sldId id="272"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 lastIdx="1" clrIdx="0"/>
  <p:cmAuthor id="2" name="Ajay S" initials="AS" lastIdx="1" clrIdx="1">
    <p:extLst>
      <p:ext uri="{19B8F6BF-5375-455C-9EA6-DF929625EA0E}">
        <p15:presenceInfo xmlns:p15="http://schemas.microsoft.com/office/powerpoint/2012/main" userId="7391964df93c81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FA2BB0-A2B9-2806-E8AC-7D0EDD33B51A}" v="950" dt="2024-04-02T06:13:11.95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31T18:37:05.630" idx="1">
    <p:pos x="5134" y="1349"/>
    <p:text>There might have been sumber of situation where it is necessary to recognize face or simply detect face. The traditional methods of lock unlock are very inefficient. There may be possible of losing keys or breaching of codes/pawwords. So, we propose a face recognition system which can be able to recognize face with maximum accuracy as possible.</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completegate.com/2017022864/blog/deep-machine-" TargetMode="External"/><Relationship Id="rId2" Type="http://schemas.openxmlformats.org/officeDocument/2006/relationships/hyperlink" Target="https://in.mathworks.com/matlabcentral/fileexchange/59133-"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985985" y="51339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3730683" y="1657128"/>
            <a:ext cx="4730635" cy="566822"/>
          </a:xfrm>
          <a:prstGeom prst="rect">
            <a:avLst/>
          </a:prstGeom>
        </p:spPr>
        <p:txBody>
          <a:bodyPr vert="horz" wrap="square" lIns="0" tIns="12700" rIns="0" bIns="0" rtlCol="0">
            <a:spAutoFit/>
          </a:bodyPr>
          <a:lstStyle/>
          <a:p>
            <a:pPr marL="12700">
              <a:lnSpc>
                <a:spcPct val="100000"/>
              </a:lnSpc>
              <a:spcBef>
                <a:spcPts val="100"/>
              </a:spcBef>
            </a:pPr>
            <a:r>
              <a:rPr lang="en-IN" sz="3600" b="1" spc="10" dirty="0">
                <a:solidFill>
                  <a:schemeClr val="tx1">
                    <a:lumMod val="65000"/>
                    <a:lumOff val="35000"/>
                  </a:schemeClr>
                </a:solidFill>
                <a:latin typeface="Trebuchet MS"/>
                <a:cs typeface="Trebuchet MS"/>
              </a:rPr>
              <a:t>TNSDC-Generative AI</a:t>
            </a:r>
            <a:endParaRPr lang="en-IN" sz="3600" dirty="0">
              <a:solidFill>
                <a:schemeClr val="tx1">
                  <a:lumMod val="65000"/>
                  <a:lumOff val="35000"/>
                </a:schemeClr>
              </a:solidFill>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5" name="TextBox 14">
            <a:extLst>
              <a:ext uri="{FF2B5EF4-FFF2-40B4-BE49-F238E27FC236}">
                <a16:creationId xmlns:a16="http://schemas.microsoft.com/office/drawing/2014/main" id="{9DF8DCDD-2BEA-BCB7-483D-3C0264E6B711}"/>
              </a:ext>
            </a:extLst>
          </p:cNvPr>
          <p:cNvSpPr txBox="1"/>
          <p:nvPr/>
        </p:nvSpPr>
        <p:spPr>
          <a:xfrm>
            <a:off x="313950" y="2761632"/>
            <a:ext cx="11034014" cy="1323439"/>
          </a:xfrm>
          <a:prstGeom prst="rect">
            <a:avLst/>
          </a:prstGeom>
          <a:noFill/>
        </p:spPr>
        <p:txBody>
          <a:bodyPr wrap="square" lIns="91440" tIns="45720" rIns="91440" bIns="45720" anchor="t">
            <a:spAutoFit/>
          </a:bodyPr>
          <a:lstStyle/>
          <a:p>
            <a:pPr marL="8890">
              <a:spcBef>
                <a:spcPts val="100"/>
              </a:spcBef>
            </a:pPr>
            <a:r>
              <a:rPr lang="en-IN" sz="4000" b="1" spc="10" dirty="0">
                <a:latin typeface="Trebuchet MS"/>
                <a:cs typeface="Trebuchet MS" panose="020B0603020202020204" pitchFamily="34" charset="0"/>
              </a:rPr>
              <a:t>Image classification using Deep learning and  </a:t>
            </a:r>
            <a:r>
              <a:rPr lang="en-IN" sz="4000" b="1" kern="1200" spc="10" dirty="0">
                <a:effectLst/>
                <a:latin typeface="Trebuchet MS"/>
                <a:cs typeface="Trebuchet MS" panose="020B0603020202020204" pitchFamily="34" charset="0"/>
              </a:rPr>
              <a:t> CNN</a:t>
            </a:r>
            <a:endParaRPr lang="en-IN" sz="4000" dirty="0">
              <a:effectLst/>
              <a:latin typeface="Trebuchet MS"/>
              <a:ea typeface="Calibri"/>
              <a:cs typeface="Calibri"/>
            </a:endParaRPr>
          </a:p>
        </p:txBody>
      </p:sp>
      <p:sp>
        <p:nvSpPr>
          <p:cNvPr id="21" name="TextBox 20">
            <a:extLst>
              <a:ext uri="{FF2B5EF4-FFF2-40B4-BE49-F238E27FC236}">
                <a16:creationId xmlns:a16="http://schemas.microsoft.com/office/drawing/2014/main" id="{91FF2107-8BF1-4AA0-7BA7-AEAD474B0B33}"/>
              </a:ext>
            </a:extLst>
          </p:cNvPr>
          <p:cNvSpPr txBox="1"/>
          <p:nvPr/>
        </p:nvSpPr>
        <p:spPr>
          <a:xfrm>
            <a:off x="3046428" y="4605542"/>
            <a:ext cx="7572979" cy="1682512"/>
          </a:xfrm>
          <a:prstGeom prst="rect">
            <a:avLst/>
          </a:prstGeom>
          <a:noFill/>
        </p:spPr>
        <p:txBody>
          <a:bodyPr wrap="square" lIns="91440" tIns="45720" rIns="91440" bIns="45720" anchor="t">
            <a:spAutoFit/>
          </a:bodyPr>
          <a:lstStyle/>
          <a:p>
            <a:pPr marL="8890">
              <a:spcBef>
                <a:spcPts val="100"/>
              </a:spcBef>
            </a:pPr>
            <a:r>
              <a:rPr lang="en-IN" sz="2000" b="1" kern="1200" spc="10" dirty="0">
                <a:solidFill>
                  <a:schemeClr val="tx1">
                    <a:lumMod val="85000"/>
                    <a:lumOff val="15000"/>
                  </a:schemeClr>
                </a:solidFill>
                <a:effectLst/>
                <a:latin typeface="Trebuchet MS"/>
                <a:cs typeface="Trebuchet MS" panose="020B0603020202020204" pitchFamily="34" charset="0"/>
              </a:rPr>
              <a:t>Presented by </a:t>
            </a:r>
            <a:r>
              <a:rPr lang="en-IN" sz="2000" b="1" spc="10" dirty="0">
                <a:solidFill>
                  <a:schemeClr val="tx1">
                    <a:lumMod val="85000"/>
                    <a:lumOff val="15000"/>
                  </a:schemeClr>
                </a:solidFill>
                <a:latin typeface="Trebuchet MS"/>
                <a:cs typeface="Trebuchet MS" panose="020B0603020202020204" pitchFamily="34" charset="0"/>
              </a:rPr>
              <a:t>: </a:t>
            </a:r>
            <a:r>
              <a:rPr lang="en-IN" sz="2000" b="1" spc="10" dirty="0" err="1">
                <a:solidFill>
                  <a:schemeClr val="tx1">
                    <a:lumMod val="85000"/>
                    <a:lumOff val="15000"/>
                  </a:schemeClr>
                </a:solidFill>
                <a:latin typeface="Trebuchet MS"/>
                <a:cs typeface="Trebuchet MS" panose="020B0603020202020204" pitchFamily="34" charset="0"/>
              </a:rPr>
              <a:t>Ajay.S</a:t>
            </a:r>
            <a:r>
              <a:rPr lang="en-IN" sz="2000" b="1" spc="10" dirty="0">
                <a:solidFill>
                  <a:schemeClr val="tx1">
                    <a:lumMod val="85000"/>
                    <a:lumOff val="15000"/>
                  </a:schemeClr>
                </a:solidFill>
                <a:latin typeface="Trebuchet MS"/>
                <a:cs typeface="Trebuchet MS" panose="020B0603020202020204" pitchFamily="34" charset="0"/>
              </a:rPr>
              <a:t> ,</a:t>
            </a:r>
            <a:endParaRPr lang="en-US" dirty="0">
              <a:solidFill>
                <a:schemeClr val="tx1">
                  <a:lumMod val="85000"/>
                  <a:lumOff val="15000"/>
                </a:schemeClr>
              </a:solidFill>
              <a:ea typeface="+mn-ea"/>
            </a:endParaRPr>
          </a:p>
          <a:p>
            <a:pPr marL="8890">
              <a:spcBef>
                <a:spcPts val="100"/>
              </a:spcBef>
            </a:pPr>
            <a:r>
              <a:rPr lang="en-IN" sz="2000" b="1" spc="10" dirty="0">
                <a:solidFill>
                  <a:schemeClr val="tx1">
                    <a:lumMod val="85000"/>
                    <a:lumOff val="15000"/>
                  </a:schemeClr>
                </a:solidFill>
                <a:latin typeface="Trebuchet MS"/>
                <a:cs typeface="Trebuchet MS" panose="020B0603020202020204" pitchFamily="34" charset="0"/>
              </a:rPr>
              <a:t>                        au211521104004,</a:t>
            </a:r>
            <a:endParaRPr lang="en-IN" sz="2000" b="1" kern="1200" spc="10" dirty="0">
              <a:solidFill>
                <a:schemeClr val="tx1">
                  <a:lumMod val="85000"/>
                  <a:lumOff val="15000"/>
                </a:schemeClr>
              </a:solidFill>
              <a:effectLst/>
              <a:latin typeface="Trebuchet MS"/>
              <a:cs typeface="Trebuchet MS" panose="020B0603020202020204" pitchFamily="34" charset="0"/>
            </a:endParaRPr>
          </a:p>
          <a:p>
            <a:pPr marL="8890"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Pre-Final Student,</a:t>
            </a:r>
          </a:p>
          <a:p>
            <a:pPr marL="8890"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Computer Science and Engineering,</a:t>
            </a:r>
          </a:p>
          <a:p>
            <a:pPr marL="8890">
              <a:spcBef>
                <a:spcPts val="100"/>
              </a:spcBef>
            </a:pPr>
            <a:r>
              <a:rPr lang="en-IN" sz="2000" b="1" spc="10" dirty="0">
                <a:solidFill>
                  <a:schemeClr val="tx1">
                    <a:lumMod val="85000"/>
                    <a:lumOff val="15000"/>
                  </a:schemeClr>
                </a:solidFill>
                <a:latin typeface="Trebuchet MS"/>
                <a:cs typeface="Trebuchet MS" panose="020B0603020202020204" pitchFamily="34" charset="0"/>
              </a:rPr>
              <a:t>                       </a:t>
            </a:r>
            <a:r>
              <a:rPr lang="en-IN" sz="2000" b="1" kern="1200" spc="10" dirty="0">
                <a:solidFill>
                  <a:schemeClr val="tx1">
                    <a:lumMod val="85000"/>
                    <a:lumOff val="15000"/>
                  </a:schemeClr>
                </a:solidFill>
                <a:effectLst/>
                <a:latin typeface="Trebuchet MS"/>
                <a:cs typeface="Trebuchet MS" panose="020B0603020202020204" pitchFamily="34" charset="0"/>
              </a:rPr>
              <a:t> Panimalar Institute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06037"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4" y="2144004"/>
            <a:ext cx="10027337" cy="5027017"/>
          </a:xfrm>
          <a:prstGeom prst="rect">
            <a:avLst/>
          </a:prstGeom>
        </p:spPr>
        <p:txBody>
          <a:bodyPr vert="horz" wrap="square" lIns="0" tIns="12700" rIns="0" bIns="0" rtlCol="0" anchor="t">
            <a:spAutoFit/>
          </a:bodyPr>
          <a:lstStyle/>
          <a:p>
            <a:r>
              <a:rPr lang="en-IN" sz="2000" dirty="0">
                <a:solidFill>
                  <a:srgbClr val="0D0D0D"/>
                </a:solidFill>
                <a:ea typeface="+mn-lt"/>
                <a:cs typeface="+mn-lt"/>
              </a:rPr>
              <a:t>In conclusion, image classification using deep learning has emerged as a powerful and versatile tool with a wide range of applications across various domains. Through the development and implementation of deep learning models, such as convolutional neural networks (CNNs), significant progress has been made in accurately classifying images and extracting meaningful insights from visual </a:t>
            </a:r>
            <a:r>
              <a:rPr lang="en-IN" sz="2000" dirty="0" err="1">
                <a:solidFill>
                  <a:srgbClr val="0D0D0D"/>
                </a:solidFill>
                <a:ea typeface="+mn-lt"/>
                <a:cs typeface="+mn-lt"/>
              </a:rPr>
              <a:t>data.Overall</a:t>
            </a:r>
            <a:r>
              <a:rPr lang="en-IN" sz="2000" dirty="0">
                <a:solidFill>
                  <a:srgbClr val="0D0D0D"/>
                </a:solidFill>
                <a:ea typeface="+mn-lt"/>
                <a:cs typeface="+mn-lt"/>
              </a:rPr>
              <a:t>, image classification using deep learning represents a significant milestone in computer vision, with continued research and innovation driving its capabilities further. By integrating best practices, cutting-edge technologies, and domain expertise, deep learning models continue to revolutionize image analysis, pattern recognition, and decision-making processes across </a:t>
            </a:r>
            <a:r>
              <a:rPr lang="en-IN" sz="2000" dirty="0" err="1">
                <a:solidFill>
                  <a:srgbClr val="0D0D0D"/>
                </a:solidFill>
                <a:ea typeface="+mn-lt"/>
                <a:cs typeface="+mn-lt"/>
              </a:rPr>
              <a:t>industries.</a:t>
            </a:r>
            <a:r>
              <a:rPr lang="en-IN" sz="2000" dirty="0" err="1">
                <a:solidFill>
                  <a:srgbClr val="000000"/>
                </a:solidFill>
                <a:ea typeface="+mn-lt"/>
                <a:cs typeface="+mn-lt"/>
              </a:rPr>
              <a:t>Four</a:t>
            </a:r>
            <a:r>
              <a:rPr lang="en-IN" sz="2000" dirty="0">
                <a:solidFill>
                  <a:srgbClr val="000000"/>
                </a:solidFill>
                <a:ea typeface="+mn-lt"/>
                <a:cs typeface="+mn-lt"/>
              </a:rPr>
              <a:t> test images sea anemone, barometer, stethoscope and radio in-</a:t>
            </a:r>
            <a:r>
              <a:rPr lang="en-IN" sz="2000" dirty="0" err="1">
                <a:solidFill>
                  <a:srgbClr val="000000"/>
                </a:solidFill>
                <a:ea typeface="+mn-lt"/>
                <a:cs typeface="+mn-lt"/>
              </a:rPr>
              <a:t>terferometer</a:t>
            </a:r>
            <a:r>
              <a:rPr lang="en-IN" sz="2000" dirty="0">
                <a:solidFill>
                  <a:srgbClr val="000000"/>
                </a:solidFill>
                <a:ea typeface="+mn-lt"/>
                <a:cs typeface="+mn-lt"/>
              </a:rPr>
              <a:t> are chosen from the </a:t>
            </a:r>
            <a:r>
              <a:rPr lang="en-IN" sz="2000" dirty="0" err="1">
                <a:solidFill>
                  <a:srgbClr val="000000"/>
                </a:solidFill>
                <a:ea typeface="+mn-lt"/>
                <a:cs typeface="+mn-lt"/>
              </a:rPr>
              <a:t>AlexNet</a:t>
            </a:r>
            <a:r>
              <a:rPr lang="en-IN" sz="2000" dirty="0">
                <a:solidFill>
                  <a:srgbClr val="000000"/>
                </a:solidFill>
                <a:ea typeface="+mn-lt"/>
                <a:cs typeface="+mn-lt"/>
              </a:rPr>
              <a:t> database for testing and validation of image classification using deep learning. The convolutional neural network is used in </a:t>
            </a:r>
            <a:r>
              <a:rPr lang="en-IN" sz="2000" dirty="0" err="1">
                <a:solidFill>
                  <a:srgbClr val="000000"/>
                </a:solidFill>
                <a:ea typeface="+mn-lt"/>
                <a:cs typeface="+mn-lt"/>
              </a:rPr>
              <a:t>AlexNet</a:t>
            </a:r>
            <a:r>
              <a:rPr lang="en-IN" sz="2000" dirty="0">
                <a:solidFill>
                  <a:srgbClr val="000000"/>
                </a:solidFill>
                <a:ea typeface="+mn-lt"/>
                <a:cs typeface="+mn-lt"/>
              </a:rPr>
              <a:t> architecture for classification purpose. From the experiments, it is observed that the im-ages are classified correctly even for </a:t>
            </a:r>
            <a:r>
              <a:rPr lang="en-IN" sz="2000" dirty="0" err="1">
                <a:solidFill>
                  <a:srgbClr val="000000"/>
                </a:solidFill>
                <a:ea typeface="+mn-lt"/>
                <a:cs typeface="+mn-lt"/>
              </a:rPr>
              <a:t>theportion</a:t>
            </a:r>
            <a:r>
              <a:rPr lang="en-IN" sz="2000" dirty="0">
                <a:solidFill>
                  <a:srgbClr val="000000"/>
                </a:solidFill>
                <a:ea typeface="+mn-lt"/>
                <a:cs typeface="+mn-lt"/>
              </a:rPr>
              <a:t> of the test images and shows the effectiveness of deep learning algorithm.</a:t>
            </a:r>
            <a:r>
              <a:rPr lang="en-IN" sz="2700" dirty="0">
                <a:solidFill>
                  <a:srgbClr val="000000"/>
                </a:solidFill>
                <a:ea typeface="+mn-lt"/>
                <a:cs typeface="+mn-lt"/>
              </a:rPr>
              <a:t> </a:t>
            </a:r>
            <a:endParaRPr lang="en-IN"/>
          </a:p>
          <a:p>
            <a:pPr algn="just"/>
            <a:endParaRPr lang="en-IN" sz="2000" dirty="0">
              <a:solidFill>
                <a:srgbClr val="0D0D0D"/>
              </a:solidFill>
              <a:ea typeface="Calibri"/>
              <a:cs typeface="Calibri"/>
            </a:endParaRPr>
          </a:p>
          <a:p>
            <a:pPr marL="12700" algn="just">
              <a:lnSpc>
                <a:spcPct val="100000"/>
              </a:lnSpc>
              <a:spcBef>
                <a:spcPts val="100"/>
              </a:spcBef>
            </a:pPr>
            <a:endParaRPr lang="en-IN"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887412"/>
            <a:ext cx="3303904" cy="752129"/>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rebuchet MS"/>
                <a:cs typeface="Trebuchet MS"/>
              </a:rPr>
              <a:t>Conclusion</a:t>
            </a:r>
            <a:endParaRPr lang="en-IN" sz="480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162800" y="11436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854724" y="493711"/>
            <a:ext cx="4337919" cy="752129"/>
          </a:xfrm>
          <a:prstGeom prst="rect">
            <a:avLst/>
          </a:prstGeom>
        </p:spPr>
        <p:txBody>
          <a:bodyPr vert="horz" wrap="square" lIns="0" tIns="13335" rIns="0" bIns="0" rtlCol="0">
            <a:spAutoFit/>
          </a:bodyPr>
          <a:lstStyle/>
          <a:p>
            <a:pPr marL="12700">
              <a:lnSpc>
                <a:spcPct val="100000"/>
              </a:lnSpc>
              <a:spcBef>
                <a:spcPts val="105"/>
              </a:spcBef>
            </a:pPr>
            <a:r>
              <a:rPr lang="en-IN" dirty="0"/>
              <a:t>REFERENCES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1" name="TextBox 10">
            <a:extLst>
              <a:ext uri="{FF2B5EF4-FFF2-40B4-BE49-F238E27FC236}">
                <a16:creationId xmlns:a16="http://schemas.microsoft.com/office/drawing/2014/main" id="{39ACDD66-E5C8-E62E-26F9-64A4557CB287}"/>
              </a:ext>
            </a:extLst>
          </p:cNvPr>
          <p:cNvSpPr txBox="1"/>
          <p:nvPr/>
        </p:nvSpPr>
        <p:spPr>
          <a:xfrm>
            <a:off x="147943" y="1414359"/>
            <a:ext cx="11499400" cy="5170646"/>
          </a:xfrm>
          <a:prstGeom prst="rect">
            <a:avLst/>
          </a:prstGeom>
          <a:noFill/>
        </p:spPr>
        <p:txBody>
          <a:bodyPr wrap="square" lIns="91440" tIns="45720" rIns="91440" bIns="45720" anchor="t">
            <a:spAutoFit/>
          </a:bodyPr>
          <a:lstStyle/>
          <a:p>
            <a:pPr>
              <a:buClr>
                <a:srgbClr val="92D050"/>
              </a:buClr>
              <a:buFont typeface="Arial" panose="020B0604020202020204" pitchFamily="34" charset="0"/>
              <a:buChar char="•"/>
            </a:pPr>
            <a:r>
              <a:rPr lang="en-IN" sz="2400" dirty="0">
                <a:ea typeface="+mn-lt"/>
                <a:cs typeface="+mn-lt"/>
              </a:rPr>
              <a:t>[1] </a:t>
            </a:r>
            <a:r>
              <a:rPr lang="en-IN" sz="2400" dirty="0">
                <a:ea typeface="+mn-lt"/>
                <a:cs typeface="+mn-lt"/>
                <a:hlinkClick r:id="rId2"/>
              </a:rPr>
              <a:t>https://in.mathworks.com/matlabcentral/fileexchange/59133-</a:t>
            </a:r>
            <a:endParaRPr lang="en-IN" b="1" dirty="0">
              <a:ea typeface="Calibri"/>
              <a:cs typeface="Calibri"/>
            </a:endParaRPr>
          </a:p>
          <a:p>
            <a:pPr>
              <a:buClr>
                <a:srgbClr val="92D050"/>
              </a:buClr>
              <a:buFont typeface="Arial" panose="020B0604020202020204" pitchFamily="34" charset="0"/>
              <a:buChar char="•"/>
            </a:pPr>
            <a:r>
              <a:rPr lang="en-IN" sz="2400" dirty="0">
                <a:ea typeface="+mn-lt"/>
                <a:cs typeface="+mn-lt"/>
              </a:rPr>
              <a:t>neural-network-toolbox-tm--model-for-</a:t>
            </a:r>
            <a:r>
              <a:rPr lang="en-IN" sz="2400" dirty="0" err="1">
                <a:ea typeface="+mn-lt"/>
                <a:cs typeface="+mn-lt"/>
              </a:rPr>
              <a:t>alexnet</a:t>
            </a:r>
            <a:r>
              <a:rPr lang="en-IN" sz="2400" dirty="0">
                <a:ea typeface="+mn-lt"/>
                <a:cs typeface="+mn-lt"/>
              </a:rPr>
              <a:t>-network </a:t>
            </a:r>
            <a:endParaRPr lang="en-IN" dirty="0"/>
          </a:p>
          <a:p>
            <a:pPr>
              <a:buClr>
                <a:srgbClr val="92D050"/>
              </a:buClr>
              <a:buFont typeface="Arial" panose="020B0604020202020204" pitchFamily="34" charset="0"/>
              <a:buChar char="•"/>
            </a:pPr>
            <a:r>
              <a:rPr lang="en-IN" sz="2400" dirty="0">
                <a:ea typeface="+mn-lt"/>
                <a:cs typeface="+mn-lt"/>
              </a:rPr>
              <a:t>[2] H. Lee, R. Grosse, R. Ranganath, and A.Y. Ng. Convolutional </a:t>
            </a:r>
            <a:endParaRPr lang="en-IN"/>
          </a:p>
          <a:p>
            <a:pPr>
              <a:buClr>
                <a:srgbClr val="92D050"/>
              </a:buClr>
              <a:buFont typeface="Arial" panose="020B0604020202020204" pitchFamily="34" charset="0"/>
              <a:buChar char="•"/>
            </a:pPr>
            <a:r>
              <a:rPr lang="en-IN" sz="2400" dirty="0">
                <a:ea typeface="+mn-lt"/>
                <a:cs typeface="+mn-lt"/>
              </a:rPr>
              <a:t>deep belief networks for scalable unsupervised learning of </a:t>
            </a:r>
            <a:r>
              <a:rPr lang="en-IN" sz="2400" dirty="0" err="1">
                <a:ea typeface="+mn-lt"/>
                <a:cs typeface="+mn-lt"/>
              </a:rPr>
              <a:t>hierar</a:t>
            </a:r>
            <a:r>
              <a:rPr lang="en-IN" sz="2400" dirty="0">
                <a:ea typeface="+mn-lt"/>
                <a:cs typeface="+mn-lt"/>
              </a:rPr>
              <a:t>-</a:t>
            </a:r>
            <a:endParaRPr lang="en-IN" dirty="0"/>
          </a:p>
          <a:p>
            <a:pPr>
              <a:buClr>
                <a:srgbClr val="92D050"/>
              </a:buClr>
              <a:buFont typeface="Arial" panose="020B0604020202020204" pitchFamily="34" charset="0"/>
              <a:buChar char="•"/>
            </a:pPr>
            <a:r>
              <a:rPr lang="en-IN" sz="2400" dirty="0" err="1">
                <a:ea typeface="+mn-lt"/>
                <a:cs typeface="+mn-lt"/>
              </a:rPr>
              <a:t>chical</a:t>
            </a:r>
            <a:r>
              <a:rPr lang="en-IN" sz="2400" dirty="0">
                <a:ea typeface="+mn-lt"/>
                <a:cs typeface="+mn-lt"/>
              </a:rPr>
              <a:t> representations. In Proceedings of the 26th Annual Interna-</a:t>
            </a:r>
            <a:endParaRPr lang="en-IN" dirty="0"/>
          </a:p>
          <a:p>
            <a:pPr>
              <a:buClr>
                <a:srgbClr val="92D050"/>
              </a:buClr>
              <a:buFont typeface="Arial" panose="020B0604020202020204" pitchFamily="34" charset="0"/>
              <a:buChar char="•"/>
            </a:pPr>
            <a:r>
              <a:rPr lang="en-IN" sz="2400" dirty="0" err="1">
                <a:ea typeface="+mn-lt"/>
                <a:cs typeface="+mn-lt"/>
              </a:rPr>
              <a:t>tional</a:t>
            </a:r>
            <a:r>
              <a:rPr lang="en-IN" sz="2400" dirty="0">
                <a:ea typeface="+mn-lt"/>
                <a:cs typeface="+mn-lt"/>
              </a:rPr>
              <a:t> Conference on Machine Learning, pages 609–616. ACM, </a:t>
            </a:r>
            <a:endParaRPr lang="en-IN"/>
          </a:p>
          <a:p>
            <a:pPr>
              <a:buClr>
                <a:srgbClr val="92D050"/>
              </a:buClr>
              <a:buFont typeface="Arial" panose="020B0604020202020204" pitchFamily="34" charset="0"/>
              <a:buChar char="•"/>
            </a:pPr>
            <a:r>
              <a:rPr lang="en-IN" sz="2400" dirty="0">
                <a:ea typeface="+mn-lt"/>
                <a:cs typeface="+mn-lt"/>
              </a:rPr>
              <a:t>2009 </a:t>
            </a:r>
            <a:endParaRPr lang="en-IN"/>
          </a:p>
          <a:p>
            <a:pPr>
              <a:buClr>
                <a:srgbClr val="92D050"/>
              </a:buClr>
              <a:buFont typeface="Arial" panose="020B0604020202020204" pitchFamily="34" charset="0"/>
              <a:buChar char="•"/>
            </a:pPr>
            <a:r>
              <a:rPr lang="en-IN" sz="2400" dirty="0">
                <a:ea typeface="+mn-lt"/>
                <a:cs typeface="+mn-lt"/>
              </a:rPr>
              <a:t>[3] Deep Learning with MATLAB – </a:t>
            </a:r>
            <a:r>
              <a:rPr lang="en-IN" sz="2400" dirty="0" err="1">
                <a:ea typeface="+mn-lt"/>
                <a:cs typeface="+mn-lt"/>
              </a:rPr>
              <a:t>matlab</a:t>
            </a:r>
            <a:r>
              <a:rPr lang="en-IN" sz="2400" dirty="0">
                <a:ea typeface="+mn-lt"/>
                <a:cs typeface="+mn-lt"/>
              </a:rPr>
              <a:t> expo2018 </a:t>
            </a:r>
            <a:endParaRPr lang="en-IN"/>
          </a:p>
          <a:p>
            <a:pPr>
              <a:buClr>
                <a:srgbClr val="92D050"/>
              </a:buClr>
              <a:buFont typeface="Arial" panose="020B0604020202020204" pitchFamily="34" charset="0"/>
              <a:buChar char="•"/>
            </a:pPr>
            <a:r>
              <a:rPr lang="en-IN" sz="2400" dirty="0">
                <a:ea typeface="+mn-lt"/>
                <a:cs typeface="+mn-lt"/>
              </a:rPr>
              <a:t>[4] Introducing Deep Learning with the MATLAB – Deep Learning </a:t>
            </a:r>
            <a:endParaRPr lang="en-IN"/>
          </a:p>
          <a:p>
            <a:pPr>
              <a:buClr>
                <a:srgbClr val="92D050"/>
              </a:buClr>
              <a:buFont typeface="Arial" panose="020B0604020202020204" pitchFamily="34" charset="0"/>
              <a:buChar char="•"/>
            </a:pPr>
            <a:r>
              <a:rPr lang="en-IN" sz="2400" dirty="0">
                <a:ea typeface="+mn-lt"/>
                <a:cs typeface="+mn-lt"/>
              </a:rPr>
              <a:t>E-Book provided by the </a:t>
            </a:r>
            <a:r>
              <a:rPr lang="en-IN" sz="2400" dirty="0" err="1">
                <a:ea typeface="+mn-lt"/>
                <a:cs typeface="+mn-lt"/>
              </a:rPr>
              <a:t>mathworks</a:t>
            </a:r>
            <a:r>
              <a:rPr lang="en-IN" sz="2400" dirty="0">
                <a:ea typeface="+mn-lt"/>
                <a:cs typeface="+mn-lt"/>
              </a:rPr>
              <a:t>. </a:t>
            </a:r>
            <a:endParaRPr lang="en-IN" dirty="0"/>
          </a:p>
          <a:p>
            <a:pPr>
              <a:buClr>
                <a:srgbClr val="92D050"/>
              </a:buClr>
              <a:buFont typeface="Arial" panose="020B0604020202020204" pitchFamily="34" charset="0"/>
              <a:buChar char="•"/>
            </a:pPr>
            <a:r>
              <a:rPr lang="en-IN" sz="2400" dirty="0">
                <a:ea typeface="+mn-lt"/>
                <a:cs typeface="+mn-lt"/>
              </a:rPr>
              <a:t>[5] </a:t>
            </a:r>
            <a:r>
              <a:rPr lang="en-IN" sz="2400" dirty="0">
                <a:ea typeface="+mn-lt"/>
                <a:cs typeface="+mn-lt"/>
                <a:hlinkClick r:id="rId3"/>
              </a:rPr>
              <a:t>https://www.completegate.com/2017022864/blog/deep-machine-</a:t>
            </a:r>
            <a:endParaRPr lang="en-IN"/>
          </a:p>
          <a:p>
            <a:pPr>
              <a:buClr>
                <a:srgbClr val="92D050"/>
              </a:buClr>
              <a:buFont typeface="Arial" panose="020B0604020202020204" pitchFamily="34" charset="0"/>
              <a:buChar char="•"/>
            </a:pPr>
            <a:r>
              <a:rPr lang="en-IN" sz="2400" dirty="0">
                <a:ea typeface="+mn-lt"/>
                <a:cs typeface="+mn-lt"/>
              </a:rPr>
              <a:t>learning-images-</a:t>
            </a:r>
            <a:r>
              <a:rPr lang="en-IN" sz="2400" dirty="0" err="1">
                <a:ea typeface="+mn-lt"/>
                <a:cs typeface="+mn-lt"/>
              </a:rPr>
              <a:t>lenet</a:t>
            </a:r>
            <a:r>
              <a:rPr lang="en-IN" sz="2400" dirty="0">
                <a:ea typeface="+mn-lt"/>
                <a:cs typeface="+mn-lt"/>
              </a:rPr>
              <a:t>-</a:t>
            </a:r>
            <a:r>
              <a:rPr lang="en-IN" sz="2400" dirty="0" err="1">
                <a:ea typeface="+mn-lt"/>
                <a:cs typeface="+mn-lt"/>
              </a:rPr>
              <a:t>alexnet-cnn</a:t>
            </a:r>
            <a:r>
              <a:rPr lang="en-IN" sz="2400" dirty="0">
                <a:ea typeface="+mn-lt"/>
                <a:cs typeface="+mn-lt"/>
              </a:rPr>
              <a:t>/all-pages </a:t>
            </a:r>
            <a:endParaRPr lang="en-IN"/>
          </a:p>
          <a:p>
            <a:pPr>
              <a:buClr>
                <a:srgbClr val="92D050"/>
              </a:buClr>
              <a:buFont typeface="Arial" panose="020B0604020202020204" pitchFamily="34" charset="0"/>
              <a:buChar char="•"/>
            </a:pPr>
            <a:endParaRPr lang="en-IN" sz="2400" dirty="0">
              <a:ea typeface="Calibri"/>
              <a:cs typeface="Calibri"/>
            </a:endParaRPr>
          </a:p>
          <a:p>
            <a:pPr marL="285750" indent="-285750">
              <a:buClr>
                <a:srgbClr val="92D050"/>
              </a:buClr>
              <a:buFont typeface="Arial" panose="020B0604020202020204" pitchFamily="34" charset="0"/>
              <a:buChar char="•"/>
            </a:pPr>
            <a:endParaRPr lang="en-IN" b="1" dirty="0">
              <a:ea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Space Grotesk" pitchFamily="2" charset="0"/>
              <a:cs typeface="Space Grotesk" pitchFamily="2"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4" y="445388"/>
            <a:ext cx="2536825" cy="752129"/>
          </a:xfrm>
          <a:prstGeom prst="rect">
            <a:avLst/>
          </a:prstGeom>
        </p:spPr>
        <p:txBody>
          <a:bodyPr vert="horz" wrap="square" lIns="0" tIns="13335" rIns="0" bIns="0" rtlCol="0">
            <a:spAutoFit/>
          </a:bodyPr>
          <a:lstStyle/>
          <a:p>
            <a:pPr marL="12700">
              <a:lnSpc>
                <a:spcPct val="100000"/>
              </a:lnSpc>
              <a:spcBef>
                <a:spcPts val="105"/>
              </a:spcBef>
            </a:pPr>
            <a:r>
              <a:rPr lang="en-IN" spc="25" dirty="0"/>
              <a:t>OUTLINE</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39AC8581-575E-A564-780A-44AB26171D9B}"/>
              </a:ext>
            </a:extLst>
          </p:cNvPr>
          <p:cNvSpPr txBox="1"/>
          <p:nvPr/>
        </p:nvSpPr>
        <p:spPr>
          <a:xfrm>
            <a:off x="2396195" y="1241933"/>
            <a:ext cx="6099142" cy="5159554"/>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IN" sz="2400" dirty="0">
                <a:latin typeface="Trebuchet MS" panose="020B0603020202020204" pitchFamily="34" charset="0"/>
              </a:rPr>
              <a:t>Problem Statement</a:t>
            </a:r>
          </a:p>
          <a:p>
            <a:pPr marL="285750" indent="-285750">
              <a:lnSpc>
                <a:spcPct val="200000"/>
              </a:lnSpc>
              <a:buFont typeface="Arial" panose="020B0604020202020204" pitchFamily="34" charset="0"/>
              <a:buChar char="•"/>
            </a:pPr>
            <a:r>
              <a:rPr lang="en-IN" sz="2400" dirty="0">
                <a:latin typeface="Trebuchet MS" panose="020B0603020202020204" pitchFamily="34" charset="0"/>
              </a:rPr>
              <a:t>Proposed Solution</a:t>
            </a:r>
          </a:p>
          <a:p>
            <a:pPr marL="285750" indent="-285750">
              <a:lnSpc>
                <a:spcPct val="200000"/>
              </a:lnSpc>
              <a:buFont typeface="Arial" panose="020B0604020202020204" pitchFamily="34" charset="0"/>
              <a:buChar char="•"/>
            </a:pPr>
            <a:r>
              <a:rPr lang="en-IN" sz="2400" dirty="0">
                <a:latin typeface="Trebuchet MS" panose="020B0603020202020204" pitchFamily="34" charset="0"/>
              </a:rPr>
              <a:t>System Approach</a:t>
            </a:r>
          </a:p>
          <a:p>
            <a:pPr marL="285750" indent="-285750">
              <a:lnSpc>
                <a:spcPct val="200000"/>
              </a:lnSpc>
              <a:buFont typeface="Arial" panose="020B0604020202020204" pitchFamily="34" charset="0"/>
              <a:buChar char="•"/>
            </a:pPr>
            <a:r>
              <a:rPr lang="en-IN" sz="2400" dirty="0">
                <a:latin typeface="Trebuchet MS" panose="020B0603020202020204" pitchFamily="34" charset="0"/>
              </a:rPr>
              <a:t>Algorithm</a:t>
            </a:r>
          </a:p>
          <a:p>
            <a:pPr marL="285750" indent="-285750">
              <a:lnSpc>
                <a:spcPct val="200000"/>
              </a:lnSpc>
              <a:buFont typeface="Arial" panose="020B0604020202020204" pitchFamily="34" charset="0"/>
              <a:buChar char="•"/>
            </a:pPr>
            <a:r>
              <a:rPr lang="en-IN" sz="2400" dirty="0">
                <a:latin typeface="Trebuchet MS" panose="020B0603020202020204" pitchFamily="34" charset="0"/>
              </a:rPr>
              <a:t>Result</a:t>
            </a:r>
          </a:p>
          <a:p>
            <a:pPr marL="285750" indent="-285750">
              <a:lnSpc>
                <a:spcPct val="200000"/>
              </a:lnSpc>
              <a:buFont typeface="Arial" panose="020B0604020202020204" pitchFamily="34" charset="0"/>
              <a:buChar char="•"/>
            </a:pPr>
            <a:r>
              <a:rPr lang="en-IN" sz="2400" dirty="0">
                <a:latin typeface="Trebuchet MS" panose="020B0603020202020204" pitchFamily="34" charset="0"/>
              </a:rPr>
              <a:t>Conclusion</a:t>
            </a:r>
          </a:p>
          <a:p>
            <a:pPr marL="285750" indent="-285750">
              <a:lnSpc>
                <a:spcPct val="200000"/>
              </a:lnSpc>
              <a:buFont typeface="Arial" panose="020B0604020202020204" pitchFamily="34" charset="0"/>
              <a:buChar char="•"/>
            </a:pPr>
            <a:r>
              <a:rPr lang="en-IN" sz="2400" dirty="0">
                <a:latin typeface="Trebuchet MS" panose="020B0603020202020204" pitchFamily="34"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30119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91115" y="1160670"/>
            <a:ext cx="61001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400" spc="-20" dirty="0"/>
              <a:t>PROBLEM STATEMENT</a:t>
            </a:r>
            <a:endParaRPr sz="4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2" name="TextBox 11">
            <a:extLst>
              <a:ext uri="{FF2B5EF4-FFF2-40B4-BE49-F238E27FC236}">
                <a16:creationId xmlns:a16="http://schemas.microsoft.com/office/drawing/2014/main" id="{A2BE4CF3-772F-EB5C-B211-0223CAB42F60}"/>
              </a:ext>
            </a:extLst>
          </p:cNvPr>
          <p:cNvSpPr txBox="1"/>
          <p:nvPr/>
        </p:nvSpPr>
        <p:spPr>
          <a:xfrm>
            <a:off x="215638" y="2280775"/>
            <a:ext cx="9282008" cy="2954655"/>
          </a:xfrm>
          <a:prstGeom prst="rect">
            <a:avLst/>
          </a:prstGeom>
          <a:noFill/>
        </p:spPr>
        <p:txBody>
          <a:bodyPr wrap="square" lIns="91440" tIns="45720" rIns="91440" bIns="45720" anchor="t">
            <a:spAutoFit/>
          </a:bodyPr>
          <a:lstStyle/>
          <a:p>
            <a:pPr algn="just"/>
            <a:r>
              <a:rPr lang="en-IN" sz="2400" dirty="0">
                <a:ea typeface="Calibri"/>
                <a:cs typeface="Calibri"/>
              </a:rPr>
              <a:t>The problem statement of image classification using deep </a:t>
            </a:r>
            <a:r>
              <a:rPr lang="en-IN" sz="2400" dirty="0" err="1">
                <a:ea typeface="Calibri"/>
                <a:cs typeface="Calibri"/>
              </a:rPr>
              <a:t>learing</a:t>
            </a:r>
            <a:r>
              <a:rPr lang="en-IN" sz="2400" dirty="0">
                <a:ea typeface="Calibri"/>
                <a:cs typeface="Calibri"/>
              </a:rPr>
              <a:t> is  </a:t>
            </a:r>
            <a:r>
              <a:rPr lang="en-IN" sz="2400" dirty="0">
                <a:solidFill>
                  <a:srgbClr val="0D0D0D"/>
                </a:solidFill>
                <a:ea typeface="+mn-lt"/>
                <a:cs typeface="+mn-lt"/>
              </a:rPr>
              <a:t>The task is to develop a deep learning model for image classification that can accurately classify input images into predefined categories or labels. The categories could range from simple distinctions like identifying whether an image contains a cat or a dog, to more complex tasks like classifying different types of vehicles or identifying specific objects in medical images</a:t>
            </a:r>
            <a:r>
              <a:rPr lang="en-IN" sz="2000" dirty="0">
                <a:solidFill>
                  <a:srgbClr val="0D0D0D"/>
                </a:solidFill>
                <a:ea typeface="+mn-lt"/>
                <a:cs typeface="+mn-lt"/>
              </a:rPr>
              <a:t>.</a:t>
            </a:r>
            <a:r>
              <a:rPr lang="en-IN" sz="2000" dirty="0">
                <a:ea typeface="Calibri"/>
                <a:cs typeface="Calibri"/>
              </a:rPr>
              <a:t> </a:t>
            </a:r>
          </a:p>
          <a:p>
            <a:pPr algn="just"/>
            <a:endParaRPr lang="en-IN" dirty="0">
              <a:latin typeface="Trebuchet MS" panose="020B0603020202020204" pitchFamily="34" charset="0"/>
            </a:endParaRPr>
          </a:p>
        </p:txBody>
      </p:sp>
    </p:spTree>
    <p:extLst>
      <p:ext uri="{BB962C8B-B14F-4D97-AF65-F5344CB8AC3E}">
        <p14:creationId xmlns:p14="http://schemas.microsoft.com/office/powerpoint/2010/main" val="1119040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30119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37116" y="312530"/>
            <a:ext cx="6133851"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400" spc="-20" dirty="0"/>
              <a:t>PROPOSED</a:t>
            </a:r>
            <a:r>
              <a:rPr lang="en-IN" sz="4250" spc="-20" dirty="0"/>
              <a:t> SOLUTION</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A2BE4CF3-772F-EB5C-B211-0223CAB42F60}"/>
              </a:ext>
            </a:extLst>
          </p:cNvPr>
          <p:cNvSpPr txBox="1"/>
          <p:nvPr/>
        </p:nvSpPr>
        <p:spPr>
          <a:xfrm>
            <a:off x="171463" y="1163227"/>
            <a:ext cx="9536509" cy="5909310"/>
          </a:xfrm>
          <a:prstGeom prst="rect">
            <a:avLst/>
          </a:prstGeom>
          <a:noFill/>
        </p:spPr>
        <p:txBody>
          <a:bodyPr wrap="square" lIns="91440" tIns="45720" rIns="91440" bIns="45720" anchor="t">
            <a:spAutoFit/>
          </a:bodyPr>
          <a:lstStyle/>
          <a:p>
            <a:pPr algn="just"/>
            <a:r>
              <a:rPr lang="en-IN" sz="1500" dirty="0">
                <a:latin typeface="Trebuchet MS"/>
              </a:rPr>
              <a:t> </a:t>
            </a:r>
            <a:r>
              <a:rPr lang="en-IN" sz="2400" dirty="0">
                <a:latin typeface="Trebuchet MS"/>
              </a:rPr>
              <a:t> </a:t>
            </a:r>
            <a:r>
              <a:rPr lang="en-IN" sz="2000" dirty="0">
                <a:latin typeface="Trebuchet MS"/>
              </a:rPr>
              <a:t> There are several approaches to image classification using deep learning </a:t>
            </a:r>
            <a:r>
              <a:rPr lang="en-IN" sz="2000" dirty="0">
                <a:solidFill>
                  <a:srgbClr val="333333"/>
                </a:solidFill>
                <a:latin typeface="Roboto"/>
                <a:ea typeface="Roboto"/>
                <a:cs typeface="Roboto"/>
              </a:rPr>
              <a:t>Image classification is a cornerstone of computer vision and plays a crucial role in various fields. This paper pays close attention to some traditional deep-learning approaches to image classification. Although traditional approaches, including traditional machine learning approaches, are initially practical for image classification for handcrafted feature extraction methods, they still have many limitations, such as poor scalability. These limitations limit their development. Thus, deep learning approaches have been explored, symbolizing a significant step forward in the quest for automated visual understanding. Deep learning approaches, particularly CNNs, can automatically learn and present features from raw data. They are suitable for a wide range of image classification tasks. Like any other approach, deep learning approaches have flaws, too. In addition, datasets have been instrumental in benchmarking the capabilities of algorithms, and the transfer learning approaches have positively impacted image classification models. In short, challenges have always existed, and innovation needs persistence to create a better future.</a:t>
            </a:r>
            <a:endParaRPr lang="en-IN" sz="2000">
              <a:latin typeface="Trebuchet MS" panose="020B0603020202020204" pitchFamily="34" charset="0"/>
            </a:endParaRPr>
          </a:p>
          <a:p>
            <a:pPr algn="just"/>
            <a:endParaRPr lang="en-US" sz="2400" dirty="0">
              <a:latin typeface="Trebuchet MS" panose="020B0603020202020204" pitchFamily="34" charset="0"/>
            </a:endParaRPr>
          </a:p>
          <a:p>
            <a:pPr algn="just"/>
            <a:endParaRPr lang="en-US" sz="1500" dirty="0">
              <a:latin typeface="Trebuchet MS" panose="020B0603020202020204" pitchFamily="34" charset="0"/>
            </a:endParaRPr>
          </a:p>
          <a:p>
            <a:pPr algn="just"/>
            <a:endParaRPr lang="en-IN" sz="1500" dirty="0">
              <a:latin typeface="Trebuchet MS" panose="020B0603020202020204" pitchFamily="34" charset="0"/>
            </a:endParaRPr>
          </a:p>
        </p:txBody>
      </p:sp>
    </p:spTree>
    <p:extLst>
      <p:ext uri="{BB962C8B-B14F-4D97-AF65-F5344CB8AC3E}">
        <p14:creationId xmlns:p14="http://schemas.microsoft.com/office/powerpoint/2010/main" val="81143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29600" y="8013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529949" y="454150"/>
            <a:ext cx="532977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400" kern="1200" dirty="0">
                <a:solidFill>
                  <a:srgbClr val="000000"/>
                </a:solidFill>
                <a:effectLst/>
                <a:latin typeface="Trebuchet MS" panose="020B0603020202020204" pitchFamily="34" charset="0"/>
                <a:ea typeface="+mn-ea"/>
                <a:cs typeface="+mn-cs"/>
              </a:rPr>
              <a:t>SYSTEM APPROACH</a:t>
            </a:r>
            <a:endParaRPr lang="en-IN" sz="4250" dirty="0">
              <a:latin typeface="Trebuchet MS" panose="020B0603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8C4698E7-C863-B72A-B570-963686D56FE6}"/>
              </a:ext>
            </a:extLst>
          </p:cNvPr>
          <p:cNvSpPr txBox="1"/>
          <p:nvPr/>
        </p:nvSpPr>
        <p:spPr>
          <a:xfrm>
            <a:off x="392331" y="1343728"/>
            <a:ext cx="9250832" cy="5324535"/>
          </a:xfrm>
          <a:prstGeom prst="rect">
            <a:avLst/>
          </a:prstGeom>
          <a:noFill/>
        </p:spPr>
        <p:txBody>
          <a:bodyPr wrap="square" lIns="91440" tIns="45720" rIns="91440" bIns="45720" anchor="t">
            <a:spAutoFit/>
          </a:bodyPr>
          <a:lstStyle/>
          <a:p>
            <a:pPr algn="just"/>
            <a:r>
              <a:rPr lang="en-IN" sz="1700" b="1" dirty="0">
                <a:latin typeface="Trebuchet MS" panose="020B0603020202020204" pitchFamily="34" charset="0"/>
              </a:rPr>
              <a:t>Hardware</a:t>
            </a:r>
            <a:r>
              <a:rPr lang="en-IN" sz="1700" dirty="0">
                <a:latin typeface="Trebuchet MS" panose="020B0603020202020204" pitchFamily="34" charset="0"/>
              </a:rPr>
              <a:t>:</a:t>
            </a:r>
          </a:p>
          <a:p>
            <a:pPr algn="just"/>
            <a:r>
              <a:rPr lang="en-IN" sz="1700" b="1" dirty="0">
                <a:latin typeface="Trebuchet MS" panose="020B0603020202020204" pitchFamily="34" charset="0"/>
              </a:rPr>
              <a:t>CPU</a:t>
            </a:r>
            <a:r>
              <a:rPr lang="en-IN" sz="1700" dirty="0">
                <a:latin typeface="Trebuchet MS" panose="020B0603020202020204" pitchFamily="34" charset="0"/>
              </a:rPr>
              <a:t>: The system requires a CPU with sufficient processing power to handle the computational demands of Convolutional Neural Network (CNN) training and inference. A multi-core processor, preferably with a clock speed of at least 2 GHz or higher, is recommended.</a:t>
            </a:r>
          </a:p>
          <a:p>
            <a:pPr algn="just"/>
            <a:endParaRPr lang="en-IN" sz="1700" dirty="0">
              <a:latin typeface="Trebuchet MS" panose="020B0603020202020204" pitchFamily="34" charset="0"/>
            </a:endParaRPr>
          </a:p>
          <a:p>
            <a:pPr algn="just"/>
            <a:r>
              <a:rPr lang="en-IN" sz="1700" b="1" dirty="0">
                <a:latin typeface="Trebuchet MS" panose="020B0603020202020204" pitchFamily="34" charset="0"/>
              </a:rPr>
              <a:t>Memory</a:t>
            </a:r>
            <a:r>
              <a:rPr lang="en-IN" sz="1700" dirty="0">
                <a:latin typeface="Trebuchet MS" panose="020B0603020202020204" pitchFamily="34" charset="0"/>
              </a:rPr>
              <a:t>: A minimum of 8 GB RAM is recommended for smooth operation, especially during model training, where large datasets are processed. More RAM may be required for handling larger datasets or concurrent user requests.</a:t>
            </a:r>
          </a:p>
          <a:p>
            <a:pPr algn="just"/>
            <a:endParaRPr lang="en-IN" sz="1700" dirty="0">
              <a:latin typeface="Trebuchet MS" panose="020B0603020202020204" pitchFamily="34" charset="0"/>
            </a:endParaRPr>
          </a:p>
          <a:p>
            <a:pPr algn="just"/>
            <a:r>
              <a:rPr lang="en-IN" sz="1700" b="1" dirty="0">
                <a:latin typeface="Trebuchet MS" panose="020B0603020202020204" pitchFamily="34" charset="0"/>
              </a:rPr>
              <a:t>Internet Speed</a:t>
            </a:r>
            <a:r>
              <a:rPr lang="en-IN" sz="1700" dirty="0">
                <a:latin typeface="Trebuchet MS" panose="020B0603020202020204" pitchFamily="34" charset="0"/>
              </a:rPr>
              <a:t>: A stable internet connection is necessary for downloading and updating Python packages, model weights, and serving the web application. A broadband connection with a minimum download speed of 5 Mbps and upload speed of 1 Mbps is sufficient for most purposes.</a:t>
            </a:r>
          </a:p>
          <a:p>
            <a:pPr algn="just"/>
            <a:endParaRPr lang="en-IN" sz="1700" dirty="0">
              <a:latin typeface="Trebuchet MS"/>
            </a:endParaRPr>
          </a:p>
          <a:p>
            <a:r>
              <a:rPr lang="en-IN" sz="1700" b="1">
                <a:latin typeface="Trebuchet MS" panose="020B0603020202020204" pitchFamily="34" charset="0"/>
              </a:rPr>
              <a:t>Software</a:t>
            </a:r>
            <a:r>
              <a:rPr lang="en-IN" sz="1700">
                <a:latin typeface="Trebuchet MS" panose="020B0603020202020204" pitchFamily="34" charset="0"/>
              </a:rPr>
              <a:t>:</a:t>
            </a:r>
            <a:endParaRPr lang="en-US" sz="1700">
              <a:latin typeface="Trebuchet MS" panose="020B0603020202020204" pitchFamily="34" charset="0"/>
            </a:endParaRPr>
          </a:p>
          <a:p>
            <a:r>
              <a:rPr lang="en-IN" sz="1700" b="1">
                <a:latin typeface="Trebuchet MS" panose="020B0603020202020204" pitchFamily="34" charset="0"/>
              </a:rPr>
              <a:t>Python</a:t>
            </a:r>
            <a:r>
              <a:rPr lang="en-IN" sz="1700">
                <a:latin typeface="Trebuchet MS" panose="020B0603020202020204" pitchFamily="34" charset="0"/>
              </a:rPr>
              <a:t>: The system is built using Python programming language</a:t>
            </a:r>
            <a:endParaRPr lang="en-US" sz="1700">
              <a:latin typeface="Trebuchet MS" panose="020B0603020202020204" pitchFamily="34" charset="0"/>
            </a:endParaRPr>
          </a:p>
          <a:p>
            <a:endParaRPr lang="en-IN" sz="1700" dirty="0">
              <a:latin typeface="Trebuchet MS" panose="020B0603020202020204" pitchFamily="34" charset="0"/>
            </a:endParaRPr>
          </a:p>
          <a:p>
            <a:pPr algn="just"/>
            <a:endParaRPr lang="en-IN" sz="1700" dirty="0">
              <a:latin typeface="Trebuchet MS" panose="020B0603020202020204" pitchFamily="34" charset="0"/>
            </a:endParaRPr>
          </a:p>
          <a:p>
            <a:pPr algn="just"/>
            <a:endParaRPr lang="en-IN" sz="17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686800" y="466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281662"/>
            <a:ext cx="5014595" cy="693780"/>
          </a:xfrm>
          <a:prstGeom prst="rect">
            <a:avLst/>
          </a:prstGeom>
        </p:spPr>
        <p:txBody>
          <a:bodyPr vert="horz" wrap="square" lIns="0" tIns="16510" rIns="0" bIns="0" rtlCol="0">
            <a:spAutoFit/>
          </a:bodyPr>
          <a:lstStyle/>
          <a:p>
            <a:pPr marL="12700">
              <a:lnSpc>
                <a:spcPct val="100000"/>
              </a:lnSpc>
              <a:spcBef>
                <a:spcPts val="130"/>
              </a:spcBef>
            </a:pPr>
            <a:r>
              <a:rPr lang="en-IN" sz="4400" spc="25" dirty="0"/>
              <a:t>ALGORITHM</a:t>
            </a:r>
            <a:endParaRPr sz="4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28FD5EB9-75B9-63BF-A5CF-D7E2F3872D01}"/>
              </a:ext>
            </a:extLst>
          </p:cNvPr>
          <p:cNvSpPr txBox="1"/>
          <p:nvPr/>
        </p:nvSpPr>
        <p:spPr>
          <a:xfrm>
            <a:off x="723899" y="1227175"/>
            <a:ext cx="7770829" cy="2708434"/>
          </a:xfrm>
          <a:prstGeom prst="rect">
            <a:avLst/>
          </a:prstGeom>
          <a:noFill/>
        </p:spPr>
        <p:txBody>
          <a:bodyPr wrap="square" lIns="91440" tIns="45720" rIns="91440" bIns="45720" anchor="t">
            <a:spAutoFit/>
          </a:bodyPr>
          <a:lstStyle/>
          <a:p>
            <a:pPr algn="just"/>
            <a:r>
              <a:rPr lang="en-IN" sz="1600" b="1" dirty="0">
                <a:latin typeface="Trebuchet MS"/>
              </a:rPr>
              <a:t>Phase 1: Data Preparation and Preprocessing</a:t>
            </a:r>
          </a:p>
          <a:p>
            <a:pPr algn="just"/>
            <a:endParaRPr lang="en-IN" sz="1200" b="1" dirty="0">
              <a:ea typeface="Calibri"/>
              <a:cs typeface="Calibri"/>
            </a:endParaRPr>
          </a:p>
          <a:p>
            <a:pPr marL="285750" indent="-285750" algn="just">
              <a:buFont typeface="Arial"/>
              <a:buChar char="•"/>
            </a:pPr>
            <a:r>
              <a:rPr lang="en-IN" dirty="0">
                <a:solidFill>
                  <a:srgbClr val="0D0D0D"/>
                </a:solidFill>
                <a:ea typeface="+mn-lt"/>
                <a:cs typeface="+mn-lt"/>
              </a:rPr>
              <a:t>Collect a diverse and representative dataset for the image classification task. This dataset should include a variety of images belonging to different categories.</a:t>
            </a:r>
            <a:endParaRPr lang="en-IN" dirty="0">
              <a:ea typeface="Calibri"/>
              <a:cs typeface="Calibri"/>
            </a:endParaRPr>
          </a:p>
          <a:p>
            <a:pPr marL="285750" indent="-285750" algn="just">
              <a:buFont typeface="Arial"/>
              <a:buChar char="•"/>
            </a:pPr>
            <a:r>
              <a:rPr lang="en-IN" dirty="0">
                <a:solidFill>
                  <a:srgbClr val="0D0D0D"/>
                </a:solidFill>
                <a:ea typeface="+mn-lt"/>
                <a:cs typeface="+mn-lt"/>
              </a:rPr>
              <a:t>Preprocess the images by resizing them to a uniform size, normalizing pixel values, and augmenting the data to increase variability (e.g., rotation, flipping, zooming).</a:t>
            </a:r>
            <a:endParaRPr lang="en-IN" dirty="0">
              <a:ea typeface="Calibri"/>
              <a:cs typeface="Calibri"/>
            </a:endParaRPr>
          </a:p>
          <a:p>
            <a:pPr marL="285750" indent="-285750" algn="just">
              <a:buFont typeface="Arial"/>
              <a:buChar char="•"/>
            </a:pPr>
            <a:endParaRPr lang="en-IN" dirty="0">
              <a:solidFill>
                <a:srgbClr val="0D0D0D"/>
              </a:solidFill>
              <a:latin typeface="Calibri"/>
              <a:ea typeface="Calibri"/>
              <a:cs typeface="Calibri"/>
            </a:endParaRPr>
          </a:p>
          <a:p>
            <a:pPr algn="just"/>
            <a:endParaRPr lang="en-IN" sz="1600" dirty="0">
              <a:latin typeface="Trebuchet MS" panose="020B0603020202020204" pitchFamily="34" charset="0"/>
            </a:endParaRPr>
          </a:p>
        </p:txBody>
      </p:sp>
      <p:sp>
        <p:nvSpPr>
          <p:cNvPr id="12" name="TextBox 11">
            <a:extLst>
              <a:ext uri="{FF2B5EF4-FFF2-40B4-BE49-F238E27FC236}">
                <a16:creationId xmlns:a16="http://schemas.microsoft.com/office/drawing/2014/main" id="{048B6682-AE27-0D6A-56CA-BD0B8D80A3BA}"/>
              </a:ext>
            </a:extLst>
          </p:cNvPr>
          <p:cNvSpPr txBox="1"/>
          <p:nvPr/>
        </p:nvSpPr>
        <p:spPr>
          <a:xfrm>
            <a:off x="723899" y="3431637"/>
            <a:ext cx="7770829" cy="3293209"/>
          </a:xfrm>
          <a:prstGeom prst="rect">
            <a:avLst/>
          </a:prstGeom>
          <a:noFill/>
        </p:spPr>
        <p:txBody>
          <a:bodyPr wrap="square" lIns="91440" tIns="45720" rIns="91440" bIns="45720" anchor="t">
            <a:spAutoFit/>
          </a:bodyPr>
          <a:lstStyle/>
          <a:p>
            <a:endParaRPr lang="en-IN" sz="1600" b="1" dirty="0">
              <a:latin typeface="Trebuchet MS"/>
            </a:endParaRPr>
          </a:p>
          <a:p>
            <a:r>
              <a:rPr lang="en-IN" sz="1600" b="1" dirty="0">
                <a:latin typeface="Trebuchet MS"/>
              </a:rPr>
              <a:t>Phase 2: Model Training</a:t>
            </a:r>
            <a:endParaRPr lang="en-IN" dirty="0">
              <a:latin typeface="Trebuchet MS"/>
            </a:endParaRPr>
          </a:p>
          <a:p>
            <a:endParaRPr lang="en-IN" sz="1600" b="1" dirty="0">
              <a:solidFill>
                <a:srgbClr val="000000"/>
              </a:solidFill>
              <a:latin typeface="Trebuchet MS"/>
              <a:ea typeface="+mn-lt"/>
              <a:cs typeface="+mn-lt"/>
            </a:endParaRPr>
          </a:p>
          <a:p>
            <a:pPr marL="285750" indent="-285750">
              <a:buFont typeface="Arial"/>
              <a:buChar char="•"/>
            </a:pPr>
            <a:r>
              <a:rPr lang="en-IN" dirty="0">
                <a:solidFill>
                  <a:srgbClr val="0D0D0D"/>
                </a:solidFill>
                <a:ea typeface="+mn-lt"/>
                <a:cs typeface="+mn-lt"/>
              </a:rPr>
              <a:t>Split the dataset into training, validation, and testing sets (e.g., 70% for training, 15% for validation, and 15% for testing).</a:t>
            </a:r>
            <a:endParaRPr lang="en-IN" dirty="0"/>
          </a:p>
          <a:p>
            <a:pPr marL="285750" indent="-285750">
              <a:buFont typeface="Arial"/>
              <a:buChar char="•"/>
            </a:pPr>
            <a:r>
              <a:rPr lang="en-IN" dirty="0">
                <a:solidFill>
                  <a:srgbClr val="0D0D0D"/>
                </a:solidFill>
                <a:ea typeface="+mn-lt"/>
                <a:cs typeface="+mn-lt"/>
              </a:rPr>
              <a:t>Use transfer learning techniques if a pre-trained model is employed. Otherwise, train the model from scratch.</a:t>
            </a:r>
            <a:endParaRPr lang="en-IN" dirty="0"/>
          </a:p>
          <a:p>
            <a:pPr marL="285750" indent="-285750">
              <a:buFont typeface="Arial"/>
              <a:buChar char="•"/>
            </a:pPr>
            <a:r>
              <a:rPr lang="en-IN" dirty="0">
                <a:solidFill>
                  <a:srgbClr val="0D0D0D"/>
                </a:solidFill>
                <a:ea typeface="+mn-lt"/>
                <a:cs typeface="+mn-lt"/>
              </a:rPr>
              <a:t>Define appropriate loss functions (e.g., categorical cross-entropy), optimizer (e.g., Adam, SGD), and learning rate schedules for training the model.</a:t>
            </a:r>
            <a:endParaRPr lang="en-IN"/>
          </a:p>
          <a:p>
            <a:pPr marL="285750" indent="-285750">
              <a:buFont typeface="Arial"/>
              <a:buChar char="•"/>
            </a:pPr>
            <a:r>
              <a:rPr lang="en-IN" dirty="0">
                <a:solidFill>
                  <a:srgbClr val="0D0D0D"/>
                </a:solidFill>
                <a:ea typeface="+mn-lt"/>
                <a:cs typeface="+mn-lt"/>
              </a:rPr>
              <a:t>Train the model using the training dataset and monitor its performance on the validation set to prevent overfitting</a:t>
            </a:r>
            <a:r>
              <a:rPr lang="en-IN" sz="1200" dirty="0">
                <a:solidFill>
                  <a:srgbClr val="0D0D0D"/>
                </a:solidFill>
                <a:ea typeface="+mn-lt"/>
                <a:cs typeface="+mn-lt"/>
              </a:rPr>
              <a:t>.</a:t>
            </a:r>
            <a:endParaRPr lang="en-IN" dirty="0"/>
          </a:p>
          <a:p>
            <a:endParaRPr lang="en-IN" sz="16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686800" y="466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281662"/>
            <a:ext cx="5753100" cy="693780"/>
          </a:xfrm>
          <a:prstGeom prst="rect">
            <a:avLst/>
          </a:prstGeom>
        </p:spPr>
        <p:txBody>
          <a:bodyPr vert="horz" wrap="square" lIns="0" tIns="16510" rIns="0" bIns="0" rtlCol="0">
            <a:spAutoFit/>
          </a:bodyPr>
          <a:lstStyle/>
          <a:p>
            <a:pPr marL="12700">
              <a:lnSpc>
                <a:spcPct val="100000"/>
              </a:lnSpc>
              <a:spcBef>
                <a:spcPts val="130"/>
              </a:spcBef>
            </a:pPr>
            <a:r>
              <a:rPr lang="en-IN" sz="4400" spc="25" dirty="0"/>
              <a:t>ALGORITHM - CONT.</a:t>
            </a:r>
            <a:endParaRPr sz="4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048B6682-AE27-0D6A-56CA-BD0B8D80A3BA}"/>
              </a:ext>
            </a:extLst>
          </p:cNvPr>
          <p:cNvSpPr txBox="1"/>
          <p:nvPr/>
        </p:nvSpPr>
        <p:spPr>
          <a:xfrm>
            <a:off x="140191" y="3704202"/>
            <a:ext cx="8400307" cy="2769989"/>
          </a:xfrm>
          <a:prstGeom prst="rect">
            <a:avLst/>
          </a:prstGeom>
          <a:noFill/>
        </p:spPr>
        <p:txBody>
          <a:bodyPr wrap="square" lIns="91440" tIns="45720" rIns="91440" bIns="45720" anchor="t">
            <a:spAutoFit/>
          </a:bodyPr>
          <a:lstStyle/>
          <a:p>
            <a:r>
              <a:rPr lang="en-US" sz="1600" b="1" dirty="0">
                <a:latin typeface="Trebuchet MS"/>
              </a:rPr>
              <a:t>Phase 4: Model Deployment</a:t>
            </a:r>
            <a:endParaRPr lang="en-US" sz="1600" dirty="0">
              <a:latin typeface="Trebuchet MS" panose="020B0603020202020204" pitchFamily="34" charset="0"/>
            </a:endParaRPr>
          </a:p>
          <a:p>
            <a:endParaRPr lang="en-US" sz="1600" b="1" dirty="0">
              <a:solidFill>
                <a:srgbClr val="000000"/>
              </a:solidFill>
              <a:latin typeface="Trebuchet MS"/>
              <a:ea typeface="+mn-lt"/>
              <a:cs typeface="+mn-lt"/>
            </a:endParaRPr>
          </a:p>
          <a:p>
            <a:pPr marL="285750" indent="-285750">
              <a:buFont typeface="Arial"/>
              <a:buChar char="•"/>
            </a:pPr>
            <a:r>
              <a:rPr lang="en-US">
                <a:solidFill>
                  <a:srgbClr val="0D0D0D"/>
                </a:solidFill>
                <a:ea typeface="+mn-lt"/>
                <a:cs typeface="+mn-lt"/>
              </a:rPr>
              <a:t>Once satisfied with the model's performance, save the trained model weights and architecture for deployment.</a:t>
            </a:r>
            <a:endParaRPr lang="en-US"/>
          </a:p>
          <a:p>
            <a:pPr marL="285750" indent="-285750">
              <a:buFont typeface="Arial"/>
              <a:buChar char="•"/>
            </a:pPr>
            <a:r>
              <a:rPr lang="en-US" dirty="0">
                <a:solidFill>
                  <a:srgbClr val="0D0D0D"/>
                </a:solidFill>
                <a:ea typeface="+mn-lt"/>
                <a:cs typeface="+mn-lt"/>
              </a:rPr>
              <a:t>Create a user-friendly interface or API for users to upload images and receive classification results.</a:t>
            </a:r>
            <a:endParaRPr lang="en-US" dirty="0"/>
          </a:p>
          <a:p>
            <a:pPr marL="285750" indent="-285750">
              <a:buFont typeface="Arial"/>
              <a:buChar char="•"/>
            </a:pPr>
            <a:r>
              <a:rPr lang="en-US" dirty="0">
                <a:solidFill>
                  <a:srgbClr val="0D0D0D"/>
                </a:solidFill>
                <a:ea typeface="+mn-lt"/>
                <a:cs typeface="+mn-lt"/>
              </a:rPr>
              <a:t>Deploy the model on a suitable platform (e.g., cloud service, edge device) considering factors like scalability, latency, and security.</a:t>
            </a:r>
            <a:endParaRPr lang="en-US" dirty="0"/>
          </a:p>
          <a:p>
            <a:endParaRPr lang="en-US" dirty="0">
              <a:latin typeface="Trebuchet MS" panose="020B0603020202020204" pitchFamily="34" charset="0"/>
            </a:endParaRPr>
          </a:p>
          <a:p>
            <a:endParaRPr lang="en-IN" sz="1600" dirty="0">
              <a:latin typeface="Trebuchet MS"/>
            </a:endParaRPr>
          </a:p>
        </p:txBody>
      </p:sp>
      <p:sp>
        <p:nvSpPr>
          <p:cNvPr id="7" name="TextBox 6">
            <a:extLst>
              <a:ext uri="{FF2B5EF4-FFF2-40B4-BE49-F238E27FC236}">
                <a16:creationId xmlns:a16="http://schemas.microsoft.com/office/drawing/2014/main" id="{629376EA-F548-14F7-519D-47F7BEC1FD4F}"/>
              </a:ext>
            </a:extLst>
          </p:cNvPr>
          <p:cNvSpPr txBox="1"/>
          <p:nvPr/>
        </p:nvSpPr>
        <p:spPr>
          <a:xfrm>
            <a:off x="141357" y="1345096"/>
            <a:ext cx="8187633"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Trebuchet MS"/>
              </a:rPr>
              <a:t>Phase 3: </a:t>
            </a:r>
            <a:r>
              <a:rPr lang="en-US" sz="1600" b="1" dirty="0">
                <a:solidFill>
                  <a:srgbClr val="0D0D0D"/>
                </a:solidFill>
                <a:latin typeface="Trebuchet MS"/>
                <a:ea typeface="+mn-lt"/>
                <a:cs typeface="+mn-lt"/>
              </a:rPr>
              <a:t>Hyperparameter Tuning</a:t>
            </a:r>
          </a:p>
          <a:p>
            <a:endParaRPr lang="en-US" sz="1600" b="1" dirty="0">
              <a:solidFill>
                <a:srgbClr val="0D0D0D"/>
              </a:solidFill>
              <a:latin typeface="Trebuchet MS"/>
              <a:ea typeface="+mn-lt"/>
              <a:cs typeface="+mn-lt"/>
            </a:endParaRPr>
          </a:p>
          <a:p>
            <a:pPr marL="285750" indent="-285750">
              <a:buFont typeface="Arial"/>
              <a:buChar char="•"/>
            </a:pPr>
            <a:r>
              <a:rPr lang="en-US" dirty="0">
                <a:solidFill>
                  <a:srgbClr val="0D0D0D"/>
                </a:solidFill>
                <a:ea typeface="+mn-lt"/>
                <a:cs typeface="+mn-lt"/>
              </a:rPr>
              <a:t>Conduct hyperparameter tuning experiments to optimize the model's performance. This may include adjusting learning rates, batch sizes, dropout rates, and regularization techniques.</a:t>
            </a:r>
            <a:endParaRPr lang="en-US" dirty="0">
              <a:ea typeface="Calibri"/>
              <a:cs typeface="Calibri"/>
            </a:endParaRPr>
          </a:p>
          <a:p>
            <a:pPr marL="285750" indent="-285750">
              <a:buFont typeface="Arial"/>
              <a:buChar char="•"/>
            </a:pPr>
            <a:r>
              <a:rPr lang="en-US" dirty="0">
                <a:solidFill>
                  <a:srgbClr val="0D0D0D"/>
                </a:solidFill>
                <a:ea typeface="+mn-lt"/>
                <a:cs typeface="+mn-lt"/>
              </a:rPr>
              <a:t>Utilize techniques like grid search, random search, or Bayesian optimization to find the optimal hyperparameters efficiently.</a:t>
            </a:r>
            <a:endParaRPr lang="en-US">
              <a:ea typeface="Calibri"/>
              <a:cs typeface="Calibri"/>
            </a:endParaRPr>
          </a:p>
          <a:p>
            <a:endParaRPr lang="en-US" sz="1600" b="1" dirty="0">
              <a:solidFill>
                <a:srgbClr val="0D0D0D"/>
              </a:solidFill>
              <a:latin typeface="Calibri"/>
              <a:ea typeface="Calibri"/>
              <a:cs typeface="Calibri"/>
            </a:endParaRPr>
          </a:p>
        </p:txBody>
      </p:sp>
    </p:spTree>
    <p:extLst>
      <p:ext uri="{BB962C8B-B14F-4D97-AF65-F5344CB8AC3E}">
        <p14:creationId xmlns:p14="http://schemas.microsoft.com/office/powerpoint/2010/main" val="1831252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41C1-7314-7CB6-473B-5016B2DA469A}"/>
              </a:ext>
            </a:extLst>
          </p:cNvPr>
          <p:cNvSpPr>
            <a:spLocks noGrp="1"/>
          </p:cNvSpPr>
          <p:nvPr>
            <p:ph type="title"/>
          </p:nvPr>
        </p:nvSpPr>
        <p:spPr/>
        <p:txBody>
          <a:bodyPr wrap="square" lIns="0" tIns="0" rIns="0" bIns="0" anchor="t">
            <a:spAutoFit/>
          </a:bodyPr>
          <a:lstStyle/>
          <a:p>
            <a:r>
              <a:rPr lang="en-US" dirty="0"/>
              <a:t>RESULT</a:t>
            </a:r>
          </a:p>
        </p:txBody>
      </p:sp>
      <p:pic>
        <p:nvPicPr>
          <p:cNvPr id="5" name="Content Placeholder 4">
            <a:extLst>
              <a:ext uri="{FF2B5EF4-FFF2-40B4-BE49-F238E27FC236}">
                <a16:creationId xmlns:a16="http://schemas.microsoft.com/office/drawing/2014/main" id="{35DFD563-0B81-AAA7-0D84-8613B0AD12BC}"/>
              </a:ext>
            </a:extLst>
          </p:cNvPr>
          <p:cNvPicPr>
            <a:picLocks noGrp="1" noChangeAspect="1"/>
          </p:cNvPicPr>
          <p:nvPr>
            <p:ph sz="half" idx="2"/>
          </p:nvPr>
        </p:nvPicPr>
        <p:blipFill>
          <a:blip r:embed="rId2"/>
          <a:stretch>
            <a:fillRect/>
          </a:stretch>
        </p:blipFill>
        <p:spPr>
          <a:xfrm>
            <a:off x="931115" y="1783080"/>
            <a:ext cx="4660490" cy="4114800"/>
          </a:xfrm>
        </p:spPr>
      </p:pic>
      <p:pic>
        <p:nvPicPr>
          <p:cNvPr id="6" name="Content Placeholder 5" descr="A white background with black numbers and letters&#10;&#10;Description automatically generated">
            <a:extLst>
              <a:ext uri="{FF2B5EF4-FFF2-40B4-BE49-F238E27FC236}">
                <a16:creationId xmlns:a16="http://schemas.microsoft.com/office/drawing/2014/main" id="{299FA074-55D4-BDA2-DF65-603F2BBD2BF0}"/>
              </a:ext>
            </a:extLst>
          </p:cNvPr>
          <p:cNvPicPr>
            <a:picLocks noGrp="1" noChangeAspect="1"/>
          </p:cNvPicPr>
          <p:nvPr>
            <p:ph sz="half" idx="3"/>
          </p:nvPr>
        </p:nvPicPr>
        <p:blipFill>
          <a:blip r:embed="rId3"/>
          <a:stretch>
            <a:fillRect/>
          </a:stretch>
        </p:blipFill>
        <p:spPr>
          <a:xfrm>
            <a:off x="5882640" y="1775800"/>
            <a:ext cx="6096000" cy="4118316"/>
          </a:xfrm>
        </p:spPr>
      </p:pic>
    </p:spTree>
    <p:extLst>
      <p:ext uri="{BB962C8B-B14F-4D97-AF65-F5344CB8AC3E}">
        <p14:creationId xmlns:p14="http://schemas.microsoft.com/office/powerpoint/2010/main" val="2460556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3BE70-59E5-8E6F-A5CD-64F41647A20C}"/>
              </a:ext>
            </a:extLst>
          </p:cNvPr>
          <p:cNvSpPr>
            <a:spLocks noGrp="1"/>
          </p:cNvSpPr>
          <p:nvPr>
            <p:ph type="title"/>
          </p:nvPr>
        </p:nvSpPr>
        <p:spPr/>
        <p:txBody>
          <a:bodyPr wrap="square" lIns="0" tIns="0" rIns="0" bIns="0" anchor="t">
            <a:spAutoFit/>
          </a:bodyPr>
          <a:lstStyle/>
          <a:p>
            <a:r>
              <a:rPr lang="en-US" dirty="0"/>
              <a:t>RESULT CONT.</a:t>
            </a:r>
          </a:p>
        </p:txBody>
      </p:sp>
      <p:pic>
        <p:nvPicPr>
          <p:cNvPr id="5" name="Content Placeholder 4" descr="A close-up of a rose&#10;&#10;Description automatically generated">
            <a:extLst>
              <a:ext uri="{FF2B5EF4-FFF2-40B4-BE49-F238E27FC236}">
                <a16:creationId xmlns:a16="http://schemas.microsoft.com/office/drawing/2014/main" id="{71E0F7EB-DA35-FDBE-BDF5-932F79BB353A}"/>
              </a:ext>
            </a:extLst>
          </p:cNvPr>
          <p:cNvPicPr>
            <a:picLocks noGrp="1" noChangeAspect="1"/>
          </p:cNvPicPr>
          <p:nvPr>
            <p:ph sz="half" idx="2"/>
          </p:nvPr>
        </p:nvPicPr>
        <p:blipFill>
          <a:blip r:embed="rId2"/>
          <a:stretch>
            <a:fillRect/>
          </a:stretch>
        </p:blipFill>
        <p:spPr>
          <a:xfrm>
            <a:off x="1009332" y="1716424"/>
            <a:ext cx="4622021" cy="4061377"/>
          </a:xfrm>
        </p:spPr>
      </p:pic>
      <p:pic>
        <p:nvPicPr>
          <p:cNvPr id="6" name="Content Placeholder 5" descr="A close up of a flower&#10;&#10;Description automatically generated">
            <a:extLst>
              <a:ext uri="{FF2B5EF4-FFF2-40B4-BE49-F238E27FC236}">
                <a16:creationId xmlns:a16="http://schemas.microsoft.com/office/drawing/2014/main" id="{9E33C431-A1EF-D976-BA32-12B6E06A2DDC}"/>
              </a:ext>
            </a:extLst>
          </p:cNvPr>
          <p:cNvPicPr>
            <a:picLocks noGrp="1" noChangeAspect="1"/>
          </p:cNvPicPr>
          <p:nvPr>
            <p:ph sz="half" idx="3"/>
          </p:nvPr>
        </p:nvPicPr>
        <p:blipFill>
          <a:blip r:embed="rId3"/>
          <a:stretch>
            <a:fillRect/>
          </a:stretch>
        </p:blipFill>
        <p:spPr>
          <a:xfrm>
            <a:off x="5992107" y="1815657"/>
            <a:ext cx="4861062" cy="3872947"/>
          </a:xfrm>
        </p:spPr>
      </p:pic>
    </p:spTree>
    <p:extLst>
      <p:ext uri="{BB962C8B-B14F-4D97-AF65-F5344CB8AC3E}">
        <p14:creationId xmlns:p14="http://schemas.microsoft.com/office/powerpoint/2010/main" val="3402505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TotalTime>
  <Words>1304</Words>
  <Application>Microsoft Office PowerPoint</Application>
  <PresentationFormat>Widescreen</PresentationFormat>
  <Paragraphs>80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OUTLINE</vt:lpstr>
      <vt:lpstr>PROBLEM STATEMENT</vt:lpstr>
      <vt:lpstr>PROPOSED SOLUTION</vt:lpstr>
      <vt:lpstr>SYSTEM APPROACH</vt:lpstr>
      <vt:lpstr>ALGORITHM</vt:lpstr>
      <vt:lpstr>ALGORITHM - CONT.</vt:lpstr>
      <vt:lpstr>RESULT</vt:lpstr>
      <vt:lpstr>RESULT CONT.</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Konduru Narasimha</dc:creator>
  <cp:lastModifiedBy>Konduru Narasimha</cp:lastModifiedBy>
  <cp:revision>235</cp:revision>
  <dcterms:created xsi:type="dcterms:W3CDTF">2024-03-31T04:10:31Z</dcterms:created>
  <dcterms:modified xsi:type="dcterms:W3CDTF">2024-04-02T06:13:28Z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ies>
</file>