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7" r:id="rId2"/>
    <p:sldMasterId id="2147483662" r:id="rId3"/>
    <p:sldMasterId id="2147483670" r:id="rId4"/>
    <p:sldMasterId id="2147483673" r:id="rId5"/>
    <p:sldMasterId id="2147483677" r:id="rId6"/>
  </p:sldMasterIdLst>
  <p:notesMasterIdLst>
    <p:notesMasterId r:id="rId44"/>
  </p:notesMasterIdLst>
  <p:handoutMasterIdLst>
    <p:handoutMasterId r:id="rId45"/>
  </p:handoutMasterIdLst>
  <p:sldIdLst>
    <p:sldId id="257" r:id="rId7"/>
    <p:sldId id="260" r:id="rId8"/>
    <p:sldId id="310" r:id="rId9"/>
    <p:sldId id="538" r:id="rId10"/>
    <p:sldId id="507" r:id="rId11"/>
    <p:sldId id="540" r:id="rId12"/>
    <p:sldId id="541" r:id="rId13"/>
    <p:sldId id="508" r:id="rId14"/>
    <p:sldId id="530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33" r:id="rId23"/>
    <p:sldId id="524" r:id="rId24"/>
    <p:sldId id="550" r:id="rId25"/>
    <p:sldId id="549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5" r:id="rId36"/>
    <p:sldId id="566" r:id="rId37"/>
    <p:sldId id="560" r:id="rId38"/>
    <p:sldId id="561" r:id="rId39"/>
    <p:sldId id="562" r:id="rId40"/>
    <p:sldId id="563" r:id="rId41"/>
    <p:sldId id="564" r:id="rId42"/>
    <p:sldId id="53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LIN CHANG" initials="WC" lastIdx="2" clrIdx="0">
    <p:extLst>
      <p:ext uri="{19B8F6BF-5375-455C-9EA6-DF929625EA0E}">
        <p15:presenceInfo xmlns:p15="http://schemas.microsoft.com/office/powerpoint/2012/main" userId="0958b65b74a87c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FF"/>
    <a:srgbClr val="66FF66"/>
    <a:srgbClr val="008000"/>
    <a:srgbClr val="FFFF99"/>
    <a:srgbClr val="DDF6FF"/>
    <a:srgbClr val="FFFF66"/>
    <a:srgbClr val="000000"/>
    <a:srgbClr val="E6E6E6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4" autoAdjust="0"/>
    <p:restoredTop sz="95811" autoAdjust="0"/>
  </p:normalViewPr>
  <p:slideViewPr>
    <p:cSldViewPr snapToGrid="0">
      <p:cViewPr varScale="1">
        <p:scale>
          <a:sx n="117" d="100"/>
          <a:sy n="117" d="100"/>
        </p:scale>
        <p:origin x="25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4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C5BE429-8391-407C-9F55-ED53CE865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859D8F-9753-4C6C-A723-68D5F7E089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7AAD-7174-43EC-8BBD-F2515623A13F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93DFB8-20A5-4CFF-805A-ECC818F4BC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BF4459-5391-4260-BBFB-59B8F63FF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3B711-BFC7-4454-81CF-4A79864E3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20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F4278-1366-4604-8594-3DECFFB6AB41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4F39-E794-4AEB-AAFB-07EAAA862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5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A6CB-7402-4C2E-BD72-81976E2522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2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28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25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96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9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50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86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5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03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178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91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4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43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5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45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08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1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3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9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83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4F39-E794-4AEB-AAFB-07EAAA86272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95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4EE58D8-5916-891F-434B-1FF30E10F1E5}"/>
              </a:ext>
            </a:extLst>
          </p:cNvPr>
          <p:cNvSpPr txBox="1"/>
          <p:nvPr userDrawn="1"/>
        </p:nvSpPr>
        <p:spPr>
          <a:xfrm>
            <a:off x="9582887" y="5610243"/>
            <a:ext cx="1567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講授人</a:t>
            </a:r>
            <a:endParaRPr lang="en-US" altLang="zh-TW" sz="1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3.50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D70495-791A-B4B7-15F8-A04EA96B8DEC}"/>
              </a:ext>
            </a:extLst>
          </p:cNvPr>
          <p:cNvSpPr txBox="1"/>
          <p:nvPr userDrawn="1"/>
        </p:nvSpPr>
        <p:spPr>
          <a:xfrm>
            <a:off x="5137200" y="5609225"/>
            <a:ext cx="35698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緯育股份有限公司</a:t>
            </a:r>
            <a:endParaRPr lang="en-US" altLang="zh-TW" sz="1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資安與雲端架構工程師養成班</a:t>
            </a:r>
            <a:endParaRPr lang="en-US" altLang="zh-TW" sz="2000" kern="12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52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充(標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4914" y="741603"/>
            <a:ext cx="11517086" cy="53340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112135" y="1531938"/>
            <a:ext cx="10079865" cy="5326062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93A52E-AD04-4E40-8A67-62AD08159D43}"/>
              </a:ext>
            </a:extLst>
          </p:cNvPr>
          <p:cNvSpPr/>
          <p:nvPr userDrawn="1"/>
        </p:nvSpPr>
        <p:spPr>
          <a:xfrm>
            <a:off x="0" y="989256"/>
            <a:ext cx="76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B190D9-31E8-4F8B-B512-0720F8C6037E}"/>
              </a:ext>
            </a:extLst>
          </p:cNvPr>
          <p:cNvSpPr txBox="1"/>
          <p:nvPr userDrawn="1"/>
        </p:nvSpPr>
        <p:spPr>
          <a:xfrm>
            <a:off x="1" y="989256"/>
            <a:ext cx="762000" cy="46166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 algn="ctr"/>
            <a:r>
              <a:rPr lang="zh-TW" altLang="en-US" sz="24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9135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>
        <p:tmplLst>
          <p:tmpl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充(圓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4914" y="741603"/>
            <a:ext cx="11517086" cy="53340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112135" y="1531938"/>
            <a:ext cx="10079865" cy="5326062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8FBC80-BD3F-4F7B-9651-27ED64D5B193}"/>
              </a:ext>
            </a:extLst>
          </p:cNvPr>
          <p:cNvSpPr txBox="1"/>
          <p:nvPr userDrawn="1"/>
        </p:nvSpPr>
        <p:spPr>
          <a:xfrm>
            <a:off x="-104776" y="2022001"/>
            <a:ext cx="120491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3B15BE-5C3A-4B08-A333-DA38288AEC02}"/>
              </a:ext>
            </a:extLst>
          </p:cNvPr>
          <p:cNvSpPr txBox="1"/>
          <p:nvPr userDrawn="1"/>
        </p:nvSpPr>
        <p:spPr>
          <a:xfrm>
            <a:off x="-104776" y="1209281"/>
            <a:ext cx="120491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</a:t>
            </a:r>
          </a:p>
        </p:txBody>
      </p:sp>
      <p:sp>
        <p:nvSpPr>
          <p:cNvPr id="7" name="圓形: 空心 6">
            <a:extLst>
              <a:ext uri="{FF2B5EF4-FFF2-40B4-BE49-F238E27FC236}">
                <a16:creationId xmlns:a16="http://schemas.microsoft.com/office/drawing/2014/main" id="{FF6606DE-2746-40DA-9364-26B5760E5231}"/>
              </a:ext>
            </a:extLst>
          </p:cNvPr>
          <p:cNvSpPr/>
          <p:nvPr userDrawn="1"/>
        </p:nvSpPr>
        <p:spPr>
          <a:xfrm>
            <a:off x="-257175" y="1082675"/>
            <a:ext cx="2281238" cy="2281238"/>
          </a:xfrm>
          <a:prstGeom prst="donut">
            <a:avLst>
              <a:gd name="adj" fmla="val 5147"/>
            </a:avLst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FE3477-8A65-44E8-821D-B6026936B236}"/>
              </a:ext>
            </a:extLst>
          </p:cNvPr>
          <p:cNvSpPr txBox="1"/>
          <p:nvPr userDrawn="1"/>
        </p:nvSpPr>
        <p:spPr>
          <a:xfrm>
            <a:off x="633411" y="2022001"/>
            <a:ext cx="12858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C0DAC7-7886-495A-9AD5-AE78188FE497}"/>
              </a:ext>
            </a:extLst>
          </p:cNvPr>
          <p:cNvSpPr txBox="1"/>
          <p:nvPr userDrawn="1"/>
        </p:nvSpPr>
        <p:spPr>
          <a:xfrm>
            <a:off x="633411" y="1209281"/>
            <a:ext cx="128587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</a:p>
        </p:txBody>
      </p:sp>
    </p:spTree>
    <p:extLst>
      <p:ext uri="{BB962C8B-B14F-4D97-AF65-F5344CB8AC3E}">
        <p14:creationId xmlns:p14="http://schemas.microsoft.com/office/powerpoint/2010/main" val="3505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>
        <p:tmplLst>
          <p:tmpl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4" grpId="1"/>
      <p:bldP spid="6" grpId="0"/>
      <p:bldP spid="6" grpId="1"/>
      <p:bldP spid="7" grpId="0" animBg="1"/>
      <p:bldP spid="7" grpId="1" animBg="1"/>
      <p:bldP spid="8" grpId="0"/>
      <p:bldP spid="8" grpId="1"/>
      <p:bldP spid="9" grpId="0"/>
      <p:bldP spid="9" grpId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充(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化同側角落 3">
            <a:extLst>
              <a:ext uri="{FF2B5EF4-FFF2-40B4-BE49-F238E27FC236}">
                <a16:creationId xmlns:a16="http://schemas.microsoft.com/office/drawing/2014/main" id="{0028721A-A4D7-460F-B771-864350A8E14B}"/>
              </a:ext>
            </a:extLst>
          </p:cNvPr>
          <p:cNvSpPr/>
          <p:nvPr userDrawn="1"/>
        </p:nvSpPr>
        <p:spPr>
          <a:xfrm rot="5400000">
            <a:off x="-2217624" y="3749562"/>
            <a:ext cx="5110162" cy="67491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4914" y="741603"/>
            <a:ext cx="11517086" cy="53340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112135" y="1531938"/>
            <a:ext cx="10079865" cy="5326062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6F5FB3-D79E-4BEC-98EC-053315D3C17C}"/>
              </a:ext>
            </a:extLst>
          </p:cNvPr>
          <p:cNvSpPr txBox="1"/>
          <p:nvPr userDrawn="1"/>
        </p:nvSpPr>
        <p:spPr>
          <a:xfrm>
            <a:off x="218247" y="2171680"/>
            <a:ext cx="632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527E17-989C-46F9-9936-955C08BE55E5}"/>
              </a:ext>
            </a:extLst>
          </p:cNvPr>
          <p:cNvSpPr txBox="1"/>
          <p:nvPr userDrawn="1"/>
        </p:nvSpPr>
        <p:spPr>
          <a:xfrm>
            <a:off x="218247" y="1752660"/>
            <a:ext cx="632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AFDB9C-8FC8-4355-84B0-114B03C9623A}"/>
              </a:ext>
            </a:extLst>
          </p:cNvPr>
          <p:cNvSpPr txBox="1"/>
          <p:nvPr userDrawn="1"/>
        </p:nvSpPr>
        <p:spPr>
          <a:xfrm>
            <a:off x="218247" y="3007955"/>
            <a:ext cx="632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充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0FAE4C-7AD7-4F38-BACC-64FD5E7AE8CA}"/>
              </a:ext>
            </a:extLst>
          </p:cNvPr>
          <p:cNvSpPr txBox="1"/>
          <p:nvPr userDrawn="1"/>
        </p:nvSpPr>
        <p:spPr>
          <a:xfrm>
            <a:off x="218247" y="2588935"/>
            <a:ext cx="632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srgbClr val="DE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</a:p>
        </p:txBody>
      </p:sp>
    </p:spTree>
    <p:extLst>
      <p:ext uri="{BB962C8B-B14F-4D97-AF65-F5344CB8AC3E}">
        <p14:creationId xmlns:p14="http://schemas.microsoft.com/office/powerpoint/2010/main" val="30231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uiExpand="1">
        <p:tmplLst>
          <p:tmpl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4914" y="741603"/>
            <a:ext cx="11517086" cy="53340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112135" y="1531938"/>
            <a:ext cx="10079865" cy="5326062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666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>
        <p:tmplLst>
          <p:tmpl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4914" y="741603"/>
            <a:ext cx="11517086" cy="53340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112135" y="1531938"/>
            <a:ext cx="10079865" cy="5326062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01F884-B028-4192-802B-AC07E74BFE8A}"/>
              </a:ext>
            </a:extLst>
          </p:cNvPr>
          <p:cNvSpPr/>
          <p:nvPr userDrawn="1"/>
        </p:nvSpPr>
        <p:spPr>
          <a:xfrm>
            <a:off x="0" y="787006"/>
            <a:ext cx="674914" cy="43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19674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>
        <p:tmplLst>
          <p:tmpl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649585" y="3052763"/>
            <a:ext cx="5149323" cy="28715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Quick Start With Wireshark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4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137C86-2942-461E-8715-A07F9FF5085A}"/>
              </a:ext>
            </a:extLst>
          </p:cNvPr>
          <p:cNvSpPr txBox="1"/>
          <p:nvPr userDrawn="1"/>
        </p:nvSpPr>
        <p:spPr>
          <a:xfrm>
            <a:off x="9582887" y="4201168"/>
            <a:ext cx="1567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講授人</a:t>
            </a:r>
            <a:endParaRPr lang="en-US" altLang="zh-TW" sz="1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3.50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A04ABF0-53DD-4514-BB45-E79545939974}"/>
              </a:ext>
            </a:extLst>
          </p:cNvPr>
          <p:cNvSpPr txBox="1"/>
          <p:nvPr userDrawn="1"/>
        </p:nvSpPr>
        <p:spPr>
          <a:xfrm>
            <a:off x="5137199" y="4200150"/>
            <a:ext cx="37478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緯育股份有限公司</a:t>
            </a:r>
            <a:endParaRPr lang="en-US" altLang="zh-TW" sz="14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資安與雲端架構工程師養成班</a:t>
            </a:r>
            <a:endParaRPr lang="en-US" altLang="zh-TW" sz="2000" kern="12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3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346A427-78D1-4E95-BDCC-C8056465596D}"/>
              </a:ext>
            </a:extLst>
          </p:cNvPr>
          <p:cNvSpPr/>
          <p:nvPr userDrawn="1"/>
        </p:nvSpPr>
        <p:spPr>
          <a:xfrm>
            <a:off x="6592319" y="510130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5935D9-B2A9-4C21-ABAE-8365AD22781F}"/>
              </a:ext>
            </a:extLst>
          </p:cNvPr>
          <p:cNvSpPr txBox="1"/>
          <p:nvPr userDrawn="1"/>
        </p:nvSpPr>
        <p:spPr>
          <a:xfrm>
            <a:off x="6765086" y="458257"/>
            <a:ext cx="649537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90E798-4743-4A2B-A68F-B094BBC65780}"/>
              </a:ext>
            </a:extLst>
          </p:cNvPr>
          <p:cNvSpPr/>
          <p:nvPr userDrawn="1"/>
        </p:nvSpPr>
        <p:spPr>
          <a:xfrm>
            <a:off x="6592319" y="1744545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470543-6FA0-43B2-B372-BEB6F20B64D5}"/>
              </a:ext>
            </a:extLst>
          </p:cNvPr>
          <p:cNvSpPr txBox="1"/>
          <p:nvPr userDrawn="1"/>
        </p:nvSpPr>
        <p:spPr>
          <a:xfrm>
            <a:off x="6765086" y="1692672"/>
            <a:ext cx="649537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AD82B4-0C22-48A4-8943-FBB52B248BCC}"/>
              </a:ext>
            </a:extLst>
          </p:cNvPr>
          <p:cNvSpPr/>
          <p:nvPr userDrawn="1"/>
        </p:nvSpPr>
        <p:spPr>
          <a:xfrm>
            <a:off x="6592319" y="3584177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1D6FA8-1668-489F-A892-06124F734D89}"/>
              </a:ext>
            </a:extLst>
          </p:cNvPr>
          <p:cNvSpPr txBox="1"/>
          <p:nvPr userDrawn="1"/>
        </p:nvSpPr>
        <p:spPr>
          <a:xfrm>
            <a:off x="6765086" y="3532304"/>
            <a:ext cx="111440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168D05-7EB6-4D2A-9140-0725F9F21C72}"/>
              </a:ext>
            </a:extLst>
          </p:cNvPr>
          <p:cNvSpPr/>
          <p:nvPr userDrawn="1"/>
        </p:nvSpPr>
        <p:spPr>
          <a:xfrm>
            <a:off x="6592319" y="5129613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616219-7639-401B-B23F-2495B1EDE5F3}"/>
              </a:ext>
            </a:extLst>
          </p:cNvPr>
          <p:cNvSpPr txBox="1"/>
          <p:nvPr userDrawn="1"/>
        </p:nvSpPr>
        <p:spPr>
          <a:xfrm>
            <a:off x="6765086" y="5077740"/>
            <a:ext cx="111440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23" name="矩形: 圓角化對角角落 22">
            <a:extLst>
              <a:ext uri="{FF2B5EF4-FFF2-40B4-BE49-F238E27FC236}">
                <a16:creationId xmlns:a16="http://schemas.microsoft.com/office/drawing/2014/main" id="{8DCF343A-3210-4A1D-87C0-7C659B8C4FC6}"/>
              </a:ext>
            </a:extLst>
          </p:cNvPr>
          <p:cNvSpPr/>
          <p:nvPr userDrawn="1"/>
        </p:nvSpPr>
        <p:spPr>
          <a:xfrm>
            <a:off x="6607673" y="876976"/>
            <a:ext cx="4405846" cy="735892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25" name="矩形: 圓角化對角角落 24">
            <a:extLst>
              <a:ext uri="{FF2B5EF4-FFF2-40B4-BE49-F238E27FC236}">
                <a16:creationId xmlns:a16="http://schemas.microsoft.com/office/drawing/2014/main" id="{DC7886C1-16A7-4619-A991-A2BEDA702859}"/>
              </a:ext>
            </a:extLst>
          </p:cNvPr>
          <p:cNvSpPr/>
          <p:nvPr userDrawn="1"/>
        </p:nvSpPr>
        <p:spPr>
          <a:xfrm>
            <a:off x="6607671" y="2088621"/>
            <a:ext cx="4405846" cy="1396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 dirty="0">
              <a:solidFill>
                <a:srgbClr val="92C52A"/>
              </a:solidFill>
            </a:endParaRPr>
          </a:p>
        </p:txBody>
      </p:sp>
      <p:sp>
        <p:nvSpPr>
          <p:cNvPr id="27" name="矩形: 圓角化對角角落 26">
            <a:extLst>
              <a:ext uri="{FF2B5EF4-FFF2-40B4-BE49-F238E27FC236}">
                <a16:creationId xmlns:a16="http://schemas.microsoft.com/office/drawing/2014/main" id="{FE770C3F-0AD2-4226-BE09-EBDCB2F28033}"/>
              </a:ext>
            </a:extLst>
          </p:cNvPr>
          <p:cNvSpPr/>
          <p:nvPr userDrawn="1"/>
        </p:nvSpPr>
        <p:spPr>
          <a:xfrm>
            <a:off x="6607670" y="3936122"/>
            <a:ext cx="4405846" cy="1094347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29" name="矩形: 圓角化對角角落 28">
            <a:extLst>
              <a:ext uri="{FF2B5EF4-FFF2-40B4-BE49-F238E27FC236}">
                <a16:creationId xmlns:a16="http://schemas.microsoft.com/office/drawing/2014/main" id="{434C1CB2-499B-402E-A087-724219AE9DAA}"/>
              </a:ext>
            </a:extLst>
          </p:cNvPr>
          <p:cNvSpPr/>
          <p:nvPr userDrawn="1"/>
        </p:nvSpPr>
        <p:spPr>
          <a:xfrm>
            <a:off x="6619891" y="5454095"/>
            <a:ext cx="4405846" cy="79698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4D34469-AD01-4C43-AA86-F9A7F172256C}"/>
              </a:ext>
            </a:extLst>
          </p:cNvPr>
          <p:cNvSpPr/>
          <p:nvPr userDrawn="1"/>
        </p:nvSpPr>
        <p:spPr>
          <a:xfrm>
            <a:off x="1550862" y="2408165"/>
            <a:ext cx="1959461" cy="19595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33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照騙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0A163AA-47FE-4C96-9A9E-5C6E4EA29B92}"/>
              </a:ext>
            </a:extLst>
          </p:cNvPr>
          <p:cNvSpPr/>
          <p:nvPr userDrawn="1"/>
        </p:nvSpPr>
        <p:spPr>
          <a:xfrm>
            <a:off x="1350837" y="2408165"/>
            <a:ext cx="2415235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/>
          </a:p>
        </p:txBody>
      </p:sp>
      <p:sp>
        <p:nvSpPr>
          <p:cNvPr id="59" name="文字版面配置區 4">
            <a:extLst>
              <a:ext uri="{FF2B5EF4-FFF2-40B4-BE49-F238E27FC236}">
                <a16:creationId xmlns:a16="http://schemas.microsoft.com/office/drawing/2014/main" id="{A172713D-1AF0-4C93-87F9-1F0FD4B090FA}"/>
              </a:ext>
            </a:extLst>
          </p:cNvPr>
          <p:cNvSpPr txBox="1">
            <a:spLocks/>
          </p:cNvSpPr>
          <p:nvPr userDrawn="1"/>
        </p:nvSpPr>
        <p:spPr>
          <a:xfrm>
            <a:off x="1242899" y="4523428"/>
            <a:ext cx="2575387" cy="4896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903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3.50</a:t>
            </a:r>
            <a:endParaRPr lang="zh-TW" altLang="en-US" dirty="0"/>
          </a:p>
        </p:txBody>
      </p:sp>
      <p:sp>
        <p:nvSpPr>
          <p:cNvPr id="61" name="文字版面配置區 11">
            <a:extLst>
              <a:ext uri="{FF2B5EF4-FFF2-40B4-BE49-F238E27FC236}">
                <a16:creationId xmlns:a16="http://schemas.microsoft.com/office/drawing/2014/main" id="{7DBB1635-74F7-4CA6-B90E-C42BE6E0EBE2}"/>
              </a:ext>
            </a:extLst>
          </p:cNvPr>
          <p:cNvSpPr txBox="1">
            <a:spLocks/>
          </p:cNvSpPr>
          <p:nvPr userDrawn="1"/>
        </p:nvSpPr>
        <p:spPr>
          <a:xfrm>
            <a:off x="6658921" y="910176"/>
            <a:ext cx="4279419" cy="6394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3" name="文字版面配置區 11">
            <a:extLst>
              <a:ext uri="{FF2B5EF4-FFF2-40B4-BE49-F238E27FC236}">
                <a16:creationId xmlns:a16="http://schemas.microsoft.com/office/drawing/2014/main" id="{A8D33A3D-8F99-4E36-A05E-56238FB9F29C}"/>
              </a:ext>
            </a:extLst>
          </p:cNvPr>
          <p:cNvSpPr txBox="1">
            <a:spLocks/>
          </p:cNvSpPr>
          <p:nvPr userDrawn="1"/>
        </p:nvSpPr>
        <p:spPr>
          <a:xfrm>
            <a:off x="6658695" y="2121882"/>
            <a:ext cx="4279419" cy="1219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5" name="文字版面配置區 11">
            <a:extLst>
              <a:ext uri="{FF2B5EF4-FFF2-40B4-BE49-F238E27FC236}">
                <a16:creationId xmlns:a16="http://schemas.microsoft.com/office/drawing/2014/main" id="{B2971C2A-8648-4363-9343-A7B1022B18DE}"/>
              </a:ext>
            </a:extLst>
          </p:cNvPr>
          <p:cNvSpPr txBox="1">
            <a:spLocks/>
          </p:cNvSpPr>
          <p:nvPr userDrawn="1"/>
        </p:nvSpPr>
        <p:spPr>
          <a:xfrm>
            <a:off x="6658695" y="3983433"/>
            <a:ext cx="4279419" cy="9852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7" name="文字版面配置區 11">
            <a:extLst>
              <a:ext uri="{FF2B5EF4-FFF2-40B4-BE49-F238E27FC236}">
                <a16:creationId xmlns:a16="http://schemas.microsoft.com/office/drawing/2014/main" id="{9CC6E6EF-D243-4800-AE19-FB113447DB40}"/>
              </a:ext>
            </a:extLst>
          </p:cNvPr>
          <p:cNvSpPr txBox="1">
            <a:spLocks/>
          </p:cNvSpPr>
          <p:nvPr userDrawn="1"/>
        </p:nvSpPr>
        <p:spPr>
          <a:xfrm>
            <a:off x="6658695" y="5512977"/>
            <a:ext cx="4279419" cy="6792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9" name="矩形: 圓角化對角角落 68">
            <a:extLst>
              <a:ext uri="{FF2B5EF4-FFF2-40B4-BE49-F238E27FC236}">
                <a16:creationId xmlns:a16="http://schemas.microsoft.com/office/drawing/2014/main" id="{CF892644-BFA0-43EB-8AFB-7B39DB129684}"/>
              </a:ext>
            </a:extLst>
          </p:cNvPr>
          <p:cNvSpPr/>
          <p:nvPr userDrawn="1"/>
        </p:nvSpPr>
        <p:spPr>
          <a:xfrm>
            <a:off x="448009" y="1373406"/>
            <a:ext cx="4220889" cy="62542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5BD0D07-DB81-4ADA-B90A-A619C431A662}"/>
              </a:ext>
            </a:extLst>
          </p:cNvPr>
          <p:cNvSpPr txBox="1"/>
          <p:nvPr userDrawn="1"/>
        </p:nvSpPr>
        <p:spPr>
          <a:xfrm>
            <a:off x="580915" y="1431889"/>
            <a:ext cx="3927209" cy="539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903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73" name="矩形: 圓角化對角角落 72">
            <a:extLst>
              <a:ext uri="{FF2B5EF4-FFF2-40B4-BE49-F238E27FC236}">
                <a16:creationId xmlns:a16="http://schemas.microsoft.com/office/drawing/2014/main" id="{223D19E5-1463-4874-ABCC-03053421A19B}"/>
              </a:ext>
            </a:extLst>
          </p:cNvPr>
          <p:cNvSpPr/>
          <p:nvPr userDrawn="1"/>
        </p:nvSpPr>
        <p:spPr>
          <a:xfrm>
            <a:off x="448009" y="1382161"/>
            <a:ext cx="4220889" cy="62542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500B7C5-A684-4E22-988E-839CA08F5D3B}"/>
              </a:ext>
            </a:extLst>
          </p:cNvPr>
          <p:cNvSpPr txBox="1"/>
          <p:nvPr userDrawn="1"/>
        </p:nvSpPr>
        <p:spPr>
          <a:xfrm>
            <a:off x="580915" y="1431889"/>
            <a:ext cx="3927209" cy="539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903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</p:spTree>
    <p:extLst>
      <p:ext uri="{BB962C8B-B14F-4D97-AF65-F5344CB8AC3E}">
        <p14:creationId xmlns:p14="http://schemas.microsoft.com/office/powerpoint/2010/main" val="18505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3" grpId="0"/>
      <p:bldP spid="15" grpId="0" animBg="1"/>
      <p:bldP spid="17" grpId="0"/>
      <p:bldP spid="19" grpId="0" animBg="1"/>
      <p:bldP spid="21" grpId="0"/>
      <p:bldP spid="23" grpId="0" animBg="1"/>
      <p:bldP spid="25" grpId="0" animBg="1"/>
      <p:bldP spid="27" grpId="0" animBg="1"/>
      <p:bldP spid="29" grpId="0" animBg="1"/>
      <p:bldP spid="31" grpId="0" animBg="1"/>
      <p:bldP spid="61" grpId="0"/>
      <p:bldP spid="63" grpId="0"/>
      <p:bldP spid="65" grpId="0"/>
      <p:bldP spid="67" grpId="0"/>
      <p:bldP spid="7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346A427-78D1-4E95-BDCC-C8056465596D}"/>
              </a:ext>
            </a:extLst>
          </p:cNvPr>
          <p:cNvSpPr/>
          <p:nvPr userDrawn="1"/>
        </p:nvSpPr>
        <p:spPr>
          <a:xfrm>
            <a:off x="6592319" y="510130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5935D9-B2A9-4C21-ABAE-8365AD22781F}"/>
              </a:ext>
            </a:extLst>
          </p:cNvPr>
          <p:cNvSpPr txBox="1"/>
          <p:nvPr userDrawn="1"/>
        </p:nvSpPr>
        <p:spPr>
          <a:xfrm>
            <a:off x="6765086" y="458257"/>
            <a:ext cx="111440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90E798-4743-4A2B-A68F-B094BBC65780}"/>
              </a:ext>
            </a:extLst>
          </p:cNvPr>
          <p:cNvSpPr/>
          <p:nvPr userDrawn="1"/>
        </p:nvSpPr>
        <p:spPr>
          <a:xfrm>
            <a:off x="6592319" y="1744545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470543-6FA0-43B2-B372-BEB6F20B64D5}"/>
              </a:ext>
            </a:extLst>
          </p:cNvPr>
          <p:cNvSpPr txBox="1"/>
          <p:nvPr userDrawn="1"/>
        </p:nvSpPr>
        <p:spPr>
          <a:xfrm>
            <a:off x="6765086" y="1692672"/>
            <a:ext cx="111440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AD82B4-0C22-48A4-8943-FBB52B248BCC}"/>
              </a:ext>
            </a:extLst>
          </p:cNvPr>
          <p:cNvSpPr/>
          <p:nvPr userDrawn="1"/>
        </p:nvSpPr>
        <p:spPr>
          <a:xfrm>
            <a:off x="6592319" y="3584177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1D6FA8-1668-489F-A892-06124F734D89}"/>
              </a:ext>
            </a:extLst>
          </p:cNvPr>
          <p:cNvSpPr txBox="1"/>
          <p:nvPr userDrawn="1"/>
        </p:nvSpPr>
        <p:spPr>
          <a:xfrm>
            <a:off x="6765086" y="3532304"/>
            <a:ext cx="111440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168D05-7EB6-4D2A-9140-0725F9F21C72}"/>
              </a:ext>
            </a:extLst>
          </p:cNvPr>
          <p:cNvSpPr/>
          <p:nvPr userDrawn="1"/>
        </p:nvSpPr>
        <p:spPr>
          <a:xfrm>
            <a:off x="6592319" y="5129613"/>
            <a:ext cx="132752" cy="259227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ln>
                <a:noFill/>
              </a:ln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616219-7639-401B-B23F-2495B1EDE5F3}"/>
              </a:ext>
            </a:extLst>
          </p:cNvPr>
          <p:cNvSpPr txBox="1"/>
          <p:nvPr userDrawn="1"/>
        </p:nvSpPr>
        <p:spPr>
          <a:xfrm>
            <a:off x="6765086" y="5077740"/>
            <a:ext cx="2509020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14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23" name="矩形: 圓角化對角角落 22">
            <a:extLst>
              <a:ext uri="{FF2B5EF4-FFF2-40B4-BE49-F238E27FC236}">
                <a16:creationId xmlns:a16="http://schemas.microsoft.com/office/drawing/2014/main" id="{8DCF343A-3210-4A1D-87C0-7C659B8C4FC6}"/>
              </a:ext>
            </a:extLst>
          </p:cNvPr>
          <p:cNvSpPr/>
          <p:nvPr userDrawn="1"/>
        </p:nvSpPr>
        <p:spPr>
          <a:xfrm>
            <a:off x="6607673" y="876976"/>
            <a:ext cx="4405846" cy="735892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25" name="矩形: 圓角化對角角落 24">
            <a:extLst>
              <a:ext uri="{FF2B5EF4-FFF2-40B4-BE49-F238E27FC236}">
                <a16:creationId xmlns:a16="http://schemas.microsoft.com/office/drawing/2014/main" id="{DC7886C1-16A7-4619-A991-A2BEDA702859}"/>
              </a:ext>
            </a:extLst>
          </p:cNvPr>
          <p:cNvSpPr/>
          <p:nvPr userDrawn="1"/>
        </p:nvSpPr>
        <p:spPr>
          <a:xfrm>
            <a:off x="6607671" y="2088621"/>
            <a:ext cx="4405846" cy="1396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 dirty="0">
              <a:solidFill>
                <a:srgbClr val="92C52A"/>
              </a:solidFill>
            </a:endParaRPr>
          </a:p>
        </p:txBody>
      </p:sp>
      <p:sp>
        <p:nvSpPr>
          <p:cNvPr id="27" name="矩形: 圓角化對角角落 26">
            <a:extLst>
              <a:ext uri="{FF2B5EF4-FFF2-40B4-BE49-F238E27FC236}">
                <a16:creationId xmlns:a16="http://schemas.microsoft.com/office/drawing/2014/main" id="{FE770C3F-0AD2-4226-BE09-EBDCB2F28033}"/>
              </a:ext>
            </a:extLst>
          </p:cNvPr>
          <p:cNvSpPr/>
          <p:nvPr userDrawn="1"/>
        </p:nvSpPr>
        <p:spPr>
          <a:xfrm>
            <a:off x="6607670" y="3936122"/>
            <a:ext cx="4405846" cy="1094347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29" name="矩形: 圓角化對角角落 28">
            <a:extLst>
              <a:ext uri="{FF2B5EF4-FFF2-40B4-BE49-F238E27FC236}">
                <a16:creationId xmlns:a16="http://schemas.microsoft.com/office/drawing/2014/main" id="{434C1CB2-499B-402E-A087-724219AE9DAA}"/>
              </a:ext>
            </a:extLst>
          </p:cNvPr>
          <p:cNvSpPr/>
          <p:nvPr userDrawn="1"/>
        </p:nvSpPr>
        <p:spPr>
          <a:xfrm>
            <a:off x="6619891" y="5454095"/>
            <a:ext cx="4405846" cy="79698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61" name="文字版面配置區 11">
            <a:extLst>
              <a:ext uri="{FF2B5EF4-FFF2-40B4-BE49-F238E27FC236}">
                <a16:creationId xmlns:a16="http://schemas.microsoft.com/office/drawing/2014/main" id="{7DBB1635-74F7-4CA6-B90E-C42BE6E0EBE2}"/>
              </a:ext>
            </a:extLst>
          </p:cNvPr>
          <p:cNvSpPr txBox="1">
            <a:spLocks/>
          </p:cNvSpPr>
          <p:nvPr userDrawn="1"/>
        </p:nvSpPr>
        <p:spPr>
          <a:xfrm>
            <a:off x="6658921" y="910176"/>
            <a:ext cx="4279419" cy="6394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3" name="文字版面配置區 11">
            <a:extLst>
              <a:ext uri="{FF2B5EF4-FFF2-40B4-BE49-F238E27FC236}">
                <a16:creationId xmlns:a16="http://schemas.microsoft.com/office/drawing/2014/main" id="{A8D33A3D-8F99-4E36-A05E-56238FB9F29C}"/>
              </a:ext>
            </a:extLst>
          </p:cNvPr>
          <p:cNvSpPr txBox="1">
            <a:spLocks/>
          </p:cNvSpPr>
          <p:nvPr userDrawn="1"/>
        </p:nvSpPr>
        <p:spPr>
          <a:xfrm>
            <a:off x="6658695" y="2121882"/>
            <a:ext cx="4279419" cy="1219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5" name="文字版面配置區 11">
            <a:extLst>
              <a:ext uri="{FF2B5EF4-FFF2-40B4-BE49-F238E27FC236}">
                <a16:creationId xmlns:a16="http://schemas.microsoft.com/office/drawing/2014/main" id="{B2971C2A-8648-4363-9343-A7B1022B18DE}"/>
              </a:ext>
            </a:extLst>
          </p:cNvPr>
          <p:cNvSpPr txBox="1">
            <a:spLocks/>
          </p:cNvSpPr>
          <p:nvPr userDrawn="1"/>
        </p:nvSpPr>
        <p:spPr>
          <a:xfrm>
            <a:off x="6658695" y="3983433"/>
            <a:ext cx="4279419" cy="9852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7" name="文字版面配置區 11">
            <a:extLst>
              <a:ext uri="{FF2B5EF4-FFF2-40B4-BE49-F238E27FC236}">
                <a16:creationId xmlns:a16="http://schemas.microsoft.com/office/drawing/2014/main" id="{9CC6E6EF-D243-4800-AE19-FB113447DB40}"/>
              </a:ext>
            </a:extLst>
          </p:cNvPr>
          <p:cNvSpPr txBox="1">
            <a:spLocks/>
          </p:cNvSpPr>
          <p:nvPr userDrawn="1"/>
        </p:nvSpPr>
        <p:spPr>
          <a:xfrm>
            <a:off x="6658695" y="5512977"/>
            <a:ext cx="4279419" cy="6792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7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1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按一下以編輯</a:t>
            </a:r>
          </a:p>
        </p:txBody>
      </p:sp>
      <p:sp>
        <p:nvSpPr>
          <p:cNvPr id="69" name="矩形: 圓角化對角角落 68">
            <a:extLst>
              <a:ext uri="{FF2B5EF4-FFF2-40B4-BE49-F238E27FC236}">
                <a16:creationId xmlns:a16="http://schemas.microsoft.com/office/drawing/2014/main" id="{CF892644-BFA0-43EB-8AFB-7B39DB129684}"/>
              </a:ext>
            </a:extLst>
          </p:cNvPr>
          <p:cNvSpPr/>
          <p:nvPr userDrawn="1"/>
        </p:nvSpPr>
        <p:spPr>
          <a:xfrm>
            <a:off x="448009" y="1373406"/>
            <a:ext cx="4220889" cy="62542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5BD0D07-DB81-4ADA-B90A-A619C431A662}"/>
              </a:ext>
            </a:extLst>
          </p:cNvPr>
          <p:cNvSpPr txBox="1"/>
          <p:nvPr userDrawn="1"/>
        </p:nvSpPr>
        <p:spPr>
          <a:xfrm>
            <a:off x="580915" y="1431889"/>
            <a:ext cx="3927209" cy="539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903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73" name="矩形: 圓角化對角角落 72">
            <a:extLst>
              <a:ext uri="{FF2B5EF4-FFF2-40B4-BE49-F238E27FC236}">
                <a16:creationId xmlns:a16="http://schemas.microsoft.com/office/drawing/2014/main" id="{223D19E5-1463-4874-ABCC-03053421A19B}"/>
              </a:ext>
            </a:extLst>
          </p:cNvPr>
          <p:cNvSpPr/>
          <p:nvPr userDrawn="1"/>
        </p:nvSpPr>
        <p:spPr>
          <a:xfrm>
            <a:off x="448009" y="1382161"/>
            <a:ext cx="4220889" cy="62542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500B7C5-A684-4E22-988E-839CA08F5D3B}"/>
              </a:ext>
            </a:extLst>
          </p:cNvPr>
          <p:cNvSpPr txBox="1"/>
          <p:nvPr userDrawn="1"/>
        </p:nvSpPr>
        <p:spPr>
          <a:xfrm>
            <a:off x="580915" y="1431889"/>
            <a:ext cx="3927209" cy="539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903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</p:spTree>
    <p:extLst>
      <p:ext uri="{BB962C8B-B14F-4D97-AF65-F5344CB8AC3E}">
        <p14:creationId xmlns:p14="http://schemas.microsoft.com/office/powerpoint/2010/main" val="924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3" grpId="0"/>
      <p:bldP spid="15" grpId="0" animBg="1"/>
      <p:bldP spid="17" grpId="0"/>
      <p:bldP spid="19" grpId="0" animBg="1"/>
      <p:bldP spid="21" grpId="0"/>
      <p:bldP spid="23" grpId="0" animBg="1"/>
      <p:bldP spid="25" grpId="0" animBg="1"/>
      <p:bldP spid="27" grpId="0" animBg="1"/>
      <p:bldP spid="29" grpId="0" animBg="1"/>
      <p:bldP spid="61" grpId="0"/>
      <p:bldP spid="63" grpId="0"/>
      <p:bldP spid="65" grpId="0"/>
      <p:bldP spid="67" grpId="0"/>
      <p:bldP spid="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7408B683-7C99-461F-BBB3-E75D05E9ED8C}"/>
              </a:ext>
            </a:extLst>
          </p:cNvPr>
          <p:cNvSpPr/>
          <p:nvPr/>
        </p:nvSpPr>
        <p:spPr>
          <a:xfrm>
            <a:off x="8987154" y="241240"/>
            <a:ext cx="3010340" cy="498999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F4643C-26DA-415C-B650-A99B35336BAE}"/>
              </a:ext>
            </a:extLst>
          </p:cNvPr>
          <p:cNvSpPr txBox="1"/>
          <p:nvPr/>
        </p:nvSpPr>
        <p:spPr>
          <a:xfrm>
            <a:off x="9347961" y="323213"/>
            <a:ext cx="198964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14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7A724119-EAE5-4E34-A2C2-1A5DC59B5BD1}"/>
              </a:ext>
            </a:extLst>
          </p:cNvPr>
          <p:cNvSpPr/>
          <p:nvPr userDrawn="1"/>
        </p:nvSpPr>
        <p:spPr>
          <a:xfrm>
            <a:off x="8987154" y="241240"/>
            <a:ext cx="3010340" cy="498999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33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0171F0-9F79-48D3-8D94-0D6F6992AC37}"/>
              </a:ext>
            </a:extLst>
          </p:cNvPr>
          <p:cNvSpPr txBox="1"/>
          <p:nvPr userDrawn="1"/>
        </p:nvSpPr>
        <p:spPr>
          <a:xfrm>
            <a:off x="9347960" y="323213"/>
            <a:ext cx="158001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14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EE91A41B-5A52-4CCD-B72B-BF4ED69993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8732" y="2200551"/>
            <a:ext cx="4255923" cy="3030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55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2" indent="0">
              <a:buNone/>
              <a:defRPr/>
            </a:lvl2pPr>
            <a:lvl3pPr marL="914406" indent="0">
              <a:buNone/>
              <a:defRPr/>
            </a:lvl3pPr>
            <a:lvl4pPr marL="1371608" indent="0">
              <a:buNone/>
              <a:defRPr/>
            </a:lvl4pPr>
            <a:lvl5pPr marL="1828812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2903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15238DE-106C-4A95-B0CC-9E9DB692DE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2594" y="1993169"/>
            <a:ext cx="4065810" cy="2886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03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3CDD82BD-32A2-4F94-90F3-0795780A9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4161" y="280269"/>
            <a:ext cx="689704" cy="334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2" indent="0">
              <a:buNone/>
              <a:defRPr/>
            </a:lvl2pPr>
            <a:lvl3pPr marL="914406" indent="0">
              <a:buNone/>
              <a:defRPr/>
            </a:lvl3pPr>
            <a:lvl4pPr marL="1371608" indent="0">
              <a:buNone/>
              <a:defRPr/>
            </a:lvl4pPr>
            <a:lvl5pPr marL="1828812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1695603" y="6186511"/>
            <a:ext cx="496397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452" smtClean="0">
                <a:solidFill>
                  <a:srgbClr val="A5A5A5"/>
                </a:solidFill>
              </a:rPr>
              <a:t>‹#›</a:t>
            </a:fld>
            <a:endParaRPr kumimoji="1" lang="zh-TW" altLang="en-US" sz="1452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4914" y="741603"/>
            <a:ext cx="11517086" cy="53340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112135" y="1531938"/>
            <a:ext cx="10079865" cy="5326062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3223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>
        <p:tmplLst>
          <p:tmpl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.bin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3794434" y="1436733"/>
            <a:ext cx="701459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Introduction</a:t>
            </a:r>
            <a:endParaRPr lang="zh-TW" altLang="en-US" sz="5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了　解　網　路　原　理　與　選　擇　使　用　您　的　網　路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3492121" y="1301607"/>
            <a:ext cx="0" cy="1431925"/>
          </a:xfrm>
          <a:prstGeom prst="lin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803019" y="1404530"/>
            <a:ext cx="1393585" cy="1227402"/>
            <a:chOff x="7128" y="42598"/>
            <a:chExt cx="782198" cy="688922"/>
          </a:xfrm>
        </p:grpSpPr>
        <p:sp>
          <p:nvSpPr>
            <p:cNvPr id="10" name="橢圓 9"/>
            <p:cNvSpPr/>
            <p:nvPr/>
          </p:nvSpPr>
          <p:spPr>
            <a:xfrm>
              <a:off x="51557" y="42598"/>
              <a:ext cx="688922" cy="6889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28" y="103273"/>
              <a:ext cx="782198" cy="546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NI</a:t>
              </a:r>
              <a:endParaRPr lang="zh-TW" altLang="en-US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9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"/>
            <a:ext cx="12192000" cy="536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740478" y="-77118"/>
            <a:ext cx="11343249" cy="646331"/>
            <a:chOff x="737280" y="-77118"/>
            <a:chExt cx="11346497" cy="646331"/>
          </a:xfrm>
        </p:grpSpPr>
        <p:sp>
          <p:nvSpPr>
            <p:cNvPr id="12" name="文字方塊 11"/>
            <p:cNvSpPr txBox="1"/>
            <p:nvPr/>
          </p:nvSpPr>
          <p:spPr>
            <a:xfrm>
              <a:off x="737280" y="-77118"/>
              <a:ext cx="8381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bg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rPr>
                <a:t>2-1</a:t>
              </a:r>
              <a:endParaRPr lang="zh-TW" altLang="en-US" sz="3600" b="1" dirty="0">
                <a:solidFill>
                  <a:schemeClr val="bg1"/>
                </a:solidFill>
                <a:latin typeface="Arial Narrow" panose="020B0606020202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421938" y="11268"/>
              <a:ext cx="10661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本節內容　關於乙太網路　乙太網路的歷史　架構與連接　特性　優缺點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10Base5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傳送與辨識　衰減與延長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10Base2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10BaseT</a:t>
              </a:r>
            </a:p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訊框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 Address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格式　什麼是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網卡的運作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CSMA/CD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避免廣播碰撞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ARP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802.3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標準　問題與排除　乙太網的未來</a:t>
              </a:r>
              <a:endParaRPr lang="en-US" altLang="zh-TW" sz="1400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12084616" y="0"/>
            <a:ext cx="106496" cy="536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1" name="群組 20"/>
          <p:cNvGrpSpPr/>
          <p:nvPr userDrawn="1"/>
        </p:nvGrpSpPr>
        <p:grpSpPr>
          <a:xfrm>
            <a:off x="8092" y="42598"/>
            <a:ext cx="782198" cy="688922"/>
            <a:chOff x="8092" y="42598"/>
            <a:chExt cx="782198" cy="688922"/>
          </a:xfrm>
        </p:grpSpPr>
        <p:sp>
          <p:nvSpPr>
            <p:cNvPr id="22" name="橢圓 21"/>
            <p:cNvSpPr/>
            <p:nvPr/>
          </p:nvSpPr>
          <p:spPr>
            <a:xfrm>
              <a:off x="51557" y="42598"/>
              <a:ext cx="688922" cy="6889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092" y="105200"/>
              <a:ext cx="782198" cy="546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8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NI</a:t>
              </a:r>
              <a:endParaRPr lang="zh-TW" altLang="en-US" sz="38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4667890" y="2705981"/>
            <a:ext cx="54006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e t w o r k   I n t r o d u c t I o n</a:t>
            </a: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4293648" y="2720975"/>
            <a:ext cx="0" cy="1431925"/>
          </a:xfrm>
          <a:prstGeom prst="lin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2539998" y="2823898"/>
            <a:ext cx="1393585" cy="1227402"/>
            <a:chOff x="7128" y="42598"/>
            <a:chExt cx="782198" cy="688922"/>
          </a:xfrm>
        </p:grpSpPr>
        <p:sp>
          <p:nvSpPr>
            <p:cNvPr id="10" name="橢圓 9"/>
            <p:cNvSpPr/>
            <p:nvPr/>
          </p:nvSpPr>
          <p:spPr>
            <a:xfrm>
              <a:off x="51557" y="42598"/>
              <a:ext cx="688922" cy="6889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28" y="103273"/>
              <a:ext cx="782198" cy="546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NI</a:t>
              </a:r>
              <a:endParaRPr lang="zh-TW" altLang="en-US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 3">
            <a:extLst>
              <a:ext uri="{FF2B5EF4-FFF2-40B4-BE49-F238E27FC236}">
                <a16:creationId xmlns:a16="http://schemas.microsoft.com/office/drawing/2014/main" id="{EA762EC8-3638-4452-B7A9-CA505894C274}"/>
              </a:ext>
            </a:extLst>
          </p:cNvPr>
          <p:cNvSpPr/>
          <p:nvPr userDrawn="1"/>
        </p:nvSpPr>
        <p:spPr>
          <a:xfrm>
            <a:off x="558987" y="4445001"/>
            <a:ext cx="3111943" cy="3118764"/>
          </a:xfrm>
          <a:prstGeom prst="chord">
            <a:avLst>
              <a:gd name="adj1" fmla="val 8804435"/>
              <a:gd name="adj2" fmla="val 8770676"/>
            </a:avLst>
          </a:prstGeom>
          <a:gradFill flip="none" rotWithShape="1">
            <a:gsLst>
              <a:gs pos="0">
                <a:srgbClr val="83C26A"/>
              </a:gs>
              <a:gs pos="100000">
                <a:srgbClr val="A3C35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551D267-41D2-44F9-8A58-E8ED17A4E7CE}"/>
              </a:ext>
            </a:extLst>
          </p:cNvPr>
          <p:cNvSpPr/>
          <p:nvPr userDrawn="1"/>
        </p:nvSpPr>
        <p:spPr>
          <a:xfrm>
            <a:off x="292399" y="180188"/>
            <a:ext cx="1438620" cy="1431925"/>
          </a:xfrm>
          <a:prstGeom prst="ellipse">
            <a:avLst/>
          </a:prstGeom>
          <a:solidFill>
            <a:srgbClr val="49B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ABED50F-739F-42FB-B4F9-BE3E23C8FF12}"/>
              </a:ext>
            </a:extLst>
          </p:cNvPr>
          <p:cNvSpPr/>
          <p:nvPr userDrawn="1"/>
        </p:nvSpPr>
        <p:spPr>
          <a:xfrm>
            <a:off x="392072" y="443791"/>
            <a:ext cx="1438620" cy="1431925"/>
          </a:xfrm>
          <a:prstGeom prst="ellipse">
            <a:avLst/>
          </a:prstGeom>
          <a:gradFill flip="none" rotWithShape="1">
            <a:gsLst>
              <a:gs pos="100000">
                <a:srgbClr val="A1C35B"/>
              </a:gs>
              <a:gs pos="0">
                <a:srgbClr val="87C268"/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0D0A69C-90FA-4D14-B62D-1E7F9FF1EA9B}"/>
              </a:ext>
            </a:extLst>
          </p:cNvPr>
          <p:cNvSpPr/>
          <p:nvPr userDrawn="1"/>
        </p:nvSpPr>
        <p:spPr>
          <a:xfrm>
            <a:off x="10130977" y="3855616"/>
            <a:ext cx="1844443" cy="1835859"/>
          </a:xfrm>
          <a:prstGeom prst="ellipse">
            <a:avLst/>
          </a:prstGeom>
          <a:gradFill flip="none" rotWithShape="1">
            <a:gsLst>
              <a:gs pos="76000">
                <a:srgbClr val="A1C35B"/>
              </a:gs>
              <a:gs pos="13000">
                <a:srgbClr val="71B86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7B8DAC7-93DB-4D6F-8C87-465E06599BCC}"/>
              </a:ext>
            </a:extLst>
          </p:cNvPr>
          <p:cNvSpPr/>
          <p:nvPr userDrawn="1"/>
        </p:nvSpPr>
        <p:spPr>
          <a:xfrm>
            <a:off x="10264948" y="4234741"/>
            <a:ext cx="1844443" cy="1835859"/>
          </a:xfrm>
          <a:prstGeom prst="ellipse">
            <a:avLst/>
          </a:prstGeom>
          <a:gradFill flip="none" rotWithShape="1">
            <a:gsLst>
              <a:gs pos="76000">
                <a:srgbClr val="A1C35B"/>
              </a:gs>
              <a:gs pos="21000">
                <a:srgbClr val="87C268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58AFA4-9640-4F05-BE2D-65D8396696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2191823" cy="6857901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3794434" y="1436733"/>
            <a:ext cx="701459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Introduction</a:t>
            </a:r>
            <a:endParaRPr lang="zh-TW" altLang="en-US" sz="5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了　解　網　路　原　理　與　選　擇　使　用　您　的　網　路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3492121" y="1301607"/>
            <a:ext cx="0" cy="1431925"/>
          </a:xfrm>
          <a:prstGeom prst="lin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803019" y="1404530"/>
            <a:ext cx="1393585" cy="1227402"/>
            <a:chOff x="7128" y="42598"/>
            <a:chExt cx="782198" cy="688922"/>
          </a:xfrm>
        </p:grpSpPr>
        <p:sp>
          <p:nvSpPr>
            <p:cNvPr id="10" name="橢圓 9"/>
            <p:cNvSpPr/>
            <p:nvPr/>
          </p:nvSpPr>
          <p:spPr>
            <a:xfrm>
              <a:off x="51557" y="42598"/>
              <a:ext cx="688922" cy="6889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28" y="103273"/>
              <a:ext cx="782198" cy="546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NI</a:t>
              </a:r>
              <a:endParaRPr lang="zh-TW" altLang="en-US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4788720-45F2-2FF6-C033-5BD419C2A292}"/>
              </a:ext>
            </a:extLst>
          </p:cNvPr>
          <p:cNvSpPr/>
          <p:nvPr userDrawn="1"/>
        </p:nvSpPr>
        <p:spPr>
          <a:xfrm>
            <a:off x="356616" y="6858000"/>
            <a:ext cx="3557016" cy="8321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9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  <p:bldP spid="19" grpId="0" animBg="1"/>
      <p:bldP spid="18" grpId="0" animBg="1"/>
      <p:bldP spid="7" grpId="0"/>
      <p:bldP spid="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9589183-24AE-4BA9-870E-305299D57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2"/>
          <a:stretch/>
        </p:blipFill>
        <p:spPr>
          <a:xfrm>
            <a:off x="162" y="0"/>
            <a:ext cx="5495764" cy="685800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065D721C-383D-426C-A300-A737DC3D9C5B}"/>
              </a:ext>
            </a:extLst>
          </p:cNvPr>
          <p:cNvSpPr txBox="1"/>
          <p:nvPr userDrawn="1"/>
        </p:nvSpPr>
        <p:spPr>
          <a:xfrm>
            <a:off x="11695603" y="6542208"/>
            <a:ext cx="496397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452" smtClean="0">
                <a:solidFill>
                  <a:srgbClr val="A5A5A5"/>
                </a:solidFill>
              </a:rPr>
              <a:t>‹#›</a:t>
            </a:fld>
            <a:endParaRPr kumimoji="1" lang="zh-TW" altLang="en-US" sz="1452" dirty="0">
              <a:solidFill>
                <a:srgbClr val="A5A5A5"/>
              </a:solidFill>
            </a:endParaRPr>
          </a:p>
        </p:txBody>
      </p:sp>
      <p:sp>
        <p:nvSpPr>
          <p:cNvPr id="46" name="平行四邊形 45">
            <a:extLst>
              <a:ext uri="{FF2B5EF4-FFF2-40B4-BE49-F238E27FC236}">
                <a16:creationId xmlns:a16="http://schemas.microsoft.com/office/drawing/2014/main" id="{246536BB-8672-446D-A424-8943CD8FBFB9}"/>
              </a:ext>
            </a:extLst>
          </p:cNvPr>
          <p:cNvSpPr/>
          <p:nvPr userDrawn="1"/>
        </p:nvSpPr>
        <p:spPr>
          <a:xfrm>
            <a:off x="4426325" y="-1"/>
            <a:ext cx="1062458" cy="6857995"/>
          </a:xfrm>
          <a:prstGeom prst="parallelogram">
            <a:avLst>
              <a:gd name="adj" fmla="val 9590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5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23494"/>
            <a:ext cx="12192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C28CB8-2154-48A5-A04C-CB28ECFCDE19}"/>
              </a:ext>
            </a:extLst>
          </p:cNvPr>
          <p:cNvSpPr/>
          <p:nvPr userDrawn="1"/>
        </p:nvSpPr>
        <p:spPr>
          <a:xfrm>
            <a:off x="-888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rgbClr val="83C26A"/>
              </a:gs>
              <a:gs pos="100000">
                <a:srgbClr val="A7C35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740478" y="-77118"/>
            <a:ext cx="11343249" cy="646331"/>
            <a:chOff x="737280" y="-77118"/>
            <a:chExt cx="11346497" cy="646331"/>
          </a:xfrm>
        </p:grpSpPr>
        <p:sp>
          <p:nvSpPr>
            <p:cNvPr id="12" name="文字方塊 11"/>
            <p:cNvSpPr txBox="1"/>
            <p:nvPr/>
          </p:nvSpPr>
          <p:spPr>
            <a:xfrm>
              <a:off x="737280" y="-77118"/>
              <a:ext cx="8381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bg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rPr>
                <a:t>2-1</a:t>
              </a:r>
              <a:endParaRPr lang="zh-TW" altLang="en-US" sz="3600" b="1" dirty="0">
                <a:solidFill>
                  <a:schemeClr val="bg1"/>
                </a:solidFill>
                <a:latin typeface="Arial Narrow" panose="020B0606020202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421938" y="11268"/>
              <a:ext cx="10661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本節內容　關於乙太網路　乙太網路的歷史　架構與連接　特性　優缺點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10Base5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傳送與辨識　衰減與延長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10Base2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10BaseT</a:t>
              </a:r>
            </a:p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訊框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 Address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格式　什麼是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網卡的運作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CSMA/CD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避免廣播碰撞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ARP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802.3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標準　問題與排除　乙太網的未來</a:t>
              </a:r>
              <a:endParaRPr lang="en-US" altLang="zh-TW" sz="1400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82F3A8-D3FD-4031-8B0B-68DC6C6DB3FE}"/>
              </a:ext>
            </a:extLst>
          </p:cNvPr>
          <p:cNvSpPr txBox="1"/>
          <p:nvPr userDrawn="1"/>
        </p:nvSpPr>
        <p:spPr>
          <a:xfrm>
            <a:off x="11695603" y="6530940"/>
            <a:ext cx="496397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452" smtClean="0">
                <a:solidFill>
                  <a:srgbClr val="A5A5A5"/>
                </a:solidFill>
              </a:rPr>
              <a:t>‹#›</a:t>
            </a:fld>
            <a:endParaRPr kumimoji="1" lang="zh-TW" altLang="en-US" sz="1452" dirty="0">
              <a:solidFill>
                <a:srgbClr val="A5A5A5"/>
              </a:solidFill>
            </a:endParaRPr>
          </a:p>
        </p:txBody>
      </p:sp>
      <p:graphicFrame>
        <p:nvGraphicFramePr>
          <p:cNvPr id="27" name="物件 26">
            <a:extLst>
              <a:ext uri="{FF2B5EF4-FFF2-40B4-BE49-F238E27FC236}">
                <a16:creationId xmlns:a16="http://schemas.microsoft.com/office/drawing/2014/main" id="{DAB183DC-731E-40B4-812F-F4F36BB54FF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06098263"/>
              </p:ext>
            </p:extLst>
          </p:nvPr>
        </p:nvGraphicFramePr>
        <p:xfrm>
          <a:off x="84723" y="44732"/>
          <a:ext cx="686144" cy="21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Impact" r:id="rId6" imgW="1143000" imgH="352080" progId="PI3.Image">
                  <p:embed/>
                </p:oleObj>
              </mc:Choice>
              <mc:Fallback>
                <p:oleObj name="PhotoImpact" r:id="rId6" imgW="1143000" imgH="352080" progId="PI3.Image">
                  <p:embed/>
                  <p:pic>
                    <p:nvPicPr>
                      <p:cNvPr id="27" name="物件 26">
                        <a:extLst>
                          <a:ext uri="{FF2B5EF4-FFF2-40B4-BE49-F238E27FC236}">
                            <a16:creationId xmlns:a16="http://schemas.microsoft.com/office/drawing/2014/main" id="{DAB183DC-731E-40B4-812F-F4F36BB54F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723" y="44732"/>
                        <a:ext cx="686144" cy="211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 userDrawn="1"/>
        </p:nvGrpSpPr>
        <p:grpSpPr>
          <a:xfrm>
            <a:off x="30388" y="254606"/>
            <a:ext cx="782198" cy="688922"/>
            <a:chOff x="0" y="42598"/>
            <a:chExt cx="782198" cy="688922"/>
          </a:xfrm>
        </p:grpSpPr>
        <p:sp>
          <p:nvSpPr>
            <p:cNvPr id="22" name="橢圓 21"/>
            <p:cNvSpPr/>
            <p:nvPr/>
          </p:nvSpPr>
          <p:spPr>
            <a:xfrm>
              <a:off x="51557" y="42598"/>
              <a:ext cx="688922" cy="6889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113292"/>
              <a:ext cx="782198" cy="546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8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NI</a:t>
              </a:r>
              <a:endParaRPr lang="zh-TW" altLang="en-US" sz="38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9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develop/regauth/oui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mac-address.alldatafeeds.com/statistics" TargetMode="External"/><Relationship Id="rId4" Type="http://schemas.openxmlformats.org/officeDocument/2006/relationships/hyperlink" Target="https://standards-oui.iee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85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乙太網路的優點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與缺點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成本低廉、速度快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技術成熟，可靠性高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設備便宜，運作穩定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安裝與擴充容易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架構單純，建置容易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容易增加、移除、管理設備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廣泛應用與彈性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通用技術：內建、支援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媒體選擇：同軸電纜、雙絞線、光纖</a:t>
            </a:r>
            <a:r>
              <a:rPr lang="en-US" altLang="zh-TW" dirty="0"/>
              <a:t>..</a:t>
            </a:r>
          </a:p>
        </p:txBody>
      </p:sp>
      <p:sp>
        <p:nvSpPr>
          <p:cNvPr id="4" name="矩形 3"/>
          <p:cNvSpPr/>
          <p:nvPr/>
        </p:nvSpPr>
        <p:spPr>
          <a:xfrm>
            <a:off x="6573600" y="0"/>
            <a:ext cx="70601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8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優點與</a:t>
            </a:r>
            <a:r>
              <a:rPr lang="zh-TW" altLang="en-US" dirty="0"/>
              <a:t>缺點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有線的限制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新增使用者需佈線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使用者受於有限範圍內使用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距離的限制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長度增加，傳輸率降低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干擾與安全性問題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易受電磁干擾、竊聽簡單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單點故障的影響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匯流排拓樸：可能所有節點失效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星狀拓樸 </a:t>
            </a:r>
            <a:r>
              <a:rPr lang="en-US" altLang="zh-TW" sz="1600" dirty="0"/>
              <a:t>(</a:t>
            </a:r>
            <a:r>
              <a:rPr lang="zh-TW" altLang="en-US" sz="1600" dirty="0"/>
              <a:t> 使用 集線器</a:t>
            </a:r>
            <a:r>
              <a:rPr lang="en-US" altLang="zh-TW" sz="1600" dirty="0"/>
              <a:t>/</a:t>
            </a:r>
            <a:r>
              <a:rPr lang="zh-TW" altLang="en-US" sz="1600" dirty="0"/>
              <a:t>交換器 </a:t>
            </a:r>
            <a:r>
              <a:rPr lang="en-US" altLang="zh-TW" sz="1600" dirty="0"/>
              <a:t>)</a:t>
            </a:r>
            <a:r>
              <a:rPr lang="zh-TW" altLang="en-US" dirty="0"/>
              <a:t>：不影響其他節點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71860" y="0"/>
            <a:ext cx="70560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乙太網路的經典標準：</a:t>
            </a:r>
            <a:r>
              <a:rPr lang="en-US" altLang="zh-TW" dirty="0"/>
              <a:t>10Base5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10Base5</a:t>
            </a:r>
            <a:r>
              <a:rPr lang="zh-TW" altLang="en-US" sz="2800" dirty="0">
                <a:solidFill>
                  <a:schemeClr val="tx1"/>
                </a:solidFill>
              </a:rPr>
              <a:t>：最早的乙太網路標準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 第一代 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又稱標準乙太網路 </a:t>
            </a:r>
            <a:r>
              <a:rPr lang="en-US" altLang="zh-TW" sz="1600" dirty="0"/>
              <a:t>( Standard Ethernet 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en-US" altLang="zh-TW" dirty="0">
                <a:highlight>
                  <a:srgbClr val="E6E6E6"/>
                </a:highlight>
              </a:rPr>
              <a:t>10</a:t>
            </a:r>
            <a:r>
              <a:rPr lang="en-US" altLang="zh-TW" dirty="0">
                <a:highlight>
                  <a:srgbClr val="ABE9FF"/>
                </a:highlight>
              </a:rPr>
              <a:t>Base</a:t>
            </a:r>
            <a:r>
              <a:rPr lang="en-US" altLang="zh-TW" dirty="0">
                <a:highlight>
                  <a:srgbClr val="FFFF00"/>
                </a:highlight>
              </a:rPr>
              <a:t>5</a:t>
            </a:r>
            <a:r>
              <a:rPr lang="zh-TW" altLang="en-US" dirty="0"/>
              <a:t>：</a:t>
            </a:r>
            <a:r>
              <a:rPr lang="en-US" altLang="zh-TW" dirty="0">
                <a:highlight>
                  <a:srgbClr val="E6E6E6"/>
                </a:highlight>
              </a:rPr>
              <a:t>10Mbps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ABE9FF"/>
                </a:highlight>
              </a:rPr>
              <a:t>基頻 </a:t>
            </a:r>
            <a:r>
              <a:rPr lang="en-US" altLang="zh-TW" sz="1600" dirty="0">
                <a:highlight>
                  <a:srgbClr val="ABE9FF"/>
                </a:highlight>
              </a:rPr>
              <a:t>( Baseband )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FFFF00"/>
                </a:highlight>
              </a:rPr>
              <a:t>每段長度 </a:t>
            </a:r>
            <a:r>
              <a:rPr lang="en-US" altLang="zh-TW" dirty="0">
                <a:highlight>
                  <a:srgbClr val="FFFF00"/>
                </a:highlight>
              </a:rPr>
              <a:t>500 </a:t>
            </a:r>
            <a:r>
              <a:rPr lang="zh-TW" altLang="en-US" dirty="0">
                <a:highlight>
                  <a:srgbClr val="FFFF00"/>
                </a:highlight>
              </a:rPr>
              <a:t>公尺</a:t>
            </a:r>
            <a:endParaRPr lang="en-US" altLang="zh-TW" dirty="0">
              <a:highlight>
                <a:srgbClr val="FFFF00"/>
              </a:highlight>
            </a:endParaRP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使用設備與接線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網路卡 </a:t>
            </a:r>
            <a:r>
              <a:rPr lang="en-US" altLang="zh-TW" sz="1600" dirty="0"/>
              <a:t>( Adaptor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BNC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收發器 </a:t>
            </a:r>
            <a:r>
              <a:rPr lang="en-US" altLang="zh-TW" sz="1600" dirty="0"/>
              <a:t>( Transceiver )</a:t>
            </a:r>
            <a:r>
              <a:rPr lang="zh-TW" altLang="en-US" dirty="0"/>
              <a:t>：</a:t>
            </a:r>
            <a:r>
              <a:rPr lang="en-US" altLang="zh-TW" dirty="0"/>
              <a:t>Vampire Taps...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粗同軸電纜 </a:t>
            </a:r>
            <a:r>
              <a:rPr lang="en-US" altLang="zh-TW" sz="1600" dirty="0"/>
              <a:t>( Thick Coaxial Cable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終端接頭 </a:t>
            </a:r>
            <a:r>
              <a:rPr lang="en-US" altLang="zh-TW" sz="1600" dirty="0"/>
              <a:t>( Terminator )</a:t>
            </a:r>
          </a:p>
        </p:txBody>
      </p:sp>
      <p:sp>
        <p:nvSpPr>
          <p:cNvPr id="4" name="矩形 3"/>
          <p:cNvSpPr/>
          <p:nvPr/>
        </p:nvSpPr>
        <p:spPr>
          <a:xfrm>
            <a:off x="7327640" y="0"/>
            <a:ext cx="845976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6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 183">
            <a:extLst>
              <a:ext uri="{FF2B5EF4-FFF2-40B4-BE49-F238E27FC236}">
                <a16:creationId xmlns:a16="http://schemas.microsoft.com/office/drawing/2014/main" id="{A954C465-4F6F-D1CE-68DF-7C222FAC9B70}"/>
              </a:ext>
            </a:extLst>
          </p:cNvPr>
          <p:cNvSpPr/>
          <p:nvPr/>
        </p:nvSpPr>
        <p:spPr>
          <a:xfrm>
            <a:off x="10285620" y="2012950"/>
            <a:ext cx="259215" cy="416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AF7D5C3-B20C-23C9-8483-7C597CFC7B06}"/>
              </a:ext>
            </a:extLst>
          </p:cNvPr>
          <p:cNvSpPr/>
          <p:nvPr/>
        </p:nvSpPr>
        <p:spPr>
          <a:xfrm>
            <a:off x="10802403" y="2012950"/>
            <a:ext cx="259215" cy="416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D5A0140-2922-BDEF-58CC-7F06FBD82A07}"/>
              </a:ext>
            </a:extLst>
          </p:cNvPr>
          <p:cNvSpPr/>
          <p:nvPr/>
        </p:nvSpPr>
        <p:spPr>
          <a:xfrm>
            <a:off x="11321001" y="2012950"/>
            <a:ext cx="259215" cy="416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1B6FC4F-D811-75E8-DAA8-70ECD5396A02}"/>
              </a:ext>
            </a:extLst>
          </p:cNvPr>
          <p:cNvSpPr/>
          <p:nvPr/>
        </p:nvSpPr>
        <p:spPr>
          <a:xfrm>
            <a:off x="9773467" y="2012950"/>
            <a:ext cx="259215" cy="4162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如何傳送與辨識資料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如何傳送與識別是個問題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ts val="1000"/>
              </a:spcBef>
            </a:pPr>
            <a:r>
              <a:rPr lang="zh-TW" altLang="en-US" dirty="0"/>
              <a:t>電壓：</a:t>
            </a:r>
            <a:r>
              <a:rPr lang="en-US" altLang="zh-TW" dirty="0"/>
              <a:t>0 </a:t>
            </a:r>
            <a:r>
              <a:rPr lang="zh-TW" altLang="en-US" dirty="0"/>
              <a:t>低電位 </a:t>
            </a:r>
            <a:r>
              <a:rPr lang="en-US" altLang="zh-TW" sz="1600" dirty="0"/>
              <a:t>( Low )</a:t>
            </a:r>
            <a:r>
              <a:rPr lang="zh-TW" altLang="en-US" dirty="0"/>
              <a:t>、</a:t>
            </a:r>
            <a:r>
              <a:rPr lang="en-US" altLang="zh-TW" dirty="0"/>
              <a:t>1 </a:t>
            </a:r>
            <a:r>
              <a:rPr lang="zh-TW" altLang="en-US" dirty="0"/>
              <a:t>高電位 </a:t>
            </a:r>
            <a:r>
              <a:rPr lang="en-US" altLang="zh-TW" sz="1600" dirty="0"/>
              <a:t>( High )</a:t>
            </a:r>
            <a:endParaRPr lang="en-US" altLang="zh-TW" dirty="0">
              <a:highlight>
                <a:srgbClr val="FFFF00"/>
              </a:highlight>
            </a:endParaRP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兩端的傳送與接收需要同步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ts val="1000"/>
              </a:spcBef>
            </a:pPr>
            <a:r>
              <a:rPr lang="zh-TW" altLang="en-US" dirty="0"/>
              <a:t>傳輸速度越快，每個 </a:t>
            </a:r>
            <a:r>
              <a:rPr lang="en-US" altLang="zh-TW" dirty="0"/>
              <a:t>bit </a:t>
            </a:r>
            <a:r>
              <a:rPr lang="zh-TW" altLang="en-US" dirty="0"/>
              <a:t>間的距離越短</a:t>
            </a:r>
            <a:endParaRPr lang="en-US" altLang="zh-TW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zh-TW" dirty="0"/>
              <a:t>    </a:t>
            </a:r>
            <a:r>
              <a:rPr lang="zh-TW" altLang="en-US" dirty="0"/>
              <a:t>取樣 </a:t>
            </a:r>
            <a:r>
              <a:rPr lang="en-US" altLang="zh-TW" sz="1600" dirty="0"/>
              <a:t>( </a:t>
            </a:r>
            <a:r>
              <a:rPr lang="zh-TW" altLang="en-US" sz="1600" dirty="0"/>
              <a:t>辨識 </a:t>
            </a:r>
            <a:r>
              <a:rPr lang="en-US" altLang="zh-TW" sz="1600" dirty="0"/>
              <a:t>)</a:t>
            </a:r>
            <a:r>
              <a:rPr lang="zh-TW" altLang="en-US" dirty="0"/>
              <a:t>：連續幾個 </a:t>
            </a:r>
            <a:r>
              <a:rPr lang="en-US" altLang="zh-TW" dirty="0"/>
              <a:t>0</a:t>
            </a:r>
            <a:r>
              <a:rPr lang="zh-TW" altLang="en-US" dirty="0"/>
              <a:t>、幾個 </a:t>
            </a:r>
            <a:r>
              <a:rPr lang="en-US" altLang="zh-TW" dirty="0"/>
              <a:t>1</a:t>
            </a:r>
            <a:r>
              <a:rPr lang="zh-TW" altLang="en-US" dirty="0"/>
              <a:t>？</a:t>
            </a:r>
            <a:endParaRPr lang="en-US" altLang="zh-TW" dirty="0"/>
          </a:p>
          <a:p>
            <a:pPr lvl="1">
              <a:spcBef>
                <a:spcPts val="1000"/>
              </a:spcBef>
            </a:pPr>
            <a:r>
              <a:rPr lang="zh-TW" altLang="en-US" dirty="0"/>
              <a:t>時間差、累積時間差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曼徹斯特編碼 </a:t>
            </a:r>
            <a:r>
              <a:rPr lang="en-US" altLang="zh-TW" dirty="0">
                <a:solidFill>
                  <a:schemeClr val="tx1"/>
                </a:solidFill>
              </a:rPr>
              <a:t>( Manchester Encoding )</a:t>
            </a:r>
            <a:endParaRPr lang="en-US" altLang="zh-TW" dirty="0"/>
          </a:p>
          <a:p>
            <a:pPr lvl="1">
              <a:spcBef>
                <a:spcPts val="1000"/>
              </a:spcBef>
            </a:pPr>
            <a:r>
              <a:rPr lang="zh-TW" altLang="en-US" dirty="0"/>
              <a:t>每一個相鄰的 </a:t>
            </a:r>
            <a:r>
              <a:rPr lang="en-US" altLang="zh-TW" dirty="0"/>
              <a:t>bit </a:t>
            </a:r>
            <a:r>
              <a:rPr lang="zh-TW" altLang="en-US" dirty="0"/>
              <a:t>都讓它 </a:t>
            </a:r>
            <a:r>
              <a:rPr lang="en-US" altLang="zh-TW" dirty="0"/>
              <a:t>"</a:t>
            </a:r>
            <a:r>
              <a:rPr lang="zh-TW" altLang="en-US" dirty="0"/>
              <a:t>有變化</a:t>
            </a:r>
            <a:r>
              <a:rPr lang="en-US" altLang="zh-TW" dirty="0"/>
              <a:t>"</a:t>
            </a:r>
          </a:p>
          <a:p>
            <a:pPr lvl="1">
              <a:spcBef>
                <a:spcPts val="1000"/>
              </a:spcBef>
            </a:pPr>
            <a:r>
              <a:rPr lang="zh-TW" altLang="en-US" dirty="0"/>
              <a:t>變化可以辨識分離出 </a:t>
            </a:r>
            <a:r>
              <a:rPr lang="en-US" altLang="zh-TW" dirty="0"/>
              <a:t>"</a:t>
            </a:r>
            <a:r>
              <a:rPr lang="zh-TW" altLang="en-US" dirty="0"/>
              <a:t>同步資訊 </a:t>
            </a:r>
            <a:r>
              <a:rPr lang="en-US" altLang="zh-TW" sz="1600" dirty="0"/>
              <a:t>( bit-time )</a:t>
            </a:r>
            <a:r>
              <a:rPr lang="en-US" altLang="zh-TW" dirty="0"/>
              <a:t>"</a:t>
            </a:r>
            <a:endParaRPr lang="en-US" altLang="zh-TW" sz="1600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zh-TW" dirty="0"/>
              <a:t>    0</a:t>
            </a:r>
            <a:r>
              <a:rPr lang="zh-TW" altLang="en-US" dirty="0"/>
              <a:t>：</a:t>
            </a:r>
            <a:r>
              <a:rPr lang="en-US" altLang="zh-TW" dirty="0"/>
              <a:t>High → Low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Low → High</a:t>
            </a:r>
          </a:p>
          <a:p>
            <a:pPr lvl="1">
              <a:spcBef>
                <a:spcPts val="1000"/>
              </a:spcBef>
            </a:pPr>
            <a:r>
              <a:rPr lang="zh-TW" altLang="en-US" dirty="0"/>
              <a:t>接收端可以確定如何接收與分辨資料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8195386" y="0"/>
            <a:ext cx="104192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5F810A-1F14-5280-7AEB-86129A9B57BB}"/>
              </a:ext>
            </a:extLst>
          </p:cNvPr>
          <p:cNvSpPr txBox="1"/>
          <p:nvPr/>
        </p:nvSpPr>
        <p:spPr>
          <a:xfrm>
            <a:off x="9545228" y="2446338"/>
            <a:ext cx="223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１０１１１０１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D71C5CC-E788-1660-C89A-85AE51458A66}"/>
              </a:ext>
            </a:extLst>
          </p:cNvPr>
          <p:cNvGrpSpPr/>
          <p:nvPr/>
        </p:nvGrpSpPr>
        <p:grpSpPr>
          <a:xfrm>
            <a:off x="9648954" y="5789947"/>
            <a:ext cx="2073940" cy="353905"/>
            <a:chOff x="9648954" y="5104316"/>
            <a:chExt cx="2073940" cy="353905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A86FE75-AB0F-07C9-F711-2408877D2B99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33" y="5276991"/>
              <a:ext cx="194616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CF07633-11E2-278F-DDE3-8E3856B57AC7}"/>
                </a:ext>
              </a:extLst>
            </p:cNvPr>
            <p:cNvCxnSpPr>
              <a:cxnSpLocks/>
            </p:cNvCxnSpPr>
            <p:nvPr/>
          </p:nvCxnSpPr>
          <p:spPr>
            <a:xfrm>
              <a:off x="10166427" y="5448440"/>
              <a:ext cx="2357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4FDFE78-92F8-F082-B958-7376E9A41402}"/>
                </a:ext>
              </a:extLst>
            </p:cNvPr>
            <p:cNvCxnSpPr>
              <a:cxnSpLocks/>
            </p:cNvCxnSpPr>
            <p:nvPr/>
          </p:nvCxnSpPr>
          <p:spPr>
            <a:xfrm>
              <a:off x="9648954" y="5277530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1DA7A9F-93AA-9BDE-8415-33587F13D008}"/>
                </a:ext>
              </a:extLst>
            </p:cNvPr>
            <p:cNvCxnSpPr>
              <a:cxnSpLocks/>
            </p:cNvCxnSpPr>
            <p:nvPr/>
          </p:nvCxnSpPr>
          <p:spPr>
            <a:xfrm>
              <a:off x="9773467" y="5453204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700F9CF-71BA-1470-783E-946879AB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4352" y="5274865"/>
              <a:ext cx="0" cy="18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45576DB-9DAC-4CD2-E727-A68C23B81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055" y="5274865"/>
              <a:ext cx="0" cy="18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5488CCE-A201-168D-47E0-26A7CA414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055" y="5104571"/>
              <a:ext cx="0" cy="18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9FFA634-D1BF-6C33-6888-1525F451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427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BDD0A7B-0309-3687-6BF6-3435379B0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5030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FBEA071E-3BD2-AF2E-4B85-1432591CF8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173" y="510669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B8001C7-E8C3-B9F1-DBFE-D6765E324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3142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E5685E5-DC07-92A6-0576-78BAA21F7F3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159" y="5453204"/>
              <a:ext cx="14585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8C596C4-CD65-BBDC-CA0D-F72914D83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6015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31B4B62-049A-549A-BFD1-9E5D98146F3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8396" y="510669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5CBCDCA-F164-7F5A-11A5-10345D6FC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9365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D67BE0A-66DF-A470-614D-61029DF76F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1746" y="5453204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94D6C08-B7CF-8133-C321-1D6CABAA8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714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8D443F82-9BB0-7D36-033B-93B28707C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5370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14A7C53-BEE7-7A9C-EF3B-3344DBEDA72B}"/>
                </a:ext>
              </a:extLst>
            </p:cNvPr>
            <p:cNvCxnSpPr/>
            <p:nvPr/>
          </p:nvCxnSpPr>
          <p:spPr>
            <a:xfrm>
              <a:off x="9906871" y="5109078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1E0F7F7-0214-58DF-C8C4-3A32BE19275C}"/>
                </a:ext>
              </a:extLst>
            </p:cNvPr>
            <p:cNvCxnSpPr/>
            <p:nvPr/>
          </p:nvCxnSpPr>
          <p:spPr>
            <a:xfrm>
              <a:off x="10942714" y="5109078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67E4A53-7A36-939D-089D-12AD9E9CE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8378" y="5104316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FF36FEE4-C2A4-5489-4CF0-181F39C9AEBD}"/>
                </a:ext>
              </a:extLst>
            </p:cNvPr>
            <p:cNvCxnSpPr/>
            <p:nvPr/>
          </p:nvCxnSpPr>
          <p:spPr>
            <a:xfrm>
              <a:off x="11202087" y="5448440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2F8C9660-28A4-EB38-D086-E242B98032AF}"/>
                </a:ext>
              </a:extLst>
            </p:cNvPr>
            <p:cNvCxnSpPr>
              <a:cxnSpLocks/>
            </p:cNvCxnSpPr>
            <p:nvPr/>
          </p:nvCxnSpPr>
          <p:spPr>
            <a:xfrm>
              <a:off x="11455370" y="510669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A73C38F-9F58-9444-5E47-984FF74F1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5738" y="5104571"/>
              <a:ext cx="0" cy="18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F5AC465-9239-3E4F-BB2F-924F30406C30}"/>
                </a:ext>
              </a:extLst>
            </p:cNvPr>
            <p:cNvCxnSpPr>
              <a:cxnSpLocks/>
            </p:cNvCxnSpPr>
            <p:nvPr/>
          </p:nvCxnSpPr>
          <p:spPr>
            <a:xfrm>
              <a:off x="11583958" y="5279911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F6A7EF-2795-5286-0A5A-7A1F7A768BE8}"/>
              </a:ext>
            </a:extLst>
          </p:cNvPr>
          <p:cNvSpPr txBox="1"/>
          <p:nvPr/>
        </p:nvSpPr>
        <p:spPr>
          <a:xfrm>
            <a:off x="9545228" y="6175212"/>
            <a:ext cx="2236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曼徹斯特編碼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Manchester Coding )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EC914F1-2C7F-AF03-6006-767618816AF1}"/>
              </a:ext>
            </a:extLst>
          </p:cNvPr>
          <p:cNvGrpSpPr/>
          <p:nvPr/>
        </p:nvGrpSpPr>
        <p:grpSpPr>
          <a:xfrm>
            <a:off x="9648954" y="3013134"/>
            <a:ext cx="2063592" cy="351269"/>
            <a:chOff x="9648954" y="4516941"/>
            <a:chExt cx="2063592" cy="351269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54B4E696-3390-C054-DF05-4159639D06F8}"/>
                </a:ext>
              </a:extLst>
            </p:cNvPr>
            <p:cNvCxnSpPr/>
            <p:nvPr/>
          </p:nvCxnSpPr>
          <p:spPr>
            <a:xfrm>
              <a:off x="10026372" y="4861065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84DD9DE-6066-9F3B-7EAA-F38857067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6372" y="4516941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49C6236-4BBA-44FC-27FD-66CC08640AE8}"/>
                </a:ext>
              </a:extLst>
            </p:cNvPr>
            <p:cNvCxnSpPr/>
            <p:nvPr/>
          </p:nvCxnSpPr>
          <p:spPr>
            <a:xfrm>
              <a:off x="9766816" y="4521703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0D413A8-0876-67E7-7782-72F849078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9197" y="4516941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2F1D4F8-6A1B-1361-A373-3177D3D6043C}"/>
                </a:ext>
              </a:extLst>
            </p:cNvPr>
            <p:cNvCxnSpPr>
              <a:cxnSpLocks/>
            </p:cNvCxnSpPr>
            <p:nvPr/>
          </p:nvCxnSpPr>
          <p:spPr>
            <a:xfrm>
              <a:off x="9648954" y="4861065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27BDB10-5360-8C8D-636F-6F2230F89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3547" y="4516941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DC12943-5431-64A0-A1E4-B3CE1B053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1166" y="4521703"/>
              <a:ext cx="7901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968BD76-AC2F-8DF2-0293-C61B9C30E0E5}"/>
                </a:ext>
              </a:extLst>
            </p:cNvPr>
            <p:cNvCxnSpPr/>
            <p:nvPr/>
          </p:nvCxnSpPr>
          <p:spPr>
            <a:xfrm>
              <a:off x="11067665" y="4861065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A450C1EE-B778-5275-0D5F-8417AD2EC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7665" y="4516941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1BACA79-A8B2-E32F-1C75-F57F40102E6D}"/>
                </a:ext>
              </a:extLst>
            </p:cNvPr>
            <p:cNvCxnSpPr/>
            <p:nvPr/>
          </p:nvCxnSpPr>
          <p:spPr>
            <a:xfrm>
              <a:off x="11326783" y="4521703"/>
              <a:ext cx="2571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845BB98-AD68-A791-5AB9-804CCA100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4840" y="4516941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884C0AF-9595-A764-9EEA-E3D84079D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3958" y="4516941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91EDD79-A39A-C16C-E916-3FDF811802F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3958" y="4861065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9581D7C9-D2BB-B154-96F2-149666224C6C}"/>
              </a:ext>
            </a:extLst>
          </p:cNvPr>
          <p:cNvGrpSpPr/>
          <p:nvPr/>
        </p:nvGrpSpPr>
        <p:grpSpPr>
          <a:xfrm>
            <a:off x="9138461" y="5202572"/>
            <a:ext cx="2574085" cy="351269"/>
            <a:chOff x="9138461" y="4516941"/>
            <a:chExt cx="2574085" cy="351269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32C679D-192B-3E9D-6EB7-FC3E22F3A2CE}"/>
                </a:ext>
              </a:extLst>
            </p:cNvPr>
            <p:cNvGrpSpPr/>
            <p:nvPr/>
          </p:nvGrpSpPr>
          <p:grpSpPr>
            <a:xfrm>
              <a:off x="9648954" y="4516941"/>
              <a:ext cx="2063592" cy="351269"/>
              <a:chOff x="9648954" y="4516941"/>
              <a:chExt cx="2063592" cy="351269"/>
            </a:xfrm>
          </p:grpSpPr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7CB870F5-6E8A-60A1-A3FB-B0BAD7E1142C}"/>
                  </a:ext>
                </a:extLst>
              </p:cNvPr>
              <p:cNvCxnSpPr/>
              <p:nvPr/>
            </p:nvCxnSpPr>
            <p:spPr>
              <a:xfrm>
                <a:off x="10026372" y="4861065"/>
                <a:ext cx="2571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E07F9469-1E6E-C05A-7264-E2948495B8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6372" y="4516941"/>
                <a:ext cx="0" cy="3512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A07089-3A3D-DA8F-20BC-728FD42E7A9F}"/>
                  </a:ext>
                </a:extLst>
              </p:cNvPr>
              <p:cNvCxnSpPr/>
              <p:nvPr/>
            </p:nvCxnSpPr>
            <p:spPr>
              <a:xfrm>
                <a:off x="9766816" y="4521703"/>
                <a:ext cx="2571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F8AA8307-0393-27F1-50C1-54B7E4D25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69197" y="4516941"/>
                <a:ext cx="0" cy="3512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8C51EE6F-2A13-17A6-2248-DBFA2B9C3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8954" y="4861065"/>
                <a:ext cx="1285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44FFF52-9BCC-B1E8-118E-3D8A68B73B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3547" y="4516941"/>
                <a:ext cx="0" cy="3512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96523614-77B3-DCEC-D587-0935D515E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166" y="4521703"/>
                <a:ext cx="7901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A0348EB-C492-F5CC-E665-F0A904FC18B8}"/>
                  </a:ext>
                </a:extLst>
              </p:cNvPr>
              <p:cNvCxnSpPr/>
              <p:nvPr/>
            </p:nvCxnSpPr>
            <p:spPr>
              <a:xfrm>
                <a:off x="11067665" y="4861065"/>
                <a:ext cx="2571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8A13920E-92E7-FA80-BBEF-F5108C9D9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7665" y="4516941"/>
                <a:ext cx="0" cy="3512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F9922636-A261-B59A-6E28-453FA31C3C09}"/>
                  </a:ext>
                </a:extLst>
              </p:cNvPr>
              <p:cNvCxnSpPr/>
              <p:nvPr/>
            </p:nvCxnSpPr>
            <p:spPr>
              <a:xfrm>
                <a:off x="11326783" y="4521703"/>
                <a:ext cx="2571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F57C35FD-8E36-0787-6480-56E273812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24840" y="4516941"/>
                <a:ext cx="0" cy="3512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3A22395D-CEA6-4D13-01CF-A37EE9274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83958" y="4516941"/>
                <a:ext cx="0" cy="3512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083790C4-938B-3BAD-5196-B08223BA1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3958" y="4861065"/>
                <a:ext cx="1285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1B4532D-1B36-3907-A4D3-2217FB1D0E29}"/>
                </a:ext>
              </a:extLst>
            </p:cNvPr>
            <p:cNvSpPr txBox="1"/>
            <p:nvPr/>
          </p:nvSpPr>
          <p:spPr>
            <a:xfrm>
              <a:off x="9138461" y="4599455"/>
              <a:ext cx="5117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DATA</a:t>
              </a:r>
              <a:endParaRPr lang="zh-TW" altLang="en-US" sz="1050" dirty="0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DF21BE37-966C-566E-7E2B-88058F340180}"/>
              </a:ext>
            </a:extLst>
          </p:cNvPr>
          <p:cNvGrpSpPr/>
          <p:nvPr/>
        </p:nvGrpSpPr>
        <p:grpSpPr>
          <a:xfrm>
            <a:off x="9138461" y="4692986"/>
            <a:ext cx="2569323" cy="351269"/>
            <a:chOff x="9138461" y="4007355"/>
            <a:chExt cx="2569323" cy="351269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FC9C3F4-14F9-2E03-3734-65D95AAF6BB6}"/>
                </a:ext>
              </a:extLst>
            </p:cNvPr>
            <p:cNvSpPr txBox="1"/>
            <p:nvPr/>
          </p:nvSpPr>
          <p:spPr>
            <a:xfrm>
              <a:off x="9138461" y="4076235"/>
              <a:ext cx="5117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Clock</a:t>
              </a:r>
              <a:endParaRPr lang="zh-TW" altLang="en-US" sz="1050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712876F4-C53E-A880-75CB-AD6A64F7B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023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D184F15-C033-2784-393A-257F641F1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9197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B2D52687-FA85-199B-D679-77EB721F59E5}"/>
                </a:ext>
              </a:extLst>
            </p:cNvPr>
            <p:cNvCxnSpPr>
              <a:cxnSpLocks/>
            </p:cNvCxnSpPr>
            <p:nvPr/>
          </p:nvCxnSpPr>
          <p:spPr>
            <a:xfrm>
              <a:off x="9648954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BDE7E50-6008-E512-3810-13220F287EA7}"/>
                </a:ext>
              </a:extLst>
            </p:cNvPr>
            <p:cNvCxnSpPr>
              <a:cxnSpLocks/>
            </p:cNvCxnSpPr>
            <p:nvPr/>
          </p:nvCxnSpPr>
          <p:spPr>
            <a:xfrm>
              <a:off x="9764435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EAAFB7F8-295F-A169-75D0-9763BB230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2579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7AE4BF3C-3D66-85E3-3B1F-D62CF7F61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8753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C058B5F-0E94-8CAF-979B-6D4BFCFED7A7}"/>
                </a:ext>
              </a:extLst>
            </p:cNvPr>
            <p:cNvCxnSpPr>
              <a:cxnSpLocks/>
            </p:cNvCxnSpPr>
            <p:nvPr/>
          </p:nvCxnSpPr>
          <p:spPr>
            <a:xfrm>
              <a:off x="9898986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161B93E3-F070-A9B5-80C1-BD9D6512471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991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932404B-5794-8AFF-08D7-9590ACF7F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4516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A8091AA-5319-8EE6-1A40-FAEDA637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928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86DA4315-39C9-F99E-C16F-96EBFEF1D0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6161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8A5E73D7-FD54-DE64-A479-ACDA333607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1166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83918561-416A-628D-290B-CEEC9B78F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271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C4CDC64D-DEFD-C0B0-F271-9381E316B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2064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DC5F16D5-EB1D-9C32-420C-DED33B0FDF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9916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FC3DB44B-D315-155C-3D76-87F4298E8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302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33B6DF21-3B04-B0E9-D60A-4B084126C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6317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CBF98775-17D8-F4D9-28BC-3D5B039B8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0110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CF9DBFF3-187C-2833-0649-66085F608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962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31B8CE8E-D2AB-4B86-7548-95F2EDDF8218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967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0AE74CA5-5365-9625-0061-40D55691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0635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675DEE0-394A-F187-40C7-C4D06DE5D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9666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74556E07-2BA7-04CA-8AF7-722FFBD2C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5137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D1A478A-D04F-C124-C08C-A6D845BC8DA8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523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EA602FBD-DCFB-B18F-F736-4BE04B4C0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2572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0B57CF08-4ACA-F3F6-6B2F-E02658F8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3984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53289DDD-675A-BF3A-4F34-A00869B883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9455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95D12286-968D-3229-6E71-6FF6DE3A482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9222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A4FA92EB-1E56-C3B6-3E65-2050D4F19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7784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6FC8BEF7-8D83-1F4E-7243-08FFD8B69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3958" y="4007355"/>
              <a:ext cx="0" cy="3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C5947F3E-98A8-5774-B855-A38A43554729}"/>
                </a:ext>
              </a:extLst>
            </p:cNvPr>
            <p:cNvCxnSpPr>
              <a:cxnSpLocks/>
            </p:cNvCxnSpPr>
            <p:nvPr/>
          </p:nvCxnSpPr>
          <p:spPr>
            <a:xfrm>
              <a:off x="11454191" y="4351479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D0E2551F-18D0-961C-B7B9-3B0FBB19D2F9}"/>
                </a:ext>
              </a:extLst>
            </p:cNvPr>
            <p:cNvCxnSpPr>
              <a:cxnSpLocks/>
            </p:cNvCxnSpPr>
            <p:nvPr/>
          </p:nvCxnSpPr>
          <p:spPr>
            <a:xfrm>
              <a:off x="11579196" y="4012117"/>
              <a:ext cx="1285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0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-2.22222E-6 L 0.00013 0.0743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2.22222E-6 L -0.00013 -0.074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72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2.29167E-6 -0.11968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9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6.25E-7 -0.10648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01" grpId="0" animBg="1"/>
      <p:bldP spid="4" grpId="0" animBg="1"/>
      <p:bldP spid="3" grpId="0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衰減與延長問題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訊號 </a:t>
            </a:r>
            <a:r>
              <a:rPr lang="en-US" altLang="zh-TW" dirty="0">
                <a:solidFill>
                  <a:schemeClr val="tx1"/>
                </a:solidFill>
              </a:rPr>
              <a:t>( </a:t>
            </a:r>
            <a:r>
              <a:rPr lang="zh-TW" altLang="en-US" dirty="0">
                <a:solidFill>
                  <a:schemeClr val="tx1"/>
                </a:solidFill>
              </a:rPr>
              <a:t>電壓 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zh-TW" altLang="en-US" sz="2800" dirty="0">
                <a:solidFill>
                  <a:schemeClr val="tx1"/>
                </a:solidFill>
              </a:rPr>
              <a:t>衰減的原因很多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纜線長度、品質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接頭鬆動、受損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外部干擾</a:t>
            </a:r>
            <a:endParaRPr lang="en-US" altLang="zh-TW" dirty="0">
              <a:highlight>
                <a:srgbClr val="FFFF00"/>
              </a:highlight>
            </a:endParaRP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延長、增強 </a:t>
            </a:r>
            <a:r>
              <a:rPr lang="en-US" altLang="zh-TW" dirty="0">
                <a:solidFill>
                  <a:schemeClr val="tx1"/>
                </a:solidFill>
              </a:rPr>
              <a:t>( </a:t>
            </a:r>
            <a:r>
              <a:rPr lang="zh-TW" altLang="en-US" dirty="0">
                <a:solidFill>
                  <a:schemeClr val="tx1"/>
                </a:solidFill>
              </a:rPr>
              <a:t>校正 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zh-TW" altLang="en-US" sz="2800" dirty="0">
                <a:solidFill>
                  <a:schemeClr val="tx1"/>
                </a:solidFill>
              </a:rPr>
              <a:t>訊號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橋接器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Bridge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dirty="0"/>
              <a:t>：錯誤偵測、轉送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中繼器 </a:t>
            </a:r>
            <a:r>
              <a:rPr lang="en-US" altLang="zh-TW" sz="1600" dirty="0"/>
              <a:t>( Repeater )</a:t>
            </a:r>
            <a:r>
              <a:rPr lang="zh-TW" altLang="en-US" dirty="0"/>
              <a:t>：增強放大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不是無限延長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最多串接 </a:t>
            </a:r>
            <a:r>
              <a:rPr lang="en-US" altLang="zh-TW" dirty="0"/>
              <a:t>4</a:t>
            </a:r>
            <a:r>
              <a:rPr lang="zh-TW" altLang="en-US" dirty="0"/>
              <a:t> 個 </a:t>
            </a:r>
            <a:r>
              <a:rPr lang="en-US" altLang="zh-TW" sz="1600" dirty="0"/>
              <a:t>( </a:t>
            </a:r>
            <a:r>
              <a:rPr lang="zh-TW" altLang="en-US" sz="1600" dirty="0"/>
              <a:t>物理限制 </a:t>
            </a:r>
            <a:r>
              <a:rPr lang="en-US" altLang="zh-TW" sz="1600" dirty="0"/>
              <a:t>)</a:t>
            </a:r>
            <a:r>
              <a:rPr lang="zh-TW" altLang="en-US" dirty="0"/>
              <a:t>，五段線路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最遠兩端為 </a:t>
            </a:r>
            <a:r>
              <a:rPr lang="en-US" altLang="zh-TW" dirty="0"/>
              <a:t>2.5KM </a:t>
            </a:r>
            <a:r>
              <a:rPr lang="en-US" altLang="zh-TW" sz="1600" dirty="0"/>
              <a:t>( 500 + 500 x 4 )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9259076" y="0"/>
            <a:ext cx="105125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90FDBE-0A3E-95FE-5D0F-3D181B51F6F0}"/>
              </a:ext>
            </a:extLst>
          </p:cNvPr>
          <p:cNvSpPr/>
          <p:nvPr/>
        </p:nvSpPr>
        <p:spPr>
          <a:xfrm>
            <a:off x="9351389" y="5439770"/>
            <a:ext cx="2383411" cy="8180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訊號衰減 </a:t>
            </a:r>
            <a:r>
              <a:rPr lang="en-US" altLang="zh-TW" sz="10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0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雜訊、失真 </a:t>
            </a:r>
            <a:r>
              <a:rPr lang="en-US" altLang="zh-TW" sz="10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訊號延遲、性能下降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維護複雜、維護困難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48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乙太網路的經典標準：</a:t>
            </a:r>
            <a:r>
              <a:rPr lang="en-US" altLang="zh-TW" dirty="0"/>
              <a:t>10Base2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10Base2</a:t>
            </a:r>
            <a:r>
              <a:rPr lang="zh-TW" altLang="en-US" sz="2800" dirty="0">
                <a:solidFill>
                  <a:schemeClr val="tx1"/>
                </a:solidFill>
              </a:rPr>
              <a:t>：</a:t>
            </a:r>
            <a:r>
              <a:rPr lang="en-US" altLang="zh-TW" sz="2800" dirty="0">
                <a:solidFill>
                  <a:schemeClr val="tx1"/>
                </a:solidFill>
              </a:rPr>
              <a:t>Ethernet II </a:t>
            </a:r>
            <a:r>
              <a:rPr lang="zh-TW" altLang="en-US" sz="2800" dirty="0">
                <a:solidFill>
                  <a:schemeClr val="tx1"/>
                </a:solidFill>
              </a:rPr>
              <a:t>的第二代網路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>
                <a:highlight>
                  <a:srgbClr val="E6E6E6"/>
                </a:highlight>
              </a:rPr>
              <a:t>10</a:t>
            </a:r>
            <a:r>
              <a:rPr lang="en-US" altLang="zh-TW" dirty="0">
                <a:highlight>
                  <a:srgbClr val="ABE9FF"/>
                </a:highlight>
              </a:rPr>
              <a:t>Base</a:t>
            </a:r>
            <a:r>
              <a:rPr lang="en-US" altLang="zh-TW" dirty="0">
                <a:highlight>
                  <a:srgbClr val="FFFF00"/>
                </a:highlight>
              </a:rPr>
              <a:t>2</a:t>
            </a:r>
            <a:r>
              <a:rPr lang="zh-TW" altLang="en-US" dirty="0"/>
              <a:t>：</a:t>
            </a:r>
            <a:r>
              <a:rPr lang="en-US" altLang="zh-TW" dirty="0">
                <a:highlight>
                  <a:srgbClr val="E6E6E6"/>
                </a:highlight>
              </a:rPr>
              <a:t>10Mbps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ABE9FF"/>
                </a:highlight>
              </a:rPr>
              <a:t>基頻 </a:t>
            </a:r>
            <a:r>
              <a:rPr lang="en-US" altLang="zh-TW" sz="1600" dirty="0">
                <a:highlight>
                  <a:srgbClr val="ABE9FF"/>
                </a:highlight>
              </a:rPr>
              <a:t>( Baseband )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FFFF00"/>
                </a:highlight>
              </a:rPr>
              <a:t>每段長度 </a:t>
            </a:r>
            <a:r>
              <a:rPr lang="en-US" altLang="zh-TW" dirty="0">
                <a:highlight>
                  <a:srgbClr val="FFFF00"/>
                </a:highlight>
              </a:rPr>
              <a:t>200 </a:t>
            </a:r>
            <a:r>
              <a:rPr lang="zh-TW" altLang="en-US" dirty="0">
                <a:highlight>
                  <a:srgbClr val="FFFF00"/>
                </a:highlight>
              </a:rPr>
              <a:t>公尺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架構與 </a:t>
            </a:r>
            <a:r>
              <a:rPr lang="en-US" altLang="zh-TW" dirty="0"/>
              <a:t>10Base5 </a:t>
            </a:r>
            <a:r>
              <a:rPr lang="zh-TW" altLang="en-US" dirty="0"/>
              <a:t>一致，硬體輕巧很多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硬體輕巧很多：</a:t>
            </a:r>
            <a:r>
              <a:rPr lang="en-US" altLang="zh-TW" dirty="0"/>
              <a:t>BNC </a:t>
            </a:r>
            <a:r>
              <a:rPr lang="zh-TW" altLang="en-US" dirty="0"/>
              <a:t>轉接器、細同軸電纜 </a:t>
            </a:r>
            <a:r>
              <a:rPr lang="en-US" altLang="zh-TW" sz="1600" dirty="0"/>
              <a:t>( Thinner Coaxial Cable )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10Base5</a:t>
            </a:r>
            <a:r>
              <a:rPr lang="zh-TW" altLang="en-US" sz="2800" dirty="0">
                <a:solidFill>
                  <a:schemeClr val="tx1"/>
                </a:solidFill>
              </a:rPr>
              <a:t>、</a:t>
            </a:r>
            <a:r>
              <a:rPr lang="en-US" altLang="zh-TW" sz="2800" dirty="0">
                <a:solidFill>
                  <a:schemeClr val="tx1"/>
                </a:solidFill>
              </a:rPr>
              <a:t>10Base2 </a:t>
            </a:r>
            <a:r>
              <a:rPr lang="zh-TW" altLang="en-US" sz="2800" dirty="0">
                <a:solidFill>
                  <a:schemeClr val="tx1"/>
                </a:solidFill>
              </a:rPr>
              <a:t>均為匯流排拓樸架構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都可長距離傳輸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施作麻煩、擴充不易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訊號容易碰撞 </a:t>
            </a:r>
            <a:r>
              <a:rPr lang="en-US" altLang="zh-TW" sz="1600" dirty="0"/>
              <a:t>( Collision )</a:t>
            </a:r>
            <a:r>
              <a:rPr lang="zh-TW" altLang="en-US" dirty="0"/>
              <a:t>、傳輸效率低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0334790" y="0"/>
            <a:ext cx="845976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乙太網路的經典標準：</a:t>
            </a:r>
            <a:r>
              <a:rPr lang="en-US" altLang="zh-TW" dirty="0"/>
              <a:t>10BaseT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10BaseT</a:t>
            </a:r>
            <a:r>
              <a:rPr lang="zh-TW" altLang="en-US" sz="2800" dirty="0">
                <a:solidFill>
                  <a:schemeClr val="tx1"/>
                </a:solidFill>
              </a:rPr>
              <a:t>：以雙絞線 </a:t>
            </a:r>
            <a:r>
              <a:rPr lang="en-US" altLang="zh-TW" dirty="0">
                <a:solidFill>
                  <a:schemeClr val="tx1"/>
                </a:solidFill>
              </a:rPr>
              <a:t>( Twisted pair )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zh-TW" altLang="en-US" sz="2800" dirty="0">
                <a:solidFill>
                  <a:schemeClr val="tx1"/>
                </a:solidFill>
              </a:rPr>
              <a:t>為傳輸媒介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四對線 </a:t>
            </a:r>
            <a:r>
              <a:rPr lang="en-US" altLang="zh-TW" sz="1600" dirty="0"/>
              <a:t>( </a:t>
            </a:r>
            <a:r>
              <a:rPr lang="zh-TW" altLang="en-US" sz="1600" dirty="0"/>
              <a:t>共八條銅芯 </a:t>
            </a:r>
            <a:r>
              <a:rPr lang="en-US" altLang="zh-TW" sz="1600" dirty="0"/>
              <a:t>)</a:t>
            </a:r>
            <a:r>
              <a:rPr lang="zh-TW" altLang="en-US" dirty="0"/>
              <a:t>，每對都是互絞在一起</a:t>
            </a:r>
            <a:endParaRPr lang="en-US" altLang="zh-TW" dirty="0">
              <a:highlight>
                <a:srgbClr val="E6E6E6"/>
              </a:highlight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>
                <a:highlight>
                  <a:srgbClr val="E6E6E6"/>
                </a:highlight>
              </a:rPr>
              <a:t>10</a:t>
            </a:r>
            <a:r>
              <a:rPr lang="en-US" altLang="zh-TW" dirty="0">
                <a:highlight>
                  <a:srgbClr val="ABE9FF"/>
                </a:highlight>
              </a:rPr>
              <a:t>Base</a:t>
            </a:r>
            <a:r>
              <a:rPr lang="en-US" altLang="zh-TW" dirty="0">
                <a:highlight>
                  <a:srgbClr val="FFFF00"/>
                </a:highlight>
              </a:rPr>
              <a:t>T</a:t>
            </a:r>
            <a:r>
              <a:rPr lang="zh-TW" altLang="en-US" dirty="0"/>
              <a:t>：</a:t>
            </a:r>
            <a:r>
              <a:rPr lang="en-US" altLang="zh-TW" dirty="0">
                <a:highlight>
                  <a:srgbClr val="E6E6E6"/>
                </a:highlight>
              </a:rPr>
              <a:t>10Mbps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ABE9FF"/>
                </a:highlight>
              </a:rPr>
              <a:t>基頻 </a:t>
            </a:r>
            <a:r>
              <a:rPr lang="en-US" altLang="zh-TW" sz="1600" dirty="0">
                <a:highlight>
                  <a:srgbClr val="ABE9FF"/>
                </a:highlight>
              </a:rPr>
              <a:t>( Baseband )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FFFF00"/>
                </a:highlight>
              </a:rPr>
              <a:t>雙絞線，每段長度 </a:t>
            </a:r>
            <a:r>
              <a:rPr lang="en-US" altLang="zh-TW" dirty="0">
                <a:highlight>
                  <a:srgbClr val="FFFF00"/>
                </a:highlight>
              </a:rPr>
              <a:t>100 </a:t>
            </a:r>
            <a:r>
              <a:rPr lang="zh-TW" altLang="en-US" dirty="0">
                <a:highlight>
                  <a:srgbClr val="FFFF00"/>
                </a:highlight>
              </a:rPr>
              <a:t>公尺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架構、傳輸行為 </a:t>
            </a:r>
            <a:r>
              <a:rPr lang="en-US" altLang="zh-TW" sz="1600" dirty="0"/>
              <a:t>( </a:t>
            </a:r>
            <a:r>
              <a:rPr lang="zh-TW" altLang="en-US" sz="1600" dirty="0"/>
              <a:t>方式 </a:t>
            </a:r>
            <a:r>
              <a:rPr lang="en-US" altLang="zh-TW" sz="1600" dirty="0"/>
              <a:t>)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10Base5</a:t>
            </a:r>
            <a:r>
              <a:rPr lang="zh-TW" altLang="en-US" dirty="0"/>
              <a:t>、</a:t>
            </a:r>
            <a:r>
              <a:rPr lang="en-US" altLang="zh-TW" dirty="0"/>
              <a:t>10Base2 </a:t>
            </a:r>
            <a:r>
              <a:rPr lang="zh-TW" altLang="en-US" dirty="0"/>
              <a:t>一致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硬體更輕巧：只需網路線，不用轉接器 </a:t>
            </a:r>
            <a:r>
              <a:rPr lang="en-US" altLang="zh-TW" sz="1600" dirty="0"/>
              <a:t>(</a:t>
            </a:r>
            <a:r>
              <a:rPr lang="zh-TW" altLang="en-US" sz="1600" dirty="0"/>
              <a:t> 頭 </a:t>
            </a:r>
            <a:r>
              <a:rPr lang="en-US" altLang="zh-TW" sz="1600" dirty="0"/>
              <a:t>)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需使用中介設備 </a:t>
            </a:r>
            <a:r>
              <a:rPr lang="zh-TW" altLang="en-US" sz="2800" u="sng" dirty="0">
                <a:solidFill>
                  <a:schemeClr val="tx1"/>
                </a:solidFill>
              </a:rPr>
              <a:t>集線器 </a:t>
            </a:r>
            <a:r>
              <a:rPr lang="en-US" altLang="zh-TW" u="sng" dirty="0">
                <a:solidFill>
                  <a:schemeClr val="tx1"/>
                </a:solidFill>
              </a:rPr>
              <a:t>( Hub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線路集中管理，集中維護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通常相當於或有中繼器功能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網路為星狀拓樸、行為是匯流排拓樸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一樣有廣播、訊號碰撞問題</a:t>
            </a:r>
            <a:r>
              <a:rPr lang="en-US" altLang="zh-TW" dirty="0"/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11202056" y="0"/>
            <a:ext cx="845976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 訊框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802.3 frame header</a:t>
            </a:r>
            <a:endParaRPr lang="en-US" altLang="zh-TW" sz="20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sz="600" dirty="0"/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Preamble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( 7 byte )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：與接收方識別與訊號同步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 網路上有訊號準備開始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...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800"/>
              </a:spcBef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                                      一系列的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0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與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交錯訊號，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10101010 x 7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byte</a:t>
            </a:r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SFD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 Start Frame Delimiter, 1 byte )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：告知接收方從此開始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 資料開始了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800"/>
              </a:spcBef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101010</a:t>
            </a:r>
            <a:r>
              <a:rPr lang="en-US" altLang="zh-TW" b="1" u="sng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tx1"/>
                </a:solidFill>
              </a:rPr>
              <a:t>DA </a:t>
            </a:r>
            <a:r>
              <a:rPr lang="en-US" altLang="zh-TW" sz="1600" dirty="0">
                <a:solidFill>
                  <a:schemeClr val="tx1"/>
                </a:solidFill>
              </a:rPr>
              <a:t>( Destination MAC Address, 6 byte )</a:t>
            </a:r>
            <a:r>
              <a:rPr lang="zh-TW" altLang="en-US" dirty="0"/>
              <a:t>：目的網卡位址 </a:t>
            </a:r>
            <a:r>
              <a:rPr lang="en-US" altLang="zh-TW" sz="1600" dirty="0"/>
              <a:t>(</a:t>
            </a:r>
            <a:r>
              <a:rPr lang="zh-TW" altLang="en-US" sz="1600" dirty="0"/>
              <a:t> 你的 </a:t>
            </a:r>
            <a:r>
              <a:rPr lang="en-US" altLang="zh-TW" sz="1600" dirty="0"/>
              <a:t>Mac Address</a:t>
            </a:r>
            <a:r>
              <a:rPr lang="zh-TW" altLang="en-US" sz="1600" dirty="0"/>
              <a:t> 地址</a:t>
            </a:r>
            <a:r>
              <a:rPr lang="en-US" altLang="zh-TW" sz="1600" dirty="0"/>
              <a:t> )</a:t>
            </a:r>
            <a:endParaRPr lang="zh-TW" altLang="en-US" dirty="0"/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tx1"/>
                </a:solidFill>
              </a:rPr>
              <a:t>SA </a:t>
            </a:r>
            <a:r>
              <a:rPr lang="en-US" altLang="zh-TW" sz="1600" dirty="0">
                <a:solidFill>
                  <a:schemeClr val="tx1"/>
                </a:solidFill>
              </a:rPr>
              <a:t>( Source MAC Address, 6 byte )</a:t>
            </a:r>
            <a:r>
              <a:rPr lang="zh-TW" altLang="en-US" dirty="0"/>
              <a:t>：來源網卡位址 </a:t>
            </a:r>
            <a:r>
              <a:rPr lang="en-US" altLang="zh-TW" sz="1600" dirty="0"/>
              <a:t>(</a:t>
            </a:r>
            <a:r>
              <a:rPr lang="zh-TW" altLang="en-US" sz="1600" dirty="0"/>
              <a:t> 我的 </a:t>
            </a:r>
            <a:r>
              <a:rPr lang="en-US" altLang="zh-TW" sz="1600" dirty="0"/>
              <a:t>Mac Address</a:t>
            </a:r>
            <a:r>
              <a:rPr lang="zh-TW" altLang="en-US" sz="1600" dirty="0"/>
              <a:t> 地址</a:t>
            </a:r>
            <a:r>
              <a:rPr lang="en-US" altLang="zh-TW" sz="1600" dirty="0"/>
              <a:t> )</a:t>
            </a:r>
            <a:endParaRPr lang="zh-TW" altLang="en-US" dirty="0"/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tx1"/>
                </a:solidFill>
              </a:rPr>
              <a:t>Type </a:t>
            </a:r>
            <a:r>
              <a:rPr lang="en-US" altLang="zh-TW" sz="1600" dirty="0">
                <a:solidFill>
                  <a:schemeClr val="tx1"/>
                </a:solidFill>
              </a:rPr>
              <a:t>( Ether-Type )</a:t>
            </a:r>
            <a:r>
              <a:rPr lang="zh-TW" altLang="en-US" dirty="0"/>
              <a:t>：後面欄位的資料是什麼 </a:t>
            </a:r>
            <a:r>
              <a:rPr lang="en-US" altLang="zh-TW" sz="1600" dirty="0"/>
              <a:t>( </a:t>
            </a:r>
            <a:r>
              <a:rPr lang="zh-TW" altLang="en-US" sz="1600" dirty="0"/>
              <a:t>協定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/>
              <a:t>：資料 </a:t>
            </a:r>
            <a:r>
              <a:rPr lang="en-US" altLang="zh-TW" sz="1600" dirty="0"/>
              <a:t>( </a:t>
            </a:r>
            <a:r>
              <a:rPr lang="zh-TW" altLang="en-US" sz="1600" dirty="0"/>
              <a:t>要給你的</a:t>
            </a:r>
            <a:r>
              <a:rPr lang="en-US" altLang="zh-TW" sz="1600" dirty="0"/>
              <a:t> "</a:t>
            </a:r>
            <a:r>
              <a:rPr lang="zh-TW" altLang="en-US" sz="1600" dirty="0"/>
              <a:t>東西</a:t>
            </a:r>
            <a:r>
              <a:rPr lang="en-US" altLang="zh-TW" sz="1600" dirty="0"/>
              <a:t>"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sz="1600" dirty="0"/>
              <a:t>，</a:t>
            </a:r>
            <a:r>
              <a:rPr lang="zh-TW" altLang="en-US" dirty="0"/>
              <a:t>最短 </a:t>
            </a:r>
            <a:r>
              <a:rPr lang="en-US" altLang="zh-TW" dirty="0"/>
              <a:t>46 byte </a:t>
            </a:r>
            <a:r>
              <a:rPr lang="en-US" altLang="zh-TW" sz="1600" dirty="0"/>
              <a:t>( </a:t>
            </a:r>
            <a:r>
              <a:rPr lang="zh-TW" altLang="en-US" sz="1600" dirty="0"/>
              <a:t>偵測碰撞的最短極限 </a:t>
            </a:r>
            <a:r>
              <a:rPr lang="en-US" altLang="zh-TW" sz="1600" dirty="0"/>
              <a:t>)</a:t>
            </a:r>
            <a:r>
              <a:rPr lang="zh-TW" altLang="en-US" sz="1600" dirty="0"/>
              <a:t>，</a:t>
            </a:r>
            <a:r>
              <a:rPr lang="zh-TW" altLang="en-US" dirty="0"/>
              <a:t>最長 </a:t>
            </a:r>
            <a:r>
              <a:rPr lang="en-US" altLang="zh-TW" dirty="0"/>
              <a:t>1,500 byte</a:t>
            </a:r>
          </a:p>
          <a:p>
            <a:pPr lvl="1">
              <a:spcBef>
                <a:spcPts val="80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FCS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( Frame Check Sequence, 4 byte )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CRC32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偵測衰減、失真所造成的錯誤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4" name="矩形 3"/>
          <p:cNvSpPr/>
          <p:nvPr/>
        </p:nvSpPr>
        <p:spPr>
          <a:xfrm>
            <a:off x="1429806" y="259200"/>
            <a:ext cx="53097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816CF-12B9-D921-3CDC-9EDFA3BB9613}"/>
              </a:ext>
            </a:extLst>
          </p:cNvPr>
          <p:cNvSpPr/>
          <p:nvPr/>
        </p:nvSpPr>
        <p:spPr>
          <a:xfrm>
            <a:off x="8832915" y="841376"/>
            <a:ext cx="3110846" cy="8672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長度範圍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最短     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 byte 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( 64 = 6 + 6 + 2 + 46 + 4 )</a:t>
            </a:r>
            <a:endParaRPr lang="en-US" altLang="zh-TW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最長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1518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 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( 1518 = 6 + 6 + 2 + 1500 + 4 )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2EF9DF-B576-520B-322C-7110AF9BE6C3}"/>
              </a:ext>
            </a:extLst>
          </p:cNvPr>
          <p:cNvSpPr txBox="1"/>
          <p:nvPr/>
        </p:nvSpPr>
        <p:spPr>
          <a:xfrm>
            <a:off x="2533650" y="1959375"/>
            <a:ext cx="946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+---------------+--------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+-----------------+------------------+---------+-------------------+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---------+</a:t>
            </a: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|   Preamble    |  SFD   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DA       |        SA        |  Type   |       DATA        |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  FCS   |</a:t>
            </a: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|   (7 bytes)   |(1 byte)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(6 bytes)    |    (6 bytes)     |(2 bytes)| (46 - 1500 bytes) |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(4 bytes)|</a:t>
            </a: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+---------------+--------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+-----------------+------------------+---------+-------------------+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---------+</a:t>
            </a:r>
          </a:p>
        </p:txBody>
      </p:sp>
    </p:spTree>
    <p:extLst>
      <p:ext uri="{BB962C8B-B14F-4D97-AF65-F5344CB8AC3E}">
        <p14:creationId xmlns:p14="http://schemas.microsoft.com/office/powerpoint/2010/main" val="5727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MAC Address </a:t>
            </a:r>
            <a:r>
              <a:rPr lang="zh-TW" altLang="en-US" dirty="0"/>
              <a:t>與格式 </a:t>
            </a:r>
            <a:r>
              <a:rPr lang="en-US" altLang="zh-TW" sz="2800" dirty="0"/>
              <a:t>1/2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一個位址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做為識別、定位網路設備的依據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常被誤稱為 </a:t>
            </a:r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你的 </a:t>
            </a:r>
            <a:r>
              <a:rPr lang="en-US" altLang="zh-TW" sz="1600" dirty="0"/>
              <a:t>MAC </a:t>
            </a:r>
            <a:r>
              <a:rPr lang="zh-TW" altLang="en-US" sz="1600" dirty="0"/>
              <a:t>是多少？ </a:t>
            </a:r>
            <a:r>
              <a:rPr lang="en-US" altLang="zh-TW" sz="1600" dirty="0"/>
              <a:t>)</a:t>
            </a:r>
            <a:endParaRPr lang="en-US" altLang="zh-TW" dirty="0"/>
          </a:p>
          <a:p>
            <a:r>
              <a:rPr lang="zh-TW" altLang="en-US" dirty="0"/>
              <a:t>每個介面 </a:t>
            </a:r>
            <a:r>
              <a:rPr lang="en-US" altLang="zh-TW" sz="2000" dirty="0"/>
              <a:t>(</a:t>
            </a:r>
            <a:r>
              <a:rPr lang="zh-TW" altLang="en-US" sz="2000" dirty="0"/>
              <a:t> 網路卡、網路晶片 </a:t>
            </a:r>
            <a:r>
              <a:rPr lang="en-US" altLang="zh-TW" sz="2000" dirty="0"/>
              <a:t>)</a:t>
            </a:r>
            <a:r>
              <a:rPr lang="zh-TW" altLang="en-US" dirty="0"/>
              <a:t> 都有一個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全球唯一</a:t>
            </a:r>
            <a:r>
              <a:rPr lang="zh-TW" altLang="en-US"/>
              <a:t>、不可重複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生產時已燒錄在唯讀記憶體 </a:t>
            </a:r>
            <a:r>
              <a:rPr lang="en-US" altLang="zh-TW" sz="1600" dirty="0"/>
              <a:t>( ROM )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將資料準確傳遞到 </a:t>
            </a:r>
            <a:r>
              <a:rPr lang="en-US" altLang="zh-TW" sz="2800" dirty="0">
                <a:solidFill>
                  <a:schemeClr val="tx1"/>
                </a:solidFill>
              </a:rPr>
              <a:t>"</a:t>
            </a:r>
            <a:r>
              <a:rPr lang="zh-TW" altLang="en-US" sz="2800" dirty="0">
                <a:solidFill>
                  <a:schemeClr val="tx1"/>
                </a:solidFill>
              </a:rPr>
              <a:t>直接連線</a:t>
            </a:r>
            <a:r>
              <a:rPr lang="en-US" altLang="zh-TW" sz="2800" dirty="0">
                <a:solidFill>
                  <a:schemeClr val="tx1"/>
                </a:solidFill>
              </a:rPr>
              <a:t>"</a:t>
            </a:r>
            <a:r>
              <a:rPr lang="zh-TW" altLang="en-US" sz="2800" dirty="0">
                <a:solidFill>
                  <a:schemeClr val="tx1"/>
                </a:solidFill>
              </a:rPr>
              <a:t> 的目的地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電腦、手機、交換器、路由器</a:t>
            </a:r>
            <a:r>
              <a:rPr lang="en-US" altLang="zh-TW" dirty="0"/>
              <a:t>...</a:t>
            </a:r>
          </a:p>
        </p:txBody>
      </p:sp>
      <p:sp>
        <p:nvSpPr>
          <p:cNvPr id="4" name="矩形 3"/>
          <p:cNvSpPr/>
          <p:nvPr/>
        </p:nvSpPr>
        <p:spPr>
          <a:xfrm>
            <a:off x="1976846" y="259200"/>
            <a:ext cx="166190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4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MAC Address </a:t>
            </a:r>
            <a:r>
              <a:rPr lang="zh-TW" altLang="en-US" dirty="0"/>
              <a:t>與格式 </a:t>
            </a:r>
            <a:r>
              <a:rPr lang="en-US" altLang="zh-TW" sz="2800" dirty="0"/>
              <a:t>2/2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格式：廠商代碼 </a:t>
            </a:r>
            <a:r>
              <a:rPr lang="en-US" altLang="zh-TW" sz="2000" dirty="0"/>
              <a:t>( OUI, Organizationally Unique Identifiers )</a:t>
            </a:r>
            <a:r>
              <a:rPr lang="en-US" altLang="zh-TW" dirty="0"/>
              <a:t> + </a:t>
            </a:r>
            <a:r>
              <a:rPr lang="zh-TW" altLang="en-US" dirty="0"/>
              <a:t>流水號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共 </a:t>
            </a:r>
            <a:r>
              <a:rPr lang="en-US" altLang="zh-TW" dirty="0"/>
              <a:t>6 Byte</a:t>
            </a:r>
            <a:r>
              <a:rPr lang="zh-TW" altLang="en-US" dirty="0"/>
              <a:t>：通常以十六進制表示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識別上使用符號 ： 或 － 分開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endParaRPr lang="en-US" altLang="zh-TW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           64:32:A8:0F:50:26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           -------- --------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                        </a:t>
            </a:r>
            <a:r>
              <a:rPr lang="zh-TW" altLang="en-US" dirty="0"/>
              <a:t>廠商代碼    流水號</a:t>
            </a:r>
            <a:endParaRPr lang="en-US" altLang="zh-TW" dirty="0"/>
          </a:p>
          <a:p>
            <a:pPr marL="457200" lvl="1" indent="0">
              <a:spcBef>
                <a:spcPts val="0"/>
              </a:spcBef>
              <a:buNone/>
            </a:pPr>
            <a:endParaRPr lang="zh-TW" altLang="en-US" sz="1200" dirty="0"/>
          </a:p>
          <a:p>
            <a:r>
              <a:rPr lang="zh-TW" altLang="en-US" dirty="0"/>
              <a:t>相關資訊網站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en-US" altLang="zh-TW" dirty="0"/>
              <a:t>OUI</a:t>
            </a:r>
            <a:r>
              <a:rPr lang="zh-TW" altLang="en-US" dirty="0"/>
              <a:t>申請：</a:t>
            </a:r>
            <a:r>
              <a:rPr lang="en-US" altLang="zh-TW" dirty="0">
                <a:hlinkClick r:id="rId3"/>
              </a:rPr>
              <a:t>http://standards.ieee.org/develop/regauth/oui/index.html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en-US" altLang="zh-TW" dirty="0"/>
              <a:t>OUI</a:t>
            </a:r>
            <a:r>
              <a:rPr lang="zh-TW" altLang="en-US" dirty="0"/>
              <a:t>列表：</a:t>
            </a:r>
            <a:r>
              <a:rPr lang="en-US" altLang="zh-TW" dirty="0">
                <a:hlinkClick r:id="rId4"/>
              </a:rPr>
              <a:t>https://standards-oui.ieee.org/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en-US" altLang="zh-TW" dirty="0"/>
              <a:t>OUI</a:t>
            </a:r>
            <a:r>
              <a:rPr lang="zh-TW" altLang="en-US" dirty="0"/>
              <a:t>統計：</a:t>
            </a:r>
            <a:r>
              <a:rPr lang="en-US" altLang="zh-TW" dirty="0">
                <a:hlinkClick r:id="rId5"/>
              </a:rPr>
              <a:t>https://mac-address.alldatafeeds.com/statistics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976846" y="259200"/>
            <a:ext cx="166190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C47B9-A8CB-6B32-79AE-F003D0D647DE}"/>
              </a:ext>
            </a:extLst>
          </p:cNvPr>
          <p:cNvSpPr/>
          <p:nvPr/>
        </p:nvSpPr>
        <p:spPr>
          <a:xfrm>
            <a:off x="9275975" y="4049480"/>
            <a:ext cx="2667786" cy="2909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開頭的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可以被省略不寫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90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本節內容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spcBef>
                <a:spcPts val="1800"/>
              </a:spcBef>
            </a:pPr>
            <a:r>
              <a:rPr lang="zh-TW" altLang="en-US" dirty="0"/>
              <a:t> 乙太網路的介紹與歷史</a:t>
            </a:r>
            <a:r>
              <a:rPr lang="en-US" altLang="zh-TW" dirty="0"/>
              <a:t>…</a:t>
            </a:r>
          </a:p>
          <a:p>
            <a:pPr marL="360000" indent="-360000">
              <a:lnSpc>
                <a:spcPct val="100000"/>
              </a:lnSpc>
              <a:spcBef>
                <a:spcPts val="1800"/>
              </a:spcBef>
            </a:pPr>
            <a:r>
              <a:rPr lang="zh-TW" altLang="en-US" dirty="0"/>
              <a:t> 架構、特性、優點與缺點</a:t>
            </a:r>
            <a:r>
              <a:rPr lang="en-US" altLang="zh-TW" dirty="0"/>
              <a:t>…</a:t>
            </a:r>
            <a:endParaRPr lang="zh-TW" altLang="en-US" dirty="0"/>
          </a:p>
          <a:p>
            <a:r>
              <a:rPr lang="zh-TW" altLang="en-US" dirty="0"/>
              <a:t> 乙太網路的經典標準介紹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 訊框、</a:t>
            </a:r>
            <a:r>
              <a:rPr lang="en-US" altLang="zh-TW"/>
              <a:t>MAC address</a:t>
            </a:r>
            <a:r>
              <a:rPr lang="zh-TW" altLang="en-US"/>
              <a:t>、</a:t>
            </a:r>
            <a:r>
              <a:rPr lang="en-US" altLang="zh-TW" dirty="0"/>
              <a:t>MAC </a:t>
            </a:r>
            <a:r>
              <a:rPr lang="zh-TW" altLang="en-US" dirty="0"/>
              <a:t>介紹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 碰撞問題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 常見的乙太網路故障與處理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8612" y="0"/>
            <a:ext cx="83604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MAC </a:t>
            </a:r>
            <a:r>
              <a:rPr lang="en-US" altLang="zh-TW" sz="2800" dirty="0"/>
              <a:t>( </a:t>
            </a:r>
            <a:r>
              <a:rPr lang="zh-TW" altLang="en-US" sz="2800" dirty="0"/>
              <a:t>媒體存取控制，</a:t>
            </a:r>
            <a:r>
              <a:rPr lang="en-US" altLang="zh-TW" sz="2800" dirty="0"/>
              <a:t>Media Access Control )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乙太網路中的媒介 </a:t>
            </a:r>
            <a:r>
              <a:rPr lang="en-US" altLang="zh-TW" sz="2000" dirty="0"/>
              <a:t>( </a:t>
            </a:r>
            <a:r>
              <a:rPr lang="zh-TW" altLang="en-US" sz="2000" dirty="0"/>
              <a:t>線路 </a:t>
            </a:r>
            <a:r>
              <a:rPr lang="en-US" altLang="zh-TW" sz="2000" dirty="0"/>
              <a:t>)</a:t>
            </a:r>
            <a:r>
              <a:rPr lang="en-US" altLang="zh-TW" dirty="0"/>
              <a:t> </a:t>
            </a:r>
            <a:r>
              <a:rPr lang="zh-TW" altLang="en-US" dirty="0"/>
              <a:t>是多人共用的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同時間只能一個人傳輸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兩個訊號同時發出，最終會碰撞 </a:t>
            </a:r>
            <a:r>
              <a:rPr lang="en-US" altLang="zh-TW" sz="1600" dirty="0"/>
              <a:t>( Collision 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產生雜訊、重疊、抵銷</a:t>
            </a:r>
            <a:r>
              <a:rPr lang="en-US" altLang="zh-TW" dirty="0"/>
              <a:t>...</a:t>
            </a:r>
          </a:p>
          <a:p>
            <a:r>
              <a:rPr lang="zh-TW" altLang="en-US" dirty="0"/>
              <a:t>有許多種資料傳輸的控制 </a:t>
            </a:r>
            <a:r>
              <a:rPr lang="en-US" altLang="zh-TW" sz="2000" dirty="0"/>
              <a:t>( </a:t>
            </a:r>
            <a:r>
              <a:rPr lang="zh-TW" altLang="en-US" sz="2000" dirty="0"/>
              <a:t>機制 </a:t>
            </a:r>
            <a:r>
              <a:rPr lang="en-US" altLang="zh-TW" sz="2000" dirty="0"/>
              <a:t>)</a:t>
            </a:r>
            <a:r>
              <a:rPr lang="zh-TW" altLang="en-US" dirty="0"/>
              <a:t>、協定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避免傳輸衝突、碰撞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控制流量、分配傳輸時間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確保訊號傳輸成功與完整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碰撞偵測機制：</a:t>
            </a:r>
            <a:r>
              <a:rPr lang="en-US" altLang="zh-TW" dirty="0"/>
              <a:t>CSMA</a:t>
            </a:r>
            <a:r>
              <a:rPr lang="zh-TW" altLang="en-US" dirty="0"/>
              <a:t>、</a:t>
            </a:r>
            <a:r>
              <a:rPr lang="en-US" altLang="zh-TW" dirty="0"/>
              <a:t>CSMA/CD</a:t>
            </a:r>
            <a:r>
              <a:rPr lang="zh-TW" altLang="en-US" dirty="0"/>
              <a:t>、</a:t>
            </a:r>
            <a:r>
              <a:rPr lang="en-US" altLang="zh-TW" dirty="0"/>
              <a:t>CSMA/CA...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</a:t>
            </a:r>
            <a:r>
              <a:rPr lang="en-US" altLang="zh-TW" dirty="0"/>
              <a:t>  </a:t>
            </a:r>
            <a:r>
              <a:rPr lang="zh-TW" altLang="en-US" dirty="0"/>
              <a:t>碰撞處理機制：</a:t>
            </a:r>
            <a:r>
              <a:rPr lang="en-US" altLang="zh-TW" dirty="0"/>
              <a:t>1-persistent</a:t>
            </a:r>
            <a:r>
              <a:rPr lang="zh-TW" altLang="en-US" dirty="0"/>
              <a:t>、</a:t>
            </a:r>
            <a:r>
              <a:rPr lang="en-US" altLang="zh-TW" dirty="0"/>
              <a:t>Non-persistent</a:t>
            </a:r>
            <a:r>
              <a:rPr lang="zh-TW" altLang="en-US" dirty="0"/>
              <a:t>、</a:t>
            </a:r>
            <a:r>
              <a:rPr lang="en-US" altLang="zh-TW" dirty="0"/>
              <a:t>P-persistent...</a:t>
            </a:r>
          </a:p>
        </p:txBody>
      </p:sp>
      <p:sp>
        <p:nvSpPr>
          <p:cNvPr id="4" name="矩形 3"/>
          <p:cNvSpPr/>
          <p:nvPr/>
        </p:nvSpPr>
        <p:spPr>
          <a:xfrm>
            <a:off x="3645391" y="259200"/>
            <a:ext cx="1105718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網卡的運作與機制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每個網路卡都會接收所有訊框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處理：傳遞給上一層 </a:t>
            </a:r>
            <a:r>
              <a:rPr lang="en-US" altLang="zh-TW" sz="1600" dirty="0"/>
              <a:t>( Layer3, </a:t>
            </a:r>
            <a:r>
              <a:rPr lang="zh-TW" altLang="en-US" sz="1600" dirty="0"/>
              <a:t>作業系統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訊框目的地 </a:t>
            </a:r>
            <a:r>
              <a:rPr lang="en-US" altLang="zh-TW" dirty="0"/>
              <a:t>=</a:t>
            </a:r>
            <a:r>
              <a:rPr lang="zh-TW" altLang="en-US" dirty="0"/>
              <a:t> 自己 </a:t>
            </a:r>
            <a:r>
              <a:rPr lang="en-US" altLang="zh-TW" sz="1600" dirty="0"/>
              <a:t>(</a:t>
            </a:r>
            <a:r>
              <a:rPr lang="zh-TW" altLang="en-US" sz="1600" dirty="0"/>
              <a:t> 單播，</a:t>
            </a:r>
            <a:r>
              <a:rPr lang="en-US" altLang="zh-TW" sz="1600" dirty="0"/>
              <a:t>unicast )</a:t>
            </a:r>
            <a:r>
              <a:rPr lang="zh-TW" altLang="en-US" sz="1600" dirty="0"/>
              <a:t>、</a:t>
            </a:r>
            <a:r>
              <a:rPr lang="zh-TW" altLang="en-US" dirty="0"/>
              <a:t>廣播 </a:t>
            </a:r>
            <a:r>
              <a:rPr lang="en-US" altLang="zh-TW" sz="1600" dirty="0"/>
              <a:t>( broadcast )</a:t>
            </a:r>
            <a:r>
              <a:rPr lang="zh-TW" altLang="en-US" dirty="0"/>
              <a:t>、群播 </a:t>
            </a:r>
            <a:r>
              <a:rPr lang="en-US" altLang="zh-TW" sz="1600" dirty="0"/>
              <a:t>( multicast 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dirty="0"/>
              <a:t>    </a:t>
            </a:r>
            <a:r>
              <a:rPr lang="zh-TW" altLang="en-US" dirty="0"/>
              <a:t>訊框 </a:t>
            </a:r>
            <a:r>
              <a:rPr lang="en-US" altLang="zh-TW" dirty="0"/>
              <a:t>FCS </a:t>
            </a:r>
            <a:r>
              <a:rPr lang="zh-TW" altLang="en-US" dirty="0"/>
              <a:t>正確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丟棄：訊框不處理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訊框目的地 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≠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自己、廣播、非群播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訊框 </a:t>
            </a:r>
            <a:r>
              <a:rPr lang="en-US" altLang="zh-TW" dirty="0"/>
              <a:t>FCS </a:t>
            </a:r>
            <a:r>
              <a:rPr lang="zh-TW" altLang="en-US" dirty="0"/>
              <a:t>錯誤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748327" y="259200"/>
            <a:ext cx="1058584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C8A382-EAC9-3A92-F5A2-B0CCDC7926D9}"/>
              </a:ext>
            </a:extLst>
          </p:cNvPr>
          <p:cNvSpPr/>
          <p:nvPr/>
        </p:nvSpPr>
        <p:spPr>
          <a:xfrm>
            <a:off x="8474697" y="5139999"/>
            <a:ext cx="3469064" cy="11288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單播，指定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 Address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廣播，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FF:FF:FF:FF:FF:FF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群播，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0010021:01101011:11001100:....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網卡使用程式控制自己屬於哪一個群組</a:t>
            </a:r>
          </a:p>
        </p:txBody>
      </p:sp>
    </p:spTree>
    <p:extLst>
      <p:ext uri="{BB962C8B-B14F-4D97-AF65-F5344CB8AC3E}">
        <p14:creationId xmlns:p14="http://schemas.microsoft.com/office/powerpoint/2010/main" val="12822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CSMA/CD  </a:t>
            </a:r>
            <a:r>
              <a:rPr lang="en-US" altLang="zh-TW" sz="2800" dirty="0"/>
              <a:t>1/4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CSMA</a:t>
            </a:r>
            <a:r>
              <a:rPr lang="zh-TW" altLang="en-US" dirty="0"/>
              <a:t>，載波偵聽多重存取 </a:t>
            </a:r>
            <a:r>
              <a:rPr lang="en-US" altLang="zh-TW" sz="2000" dirty="0"/>
              <a:t>( Carrier Sense Multiple Access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如何在共用線路傳輸的機制 </a:t>
            </a:r>
            <a:r>
              <a:rPr lang="en-US" altLang="zh-TW" sz="1600" dirty="0"/>
              <a:t>( </a:t>
            </a:r>
            <a:r>
              <a:rPr lang="zh-TW" altLang="en-US" sz="1600" dirty="0"/>
              <a:t>於 </a:t>
            </a:r>
            <a:r>
              <a:rPr lang="en-US" altLang="zh-TW" sz="1600" dirty="0"/>
              <a:t>MAC </a:t>
            </a:r>
            <a:r>
              <a:rPr lang="zh-TW" altLang="en-US" sz="1600" dirty="0"/>
              <a:t>中的其中一種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>
                <a:highlight>
                  <a:srgbClr val="FFFF00"/>
                </a:highlight>
              </a:rPr>
              <a:t>偵測線路上的電壓變化</a:t>
            </a:r>
            <a:endParaRPr lang="en-US" altLang="zh-TW" dirty="0">
              <a:highlight>
                <a:srgbClr val="FFFF00"/>
              </a:highlight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偵測線路是否使用中、該作什麼動作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閒置  </a:t>
            </a:r>
            <a:r>
              <a:rPr lang="en-US" altLang="zh-TW" sz="1600" dirty="0"/>
              <a:t>( idle )</a:t>
            </a:r>
            <a:r>
              <a:rPr lang="zh-TW" altLang="en-US" sz="1600" dirty="0"/>
              <a:t> </a:t>
            </a:r>
            <a:r>
              <a:rPr lang="en-US" altLang="zh-TW" dirty="0"/>
              <a:t> → </a:t>
            </a:r>
            <a:r>
              <a:rPr lang="zh-TW" altLang="en-US" dirty="0"/>
              <a:t>立刻傳送 </a:t>
            </a:r>
            <a:r>
              <a:rPr lang="en-US" altLang="zh-TW" sz="1600" dirty="0"/>
              <a:t>( </a:t>
            </a:r>
            <a:r>
              <a:rPr lang="zh-TW" altLang="en-US" sz="1600" dirty="0"/>
              <a:t>送完為止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dirty="0"/>
              <a:t>    </a:t>
            </a:r>
            <a:r>
              <a:rPr lang="zh-TW" altLang="en-US" dirty="0"/>
              <a:t>使用 </a:t>
            </a:r>
            <a:r>
              <a:rPr lang="en-US" altLang="zh-TW" sz="1600" dirty="0"/>
              <a:t>( busy )</a:t>
            </a:r>
            <a:r>
              <a:rPr lang="en-US" altLang="zh-TW" dirty="0"/>
              <a:t> → </a:t>
            </a:r>
            <a:r>
              <a:rPr lang="zh-TW" altLang="en-US" dirty="0"/>
              <a:t>持續偵測、等待傳送</a:t>
            </a:r>
            <a:endParaRPr lang="en-US" altLang="zh-TW" dirty="0"/>
          </a:p>
          <a:p>
            <a:r>
              <a:rPr lang="zh-TW" altLang="en-US" dirty="0"/>
              <a:t>送出不代表沒有碰撞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訊號送出是廣播，會往線路兩端重送出去</a:t>
            </a:r>
            <a:r>
              <a:rPr lang="en-US" altLang="zh-TW" dirty="0"/>
              <a:t>...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有機會與其他訊號碰撞 </a:t>
            </a:r>
            <a:r>
              <a:rPr lang="en-US" altLang="zh-TW" sz="1600" dirty="0"/>
              <a:t>(</a:t>
            </a:r>
            <a:r>
              <a:rPr lang="zh-TW" altLang="en-US" sz="1600" dirty="0"/>
              <a:t> 他也覺得線路閒置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碰撞 </a:t>
            </a:r>
            <a:r>
              <a:rPr lang="en-US" altLang="zh-TW" dirty="0"/>
              <a:t>= </a:t>
            </a:r>
            <a:r>
              <a:rPr lang="zh-TW" altLang="en-US" dirty="0"/>
              <a:t>訊號干擾 </a:t>
            </a:r>
            <a:r>
              <a:rPr lang="en-US" altLang="zh-TW" dirty="0"/>
              <a:t>= </a:t>
            </a:r>
            <a:r>
              <a:rPr lang="zh-TW" altLang="en-US" dirty="0"/>
              <a:t>沒有用訊號 </a:t>
            </a:r>
            <a:r>
              <a:rPr lang="en-US" altLang="zh-TW" dirty="0"/>
              <a:t>= </a:t>
            </a:r>
            <a:r>
              <a:rPr lang="zh-TW" altLang="en-US" dirty="0"/>
              <a:t>頻寬浪費</a:t>
            </a:r>
            <a:r>
              <a:rPr lang="en-US" altLang="zh-TW" dirty="0"/>
              <a:t>…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重傳 </a:t>
            </a:r>
            <a:r>
              <a:rPr lang="en-US" altLang="zh-TW" dirty="0"/>
              <a:t>= </a:t>
            </a:r>
            <a:r>
              <a:rPr lang="zh-TW" altLang="en-US" dirty="0"/>
              <a:t>傳輸時間變長 </a:t>
            </a:r>
            <a:r>
              <a:rPr lang="en-US" altLang="zh-TW" dirty="0"/>
              <a:t>=</a:t>
            </a:r>
            <a:r>
              <a:rPr lang="zh-TW" altLang="en-US" dirty="0"/>
              <a:t> 頻寬效率變低</a:t>
            </a:r>
            <a:r>
              <a:rPr lang="en-US" altLang="zh-TW" dirty="0"/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5822983" y="259200"/>
            <a:ext cx="102087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CA856E-2E9A-16FD-79A7-FBA9AC18E4CC}"/>
              </a:ext>
            </a:extLst>
          </p:cNvPr>
          <p:cNvCxnSpPr>
            <a:cxnSpLocks/>
          </p:cNvCxnSpPr>
          <p:nvPr/>
        </p:nvCxnSpPr>
        <p:spPr>
          <a:xfrm>
            <a:off x="7875539" y="3775323"/>
            <a:ext cx="431646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399B6D-2C21-F4C8-70D9-21A46AAC4CEC}"/>
              </a:ext>
            </a:extLst>
          </p:cNvPr>
          <p:cNvCxnSpPr>
            <a:cxnSpLocks/>
          </p:cNvCxnSpPr>
          <p:nvPr/>
        </p:nvCxnSpPr>
        <p:spPr>
          <a:xfrm>
            <a:off x="8482639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6A3556C-0173-7DD6-954C-691BEBC80567}"/>
              </a:ext>
            </a:extLst>
          </p:cNvPr>
          <p:cNvCxnSpPr>
            <a:cxnSpLocks/>
          </p:cNvCxnSpPr>
          <p:nvPr/>
        </p:nvCxnSpPr>
        <p:spPr>
          <a:xfrm>
            <a:off x="9339761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F6D7D0-D20A-E4FD-C40D-4A1B283BBCC3}"/>
              </a:ext>
            </a:extLst>
          </p:cNvPr>
          <p:cNvCxnSpPr>
            <a:cxnSpLocks/>
          </p:cNvCxnSpPr>
          <p:nvPr/>
        </p:nvCxnSpPr>
        <p:spPr>
          <a:xfrm>
            <a:off x="10650014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FE5D7D-1B3F-925F-7B3F-91AB8C1A6E61}"/>
              </a:ext>
            </a:extLst>
          </p:cNvPr>
          <p:cNvCxnSpPr>
            <a:cxnSpLocks/>
          </p:cNvCxnSpPr>
          <p:nvPr/>
        </p:nvCxnSpPr>
        <p:spPr>
          <a:xfrm>
            <a:off x="11165050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9C3DCCC9-1202-A0B8-560D-D3E42ED53EFE}"/>
              </a:ext>
            </a:extLst>
          </p:cNvPr>
          <p:cNvGrpSpPr/>
          <p:nvPr/>
        </p:nvGrpSpPr>
        <p:grpSpPr>
          <a:xfrm>
            <a:off x="8234303" y="2549694"/>
            <a:ext cx="496674" cy="879306"/>
            <a:chOff x="5258247" y="4891862"/>
            <a:chExt cx="611066" cy="108182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A83C383-642E-0795-669D-BD5991C4ECAC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D488221-7E04-3D46-8E64-E08FB224A6D4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C747C7-2D53-BEC2-4BFE-788E9FC2D3F4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圓角矩形 141">
                <a:extLst>
                  <a:ext uri="{FF2B5EF4-FFF2-40B4-BE49-F238E27FC236}">
                    <a16:creationId xmlns:a16="http://schemas.microsoft.com/office/drawing/2014/main" id="{A3515FEC-4BC0-BECF-DDC0-468EC5E9C53B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98A1F6-725D-91E7-F63F-17645709A367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A</a:t>
              </a:r>
              <a:endParaRPr lang="zh-TW" altLang="en-US" sz="8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0A2475B-270E-D9C5-79E5-B2FF2A7A16CC}"/>
              </a:ext>
            </a:extLst>
          </p:cNvPr>
          <p:cNvGrpSpPr/>
          <p:nvPr/>
        </p:nvGrpSpPr>
        <p:grpSpPr>
          <a:xfrm>
            <a:off x="9091425" y="2549694"/>
            <a:ext cx="496674" cy="879306"/>
            <a:chOff x="5258247" y="4891862"/>
            <a:chExt cx="611066" cy="108182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45337E1-0929-2849-C9A3-262C43B0A017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B2B3F2-48C7-F82B-9CCF-770C83F2BBDA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0BA02C2-80FE-7455-47B4-F97788226760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圓角矩形 141">
                <a:extLst>
                  <a:ext uri="{FF2B5EF4-FFF2-40B4-BE49-F238E27FC236}">
                    <a16:creationId xmlns:a16="http://schemas.microsoft.com/office/drawing/2014/main" id="{438BC3D4-CF42-A1C8-05F6-7418EC3DC434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9BE863-D48E-E881-9F68-58BD2B7DF071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B</a:t>
              </a:r>
              <a:endParaRPr lang="zh-TW" altLang="en-US" sz="8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3DA50C8-49D4-8B93-2C34-496D85BB7C4F}"/>
              </a:ext>
            </a:extLst>
          </p:cNvPr>
          <p:cNvGrpSpPr/>
          <p:nvPr/>
        </p:nvGrpSpPr>
        <p:grpSpPr>
          <a:xfrm>
            <a:off x="10384366" y="2549694"/>
            <a:ext cx="496674" cy="879306"/>
            <a:chOff x="5258247" y="4891862"/>
            <a:chExt cx="611066" cy="1081824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4BEB247-1E9C-616F-D471-56C173B6C337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6D8448E-D1E5-19AB-9A0A-7E625E809094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DE9D452-E08D-F8D7-45E1-05DD0568FC15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141">
                <a:extLst>
                  <a:ext uri="{FF2B5EF4-FFF2-40B4-BE49-F238E27FC236}">
                    <a16:creationId xmlns:a16="http://schemas.microsoft.com/office/drawing/2014/main" id="{1CFCCEE3-70EA-CF97-9804-9435F58BFB3D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34354E2-A045-3187-866E-EBBC56096E5C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C</a:t>
              </a:r>
              <a:endParaRPr lang="zh-TW" altLang="en-US" sz="8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02F2ED6-0A12-A5FA-5ED5-B954BB4032BE}"/>
              </a:ext>
            </a:extLst>
          </p:cNvPr>
          <p:cNvGrpSpPr/>
          <p:nvPr/>
        </p:nvGrpSpPr>
        <p:grpSpPr>
          <a:xfrm>
            <a:off x="10919833" y="2549694"/>
            <a:ext cx="496674" cy="879306"/>
            <a:chOff x="5258247" y="4891862"/>
            <a:chExt cx="611066" cy="1081824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51C3753-DCF6-6F0C-3BCB-443B4E6AB985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DAC175E-1B5B-652D-E109-79D089811B81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A1EF184-B44C-E5D2-C345-207BC1CB4CBF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圓角矩形 141">
                <a:extLst>
                  <a:ext uri="{FF2B5EF4-FFF2-40B4-BE49-F238E27FC236}">
                    <a16:creationId xmlns:a16="http://schemas.microsoft.com/office/drawing/2014/main" id="{6A437DBD-E330-8C69-E933-86DBE970D851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D1228F-F633-49DE-8E8B-AFD197BAF3EA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D</a:t>
              </a:r>
              <a:endParaRPr lang="zh-TW" altLang="en-US" sz="800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AA8B8221-7833-A1C0-A125-282316712EB5}"/>
              </a:ext>
            </a:extLst>
          </p:cNvPr>
          <p:cNvSpPr/>
          <p:nvPr/>
        </p:nvSpPr>
        <p:spPr>
          <a:xfrm>
            <a:off x="8398961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66215E-8B76-CFAB-A224-01DE251EFE79}"/>
              </a:ext>
            </a:extLst>
          </p:cNvPr>
          <p:cNvSpPr/>
          <p:nvPr/>
        </p:nvSpPr>
        <p:spPr>
          <a:xfrm>
            <a:off x="9254970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B2EDF6-80EE-71F6-959F-6574100B7A59}"/>
              </a:ext>
            </a:extLst>
          </p:cNvPr>
          <p:cNvSpPr/>
          <p:nvPr/>
        </p:nvSpPr>
        <p:spPr>
          <a:xfrm>
            <a:off x="10567011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403EB5-21F2-6816-5C72-99A9CD4104C2}"/>
              </a:ext>
            </a:extLst>
          </p:cNvPr>
          <p:cNvSpPr/>
          <p:nvPr/>
        </p:nvSpPr>
        <p:spPr>
          <a:xfrm>
            <a:off x="11082047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柱形 37">
            <a:extLst>
              <a:ext uri="{FF2B5EF4-FFF2-40B4-BE49-F238E27FC236}">
                <a16:creationId xmlns:a16="http://schemas.microsoft.com/office/drawing/2014/main" id="{EF8C82A8-BD17-B4D8-BC81-EE7D4D4CAD72}"/>
              </a:ext>
            </a:extLst>
          </p:cNvPr>
          <p:cNvSpPr/>
          <p:nvPr/>
        </p:nvSpPr>
        <p:spPr>
          <a:xfrm rot="16200000">
            <a:off x="7855728" y="3590117"/>
            <a:ext cx="166000" cy="38035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C2D0474-CDE8-C5D4-E57B-D78B9CB02153}"/>
              </a:ext>
            </a:extLst>
          </p:cNvPr>
          <p:cNvGrpSpPr/>
          <p:nvPr/>
        </p:nvGrpSpPr>
        <p:grpSpPr>
          <a:xfrm>
            <a:off x="7556501" y="3917970"/>
            <a:ext cx="4298587" cy="2863830"/>
            <a:chOff x="7556501" y="3756045"/>
            <a:chExt cx="4298587" cy="2863830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224BDF86-364C-08F5-2532-A62BE3D4D894}"/>
                </a:ext>
              </a:extLst>
            </p:cNvPr>
            <p:cNvCxnSpPr>
              <a:cxnSpLocks/>
            </p:cNvCxnSpPr>
            <p:nvPr/>
          </p:nvCxnSpPr>
          <p:spPr>
            <a:xfrm>
              <a:off x="8128908" y="3867150"/>
              <a:ext cx="0" cy="2752725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D0A83F3-42AB-5C72-598C-BDCCAB32F199}"/>
                </a:ext>
              </a:extLst>
            </p:cNvPr>
            <p:cNvSpPr txBox="1"/>
            <p:nvPr/>
          </p:nvSpPr>
          <p:spPr>
            <a:xfrm>
              <a:off x="7556501" y="3756045"/>
              <a:ext cx="62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2B3F8E41-0F43-A9F4-9AF9-B08B32DB822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088" y="3867150"/>
              <a:ext cx="0" cy="2752725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407E61B-A5D4-82E4-C728-8BBB8F5F4635}"/>
              </a:ext>
            </a:extLst>
          </p:cNvPr>
          <p:cNvGrpSpPr/>
          <p:nvPr/>
        </p:nvGrpSpPr>
        <p:grpSpPr>
          <a:xfrm>
            <a:off x="7926689" y="4127742"/>
            <a:ext cx="4113438" cy="1799019"/>
            <a:chOff x="7926689" y="4127742"/>
            <a:chExt cx="4113438" cy="1799019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E3A0E4BA-0402-1287-636E-DFCB8DF09F05}"/>
                </a:ext>
              </a:extLst>
            </p:cNvPr>
            <p:cNvGrpSpPr/>
            <p:nvPr/>
          </p:nvGrpSpPr>
          <p:grpSpPr>
            <a:xfrm>
              <a:off x="7963631" y="4127742"/>
              <a:ext cx="4076496" cy="1482858"/>
              <a:chOff x="7963631" y="4073101"/>
              <a:chExt cx="4076496" cy="2047604"/>
            </a:xfrm>
          </p:grpSpPr>
          <p:sp>
            <p:nvSpPr>
              <p:cNvPr id="64" name="平行四邊形 63">
                <a:extLst>
                  <a:ext uri="{FF2B5EF4-FFF2-40B4-BE49-F238E27FC236}">
                    <a16:creationId xmlns:a16="http://schemas.microsoft.com/office/drawing/2014/main" id="{F2607DF2-D4F0-764E-7A45-3093796B907E}"/>
                  </a:ext>
                </a:extLst>
              </p:cNvPr>
              <p:cNvSpPr/>
              <p:nvPr/>
            </p:nvSpPr>
            <p:spPr>
              <a:xfrm rot="840000" flipV="1">
                <a:off x="9132035" y="4299244"/>
                <a:ext cx="2908092" cy="1821461"/>
              </a:xfrm>
              <a:prstGeom prst="parallelogram">
                <a:avLst>
                  <a:gd name="adj" fmla="val 24343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平行四邊形 64">
                <a:extLst>
                  <a:ext uri="{FF2B5EF4-FFF2-40B4-BE49-F238E27FC236}">
                    <a16:creationId xmlns:a16="http://schemas.microsoft.com/office/drawing/2014/main" id="{8E2048B3-2E34-0826-28B2-2BABAB54703E}"/>
                  </a:ext>
                </a:extLst>
              </p:cNvPr>
              <p:cNvSpPr/>
              <p:nvPr/>
            </p:nvSpPr>
            <p:spPr>
              <a:xfrm rot="20760000">
                <a:off x="7963631" y="4073101"/>
                <a:ext cx="1554165" cy="1821602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B506B91-2E00-DDBE-FC2C-2FE4CEFBB632}"/>
                </a:ext>
              </a:extLst>
            </p:cNvPr>
            <p:cNvGrpSpPr/>
            <p:nvPr/>
          </p:nvGrpSpPr>
          <p:grpSpPr>
            <a:xfrm>
              <a:off x="7926689" y="4233957"/>
              <a:ext cx="4090784" cy="1692804"/>
              <a:chOff x="6621210" y="3970920"/>
              <a:chExt cx="4090784" cy="220654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平行四邊形 67">
                <a:extLst>
                  <a:ext uri="{FF2B5EF4-FFF2-40B4-BE49-F238E27FC236}">
                    <a16:creationId xmlns:a16="http://schemas.microsoft.com/office/drawing/2014/main" id="{6A488223-CB26-C6DB-BCEA-21FDFF67E925}"/>
                  </a:ext>
                </a:extLst>
              </p:cNvPr>
              <p:cNvSpPr/>
              <p:nvPr/>
            </p:nvSpPr>
            <p:spPr>
              <a:xfrm rot="840000" flipV="1">
                <a:off x="9681421" y="3970920"/>
                <a:ext cx="1030573" cy="1821463"/>
              </a:xfrm>
              <a:prstGeom prst="parallelogram">
                <a:avLst>
                  <a:gd name="adj" fmla="val 34001"/>
                </a:avLst>
              </a:prstGeom>
              <a:solidFill>
                <a:srgbClr val="008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平行四邊形 68">
                <a:extLst>
                  <a:ext uri="{FF2B5EF4-FFF2-40B4-BE49-F238E27FC236}">
                    <a16:creationId xmlns:a16="http://schemas.microsoft.com/office/drawing/2014/main" id="{F3D5609E-E486-9B14-4926-AE00249F5C94}"/>
                  </a:ext>
                </a:extLst>
              </p:cNvPr>
              <p:cNvSpPr/>
              <p:nvPr/>
            </p:nvSpPr>
            <p:spPr>
              <a:xfrm rot="20760000">
                <a:off x="6621210" y="4355863"/>
                <a:ext cx="3466387" cy="1821600"/>
              </a:xfrm>
              <a:prstGeom prst="parallelogram">
                <a:avLst/>
              </a:prstGeom>
              <a:solidFill>
                <a:srgbClr val="008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7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6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CSMA/CD  </a:t>
            </a:r>
            <a:r>
              <a:rPr lang="en-US" altLang="zh-TW" sz="2800" dirty="0"/>
              <a:t>1/4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CSMA/CD</a:t>
            </a:r>
            <a:r>
              <a:rPr lang="zh-TW" altLang="en-US" dirty="0"/>
              <a:t>，載波偵聽多重存取</a:t>
            </a:r>
            <a:r>
              <a:rPr lang="en-US" altLang="zh-TW" dirty="0"/>
              <a:t>/</a:t>
            </a:r>
            <a:r>
              <a:rPr lang="zh-TW" altLang="en-US" dirty="0"/>
              <a:t>碰撞檢測</a:t>
            </a:r>
            <a:br>
              <a:rPr lang="en-US" altLang="zh-TW" dirty="0"/>
            </a:br>
            <a:r>
              <a:rPr lang="en-US" altLang="zh-TW" sz="2000" dirty="0"/>
              <a:t>(Carrier Sense Multiple Access with Collision Detection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相同於 </a:t>
            </a:r>
            <a:r>
              <a:rPr lang="en-US" altLang="zh-TW" dirty="0"/>
              <a:t>CSMA </a:t>
            </a:r>
            <a:r>
              <a:rPr lang="zh-TW" altLang="en-US" dirty="0"/>
              <a:t>偵測、延遲機制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>
                <a:highlight>
                  <a:srgbClr val="FFFF00"/>
                </a:highlight>
              </a:rPr>
              <a:t>送出後</a:t>
            </a:r>
            <a:r>
              <a:rPr lang="zh-TW" altLang="en-US" b="1" u="sng" dirty="0">
                <a:highlight>
                  <a:srgbClr val="FFFF00"/>
                </a:highlight>
              </a:rPr>
              <a:t>持續偵測</a:t>
            </a:r>
            <a:r>
              <a:rPr lang="zh-TW" altLang="en-US" dirty="0">
                <a:highlight>
                  <a:srgbClr val="FFFF00"/>
                </a:highlight>
              </a:rPr>
              <a:t>線路上的電壓變化</a:t>
            </a:r>
            <a:endParaRPr lang="en-US" altLang="zh-TW" dirty="0">
              <a:highlight>
                <a:srgbClr val="FFFF00"/>
              </a:highlight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發現碰撞：停止傳輸，等待重傳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節省頻寬：傳輸效率提高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822983" y="259200"/>
            <a:ext cx="102087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CA856E-2E9A-16FD-79A7-FBA9AC18E4CC}"/>
              </a:ext>
            </a:extLst>
          </p:cNvPr>
          <p:cNvCxnSpPr>
            <a:cxnSpLocks/>
          </p:cNvCxnSpPr>
          <p:nvPr/>
        </p:nvCxnSpPr>
        <p:spPr>
          <a:xfrm>
            <a:off x="7875539" y="3775323"/>
            <a:ext cx="431646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399B6D-2C21-F4C8-70D9-21A46AAC4CEC}"/>
              </a:ext>
            </a:extLst>
          </p:cNvPr>
          <p:cNvCxnSpPr>
            <a:cxnSpLocks/>
          </p:cNvCxnSpPr>
          <p:nvPr/>
        </p:nvCxnSpPr>
        <p:spPr>
          <a:xfrm>
            <a:off x="8482639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6A3556C-0173-7DD6-954C-691BEBC80567}"/>
              </a:ext>
            </a:extLst>
          </p:cNvPr>
          <p:cNvCxnSpPr>
            <a:cxnSpLocks/>
          </p:cNvCxnSpPr>
          <p:nvPr/>
        </p:nvCxnSpPr>
        <p:spPr>
          <a:xfrm>
            <a:off x="9339761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F6D7D0-D20A-E4FD-C40D-4A1B283BBCC3}"/>
              </a:ext>
            </a:extLst>
          </p:cNvPr>
          <p:cNvCxnSpPr>
            <a:cxnSpLocks/>
          </p:cNvCxnSpPr>
          <p:nvPr/>
        </p:nvCxnSpPr>
        <p:spPr>
          <a:xfrm>
            <a:off x="10650014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FE5D7D-1B3F-925F-7B3F-91AB8C1A6E61}"/>
              </a:ext>
            </a:extLst>
          </p:cNvPr>
          <p:cNvCxnSpPr>
            <a:cxnSpLocks/>
          </p:cNvCxnSpPr>
          <p:nvPr/>
        </p:nvCxnSpPr>
        <p:spPr>
          <a:xfrm>
            <a:off x="11165050" y="3304832"/>
            <a:ext cx="0" cy="4754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9C3DCCC9-1202-A0B8-560D-D3E42ED53EFE}"/>
              </a:ext>
            </a:extLst>
          </p:cNvPr>
          <p:cNvGrpSpPr/>
          <p:nvPr/>
        </p:nvGrpSpPr>
        <p:grpSpPr>
          <a:xfrm>
            <a:off x="8234303" y="2549694"/>
            <a:ext cx="496674" cy="879306"/>
            <a:chOff x="5258247" y="4891862"/>
            <a:chExt cx="611066" cy="108182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A83C383-642E-0795-669D-BD5991C4ECAC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D488221-7E04-3D46-8E64-E08FB224A6D4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C747C7-2D53-BEC2-4BFE-788E9FC2D3F4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圓角矩形 141">
                <a:extLst>
                  <a:ext uri="{FF2B5EF4-FFF2-40B4-BE49-F238E27FC236}">
                    <a16:creationId xmlns:a16="http://schemas.microsoft.com/office/drawing/2014/main" id="{A3515FEC-4BC0-BECF-DDC0-468EC5E9C53B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98A1F6-725D-91E7-F63F-17645709A367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A</a:t>
              </a:r>
              <a:endParaRPr lang="zh-TW" altLang="en-US" sz="8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0A2475B-270E-D9C5-79E5-B2FF2A7A16CC}"/>
              </a:ext>
            </a:extLst>
          </p:cNvPr>
          <p:cNvGrpSpPr/>
          <p:nvPr/>
        </p:nvGrpSpPr>
        <p:grpSpPr>
          <a:xfrm>
            <a:off x="9091425" y="2549694"/>
            <a:ext cx="496674" cy="879306"/>
            <a:chOff x="5258247" y="4891862"/>
            <a:chExt cx="611066" cy="108182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45337E1-0929-2849-C9A3-262C43B0A017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B2B3F2-48C7-F82B-9CCF-770C83F2BBDA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0BA02C2-80FE-7455-47B4-F97788226760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圓角矩形 141">
                <a:extLst>
                  <a:ext uri="{FF2B5EF4-FFF2-40B4-BE49-F238E27FC236}">
                    <a16:creationId xmlns:a16="http://schemas.microsoft.com/office/drawing/2014/main" id="{438BC3D4-CF42-A1C8-05F6-7418EC3DC434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9BE863-D48E-E881-9F68-58BD2B7DF071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B</a:t>
              </a:r>
              <a:endParaRPr lang="zh-TW" altLang="en-US" sz="8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3DA50C8-49D4-8B93-2C34-496D85BB7C4F}"/>
              </a:ext>
            </a:extLst>
          </p:cNvPr>
          <p:cNvGrpSpPr/>
          <p:nvPr/>
        </p:nvGrpSpPr>
        <p:grpSpPr>
          <a:xfrm>
            <a:off x="10384366" y="2549694"/>
            <a:ext cx="496674" cy="879306"/>
            <a:chOff x="5258247" y="4891862"/>
            <a:chExt cx="611066" cy="1081824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4BEB247-1E9C-616F-D471-56C173B6C337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6D8448E-D1E5-19AB-9A0A-7E625E809094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DE9D452-E08D-F8D7-45E1-05DD0568FC15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141">
                <a:extLst>
                  <a:ext uri="{FF2B5EF4-FFF2-40B4-BE49-F238E27FC236}">
                    <a16:creationId xmlns:a16="http://schemas.microsoft.com/office/drawing/2014/main" id="{1CFCCEE3-70EA-CF97-9804-9435F58BFB3D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34354E2-A045-3187-866E-EBBC56096E5C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C</a:t>
              </a:r>
              <a:endParaRPr lang="zh-TW" altLang="en-US" sz="8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02F2ED6-0A12-A5FA-5ED5-B954BB4032BE}"/>
              </a:ext>
            </a:extLst>
          </p:cNvPr>
          <p:cNvGrpSpPr/>
          <p:nvPr/>
        </p:nvGrpSpPr>
        <p:grpSpPr>
          <a:xfrm>
            <a:off x="10919833" y="2549694"/>
            <a:ext cx="496674" cy="879306"/>
            <a:chOff x="5258247" y="4891862"/>
            <a:chExt cx="611066" cy="1081824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51C3753-DCF6-6F0C-3BCB-443B4E6AB985}"/>
                </a:ext>
              </a:extLst>
            </p:cNvPr>
            <p:cNvGrpSpPr/>
            <p:nvPr/>
          </p:nvGrpSpPr>
          <p:grpSpPr>
            <a:xfrm>
              <a:off x="5258247" y="4891862"/>
              <a:ext cx="611066" cy="1081824"/>
              <a:chOff x="9860701" y="3858321"/>
              <a:chExt cx="1440000" cy="2549360"/>
            </a:xfrm>
            <a:effectLst/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DAC175E-1B5B-652D-E109-79D089811B81}"/>
                  </a:ext>
                </a:extLst>
              </p:cNvPr>
              <p:cNvSpPr/>
              <p:nvPr/>
            </p:nvSpPr>
            <p:spPr>
              <a:xfrm>
                <a:off x="1112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A1EF184-B44C-E5D2-C345-207BC1CB4CBF}"/>
                  </a:ext>
                </a:extLst>
              </p:cNvPr>
              <p:cNvSpPr/>
              <p:nvPr/>
            </p:nvSpPr>
            <p:spPr>
              <a:xfrm>
                <a:off x="9860701" y="6047681"/>
                <a:ext cx="180000" cy="36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圓角矩形 141">
                <a:extLst>
                  <a:ext uri="{FF2B5EF4-FFF2-40B4-BE49-F238E27FC236}">
                    <a16:creationId xmlns:a16="http://schemas.microsoft.com/office/drawing/2014/main" id="{6A437DBD-E330-8C69-E933-86DBE970D851}"/>
                  </a:ext>
                </a:extLst>
              </p:cNvPr>
              <p:cNvSpPr/>
              <p:nvPr/>
            </p:nvSpPr>
            <p:spPr>
              <a:xfrm>
                <a:off x="9860701" y="3858321"/>
                <a:ext cx="1440000" cy="252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D1228F-F633-49DE-8E8B-AFD197BAF3EA}"/>
                </a:ext>
              </a:extLst>
            </p:cNvPr>
            <p:cNvSpPr/>
            <p:nvPr/>
          </p:nvSpPr>
          <p:spPr>
            <a:xfrm>
              <a:off x="5349907" y="5216796"/>
              <a:ext cx="427745" cy="152766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800" dirty="0"/>
                <a:t>D</a:t>
              </a:r>
              <a:endParaRPr lang="zh-TW" altLang="en-US" sz="800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AA8B8221-7833-A1C0-A125-282316712EB5}"/>
              </a:ext>
            </a:extLst>
          </p:cNvPr>
          <p:cNvSpPr/>
          <p:nvPr/>
        </p:nvSpPr>
        <p:spPr>
          <a:xfrm>
            <a:off x="8398961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66215E-8B76-CFAB-A224-01DE251EFE79}"/>
              </a:ext>
            </a:extLst>
          </p:cNvPr>
          <p:cNvSpPr/>
          <p:nvPr/>
        </p:nvSpPr>
        <p:spPr>
          <a:xfrm>
            <a:off x="9254970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B2EDF6-80EE-71F6-959F-6574100B7A59}"/>
              </a:ext>
            </a:extLst>
          </p:cNvPr>
          <p:cNvSpPr/>
          <p:nvPr/>
        </p:nvSpPr>
        <p:spPr>
          <a:xfrm>
            <a:off x="10567011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403EB5-21F2-6816-5C72-99A9CD4104C2}"/>
              </a:ext>
            </a:extLst>
          </p:cNvPr>
          <p:cNvSpPr/>
          <p:nvPr/>
        </p:nvSpPr>
        <p:spPr>
          <a:xfrm>
            <a:off x="11082047" y="3685191"/>
            <a:ext cx="16600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柱形 37">
            <a:extLst>
              <a:ext uri="{FF2B5EF4-FFF2-40B4-BE49-F238E27FC236}">
                <a16:creationId xmlns:a16="http://schemas.microsoft.com/office/drawing/2014/main" id="{EF8C82A8-BD17-B4D8-BC81-EE7D4D4CAD72}"/>
              </a:ext>
            </a:extLst>
          </p:cNvPr>
          <p:cNvSpPr/>
          <p:nvPr/>
        </p:nvSpPr>
        <p:spPr>
          <a:xfrm rot="16200000">
            <a:off x="7855728" y="3590117"/>
            <a:ext cx="166000" cy="38035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C2D0474-CDE8-C5D4-E57B-D78B9CB02153}"/>
              </a:ext>
            </a:extLst>
          </p:cNvPr>
          <p:cNvGrpSpPr/>
          <p:nvPr/>
        </p:nvGrpSpPr>
        <p:grpSpPr>
          <a:xfrm>
            <a:off x="7556501" y="3917970"/>
            <a:ext cx="4298587" cy="2863830"/>
            <a:chOff x="7556501" y="3756045"/>
            <a:chExt cx="4298587" cy="2863830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224BDF86-364C-08F5-2532-A62BE3D4D894}"/>
                </a:ext>
              </a:extLst>
            </p:cNvPr>
            <p:cNvCxnSpPr>
              <a:cxnSpLocks/>
            </p:cNvCxnSpPr>
            <p:nvPr/>
          </p:nvCxnSpPr>
          <p:spPr>
            <a:xfrm>
              <a:off x="8128908" y="3867150"/>
              <a:ext cx="0" cy="2752725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D0A83F3-42AB-5C72-598C-BDCCAB32F199}"/>
                </a:ext>
              </a:extLst>
            </p:cNvPr>
            <p:cNvSpPr txBox="1"/>
            <p:nvPr/>
          </p:nvSpPr>
          <p:spPr>
            <a:xfrm>
              <a:off x="7556501" y="3756045"/>
              <a:ext cx="62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2B3F8E41-0F43-A9F4-9AF9-B08B32DB822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088" y="3867150"/>
              <a:ext cx="0" cy="2752725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407E61B-A5D4-82E4-C728-8BBB8F5F4635}"/>
              </a:ext>
            </a:extLst>
          </p:cNvPr>
          <p:cNvGrpSpPr/>
          <p:nvPr/>
        </p:nvGrpSpPr>
        <p:grpSpPr>
          <a:xfrm>
            <a:off x="8037725" y="4117446"/>
            <a:ext cx="3926089" cy="860532"/>
            <a:chOff x="8037725" y="4117446"/>
            <a:chExt cx="3926089" cy="860532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E3A0E4BA-0402-1287-636E-DFCB8DF09F05}"/>
                </a:ext>
              </a:extLst>
            </p:cNvPr>
            <p:cNvGrpSpPr/>
            <p:nvPr/>
          </p:nvGrpSpPr>
          <p:grpSpPr>
            <a:xfrm>
              <a:off x="8037725" y="4117446"/>
              <a:ext cx="3926089" cy="860532"/>
              <a:chOff x="8037725" y="4058885"/>
              <a:chExt cx="3926089" cy="1188266"/>
            </a:xfrm>
          </p:grpSpPr>
          <p:sp>
            <p:nvSpPr>
              <p:cNvPr id="64" name="平行四邊形 63">
                <a:extLst>
                  <a:ext uri="{FF2B5EF4-FFF2-40B4-BE49-F238E27FC236}">
                    <a16:creationId xmlns:a16="http://schemas.microsoft.com/office/drawing/2014/main" id="{F2607DF2-D4F0-764E-7A45-3093796B907E}"/>
                  </a:ext>
                </a:extLst>
              </p:cNvPr>
              <p:cNvSpPr/>
              <p:nvPr/>
            </p:nvSpPr>
            <p:spPr>
              <a:xfrm rot="840000" flipV="1">
                <a:off x="9217349" y="4284787"/>
                <a:ext cx="2746465" cy="962364"/>
              </a:xfrm>
              <a:prstGeom prst="parallelogram">
                <a:avLst>
                  <a:gd name="adj" fmla="val 2475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平行四邊形 64">
                <a:extLst>
                  <a:ext uri="{FF2B5EF4-FFF2-40B4-BE49-F238E27FC236}">
                    <a16:creationId xmlns:a16="http://schemas.microsoft.com/office/drawing/2014/main" id="{8E2048B3-2E34-0826-28B2-2BABAB54703E}"/>
                  </a:ext>
                </a:extLst>
              </p:cNvPr>
              <p:cNvSpPr/>
              <p:nvPr/>
            </p:nvSpPr>
            <p:spPr>
              <a:xfrm rot="20760000">
                <a:off x="8037725" y="4058885"/>
                <a:ext cx="1412345" cy="964632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B506B91-2E00-DDBE-FC2C-2FE4CEFBB632}"/>
                </a:ext>
              </a:extLst>
            </p:cNvPr>
            <p:cNvGrpSpPr/>
            <p:nvPr/>
          </p:nvGrpSpPr>
          <p:grpSpPr>
            <a:xfrm>
              <a:off x="8055785" y="4218491"/>
              <a:ext cx="3835777" cy="655590"/>
              <a:chOff x="6750306" y="3950771"/>
              <a:chExt cx="3835777" cy="8545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平行四邊形 67">
                <a:extLst>
                  <a:ext uri="{FF2B5EF4-FFF2-40B4-BE49-F238E27FC236}">
                    <a16:creationId xmlns:a16="http://schemas.microsoft.com/office/drawing/2014/main" id="{6A488223-CB26-C6DB-BCEA-21FDFF67E925}"/>
                  </a:ext>
                </a:extLst>
              </p:cNvPr>
              <p:cNvSpPr/>
              <p:nvPr/>
            </p:nvSpPr>
            <p:spPr>
              <a:xfrm rot="840000" flipV="1">
                <a:off x="9810415" y="3950771"/>
                <a:ext cx="775668" cy="472225"/>
              </a:xfrm>
              <a:prstGeom prst="parallelogram">
                <a:avLst>
                  <a:gd name="adj" fmla="val 25219"/>
                </a:avLst>
              </a:prstGeom>
              <a:solidFill>
                <a:srgbClr val="008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平行四邊形 68">
                <a:extLst>
                  <a:ext uri="{FF2B5EF4-FFF2-40B4-BE49-F238E27FC236}">
                    <a16:creationId xmlns:a16="http://schemas.microsoft.com/office/drawing/2014/main" id="{F3D5609E-E486-9B14-4926-AE00249F5C94}"/>
                  </a:ext>
                </a:extLst>
              </p:cNvPr>
              <p:cNvSpPr/>
              <p:nvPr/>
            </p:nvSpPr>
            <p:spPr>
              <a:xfrm rot="20760000">
                <a:off x="6750306" y="4335202"/>
                <a:ext cx="3208039" cy="470122"/>
              </a:xfrm>
              <a:prstGeom prst="parallelogram">
                <a:avLst/>
              </a:prstGeom>
              <a:solidFill>
                <a:srgbClr val="008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9" name="橢圓 38">
            <a:extLst>
              <a:ext uri="{FF2B5EF4-FFF2-40B4-BE49-F238E27FC236}">
                <a16:creationId xmlns:a16="http://schemas.microsoft.com/office/drawing/2014/main" id="{6F027DD9-8BFC-6160-1C6F-45BDAC66CFCD}"/>
              </a:ext>
            </a:extLst>
          </p:cNvPr>
          <p:cNvSpPr/>
          <p:nvPr/>
        </p:nvSpPr>
        <p:spPr>
          <a:xfrm>
            <a:off x="11122091" y="4375061"/>
            <a:ext cx="85917" cy="8591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BF37528-C739-D4CE-95CE-7C5B81507580}"/>
              </a:ext>
            </a:extLst>
          </p:cNvPr>
          <p:cNvSpPr/>
          <p:nvPr/>
        </p:nvSpPr>
        <p:spPr>
          <a:xfrm>
            <a:off x="9294096" y="4548892"/>
            <a:ext cx="85917" cy="8591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ABE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1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6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SP-CSMA/CD </a:t>
            </a:r>
            <a:r>
              <a:rPr lang="zh-TW" altLang="en-US" dirty="0"/>
              <a:t>什麼時候該送出封包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偵測機制都相同：</a:t>
            </a:r>
            <a:r>
              <a:rPr lang="en-US" altLang="zh-TW" dirty="0"/>
              <a:t>CSMA/CD </a:t>
            </a:r>
            <a:r>
              <a:rPr lang="zh-TW" altLang="en-US" dirty="0"/>
              <a:t>不是不會碰撞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如果一堆人都在等線路閒置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容易所有人接續傳輸、連續碰撞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傳輸行為可以不同：三種行為模式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/>
              <a:t>1-Persistent Protocol / </a:t>
            </a:r>
            <a:r>
              <a:rPr lang="zh-TW" altLang="en-US" dirty="0"/>
              <a:t>效率最高、再碰撞容易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遇碰撞，停止傳輸，線路閒置立即傳出；依此循環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Non-persistent / </a:t>
            </a:r>
            <a:r>
              <a:rPr lang="zh-TW" altLang="en-US" dirty="0"/>
              <a:t>效率最低、再碰撞低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遇碰撞，停止傳輸，隨機等待一段時間再傳送；依此循環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P-persistent / </a:t>
            </a:r>
            <a:r>
              <a:rPr lang="zh-TW" altLang="en-US" dirty="0"/>
              <a:t>效率、再碰撞中庸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遇碰撞，停止傳輸，計算機率 </a:t>
            </a:r>
            <a:r>
              <a:rPr lang="en-US" altLang="zh-TW" sz="1600" dirty="0"/>
              <a:t>( Q = 1 - P )</a:t>
            </a:r>
            <a:r>
              <a:rPr lang="en-US" altLang="zh-TW" dirty="0"/>
              <a:t> </a:t>
            </a:r>
            <a:r>
              <a:rPr lang="zh-TW" altLang="en-US" dirty="0"/>
              <a:t>時間再傳送；依此循環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822983" y="259200"/>
            <a:ext cx="102087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SP-CSMA/CD </a:t>
            </a:r>
            <a:r>
              <a:rPr lang="zh-TW" altLang="en-US" dirty="0"/>
              <a:t>如何通知大家碰撞了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任何設備都有能力知道碰撞，只是知道的時間不同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知道 </a:t>
            </a:r>
            <a:r>
              <a:rPr lang="en-US" altLang="zh-TW" sz="1600" dirty="0"/>
              <a:t>( </a:t>
            </a:r>
            <a:r>
              <a:rPr lang="zh-TW" altLang="en-US" sz="1600" dirty="0"/>
              <a:t>不送 </a:t>
            </a:r>
            <a:r>
              <a:rPr lang="en-US" altLang="zh-TW" sz="1600" dirty="0"/>
              <a:t>)</a:t>
            </a:r>
            <a:r>
              <a:rPr lang="zh-TW" altLang="en-US" dirty="0"/>
              <a:t>、還不知道 </a:t>
            </a:r>
            <a:r>
              <a:rPr lang="en-US" altLang="zh-TW" sz="1600" dirty="0"/>
              <a:t>( </a:t>
            </a:r>
            <a:r>
              <a:rPr lang="zh-TW" altLang="en-US" sz="1600" dirty="0"/>
              <a:t>開始傳送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易造成接續碰撞，降低網路性能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確保所有設備於發送前，都能得知碰撞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任何設備都會發送 擾亂訊號 </a:t>
            </a:r>
            <a:r>
              <a:rPr lang="en-US" altLang="zh-TW" dirty="0">
                <a:solidFill>
                  <a:schemeClr val="tx1"/>
                </a:solidFill>
              </a:rPr>
              <a:t>( Jamming Sequence 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又稱為 </a:t>
            </a:r>
            <a:r>
              <a:rPr lang="en-US" altLang="zh-TW" dirty="0"/>
              <a:t>Runt frame</a:t>
            </a:r>
            <a:endParaRPr lang="zh-TW" altLang="en-US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把訊號打得更亂，使訊號變得無效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Preamble </a:t>
            </a:r>
            <a:r>
              <a:rPr lang="en-US" altLang="zh-TW" sz="1600" dirty="0"/>
              <a:t>( 64 bit )</a:t>
            </a:r>
            <a:r>
              <a:rPr lang="en-US" altLang="zh-TW" dirty="0"/>
              <a:t> + Jamming Sequence </a:t>
            </a:r>
            <a:r>
              <a:rPr lang="en-US" altLang="zh-TW" sz="1600" dirty="0"/>
              <a:t>( 32 bit )</a:t>
            </a:r>
            <a:r>
              <a:rPr lang="en-US" altLang="zh-TW" dirty="0"/>
              <a:t> = 96 bit</a:t>
            </a:r>
            <a:endParaRPr lang="zh-TW" altLang="en-US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線路瞬間混亂，達到通知其他設備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822983" y="259200"/>
            <a:ext cx="102087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SP-CSMA/CD </a:t>
            </a:r>
            <a:r>
              <a:rPr lang="zh-TW" altLang="en-US" dirty="0"/>
              <a:t>如何知道送出後沒有碰撞 </a:t>
            </a:r>
            <a:r>
              <a:rPr lang="en-US" altLang="zh-TW" sz="2800" dirty="0"/>
              <a:t>1/2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傳送期間收到訊號：碰撞！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同一時間只會有一個人傳輸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傳送完畢之後收到訊號：碰撞？訊框？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別人的訊框？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別人的碰撞？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你傳的成功了？還是也碰撞？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822983" y="259200"/>
            <a:ext cx="102087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0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SP-CSMA/CD </a:t>
            </a:r>
            <a:r>
              <a:rPr lang="zh-TW" altLang="en-US" dirty="0"/>
              <a:t>如何知道送出後沒有碰撞 </a:t>
            </a:r>
            <a:r>
              <a:rPr lang="en-US" altLang="zh-TW" sz="2800" dirty="0"/>
              <a:t>2/2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衝撞視窗 </a:t>
            </a:r>
            <a:r>
              <a:rPr lang="en-US" altLang="zh-TW" sz="2000" dirty="0"/>
              <a:t>( Collision Window</a:t>
            </a:r>
            <a:r>
              <a:rPr lang="zh-TW" altLang="en-US" sz="2000"/>
              <a:t> </a:t>
            </a:r>
            <a:r>
              <a:rPr lang="en-US" altLang="zh-TW" sz="2000"/>
              <a:t>)</a:t>
            </a:r>
            <a:endParaRPr lang="en-US" altLang="zh-TW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多久時間可以確定沒有碰撞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訊號送出到最遠的時間 </a:t>
            </a:r>
            <a:r>
              <a:rPr lang="en-US" altLang="zh-TW" dirty="0"/>
              <a:t>x 2</a:t>
            </a:r>
            <a:r>
              <a:rPr lang="zh-TW" altLang="en-US" dirty="0"/>
              <a:t>，且之間沒有收到訊號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訊號傳遞到最遠要多久？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/>
              <a:t>Ethernet </a:t>
            </a:r>
            <a:r>
              <a:rPr lang="zh-TW" altLang="en-US" dirty="0"/>
              <a:t>最長傳輸距離 </a:t>
            </a:r>
            <a:r>
              <a:rPr lang="en-US" altLang="zh-TW" dirty="0"/>
              <a:t>2,500 M </a:t>
            </a:r>
            <a:r>
              <a:rPr lang="en-US" altLang="zh-TW" sz="1600" dirty="0"/>
              <a:t>( 2.5 KM )</a:t>
            </a:r>
            <a:endParaRPr lang="zh-TW" altLang="en-US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訊號至最遠的 </a:t>
            </a:r>
            <a:r>
              <a:rPr lang="en-US" altLang="zh-TW" dirty="0"/>
              <a:t>"</a:t>
            </a:r>
            <a:r>
              <a:rPr lang="zh-TW" altLang="en-US" dirty="0"/>
              <a:t>來回時間</a:t>
            </a:r>
            <a:r>
              <a:rPr lang="en-US" altLang="zh-TW" dirty="0"/>
              <a:t>" </a:t>
            </a:r>
            <a:r>
              <a:rPr lang="zh-TW" altLang="en-US" dirty="0"/>
              <a:t>是 </a:t>
            </a:r>
            <a:r>
              <a:rPr lang="en-US" altLang="zh-TW" dirty="0"/>
              <a:t>51.2µ </a:t>
            </a:r>
            <a:r>
              <a:rPr lang="en-US" altLang="zh-TW" sz="1600" dirty="0"/>
              <a:t>( Microsecond, 10</a:t>
            </a:r>
            <a:r>
              <a:rPr lang="en-US" altLang="zh-TW" sz="1600" baseline="30000" dirty="0"/>
              <a:t>-6</a:t>
            </a:r>
            <a:r>
              <a:rPr lang="en-US" altLang="zh-TW" sz="1600" dirty="0"/>
              <a:t> )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來回時間內 </a:t>
            </a:r>
            <a:r>
              <a:rPr lang="en-US" altLang="zh-TW" sz="2800" dirty="0">
                <a:solidFill>
                  <a:schemeClr val="tx1"/>
                </a:solidFill>
              </a:rPr>
              <a:t>"</a:t>
            </a:r>
            <a:r>
              <a:rPr lang="zh-TW" altLang="en-US" sz="2800" dirty="0">
                <a:solidFill>
                  <a:schemeClr val="tx1"/>
                </a:solidFill>
              </a:rPr>
              <a:t>最少</a:t>
            </a:r>
            <a:r>
              <a:rPr lang="en-US" altLang="zh-TW" sz="2800" dirty="0">
                <a:solidFill>
                  <a:schemeClr val="tx1"/>
                </a:solidFill>
              </a:rPr>
              <a:t>"</a:t>
            </a:r>
            <a:r>
              <a:rPr lang="zh-TW" altLang="en-US" sz="2800" dirty="0">
                <a:solidFill>
                  <a:schemeClr val="tx1"/>
                </a:solidFill>
              </a:rPr>
              <a:t> 需要送多少訊號？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頻寬 </a:t>
            </a:r>
            <a:r>
              <a:rPr lang="en-US" altLang="zh-TW" dirty="0"/>
              <a:t>x </a:t>
            </a:r>
            <a:r>
              <a:rPr lang="zh-TW" altLang="en-US" dirty="0"/>
              <a:t>封包來回時間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sv-SE" altLang="zh-TW" dirty="0"/>
              <a:t>    10 Mbps x 51.2µ = 512 bit </a:t>
            </a:r>
            <a:r>
              <a:rPr lang="sv-SE" altLang="zh-TW" sz="1600" dirty="0"/>
              <a:t>( 64 byte )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822983" y="259200"/>
            <a:ext cx="1020877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如何避免訊號碰撞、廣播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u="sng" dirty="0"/>
              <a:t>環狀拓樸</a:t>
            </a:r>
            <a:r>
              <a:rPr lang="zh-TW" altLang="en-US" dirty="0"/>
              <a:t>架構：權杖環網路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/>
              <a:t>Token Ring</a:t>
            </a:r>
            <a:r>
              <a:rPr lang="zh-TW" altLang="en-US" sz="2000" dirty="0"/>
              <a:t> </a:t>
            </a:r>
            <a:r>
              <a:rPr lang="en-US" altLang="zh-TW" sz="2000" dirty="0"/>
              <a:t>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沒有碰撞、輪迴傳遞、即時性高、延遲低</a:t>
            </a:r>
            <a:r>
              <a:rPr lang="en-US" altLang="zh-TW" dirty="0"/>
              <a:t>…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使用</a:t>
            </a:r>
            <a:r>
              <a:rPr lang="zh-TW" altLang="en-US" sz="2800" u="sng" dirty="0">
                <a:solidFill>
                  <a:schemeClr val="tx1"/>
                </a:solidFill>
              </a:rPr>
              <a:t>星狀拓樸</a:t>
            </a:r>
            <a:r>
              <a:rPr lang="zh-TW" altLang="en-US" sz="2800" dirty="0">
                <a:solidFill>
                  <a:schemeClr val="tx1"/>
                </a:solidFill>
              </a:rPr>
              <a:t>架構：乙太網路 </a:t>
            </a:r>
            <a:r>
              <a:rPr lang="en-US" altLang="zh-TW" sz="2800" dirty="0">
                <a:solidFill>
                  <a:schemeClr val="tx1"/>
                </a:solidFill>
              </a:rPr>
              <a:t>-</a:t>
            </a:r>
            <a:r>
              <a:rPr lang="zh-TW" altLang="en-US" sz="2800" dirty="0">
                <a:solidFill>
                  <a:schemeClr val="tx1"/>
                </a:solidFill>
              </a:rPr>
              <a:t> 交換機 </a:t>
            </a:r>
            <a:r>
              <a:rPr lang="en-US" altLang="zh-TW" dirty="0">
                <a:solidFill>
                  <a:schemeClr val="tx1"/>
                </a:solidFill>
              </a:rPr>
              <a:t>( Switch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每個 </a:t>
            </a:r>
            <a:r>
              <a:rPr lang="en-US" altLang="zh-TW" dirty="0"/>
              <a:t>Port </a:t>
            </a:r>
            <a:r>
              <a:rPr lang="zh-TW" altLang="en-US" dirty="0"/>
              <a:t>就是一個網卡，每條線路上就只有一台電腦 </a:t>
            </a:r>
            <a:r>
              <a:rPr lang="en-US" altLang="zh-TW" sz="1600" dirty="0"/>
              <a:t>( </a:t>
            </a:r>
            <a:r>
              <a:rPr lang="zh-TW" altLang="en-US" sz="1600" dirty="0"/>
              <a:t>實際上是兩個端點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沒有碰撞問題 </a:t>
            </a:r>
            <a:r>
              <a:rPr lang="en-US" altLang="zh-TW" sz="1600" dirty="0"/>
              <a:t>(</a:t>
            </a:r>
            <a:r>
              <a:rPr lang="zh-TW" altLang="en-US" sz="1600" dirty="0"/>
              <a:t> 依然使用 </a:t>
            </a:r>
            <a:r>
              <a:rPr lang="en-US" altLang="zh-TW" sz="1600" dirty="0"/>
              <a:t>CSMA/CD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dirty="0"/>
              <a:t>，全雙工 </a:t>
            </a:r>
            <a:r>
              <a:rPr lang="en-US" altLang="zh-TW" sz="1600" dirty="0"/>
              <a:t>( </a:t>
            </a:r>
            <a:r>
              <a:rPr lang="zh-TW" altLang="en-US" sz="1600" dirty="0"/>
              <a:t>傳送、接收同時 </a:t>
            </a:r>
            <a:r>
              <a:rPr lang="en-US" altLang="zh-TW" sz="1600" dirty="0"/>
              <a:t>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每個封包都會被收下來處理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檢查正確與否、查表 </a:t>
            </a:r>
            <a:r>
              <a:rPr lang="en-US" altLang="zh-TW" sz="1600" dirty="0"/>
              <a:t>( MAC Tables )</a:t>
            </a:r>
            <a:r>
              <a:rPr lang="en-US" altLang="zh-TW" dirty="0"/>
              <a:t> </a:t>
            </a:r>
            <a:r>
              <a:rPr lang="zh-TW" altLang="en-US" dirty="0"/>
              <a:t>後傳送、丟棄</a:t>
            </a:r>
            <a:r>
              <a:rPr lang="en-US" altLang="zh-TW" dirty="0"/>
              <a:t>...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一般同時支援多種標準 </a:t>
            </a:r>
            <a:r>
              <a:rPr lang="en-US" altLang="zh-TW" sz="1600" dirty="0"/>
              <a:t>( </a:t>
            </a:r>
            <a:r>
              <a:rPr lang="zh-TW" altLang="en-US" sz="1600" dirty="0"/>
              <a:t>速度 </a:t>
            </a:r>
            <a:r>
              <a:rPr lang="en-US" altLang="zh-TW" sz="1600" dirty="0"/>
              <a:t>)</a:t>
            </a:r>
            <a:endParaRPr lang="zh-TW" altLang="en-US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10BaseT</a:t>
            </a:r>
            <a:r>
              <a:rPr lang="zh-TW" altLang="en-US" dirty="0"/>
              <a:t>、</a:t>
            </a:r>
            <a:r>
              <a:rPr lang="en-US" altLang="zh-TW" dirty="0"/>
              <a:t>100BaseT/TX</a:t>
            </a:r>
            <a:r>
              <a:rPr lang="zh-TW" altLang="en-US" dirty="0"/>
              <a:t>、</a:t>
            </a:r>
            <a:r>
              <a:rPr lang="en-US" altLang="zh-TW" dirty="0"/>
              <a:t>1000BaseTX/FX...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自動交涉 </a:t>
            </a:r>
            <a:r>
              <a:rPr lang="en-US" altLang="zh-TW" sz="1600" dirty="0"/>
              <a:t>( Auto Negotiation )</a:t>
            </a:r>
            <a:r>
              <a:rPr lang="zh-TW" altLang="en-US" dirty="0"/>
              <a:t>：互相偵測傳輸速率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859932" y="259200"/>
            <a:ext cx="1237693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F1A5D4-9D78-1F47-3D90-EBAB758BB667}"/>
              </a:ext>
            </a:extLst>
          </p:cNvPr>
          <p:cNvSpPr/>
          <p:nvPr/>
        </p:nvSpPr>
        <p:spPr>
          <a:xfrm>
            <a:off x="9386761" y="5139999"/>
            <a:ext cx="2556999" cy="11288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 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資料傳輸機制</a:t>
            </a:r>
          </a:p>
          <a:p>
            <a:pPr>
              <a:spcBef>
                <a:spcPts val="600"/>
              </a:spcBef>
            </a:pP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Store-and-Forward</a:t>
            </a:r>
          </a:p>
          <a:p>
            <a:pPr>
              <a:spcBef>
                <a:spcPts val="600"/>
              </a:spcBef>
            </a:pP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Cut-Through</a:t>
            </a:r>
          </a:p>
          <a:p>
            <a:pPr>
              <a:spcBef>
                <a:spcPts val="600"/>
              </a:spcBef>
            </a:pP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Fragment-Free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9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如何知道別人的 </a:t>
            </a:r>
            <a:r>
              <a:rPr lang="en-US" altLang="zh-TW" dirty="0"/>
              <a:t>MAC Address</a:t>
            </a:r>
            <a:r>
              <a:rPr lang="zh-TW" altLang="en-US" dirty="0"/>
              <a:t> </a:t>
            </a:r>
            <a:r>
              <a:rPr lang="en-US" altLang="zh-TW" sz="2800" dirty="0"/>
              <a:t>1/3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傳遞 訊框 </a:t>
            </a:r>
            <a:r>
              <a:rPr lang="zh-TW" altLang="en-US" sz="2800" strike="sngStrike" dirty="0">
                <a:solidFill>
                  <a:schemeClr val="tx1"/>
                </a:solidFill>
              </a:rPr>
              <a:t> 封包 </a:t>
            </a:r>
            <a:r>
              <a:rPr lang="zh-TW" altLang="en-US" sz="2800" dirty="0">
                <a:solidFill>
                  <a:schemeClr val="tx1"/>
                </a:solidFill>
              </a:rPr>
              <a:t> 需要知道對方的 </a:t>
            </a:r>
            <a:r>
              <a:rPr lang="en-US" altLang="zh-TW" sz="2800" dirty="0">
                <a:solidFill>
                  <a:schemeClr val="tx1"/>
                </a:solidFill>
              </a:rPr>
              <a:t>MAC Address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對方網路卡、網路設備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Layer 2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en-US" altLang="zh-TW" dirty="0"/>
              <a:t> </a:t>
            </a:r>
            <a:r>
              <a:rPr lang="zh-TW" altLang="en-US" dirty="0"/>
              <a:t>的實體位址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已知：直接發送訊框，因連線過 </a:t>
            </a:r>
            <a:r>
              <a:rPr lang="en-US" altLang="zh-TW" sz="1600" dirty="0"/>
              <a:t>(</a:t>
            </a:r>
            <a:r>
              <a:rPr lang="zh-TW" altLang="en-US" sz="1600" dirty="0"/>
              <a:t> 被連、曾經連過</a:t>
            </a:r>
            <a:r>
              <a:rPr lang="en-US" altLang="zh-TW" sz="1600" dirty="0"/>
              <a:t>…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dirty="0"/>
              <a:t>、被告知 </a:t>
            </a:r>
            <a:r>
              <a:rPr lang="en-US" altLang="zh-TW" sz="1600" dirty="0"/>
              <a:t>(</a:t>
            </a:r>
            <a:r>
              <a:rPr lang="zh-TW" altLang="en-US" sz="1600" dirty="0"/>
              <a:t> 廣播通知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/>
              <a:t>    未知</a:t>
            </a:r>
            <a:r>
              <a:rPr lang="zh-TW" altLang="en-US" dirty="0"/>
              <a:t>：發送 </a:t>
            </a:r>
            <a:r>
              <a:rPr lang="en-US" altLang="zh-TW" dirty="0"/>
              <a:t>ARP </a:t>
            </a:r>
            <a:r>
              <a:rPr lang="zh-TW" altLang="en-US" dirty="0"/>
              <a:t>詢問</a:t>
            </a:r>
            <a:endParaRPr lang="en-US" altLang="zh-TW" sz="1600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ARP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Address Resolution Protocol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協助取得已知 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Address </a:t>
            </a:r>
            <a:r>
              <a:rPr lang="zh-TW" altLang="en-US" dirty="0"/>
              <a:t>的 </a:t>
            </a:r>
            <a:r>
              <a:rPr lang="en-US" altLang="zh-TW" dirty="0"/>
              <a:t>MAC Address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廣播詢問 </a:t>
            </a:r>
            <a:r>
              <a:rPr lang="en-US" altLang="zh-TW" sz="1600" dirty="0"/>
              <a:t>(</a:t>
            </a:r>
            <a:r>
              <a:rPr lang="zh-TW" altLang="en-US" sz="1600" dirty="0"/>
              <a:t> 對方的 </a:t>
            </a:r>
            <a:r>
              <a:rPr lang="en-US" altLang="zh-TW" sz="1600" dirty="0"/>
              <a:t>IP Address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dirty="0"/>
              <a:t>、符合者回應 </a:t>
            </a:r>
            <a:r>
              <a:rPr lang="en-US" altLang="zh-TW" sz="1600" dirty="0"/>
              <a:t>( </a:t>
            </a:r>
            <a:r>
              <a:rPr lang="zh-TW" altLang="en-US" sz="1600" dirty="0"/>
              <a:t>回覆 </a:t>
            </a:r>
            <a:r>
              <a:rPr lang="en-US" altLang="zh-TW" sz="1600" dirty="0"/>
              <a:t>MAC</a:t>
            </a:r>
            <a:r>
              <a:rPr lang="zh-TW" altLang="en-US" sz="1600" dirty="0"/>
              <a:t> </a:t>
            </a:r>
            <a:r>
              <a:rPr lang="en-US" altLang="zh-TW" sz="1600" dirty="0"/>
              <a:t>Address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僅限同區網中的節點設備 </a:t>
            </a:r>
            <a:r>
              <a:rPr lang="en-US" altLang="zh-TW" sz="1600" dirty="0"/>
              <a:t>(</a:t>
            </a:r>
            <a:r>
              <a:rPr lang="zh-TW" altLang="en-US" sz="1600" dirty="0"/>
              <a:t> 電腦、閘道器、伺服器</a:t>
            </a:r>
            <a:r>
              <a:rPr lang="en-US" altLang="zh-TW" sz="1600" dirty="0"/>
              <a:t>…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取得後暫存至該設備記憶體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MAC Table</a:t>
            </a:r>
            <a:r>
              <a:rPr lang="zh-TW" altLang="en-US" dirty="0"/>
              <a:t>：一個 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 對應 </a:t>
            </a:r>
            <a:r>
              <a:rPr lang="en-US" altLang="zh-TW" dirty="0"/>
              <a:t>MAC Address</a:t>
            </a:r>
            <a:r>
              <a:rPr lang="zh-TW" altLang="en-US" dirty="0"/>
              <a:t> 的表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一段時間沒用會過期 </a:t>
            </a:r>
            <a:r>
              <a:rPr lang="en-US" altLang="zh-TW" sz="1600" dirty="0"/>
              <a:t>(</a:t>
            </a:r>
            <a:r>
              <a:rPr lang="zh-TW" altLang="en-US" sz="1600" dirty="0"/>
              <a:t> 刪除、丟棄 </a:t>
            </a:r>
            <a:r>
              <a:rPr lang="en-US" altLang="zh-TW" sz="1600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120</a:t>
            </a:r>
            <a:r>
              <a:rPr lang="zh-TW" altLang="en-US" dirty="0"/>
              <a:t>、</a:t>
            </a:r>
            <a:r>
              <a:rPr lang="en-US" altLang="zh-TW" dirty="0"/>
              <a:t>600 </a:t>
            </a:r>
            <a:r>
              <a:rPr lang="zh-TW" altLang="en-US" dirty="0"/>
              <a:t>秒、</a:t>
            </a:r>
            <a:r>
              <a:rPr lang="en-US" altLang="zh-TW" dirty="0"/>
              <a:t>1,800 </a:t>
            </a:r>
            <a:r>
              <a:rPr lang="zh-TW" altLang="en-US" dirty="0"/>
              <a:t>秒</a:t>
            </a:r>
            <a:r>
              <a:rPr lang="en-US" altLang="zh-TW" dirty="0"/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8104271" y="259200"/>
            <a:ext cx="483548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關於乙太網路 </a:t>
            </a:r>
            <a:r>
              <a:rPr lang="en-US" altLang="zh-TW" sz="2800" dirty="0"/>
              <a:t>1/2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最近四十年來最成功的網路 </a:t>
            </a:r>
            <a:r>
              <a:rPr lang="en-US" altLang="zh-TW" sz="2000" dirty="0"/>
              <a:t>( 1980 ~ 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當今最受歡迎、最普遍的區域網路應用 </a:t>
            </a:r>
            <a:r>
              <a:rPr lang="en-US" altLang="zh-TW" sz="2000" dirty="0"/>
              <a:t>( </a:t>
            </a:r>
            <a:r>
              <a:rPr lang="zh-TW" altLang="en-US" sz="2000" dirty="0"/>
              <a:t>技術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幾乎所有電腦、網路設備都支援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傳輸可靠 </a:t>
            </a:r>
            <a:r>
              <a:rPr lang="en-US" altLang="zh-TW" sz="1600" dirty="0"/>
              <a:t>(</a:t>
            </a:r>
            <a:r>
              <a:rPr lang="zh-TW" altLang="en-US" sz="1600" dirty="0"/>
              <a:t> 相較下 </a:t>
            </a:r>
            <a:r>
              <a:rPr lang="en-US" altLang="zh-TW" sz="1600" dirty="0"/>
              <a:t>)</a:t>
            </a:r>
            <a:r>
              <a:rPr lang="zh-TW" altLang="en-US" dirty="0"/>
              <a:t>、速度快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架構簡單、擴充簡單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不斷提高的速度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/>
              <a:t>10Mbps</a:t>
            </a:r>
            <a:r>
              <a:rPr lang="zh-TW" altLang="en-US" dirty="0"/>
              <a:t>、</a:t>
            </a:r>
            <a:r>
              <a:rPr lang="en-US" altLang="zh-TW" dirty="0"/>
              <a:t>100Mbps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1Gbps</a:t>
            </a:r>
            <a:r>
              <a:rPr lang="zh-TW" altLang="en-US" dirty="0"/>
              <a:t>、</a:t>
            </a:r>
            <a:r>
              <a:rPr lang="en-US" altLang="zh-TW" dirty="0"/>
              <a:t>10Gbps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25Gbps</a:t>
            </a:r>
            <a:r>
              <a:rPr lang="zh-TW" altLang="en-US" dirty="0"/>
              <a:t>、</a:t>
            </a:r>
            <a:r>
              <a:rPr lang="en-US" altLang="zh-TW" dirty="0"/>
              <a:t>40Gbps</a:t>
            </a:r>
            <a:r>
              <a:rPr lang="zh-TW" altLang="en-US" dirty="0"/>
              <a:t>、</a:t>
            </a:r>
            <a:r>
              <a:rPr lang="en-US" altLang="zh-TW" dirty="0"/>
              <a:t>100Gbps…</a:t>
            </a:r>
          </a:p>
        </p:txBody>
      </p:sp>
      <p:sp>
        <p:nvSpPr>
          <p:cNvPr id="4" name="矩形 3"/>
          <p:cNvSpPr/>
          <p:nvPr/>
        </p:nvSpPr>
        <p:spPr>
          <a:xfrm>
            <a:off x="2313433" y="0"/>
            <a:ext cx="1243584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如何知道別人的 </a:t>
            </a:r>
            <a:r>
              <a:rPr lang="en-US" altLang="zh-TW" dirty="0"/>
              <a:t>MAC Address</a:t>
            </a:r>
            <a:r>
              <a:rPr lang="zh-TW" altLang="en-US" dirty="0"/>
              <a:t> </a:t>
            </a:r>
            <a:r>
              <a:rPr lang="en-US" altLang="zh-TW" sz="2800" dirty="0"/>
              <a:t>2/3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ARP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header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104271" y="259200"/>
            <a:ext cx="483548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827B8D-D943-7AF2-3C10-43BAD5FEB3D4}"/>
              </a:ext>
            </a:extLst>
          </p:cNvPr>
          <p:cNvSpPr txBox="1"/>
          <p:nvPr/>
        </p:nvSpPr>
        <p:spPr>
          <a:xfrm>
            <a:off x="2520000" y="2187745"/>
            <a:ext cx="3576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Hardware Type  |  Protocol Type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(2 bytes)    |    (2 bytes)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+--------+--------+-----------------+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HAL  |   PAL  |  </a:t>
            </a:r>
            <a:r>
              <a:rPr lang="en-US" altLang="zh-TW" sz="1400" b="1" dirty="0">
                <a:solidFill>
                  <a:srgbClr val="00B05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Operation Code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|(1 byte)|(1 byte)|    (2 bytes)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+--------+--------+-----------------+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Sender Hardware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(6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Sender Protocol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(4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00B0F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Target Hardware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(6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00B0F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Target Protocol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(4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5C443D-35C9-414D-FBE7-B6239E44AF18}"/>
              </a:ext>
            </a:extLst>
          </p:cNvPr>
          <p:cNvSpPr txBox="1"/>
          <p:nvPr/>
        </p:nvSpPr>
        <p:spPr>
          <a:xfrm>
            <a:off x="6096000" y="1703251"/>
            <a:ext cx="6096000" cy="455509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frame { ARP }</a:t>
            </a: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 Type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：實體層類型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Protocol Type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：上層協定類型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HAL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Hardware Address Length )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：實體位址長度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byte )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PAL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Protocol Address Length )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：協定位址長度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 )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Code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詢問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回覆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Sender Hardware Address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：傳送端實體層位址</a:t>
            </a: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Sender Protocol Address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：傳送端協定位址</a:t>
            </a: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Hardware Address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：接收端實體層位址</a:t>
            </a:r>
          </a:p>
          <a:p>
            <a:pPr marL="228600" indent="-228600">
              <a:spcBef>
                <a:spcPct val="50000"/>
              </a:spcBef>
              <a:buFont typeface="微軟正黑體" panose="020B0604030504040204" pitchFamily="34" charset="-120"/>
              <a:buChar char="–"/>
            </a:pPr>
            <a:r>
              <a:rPr lang="en-US" altLang="zh-TW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Protocol Address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：接收端協定位址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2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如何知道別人的 </a:t>
            </a:r>
            <a:r>
              <a:rPr lang="en-US" altLang="zh-TW" dirty="0"/>
              <a:t>MAC Address</a:t>
            </a:r>
            <a:r>
              <a:rPr lang="zh-TW" altLang="en-US" dirty="0"/>
              <a:t> </a:t>
            </a:r>
            <a:r>
              <a:rPr lang="en-US" altLang="zh-TW" sz="2800" dirty="0"/>
              <a:t>3/3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廣播詢問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104271" y="259200"/>
            <a:ext cx="483548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827B8D-D943-7AF2-3C10-43BAD5FEB3D4}"/>
              </a:ext>
            </a:extLst>
          </p:cNvPr>
          <p:cNvSpPr txBox="1"/>
          <p:nvPr/>
        </p:nvSpPr>
        <p:spPr>
          <a:xfrm>
            <a:off x="2520001" y="2187745"/>
            <a:ext cx="35759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Hardware Type  |  Protocol Type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(2 bytes)    |    (2 bytes)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+--------+--------+-----------------+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HAL  |   PAL  |  </a:t>
            </a:r>
            <a:r>
              <a:rPr lang="en-US" altLang="zh-TW" sz="1400" b="1" dirty="0">
                <a:solidFill>
                  <a:srgbClr val="00B05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Operation Code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|(1 byte)|(1 byte)|    (2 bytes)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+--------+--------+-----------------+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Sender Hardware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(6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Sender Protocol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(4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00B0F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Target Hardware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(6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00B0F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Target Protocol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(4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66A1F7-CC29-7E96-EE8C-04CAD5CCDD92}"/>
              </a:ext>
            </a:extLst>
          </p:cNvPr>
          <p:cNvSpPr txBox="1">
            <a:spLocks/>
          </p:cNvSpPr>
          <p:nvPr/>
        </p:nvSpPr>
        <p:spPr>
          <a:xfrm>
            <a:off x="6433457" y="1531938"/>
            <a:ext cx="5758543" cy="5326062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微軟正黑體" panose="020B0604030504040204" pitchFamily="34" charset="-120"/>
              <a:buChar char="–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單播回覆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BBB3BC-498A-D5EF-FCCF-92571B5168B1}"/>
              </a:ext>
            </a:extLst>
          </p:cNvPr>
          <p:cNvSpPr txBox="1"/>
          <p:nvPr/>
        </p:nvSpPr>
        <p:spPr>
          <a:xfrm>
            <a:off x="2728912" y="2680735"/>
            <a:ext cx="1451202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00  01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1F51E2-AEDD-2332-D85A-5B3A776C815F}"/>
              </a:ext>
            </a:extLst>
          </p:cNvPr>
          <p:cNvSpPr txBox="1"/>
          <p:nvPr/>
        </p:nvSpPr>
        <p:spPr>
          <a:xfrm>
            <a:off x="4342720" y="2680735"/>
            <a:ext cx="1451202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08  00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6E77A5-F160-8B0B-86FA-163C411E003E}"/>
              </a:ext>
            </a:extLst>
          </p:cNvPr>
          <p:cNvSpPr txBox="1"/>
          <p:nvPr/>
        </p:nvSpPr>
        <p:spPr>
          <a:xfrm>
            <a:off x="2728912" y="3336542"/>
            <a:ext cx="661987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DCD8AD-FE07-B96B-72B0-69D21EA5DE38}"/>
              </a:ext>
            </a:extLst>
          </p:cNvPr>
          <p:cNvSpPr txBox="1"/>
          <p:nvPr/>
        </p:nvSpPr>
        <p:spPr>
          <a:xfrm>
            <a:off x="3518127" y="3336542"/>
            <a:ext cx="661987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A625B5-5321-2371-87CE-F812FCFBA1B6}"/>
              </a:ext>
            </a:extLst>
          </p:cNvPr>
          <p:cNvSpPr txBox="1"/>
          <p:nvPr/>
        </p:nvSpPr>
        <p:spPr>
          <a:xfrm>
            <a:off x="4342720" y="3336542"/>
            <a:ext cx="1451202" cy="215444"/>
          </a:xfrm>
          <a:prstGeom prst="rect">
            <a:avLst/>
          </a:prstGeom>
          <a:solidFill>
            <a:srgbClr val="00B05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00  01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6A3B3-3110-D910-1D49-626C77A614FD}"/>
              </a:ext>
            </a:extLst>
          </p:cNvPr>
          <p:cNvSpPr txBox="1"/>
          <p:nvPr/>
        </p:nvSpPr>
        <p:spPr>
          <a:xfrm>
            <a:off x="2728912" y="3961803"/>
            <a:ext cx="3065010" cy="215444"/>
          </a:xfrm>
          <a:prstGeom prst="rect">
            <a:avLst/>
          </a:prstGeom>
          <a:solidFill>
            <a:srgbClr val="FF000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我的實體位址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58:6b:14:c5:b3:a1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12D74C-A18D-782A-FE46-54D7E03504E0}"/>
              </a:ext>
            </a:extLst>
          </p:cNvPr>
          <p:cNvSpPr txBox="1"/>
          <p:nvPr/>
        </p:nvSpPr>
        <p:spPr>
          <a:xfrm>
            <a:off x="2728912" y="4587064"/>
            <a:ext cx="3065010" cy="215444"/>
          </a:xfrm>
          <a:prstGeom prst="rect">
            <a:avLst/>
          </a:prstGeom>
          <a:solidFill>
            <a:srgbClr val="FF000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我的協定位址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192.168.0.100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3BE2E5-149A-51CB-27B0-AEA6362C1EA6}"/>
              </a:ext>
            </a:extLst>
          </p:cNvPr>
          <p:cNvSpPr txBox="1"/>
          <p:nvPr/>
        </p:nvSpPr>
        <p:spPr>
          <a:xfrm>
            <a:off x="2728912" y="5251818"/>
            <a:ext cx="3065010" cy="215444"/>
          </a:xfrm>
          <a:prstGeom prst="rect">
            <a:avLst/>
          </a:prstGeom>
          <a:solidFill>
            <a:srgbClr val="00B0F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對方的實體位址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00:00:00:00:00:00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7BFCCD-5845-FFFC-83A0-CF6B0B450D48}"/>
              </a:ext>
            </a:extLst>
          </p:cNvPr>
          <p:cNvSpPr txBox="1"/>
          <p:nvPr/>
        </p:nvSpPr>
        <p:spPr>
          <a:xfrm>
            <a:off x="2728912" y="5877079"/>
            <a:ext cx="3065010" cy="215444"/>
          </a:xfrm>
          <a:prstGeom prst="rect">
            <a:avLst/>
          </a:prstGeom>
          <a:solidFill>
            <a:srgbClr val="00B0F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對方的協定位址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192.168.0.200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6EC72A-8D15-A6B1-3CDA-0B5B22751BC3}"/>
              </a:ext>
            </a:extLst>
          </p:cNvPr>
          <p:cNvSpPr txBox="1"/>
          <p:nvPr/>
        </p:nvSpPr>
        <p:spPr>
          <a:xfrm>
            <a:off x="6841323" y="2187745"/>
            <a:ext cx="35759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Hardware Type  |  Protocol Type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(2 bytes)    |    (2 bytes)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+--------+--------+-----------------+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HAL  |   PAL  |  </a:t>
            </a:r>
            <a:r>
              <a:rPr lang="en-US" altLang="zh-TW" sz="1400" b="1" dirty="0">
                <a:solidFill>
                  <a:srgbClr val="00B05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Operation Code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|(1 byte)|(1 byte)|    (2 bytes)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+--------+--------+-----------------+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Sender Hardware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(6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Sender Protocol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(4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00B0F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Target Hardware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(6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</a:t>
            </a:r>
            <a:r>
              <a:rPr lang="en-US" altLang="zh-TW" sz="1400" b="1" dirty="0">
                <a:solidFill>
                  <a:srgbClr val="00B0F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Target Protocol Address</a:t>
            </a:r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|             (4 bytes)             |</a:t>
            </a:r>
          </a:p>
          <a:p>
            <a:r>
              <a:rPr lang="en-US" altLang="zh-TW" sz="1400" b="1" dirty="0">
                <a:latin typeface="NSimSun" panose="02010609030101010101" pitchFamily="49" charset="-122"/>
                <a:ea typeface="NSimSun" panose="02010609030101010101" pitchFamily="49" charset="-122"/>
              </a:rPr>
              <a:t>+-----------------------------------+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5D6299-E50C-884B-E6A2-F8F56001FCC4}"/>
              </a:ext>
            </a:extLst>
          </p:cNvPr>
          <p:cNvSpPr txBox="1"/>
          <p:nvPr/>
        </p:nvSpPr>
        <p:spPr>
          <a:xfrm>
            <a:off x="7050234" y="2680735"/>
            <a:ext cx="1451202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00  01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CFBA27-6460-9A6C-B26A-871298A3A5B3}"/>
              </a:ext>
            </a:extLst>
          </p:cNvPr>
          <p:cNvSpPr txBox="1"/>
          <p:nvPr/>
        </p:nvSpPr>
        <p:spPr>
          <a:xfrm>
            <a:off x="8664042" y="2680735"/>
            <a:ext cx="1451202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08  00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8A87AB-F30D-9D87-EF1B-188C0BCD994D}"/>
              </a:ext>
            </a:extLst>
          </p:cNvPr>
          <p:cNvSpPr txBox="1"/>
          <p:nvPr/>
        </p:nvSpPr>
        <p:spPr>
          <a:xfrm>
            <a:off x="7050234" y="3336542"/>
            <a:ext cx="661987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C86F75-EEC0-D90A-296F-D80F87C436C8}"/>
              </a:ext>
            </a:extLst>
          </p:cNvPr>
          <p:cNvSpPr txBox="1"/>
          <p:nvPr/>
        </p:nvSpPr>
        <p:spPr>
          <a:xfrm>
            <a:off x="7839449" y="3336542"/>
            <a:ext cx="661987" cy="215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DA926B-68EE-CFA1-7C67-E713FAFC5E77}"/>
              </a:ext>
            </a:extLst>
          </p:cNvPr>
          <p:cNvSpPr txBox="1"/>
          <p:nvPr/>
        </p:nvSpPr>
        <p:spPr>
          <a:xfrm>
            <a:off x="8664042" y="3336542"/>
            <a:ext cx="1451202" cy="215444"/>
          </a:xfrm>
          <a:prstGeom prst="rect">
            <a:avLst/>
          </a:prstGeom>
          <a:solidFill>
            <a:srgbClr val="00B05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00  02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50A52BF-EDC8-499A-038F-F04FCCD24636}"/>
              </a:ext>
            </a:extLst>
          </p:cNvPr>
          <p:cNvSpPr txBox="1"/>
          <p:nvPr/>
        </p:nvSpPr>
        <p:spPr>
          <a:xfrm>
            <a:off x="7050234" y="3961803"/>
            <a:ext cx="3065010" cy="215444"/>
          </a:xfrm>
          <a:prstGeom prst="rect">
            <a:avLst/>
          </a:prstGeom>
          <a:solidFill>
            <a:srgbClr val="FF000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我的實體位址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e4:b0:21:f6:e4:d2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CAD9D43-756C-13BC-916D-33CE98E1E813}"/>
              </a:ext>
            </a:extLst>
          </p:cNvPr>
          <p:cNvSpPr txBox="1"/>
          <p:nvPr/>
        </p:nvSpPr>
        <p:spPr>
          <a:xfrm>
            <a:off x="7050234" y="4587064"/>
            <a:ext cx="3065010" cy="215444"/>
          </a:xfrm>
          <a:prstGeom prst="rect">
            <a:avLst/>
          </a:prstGeom>
          <a:solidFill>
            <a:srgbClr val="FF000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我的協定位址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192.168.0.200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B72EFE-3802-0576-4D31-662267D1BC14}"/>
              </a:ext>
            </a:extLst>
          </p:cNvPr>
          <p:cNvSpPr txBox="1"/>
          <p:nvPr/>
        </p:nvSpPr>
        <p:spPr>
          <a:xfrm>
            <a:off x="7050234" y="5251818"/>
            <a:ext cx="3065010" cy="215444"/>
          </a:xfrm>
          <a:prstGeom prst="rect">
            <a:avLst/>
          </a:prstGeom>
          <a:solidFill>
            <a:srgbClr val="00B0F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對方的實體位址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58:6b:14:c5:b3:a1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D563D8-CF19-88AF-3656-6E1E4C5199FA}"/>
              </a:ext>
            </a:extLst>
          </p:cNvPr>
          <p:cNvSpPr txBox="1"/>
          <p:nvPr/>
        </p:nvSpPr>
        <p:spPr>
          <a:xfrm>
            <a:off x="7050234" y="5877079"/>
            <a:ext cx="3065010" cy="215444"/>
          </a:xfrm>
          <a:prstGeom prst="rect">
            <a:avLst/>
          </a:prstGeom>
          <a:solidFill>
            <a:srgbClr val="00B0F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對方的協定位址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192.168.0.100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7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3" grpId="0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802.3 </a:t>
            </a:r>
            <a:r>
              <a:rPr lang="zh-TW" altLang="en-US" dirty="0"/>
              <a:t>標準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常見的標準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/>
              <a:t>10Base5</a:t>
            </a:r>
            <a:r>
              <a:rPr lang="zh-TW" altLang="en-US" dirty="0"/>
              <a:t>、</a:t>
            </a:r>
            <a:r>
              <a:rPr lang="en-US" altLang="zh-TW" dirty="0"/>
              <a:t>10Base2</a:t>
            </a:r>
            <a:r>
              <a:rPr lang="zh-TW" altLang="en-US" dirty="0"/>
              <a:t>、</a:t>
            </a:r>
            <a:r>
              <a:rPr lang="en-US" altLang="zh-TW" dirty="0"/>
              <a:t>10BaseT...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100Base-TX</a:t>
            </a:r>
            <a:r>
              <a:rPr lang="zh-TW" altLang="en-US" dirty="0"/>
              <a:t>、</a:t>
            </a:r>
            <a:r>
              <a:rPr lang="en-US" altLang="zh-TW" dirty="0"/>
              <a:t>100Base-T1...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1000Base-X</a:t>
            </a:r>
            <a:r>
              <a:rPr lang="zh-TW" altLang="en-US" dirty="0"/>
              <a:t>、</a:t>
            </a:r>
            <a:r>
              <a:rPr lang="en-US" altLang="zh-TW" dirty="0"/>
              <a:t>1000Base-T...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2.5GBase-T</a:t>
            </a:r>
            <a:r>
              <a:rPr lang="zh-TW" altLang="en-US" dirty="0"/>
              <a:t>、</a:t>
            </a:r>
            <a:r>
              <a:rPr lang="en-US" altLang="zh-TW" dirty="0"/>
              <a:t>5GBase-T…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10GBase-SR</a:t>
            </a:r>
            <a:r>
              <a:rPr lang="zh-TW" altLang="en-US" dirty="0"/>
              <a:t>、</a:t>
            </a:r>
            <a:r>
              <a:rPr lang="en-US" altLang="zh-TW" dirty="0"/>
              <a:t>10GBase-LR…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都是使用相同的 訊框、</a:t>
            </a:r>
            <a:r>
              <a:rPr lang="en-US" altLang="zh-TW" sz="2800" dirty="0">
                <a:solidFill>
                  <a:schemeClr val="tx1"/>
                </a:solidFill>
              </a:rPr>
              <a:t>MAC Protocol </a:t>
            </a:r>
            <a:r>
              <a:rPr lang="en-US" altLang="zh-TW" dirty="0">
                <a:solidFill>
                  <a:schemeClr val="tx1"/>
                </a:solidFill>
              </a:rPr>
              <a:t>( CSMA/CD… )</a:t>
            </a:r>
            <a:endParaRPr lang="zh-TW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速度不同：</a:t>
            </a:r>
            <a:r>
              <a:rPr lang="en-US" altLang="zh-TW" dirty="0"/>
              <a:t>100Mbps</a:t>
            </a:r>
            <a:r>
              <a:rPr lang="zh-TW" altLang="en-US" dirty="0"/>
              <a:t>、</a:t>
            </a:r>
            <a:r>
              <a:rPr lang="en-US" altLang="zh-TW" dirty="0"/>
              <a:t>1000Mbps</a:t>
            </a:r>
            <a:r>
              <a:rPr lang="zh-TW" altLang="en-US" dirty="0"/>
              <a:t>、</a:t>
            </a:r>
            <a:r>
              <a:rPr lang="en-US" altLang="zh-TW" dirty="0"/>
              <a:t>10Gbps</a:t>
            </a:r>
            <a:r>
              <a:rPr lang="zh-TW" altLang="en-US" dirty="0"/>
              <a:t>、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dirty="0"/>
              <a:t>                        25Gbps</a:t>
            </a:r>
            <a:r>
              <a:rPr lang="zh-TW" altLang="en-US" dirty="0"/>
              <a:t>、</a:t>
            </a:r>
            <a:r>
              <a:rPr lang="en-US" altLang="zh-TW" dirty="0"/>
              <a:t>40Gbps</a:t>
            </a:r>
            <a:r>
              <a:rPr lang="zh-TW" altLang="en-US" dirty="0"/>
              <a:t>、</a:t>
            </a:r>
            <a:r>
              <a:rPr lang="en-US" altLang="zh-TW" dirty="0"/>
              <a:t>100Gbps…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媒介不同：同軸電纜、雙絞線、單模光纖、多模光纖</a:t>
            </a:r>
            <a:r>
              <a:rPr lang="en-US" altLang="zh-TW" dirty="0"/>
              <a:t>...</a:t>
            </a:r>
          </a:p>
        </p:txBody>
      </p:sp>
      <p:sp>
        <p:nvSpPr>
          <p:cNvPr id="4" name="矩形 3"/>
          <p:cNvSpPr/>
          <p:nvPr/>
        </p:nvSpPr>
        <p:spPr>
          <a:xfrm>
            <a:off x="8613317" y="259200"/>
            <a:ext cx="983169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15870A-C2CD-FFC4-C903-8B96C6F691C8}"/>
              </a:ext>
            </a:extLst>
          </p:cNvPr>
          <p:cNvSpPr/>
          <p:nvPr/>
        </p:nvSpPr>
        <p:spPr>
          <a:xfrm>
            <a:off x="8613317" y="1531938"/>
            <a:ext cx="3121483" cy="667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Wikipedia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IEEE 802.3</a:t>
            </a:r>
          </a:p>
          <a:p>
            <a:pPr>
              <a:spcBef>
                <a:spcPts val="600"/>
              </a:spcBef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https://en.wikipedia.org/wiki/IEEE_802.3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0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乙太網路常見的問題與排除 </a:t>
            </a:r>
            <a:r>
              <a:rPr lang="en-US" altLang="zh-TW" sz="2800" dirty="0"/>
              <a:t>1/3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沒有網路卡、網路卡錯誤問題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作業系統沒支援該網路卡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驅動程式安裝錯誤 </a:t>
            </a:r>
            <a:r>
              <a:rPr lang="en-US" altLang="zh-TW" sz="1600" dirty="0"/>
              <a:t>( </a:t>
            </a:r>
            <a:r>
              <a:rPr lang="zh-TW" altLang="en-US" sz="1600" dirty="0"/>
              <a:t>型號、版本</a:t>
            </a:r>
            <a:r>
              <a:rPr lang="en-US" altLang="zh-TW" sz="1600" dirty="0"/>
              <a:t>… )</a:t>
            </a:r>
            <a:r>
              <a:rPr lang="zh-TW" altLang="en-US" dirty="0"/>
              <a:t>、不完整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驅動與作業系統衝突、權限問題</a:t>
            </a:r>
            <a:r>
              <a:rPr lang="en-US" altLang="zh-TW" dirty="0"/>
              <a:t>…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無法連線問題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不正確組態檔：</a:t>
            </a:r>
            <a:r>
              <a:rPr lang="en-US" altLang="zh-TW" dirty="0"/>
              <a:t>IP </a:t>
            </a:r>
            <a:r>
              <a:rPr lang="zh-TW" altLang="en-US" dirty="0"/>
              <a:t>位址、</a:t>
            </a:r>
            <a:r>
              <a:rPr lang="en-US" altLang="zh-TW" dirty="0"/>
              <a:t>Netmask </a:t>
            </a:r>
            <a:r>
              <a:rPr lang="en-US" altLang="zh-TW" sz="1600" dirty="0"/>
              <a:t>( </a:t>
            </a:r>
            <a:r>
              <a:rPr lang="zh-TW" altLang="en-US" sz="1600" dirty="0"/>
              <a:t>網路遮罩 </a:t>
            </a:r>
            <a:r>
              <a:rPr lang="en-US" altLang="zh-TW" sz="1600" dirty="0"/>
              <a:t>)</a:t>
            </a:r>
            <a:r>
              <a:rPr lang="zh-TW" altLang="en-US" dirty="0"/>
              <a:t>、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                           </a:t>
            </a:r>
            <a:r>
              <a:rPr lang="en-US" altLang="zh-TW" dirty="0"/>
              <a:t>Gateway </a:t>
            </a:r>
            <a:r>
              <a:rPr lang="en-US" altLang="zh-TW" sz="1600" dirty="0"/>
              <a:t>( </a:t>
            </a:r>
            <a:r>
              <a:rPr lang="zh-TW" altLang="en-US" sz="1600" dirty="0"/>
              <a:t>閘道器 </a:t>
            </a:r>
            <a:r>
              <a:rPr lang="en-US" altLang="zh-TW" sz="1600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DNS…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網路介面已停用</a:t>
            </a:r>
            <a:r>
              <a:rPr lang="en-US" altLang="zh-TW"/>
              <a:t>…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9603131" y="259200"/>
            <a:ext cx="106801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5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乙太網路常見的問題與排除 </a:t>
            </a:r>
            <a:r>
              <a:rPr lang="en-US" altLang="zh-TW" sz="2800" dirty="0"/>
              <a:t>2/3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沒有連線問題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連接線未正確插妥、鬆動 </a:t>
            </a:r>
            <a:r>
              <a:rPr lang="en-US" altLang="zh-TW" sz="1600" dirty="0"/>
              <a:t>( </a:t>
            </a:r>
            <a:r>
              <a:rPr lang="zh-TW" altLang="en-US" sz="1600" dirty="0"/>
              <a:t>連接埠：使用者端、網路設備端</a:t>
            </a:r>
            <a:r>
              <a:rPr lang="en-US" altLang="zh-TW" sz="1600" dirty="0"/>
              <a:t>…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連接線插錯連接埠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連接線損壞、連接線施做錯誤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硬體損毀 </a:t>
            </a:r>
            <a:r>
              <a:rPr lang="en-US" altLang="zh-TW" sz="1600" dirty="0"/>
              <a:t>( </a:t>
            </a:r>
            <a:r>
              <a:rPr lang="zh-TW" altLang="en-US" sz="1600" dirty="0"/>
              <a:t>網路卡、網路設備</a:t>
            </a:r>
            <a:r>
              <a:rPr lang="en-US" altLang="zh-TW" sz="1600" dirty="0"/>
              <a:t>… )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網路中斷問題 </a:t>
            </a:r>
            <a:r>
              <a:rPr lang="en-US" altLang="zh-TW" dirty="0">
                <a:solidFill>
                  <a:schemeClr val="tx1"/>
                </a:solidFill>
              </a:rPr>
              <a:t>( </a:t>
            </a:r>
            <a:r>
              <a:rPr lang="zh-TW" altLang="en-US" dirty="0">
                <a:solidFill>
                  <a:schemeClr val="tx1"/>
                </a:solidFill>
              </a:rPr>
              <a:t>經常、偶發</a:t>
            </a:r>
            <a:r>
              <a:rPr lang="en-US" altLang="zh-TW" dirty="0">
                <a:solidFill>
                  <a:schemeClr val="tx1"/>
                </a:solidFill>
              </a:rPr>
              <a:t>... )</a:t>
            </a:r>
            <a:endParaRPr lang="zh-TW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連接線未正確插妥、鬆動、損壞、干擾</a:t>
            </a:r>
            <a:r>
              <a:rPr lang="en-US" altLang="zh-TW" dirty="0"/>
              <a:t>...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網路設定衝突 </a:t>
            </a:r>
            <a:r>
              <a:rPr lang="en-US" altLang="zh-TW" sz="1600" dirty="0"/>
              <a:t>( IP </a:t>
            </a:r>
            <a:r>
              <a:rPr lang="zh-TW" altLang="en-US" sz="1600" dirty="0"/>
              <a:t>重復、 </a:t>
            </a:r>
            <a:r>
              <a:rPr lang="en-US" altLang="zh-TW" sz="1600" dirty="0"/>
              <a:t>Gateway </a:t>
            </a:r>
            <a:r>
              <a:rPr lang="zh-TW" altLang="en-US" sz="1600" dirty="0"/>
              <a:t>失效或錯誤</a:t>
            </a:r>
            <a:r>
              <a:rPr lang="en-US" altLang="zh-TW" sz="1600" dirty="0"/>
              <a:t>…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網路設備運作異常 </a:t>
            </a:r>
            <a:r>
              <a:rPr lang="en-US" altLang="zh-TW" sz="1600" dirty="0"/>
              <a:t>( </a:t>
            </a:r>
            <a:r>
              <a:rPr lang="zh-TW" altLang="en-US" sz="1600" dirty="0"/>
              <a:t>供電、附載過重、過熱</a:t>
            </a:r>
            <a:r>
              <a:rPr lang="en-US" altLang="zh-TW" sz="1600" dirty="0"/>
              <a:t>… )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</a:t>
            </a:r>
            <a:r>
              <a:rPr lang="zh-TW" altLang="en-US"/>
              <a:t>設備、網路卡</a:t>
            </a:r>
            <a:r>
              <a:rPr lang="zh-TW" altLang="en-US" dirty="0"/>
              <a:t>運作異常 </a:t>
            </a:r>
            <a:r>
              <a:rPr lang="en-US" altLang="zh-TW" sz="1600" dirty="0"/>
              <a:t>( </a:t>
            </a:r>
            <a:r>
              <a:rPr lang="zh-TW" altLang="en-US" sz="1600" dirty="0"/>
              <a:t>更新韌體、驅動程式</a:t>
            </a:r>
            <a:r>
              <a:rPr lang="en-US" altLang="zh-TW" sz="1600" dirty="0"/>
              <a:t>… )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9603131" y="259200"/>
            <a:ext cx="106801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8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乙太網路常見的問題與排除 </a:t>
            </a:r>
            <a:r>
              <a:rPr lang="en-US" altLang="zh-TW" sz="2800" dirty="0"/>
              <a:t>3/3</a:t>
            </a:r>
            <a:endParaRPr lang="zh-TW" altLang="en-US" sz="28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速度緩慢的問題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線路被干擾 </a:t>
            </a:r>
            <a:r>
              <a:rPr lang="en-US" altLang="zh-TW" sz="1600" dirty="0"/>
              <a:t>( </a:t>
            </a:r>
            <a:r>
              <a:rPr lang="zh-TW" altLang="en-US" sz="1600" dirty="0"/>
              <a:t>慎選佈線路徑、使用遮罩線路</a:t>
            </a:r>
            <a:r>
              <a:rPr lang="en-US" altLang="zh-TW" sz="1600" dirty="0"/>
              <a:t>…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廣播問題 </a:t>
            </a:r>
            <a:r>
              <a:rPr lang="en-US" altLang="zh-TW" sz="1600" dirty="0"/>
              <a:t>( </a:t>
            </a:r>
            <a:r>
              <a:rPr lang="zh-TW" altLang="en-US" sz="1600" dirty="0"/>
              <a:t>減少使用者、</a:t>
            </a:r>
            <a:r>
              <a:rPr lang="en-US" altLang="zh-TW" sz="1600" dirty="0"/>
              <a:t>VLAN…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碰撞問題 </a:t>
            </a:r>
            <a:r>
              <a:rPr lang="en-US" altLang="zh-TW" sz="1600" dirty="0"/>
              <a:t>( </a:t>
            </a:r>
            <a:r>
              <a:rPr lang="zh-TW" altLang="en-US" sz="1600" dirty="0"/>
              <a:t>使用 </a:t>
            </a:r>
            <a:r>
              <a:rPr lang="en-US" altLang="zh-TW" sz="1600" dirty="0"/>
              <a:t>Switch…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對外網路頻寬不足 </a:t>
            </a:r>
            <a:r>
              <a:rPr lang="en-US" altLang="zh-TW" sz="1600" dirty="0"/>
              <a:t>( </a:t>
            </a:r>
            <a:r>
              <a:rPr lang="zh-TW" altLang="en-US" sz="1600" dirty="0"/>
              <a:t>增加頻寬、內部頻寬限制或控制</a:t>
            </a:r>
            <a:r>
              <a:rPr lang="en-US" altLang="zh-TW" sz="1600" dirty="0"/>
              <a:t>…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防火牆、頻寬管制器 </a:t>
            </a:r>
            <a:r>
              <a:rPr lang="en-US" altLang="zh-TW" sz="1600" dirty="0"/>
              <a:t>( QoS )</a:t>
            </a:r>
            <a:r>
              <a:rPr lang="en-US" altLang="zh-TW" dirty="0"/>
              <a:t>…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使用工具檢測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作業系統偵測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主機板偵測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網路工具或儀器偵測</a:t>
            </a:r>
            <a:r>
              <a:rPr lang="en-US" altLang="zh-TW" dirty="0"/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9603131" y="259200"/>
            <a:ext cx="106801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2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乙太網路的未來願景 </a:t>
            </a:r>
            <a:r>
              <a:rPr lang="en-US" altLang="zh-TW" sz="2800" dirty="0"/>
              <a:t>(</a:t>
            </a:r>
            <a:r>
              <a:rPr lang="zh-TW" altLang="en-US" sz="2800" dirty="0"/>
              <a:t> 期望 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速度越快，頻寬越高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目前普及：</a:t>
            </a:r>
            <a:r>
              <a:rPr lang="en-US" altLang="zh-TW" dirty="0"/>
              <a:t>100Mbps</a:t>
            </a:r>
            <a:r>
              <a:rPr lang="zh-TW" altLang="en-US" dirty="0"/>
              <a:t>、</a:t>
            </a:r>
            <a:r>
              <a:rPr lang="en-US" altLang="zh-TW" dirty="0"/>
              <a:t>1Gbps</a:t>
            </a:r>
            <a:r>
              <a:rPr lang="zh-TW" altLang="en-US" dirty="0"/>
              <a:t>、</a:t>
            </a:r>
            <a:r>
              <a:rPr lang="en-US" altLang="zh-TW" dirty="0"/>
              <a:t>2.5Gbps…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商用使用：</a:t>
            </a:r>
            <a:r>
              <a:rPr lang="en-US" altLang="zh-TW" dirty="0"/>
              <a:t>10Gbps</a:t>
            </a:r>
            <a:r>
              <a:rPr lang="zh-TW" altLang="en-US" dirty="0"/>
              <a:t>、</a:t>
            </a:r>
            <a:r>
              <a:rPr lang="en-US" altLang="zh-TW" dirty="0"/>
              <a:t>25Gbps</a:t>
            </a:r>
            <a:r>
              <a:rPr lang="zh-TW" altLang="en-US" dirty="0"/>
              <a:t>、</a:t>
            </a:r>
            <a:r>
              <a:rPr lang="en-US" altLang="zh-TW" dirty="0"/>
              <a:t>40Gbps…</a:t>
            </a:r>
            <a:endParaRPr lang="en-US" altLang="zh-TW" sz="1600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未　　來：</a:t>
            </a:r>
            <a:r>
              <a:rPr lang="en-US" altLang="zh-TW" dirty="0"/>
              <a:t>100Gbps</a:t>
            </a:r>
            <a:r>
              <a:rPr lang="zh-TW" altLang="en-US" dirty="0"/>
              <a:t>、</a:t>
            </a:r>
            <a:r>
              <a:rPr lang="en-US" altLang="zh-TW" dirty="0"/>
              <a:t>200Gbps</a:t>
            </a:r>
            <a:r>
              <a:rPr lang="zh-TW" altLang="en-US" dirty="0"/>
              <a:t>、</a:t>
            </a:r>
            <a:r>
              <a:rPr lang="en-US" altLang="zh-TW" dirty="0"/>
              <a:t>400Gbps…</a:t>
            </a:r>
            <a:endParaRPr lang="en-US" altLang="zh-TW" sz="1600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更便宜、更可靠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部屬方便、易於使用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更好的應用於服務上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功能在網路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資料儲存、線上資料庫</a:t>
            </a:r>
            <a:r>
              <a:rPr lang="en-US" altLang="zh-TW" dirty="0"/>
              <a:t>…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雲端計算、物聯網</a:t>
            </a:r>
            <a:r>
              <a:rPr lang="en-US" altLang="zh-TW" dirty="0"/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10677787" y="259200"/>
            <a:ext cx="1247120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3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DAY2-1</a:t>
            </a:r>
          </a:p>
          <a:p>
            <a:r>
              <a:rPr lang="en-US" altLang="zh-TW" dirty="0"/>
              <a:t>Mission Complete!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6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關於乙太網路 </a:t>
            </a:r>
            <a:r>
              <a:rPr lang="en-US" altLang="zh-TW" sz="2800" dirty="0"/>
              <a:t>2/2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廣泛應用於企業、學校、家庭內的相互連接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工業自動化設備、監控設備、各種伺服器</a:t>
            </a:r>
            <a:r>
              <a:rPr lang="en-US" altLang="zh-TW" dirty="0"/>
              <a:t>…</a:t>
            </a:r>
            <a:endParaRPr lang="zh-TW" altLang="en-US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電腦、印表機、掃描器、監視器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遊戲機、娛樂系統 </a:t>
            </a:r>
            <a:r>
              <a:rPr lang="en-US" altLang="zh-TW" sz="1600" dirty="0"/>
              <a:t>(</a:t>
            </a:r>
            <a:r>
              <a:rPr lang="zh-TW" altLang="en-US" sz="1600" dirty="0"/>
              <a:t> 播放器 </a:t>
            </a:r>
            <a:r>
              <a:rPr lang="en-US" altLang="zh-TW" sz="1600" dirty="0"/>
              <a:t>)</a:t>
            </a:r>
            <a:r>
              <a:rPr lang="zh-TW" altLang="en-US" dirty="0"/>
              <a:t>、智慧家庭設備</a:t>
            </a:r>
            <a:r>
              <a:rPr lang="en-US" altLang="zh-TW" dirty="0"/>
              <a:t>…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成為進入網際網路的一個方式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查詢資訊：新聞、資料庫、購物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資訊聯絡：電子郵件、即時通訊、視訊會議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共享儲存：網路硬碟、雲端分享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休閒娛樂：串流影音、音樂播放、線上遊戲</a:t>
            </a:r>
            <a:r>
              <a:rPr lang="en-US" altLang="zh-TW" dirty="0"/>
              <a:t>…</a:t>
            </a:r>
          </a:p>
          <a:p>
            <a:pPr lvl="1">
              <a:spcBef>
                <a:spcPct val="50000"/>
              </a:spcBef>
            </a:pP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433" y="0"/>
            <a:ext cx="1243584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3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乙太網路的歷史 </a:t>
            </a:r>
            <a:r>
              <a:rPr lang="en-US" altLang="zh-TW" sz="2800" dirty="0"/>
              <a:t>1/3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1973</a:t>
            </a:r>
            <a:r>
              <a:rPr lang="zh-TW" altLang="en-US" dirty="0"/>
              <a:t>年，提出了一個網路構想的備忘錄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鮑勃</a:t>
            </a:r>
            <a:r>
              <a:rPr lang="en-US" altLang="zh-TW" dirty="0"/>
              <a:t>.</a:t>
            </a:r>
            <a:r>
              <a:rPr lang="zh-TW" altLang="en-US" dirty="0"/>
              <a:t>梅特卡夫 </a:t>
            </a:r>
            <a:r>
              <a:rPr lang="en-US" altLang="zh-TW" sz="1600" dirty="0"/>
              <a:t>( Bob Metcalfe )</a:t>
            </a:r>
            <a:r>
              <a:rPr lang="en-US" altLang="zh-TW" dirty="0"/>
              <a:t> </a:t>
            </a:r>
            <a:r>
              <a:rPr lang="zh-TW" altLang="en-US" dirty="0"/>
              <a:t>研究 </a:t>
            </a:r>
            <a:r>
              <a:rPr lang="en-US" altLang="zh-TW" dirty="0" err="1"/>
              <a:t>ALOHAnet</a:t>
            </a:r>
            <a:r>
              <a:rPr lang="en-US" altLang="zh-TW" dirty="0"/>
              <a:t> </a:t>
            </a:r>
            <a:r>
              <a:rPr lang="zh-TW" altLang="en-US" dirty="0"/>
              <a:t>得到的啟發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時任 全錄帕洛阿爾托研究中心 </a:t>
            </a:r>
            <a:r>
              <a:rPr lang="en-US" altLang="zh-TW" sz="1600" dirty="0"/>
              <a:t>( Xerox PARC )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1975</a:t>
            </a:r>
            <a:r>
              <a:rPr lang="zh-TW" altLang="en-US" sz="2800" dirty="0">
                <a:solidFill>
                  <a:schemeClr val="tx1"/>
                </a:solidFill>
              </a:rPr>
              <a:t>年，全錄申請專利，</a:t>
            </a:r>
            <a:r>
              <a:rPr lang="en-US" altLang="zh-TW" sz="2800" dirty="0">
                <a:solidFill>
                  <a:schemeClr val="tx1"/>
                </a:solidFill>
              </a:rPr>
              <a:t>Xerox Ethernet </a:t>
            </a:r>
            <a:r>
              <a:rPr lang="en-US" altLang="zh-TW" dirty="0">
                <a:solidFill>
                  <a:schemeClr val="tx1"/>
                </a:solidFill>
              </a:rPr>
              <a:t>( </a:t>
            </a:r>
            <a:r>
              <a:rPr lang="zh-TW" altLang="en-US" dirty="0">
                <a:solidFill>
                  <a:schemeClr val="tx1"/>
                </a:solidFill>
              </a:rPr>
              <a:t>全錄乙太網路 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一種區域電腦網路的封包交換技術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架構簡單、傳輸效率不錯 </a:t>
            </a:r>
            <a:r>
              <a:rPr lang="en-US" altLang="zh-TW" sz="1600" dirty="0"/>
              <a:t>( 2.94 Mbit/s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實作於全錄公司內部使用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最遠傳輸約一公里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連接百餘台電腦主機</a:t>
            </a:r>
            <a:r>
              <a:rPr lang="en-US" altLang="zh-TW" dirty="0"/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3582395" y="0"/>
            <a:ext cx="140015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4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乙太網路的歷史 </a:t>
            </a:r>
            <a:r>
              <a:rPr lang="en-US" altLang="zh-TW" sz="2800" dirty="0"/>
              <a:t>2/3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1979</a:t>
            </a:r>
            <a:r>
              <a:rPr lang="zh-TW" altLang="en-US" dirty="0"/>
              <a:t>年，鮑勃</a:t>
            </a:r>
            <a:r>
              <a:rPr lang="en-US" altLang="zh-TW" dirty="0"/>
              <a:t>.</a:t>
            </a:r>
            <a:r>
              <a:rPr lang="zh-TW" altLang="en-US" dirty="0"/>
              <a:t>梅特卡夫 離開 全錄 成立 </a:t>
            </a:r>
            <a:r>
              <a:rPr lang="en-US" altLang="zh-TW" dirty="0"/>
              <a:t>3Com</a:t>
            </a:r>
            <a:endParaRPr lang="zh-TW" altLang="en-US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說服 迪吉多 </a:t>
            </a:r>
            <a:r>
              <a:rPr lang="en-US" altLang="zh-TW" sz="1600" dirty="0"/>
              <a:t>( DEC )</a:t>
            </a:r>
            <a:r>
              <a:rPr lang="zh-TW" altLang="en-US" dirty="0"/>
              <a:t>、 英特爾 </a:t>
            </a:r>
            <a:r>
              <a:rPr lang="en-US" altLang="zh-TW" sz="1600" dirty="0"/>
              <a:t>( Intel )</a:t>
            </a:r>
            <a:r>
              <a:rPr lang="zh-TW" altLang="en-US" dirty="0"/>
              <a:t>、全錄 </a:t>
            </a:r>
            <a:r>
              <a:rPr lang="en-US" altLang="zh-TW" sz="1600" dirty="0"/>
              <a:t>( Xerox )</a:t>
            </a:r>
            <a:r>
              <a:rPr lang="en-US" altLang="zh-TW" dirty="0"/>
              <a:t> </a:t>
            </a:r>
            <a:r>
              <a:rPr lang="zh-TW" altLang="en-US" dirty="0"/>
              <a:t>共同支持成為標準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全錄同意放棄 </a:t>
            </a:r>
            <a:r>
              <a:rPr lang="en-US" altLang="zh-TW" dirty="0"/>
              <a:t>Ethernet </a:t>
            </a:r>
            <a:r>
              <a:rPr lang="en-US" altLang="zh-TW" sz="1600" dirty="0"/>
              <a:t>( </a:t>
            </a:r>
            <a:r>
              <a:rPr lang="zh-TW" altLang="en-US" sz="1600" dirty="0"/>
              <a:t>乙太網路 </a:t>
            </a:r>
            <a:r>
              <a:rPr lang="en-US" altLang="zh-TW" sz="1600" dirty="0"/>
              <a:t>)</a:t>
            </a:r>
            <a:r>
              <a:rPr lang="en-US" altLang="zh-TW" dirty="0"/>
              <a:t> </a:t>
            </a:r>
            <a:r>
              <a:rPr lang="zh-TW" altLang="en-US" dirty="0"/>
              <a:t>商標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zh-TW" altLang="en-US" i="1" dirty="0">
                <a:solidFill>
                  <a:schemeClr val="bg2">
                    <a:lumMod val="90000"/>
                  </a:schemeClr>
                </a:solidFill>
              </a:rPr>
              <a:t>專注本業 </a:t>
            </a:r>
            <a:r>
              <a:rPr lang="en-US" altLang="zh-TW" sz="1600" i="1" dirty="0">
                <a:solidFill>
                  <a:schemeClr val="bg2">
                    <a:lumMod val="90000"/>
                  </a:schemeClr>
                </a:solidFill>
              </a:rPr>
              <a:t>( </a:t>
            </a:r>
            <a:r>
              <a:rPr lang="zh-TW" altLang="en-US" sz="1600" i="1" dirty="0">
                <a:solidFill>
                  <a:schemeClr val="bg2">
                    <a:lumMod val="90000"/>
                  </a:schemeClr>
                </a:solidFill>
              </a:rPr>
              <a:t>雷射印表機 </a:t>
            </a:r>
            <a:r>
              <a:rPr lang="en-US" altLang="zh-TW" sz="1600" i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zh-TW" altLang="en-US" i="1" dirty="0">
                <a:solidFill>
                  <a:schemeClr val="bg2">
                    <a:lumMod val="90000"/>
                  </a:schemeClr>
                </a:solidFill>
              </a:rPr>
              <a:t>？財務困難？</a:t>
            </a:r>
            <a:endParaRPr lang="en-US" altLang="zh-TW" i="1" dirty="0">
              <a:solidFill>
                <a:schemeClr val="bg2">
                  <a:lumMod val="90000"/>
                </a:schemeClr>
              </a:solidFill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TW" i="1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zh-TW" altLang="en-US" i="1" dirty="0">
                <a:solidFill>
                  <a:schemeClr val="bg2">
                    <a:lumMod val="90000"/>
                  </a:schemeClr>
                </a:solidFill>
              </a:rPr>
              <a:t>無開發網路軟硬體經驗？其他公司不願合作？</a:t>
            </a:r>
            <a:r>
              <a:rPr lang="en-US" altLang="zh-TW" i="1" dirty="0">
                <a:solidFill>
                  <a:schemeClr val="bg2">
                    <a:lumMod val="90000"/>
                  </a:schemeClr>
                </a:solidFill>
              </a:rPr>
              <a:t>…</a:t>
            </a:r>
            <a:endParaRPr lang="en-US" altLang="zh-TW" sz="1600" i="1" dirty="0">
              <a:solidFill>
                <a:schemeClr val="bg2">
                  <a:lumMod val="90000"/>
                </a:schemeClr>
              </a:solidFill>
            </a:endParaRP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1980</a:t>
            </a:r>
            <a:r>
              <a:rPr lang="zh-TW" altLang="en-US" sz="2800" dirty="0">
                <a:solidFill>
                  <a:schemeClr val="tx1"/>
                </a:solidFill>
              </a:rPr>
              <a:t>年，共同發布名為 </a:t>
            </a:r>
            <a:r>
              <a:rPr lang="en-US" altLang="zh-TW" sz="2800" dirty="0">
                <a:solidFill>
                  <a:schemeClr val="tx1"/>
                </a:solidFill>
              </a:rPr>
              <a:t>"Ethernet </a:t>
            </a:r>
            <a:r>
              <a:rPr lang="en-US" altLang="zh-TW" dirty="0">
                <a:solidFill>
                  <a:schemeClr val="tx1"/>
                </a:solidFill>
              </a:rPr>
              <a:t>( </a:t>
            </a:r>
            <a:r>
              <a:rPr lang="zh-TW" altLang="en-US" dirty="0">
                <a:solidFill>
                  <a:schemeClr val="tx1"/>
                </a:solidFill>
              </a:rPr>
              <a:t>乙太網路 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en-US" altLang="zh-TW" sz="2800" dirty="0">
                <a:solidFill>
                  <a:schemeClr val="tx1"/>
                </a:solidFill>
              </a:rPr>
              <a:t>" </a:t>
            </a:r>
            <a:r>
              <a:rPr lang="zh-TW" altLang="en-US" sz="2800" dirty="0">
                <a:solidFill>
                  <a:schemeClr val="tx1"/>
                </a:solidFill>
              </a:rPr>
              <a:t>標準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又被稱為 </a:t>
            </a:r>
            <a:r>
              <a:rPr lang="en-US" altLang="zh-TW" dirty="0"/>
              <a:t>DIX 1.0 </a:t>
            </a:r>
            <a:r>
              <a:rPr lang="zh-TW" altLang="en-US" dirty="0"/>
              <a:t>標準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主要著重於實體層 </a:t>
            </a:r>
            <a:r>
              <a:rPr lang="en-US" altLang="zh-TW" sz="1600" dirty="0"/>
              <a:t>( Physical Layer )</a:t>
            </a:r>
            <a:r>
              <a:rPr lang="en-US" altLang="zh-TW" dirty="0"/>
              <a:t> </a:t>
            </a:r>
            <a:r>
              <a:rPr lang="zh-TW" altLang="en-US" dirty="0"/>
              <a:t>與資料連結層 </a:t>
            </a:r>
            <a:r>
              <a:rPr lang="en-US" altLang="zh-TW" sz="1600" dirty="0"/>
              <a:t>( Data Link Layer )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定義 </a:t>
            </a:r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：</a:t>
            </a:r>
            <a:r>
              <a:rPr lang="en-US" altLang="zh-TW" dirty="0"/>
              <a:t>48 bit </a:t>
            </a:r>
            <a:r>
              <a:rPr lang="en-US" altLang="zh-TW" sz="1600" dirty="0"/>
              <a:t>( 6 byte )</a:t>
            </a:r>
            <a:r>
              <a:rPr lang="en-US" altLang="zh-TW" dirty="0"/>
              <a:t> </a:t>
            </a:r>
            <a:r>
              <a:rPr lang="zh-TW" altLang="en-US" dirty="0"/>
              <a:t>的表示來源、目的地址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              </a:t>
            </a:r>
            <a:r>
              <a:rPr lang="en-US" altLang="zh-TW" dirty="0"/>
              <a:t>Ether-Type</a:t>
            </a:r>
            <a:r>
              <a:rPr lang="zh-TW" altLang="en-US" dirty="0"/>
              <a:t>：</a:t>
            </a:r>
            <a:r>
              <a:rPr lang="en-US" altLang="zh-TW" dirty="0"/>
              <a:t>16 bit </a:t>
            </a:r>
            <a:r>
              <a:rPr lang="en-US" altLang="zh-TW" sz="1600" dirty="0"/>
              <a:t>( 2 byte )</a:t>
            </a:r>
            <a:r>
              <a:rPr lang="en-US" altLang="zh-TW" dirty="0"/>
              <a:t> </a:t>
            </a:r>
            <a:r>
              <a:rPr lang="zh-TW" altLang="en-US" dirty="0"/>
              <a:t>的識別負載 </a:t>
            </a:r>
            <a:r>
              <a:rPr lang="en-US" altLang="zh-TW" sz="1600" dirty="0"/>
              <a:t>( Payload )</a:t>
            </a:r>
            <a:r>
              <a:rPr lang="en-US" altLang="zh-TW" dirty="0"/>
              <a:t> </a:t>
            </a:r>
            <a:r>
              <a:rPr lang="zh-TW" altLang="en-US" dirty="0"/>
              <a:t>類別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速度 </a:t>
            </a:r>
            <a:r>
              <a:rPr lang="en-US" altLang="zh-TW" dirty="0"/>
              <a:t>10 Mbit/s</a:t>
            </a:r>
          </a:p>
        </p:txBody>
      </p:sp>
      <p:sp>
        <p:nvSpPr>
          <p:cNvPr id="4" name="矩形 3"/>
          <p:cNvSpPr/>
          <p:nvPr/>
        </p:nvSpPr>
        <p:spPr>
          <a:xfrm>
            <a:off x="3582395" y="0"/>
            <a:ext cx="140015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8FA2E8-D951-9476-B5C0-20DD1C07418D}"/>
              </a:ext>
            </a:extLst>
          </p:cNvPr>
          <p:cNvSpPr/>
          <p:nvPr/>
        </p:nvSpPr>
        <p:spPr>
          <a:xfrm>
            <a:off x="8677469" y="2610971"/>
            <a:ext cx="3057332" cy="12496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迪吉多 </a:t>
            </a:r>
            <a:r>
              <a:rPr lang="en-US" altLang="zh-TW" sz="105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DEC, Digital Equipment Corporation )</a:t>
            </a:r>
          </a:p>
          <a:p>
            <a:pPr>
              <a:spcBef>
                <a:spcPts val="600"/>
              </a:spcBef>
            </a:pP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迷你電腦的先驅</a:t>
            </a:r>
          </a:p>
          <a:p>
            <a:pPr>
              <a:spcBef>
                <a:spcPts val="600"/>
              </a:spcBef>
            </a:pP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世界上對大的電腦製造商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( 1970~80 )</a:t>
            </a:r>
          </a:p>
          <a:p>
            <a:pPr>
              <a:spcBef>
                <a:spcPts val="600"/>
              </a:spcBef>
            </a:pP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遭逢 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IBM PC </a:t>
            </a: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巨大成功每況愈下</a:t>
            </a:r>
          </a:p>
          <a:p>
            <a:pPr>
              <a:spcBef>
                <a:spcPts val="600"/>
              </a:spcBef>
            </a:pP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 &lt;- Compaq &lt;- HP</a:t>
            </a: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3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乙太網路的歷史 </a:t>
            </a:r>
            <a:r>
              <a:rPr lang="en-US" altLang="zh-TW" sz="2800" dirty="0"/>
              <a:t>3/3</a:t>
            </a:r>
            <a:endParaRPr lang="zh-TW" altLang="en-US" dirty="0"/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1982</a:t>
            </a:r>
            <a:r>
              <a:rPr lang="zh-TW" altLang="en-US" dirty="0"/>
              <a:t>年，推出新版實作標準，並定義為 </a:t>
            </a:r>
            <a:r>
              <a:rPr lang="en-US" altLang="zh-TW" dirty="0"/>
              <a:t>"Ethernet II" </a:t>
            </a:r>
            <a:r>
              <a:rPr lang="zh-TW" altLang="en-US" dirty="0"/>
              <a:t>標準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傳輸格式定名為 </a:t>
            </a:r>
            <a:r>
              <a:rPr lang="zh-TW" altLang="en-US" b="1" u="sng" dirty="0"/>
              <a:t>訊框 </a:t>
            </a:r>
            <a:r>
              <a:rPr lang="en-US" altLang="zh-TW" sz="1600" b="1" u="sng" dirty="0"/>
              <a:t>( Frame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又被稱為 </a:t>
            </a:r>
            <a:r>
              <a:rPr lang="en-US" altLang="zh-TW" dirty="0"/>
              <a:t>DIX 2.0 </a:t>
            </a:r>
            <a:r>
              <a:rPr lang="zh-TW" altLang="en-US" dirty="0"/>
              <a:t>標準，並開始邁向標準化</a:t>
            </a:r>
            <a:endParaRPr lang="en-US" altLang="zh-TW" sz="1600" i="1" dirty="0">
              <a:solidFill>
                <a:schemeClr val="bg2">
                  <a:lumMod val="90000"/>
                </a:schemeClr>
              </a:solidFill>
            </a:endParaRP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1983</a:t>
            </a:r>
            <a:r>
              <a:rPr lang="zh-TW" altLang="en-US" sz="2800" dirty="0">
                <a:solidFill>
                  <a:schemeClr val="tx1"/>
                </a:solidFill>
              </a:rPr>
              <a:t>年，成為 </a:t>
            </a:r>
            <a:r>
              <a:rPr lang="en-US" altLang="zh-TW" sz="2800" dirty="0">
                <a:solidFill>
                  <a:schemeClr val="tx1"/>
                </a:solidFill>
              </a:rPr>
              <a:t>IEEE </a:t>
            </a:r>
            <a:r>
              <a:rPr lang="zh-TW" altLang="en-US" sz="2800" dirty="0">
                <a:solidFill>
                  <a:schemeClr val="tx1"/>
                </a:solidFill>
              </a:rPr>
              <a:t>的標準 </a:t>
            </a:r>
            <a:r>
              <a:rPr lang="en-US" altLang="zh-TW" sz="2800" dirty="0">
                <a:solidFill>
                  <a:schemeClr val="tx1"/>
                </a:solidFill>
              </a:rPr>
              <a:t>802.3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standard </a:t>
            </a:r>
            <a:r>
              <a:rPr lang="en-US" altLang="zh-TW" dirty="0">
                <a:solidFill>
                  <a:schemeClr val="tx1"/>
                </a:solidFill>
              </a:rPr>
              <a:t>( Ethernet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可自行定義私有協定或相容舊有應用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後續衍生了許多版本</a:t>
            </a:r>
            <a:endParaRPr lang="en-US" altLang="zh-TW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802.3u  </a:t>
            </a:r>
            <a:r>
              <a:rPr lang="zh-TW" altLang="en-US" dirty="0"/>
              <a:t>：</a:t>
            </a:r>
            <a:r>
              <a:rPr lang="en-US" altLang="zh-TW" dirty="0"/>
              <a:t>Fast Ethernet </a:t>
            </a:r>
            <a:r>
              <a:rPr lang="en-US" altLang="zh-TW" sz="1600" dirty="0"/>
              <a:t>( </a:t>
            </a:r>
            <a:r>
              <a:rPr lang="zh-TW" altLang="en-US" sz="1600" dirty="0"/>
              <a:t>高速乙太網路 </a:t>
            </a:r>
            <a:r>
              <a:rPr lang="en-US" altLang="zh-TW" sz="1600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100Mbps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802.3ab</a:t>
            </a:r>
            <a:r>
              <a:rPr lang="zh-TW" altLang="en-US" dirty="0"/>
              <a:t>：</a:t>
            </a:r>
            <a:r>
              <a:rPr lang="en-US" altLang="zh-TW" dirty="0"/>
              <a:t>Gigabit Ethernet </a:t>
            </a:r>
            <a:r>
              <a:rPr lang="en-US" altLang="zh-TW" sz="1600" dirty="0"/>
              <a:t>( </a:t>
            </a:r>
            <a:r>
              <a:rPr lang="zh-TW" altLang="en-US" sz="1600" dirty="0"/>
              <a:t>超高速乙太網路 </a:t>
            </a:r>
            <a:r>
              <a:rPr lang="en-US" altLang="zh-TW" sz="1600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1000Mbps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802.3ae</a:t>
            </a:r>
            <a:r>
              <a:rPr lang="zh-TW" altLang="en-US" dirty="0"/>
              <a:t>：</a:t>
            </a:r>
            <a:r>
              <a:rPr lang="en-US" altLang="zh-TW" dirty="0"/>
              <a:t>10 Gigabit Ethernet </a:t>
            </a:r>
            <a:r>
              <a:rPr lang="en-US" altLang="zh-TW" sz="1600" dirty="0"/>
              <a:t>( </a:t>
            </a:r>
            <a:r>
              <a:rPr lang="zh-TW" altLang="en-US" sz="1600" dirty="0"/>
              <a:t>吉位元乙太網路 </a:t>
            </a:r>
            <a:r>
              <a:rPr lang="en-US" altLang="zh-TW" sz="1600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10 Gbps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25 Gbps</a:t>
            </a:r>
            <a:r>
              <a:rPr lang="zh-TW" altLang="en-US" dirty="0"/>
              <a:t>、</a:t>
            </a:r>
            <a:r>
              <a:rPr lang="en-US" altLang="zh-TW" dirty="0"/>
              <a:t>40 Gbps</a:t>
            </a:r>
            <a:r>
              <a:rPr lang="zh-TW" altLang="en-US" dirty="0"/>
              <a:t>、</a:t>
            </a:r>
            <a:r>
              <a:rPr lang="en-US" altLang="zh-TW" dirty="0"/>
              <a:t>100 Gbps…</a:t>
            </a:r>
          </a:p>
        </p:txBody>
      </p:sp>
      <p:sp>
        <p:nvSpPr>
          <p:cNvPr id="4" name="矩形 3"/>
          <p:cNvSpPr/>
          <p:nvPr/>
        </p:nvSpPr>
        <p:spPr>
          <a:xfrm>
            <a:off x="3582395" y="0"/>
            <a:ext cx="1400151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8FA2E8-D951-9476-B5C0-20DD1C07418D}"/>
              </a:ext>
            </a:extLst>
          </p:cNvPr>
          <p:cNvSpPr/>
          <p:nvPr/>
        </p:nvSpPr>
        <p:spPr>
          <a:xfrm>
            <a:off x="8823489" y="3785954"/>
            <a:ext cx="2911312" cy="8180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當時競爭的網路</a:t>
            </a:r>
            <a:endParaRPr lang="en-US" altLang="zh-TW" sz="10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ARCNET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( 2.5 Mbit/s, Datapoint Corporation, 1977)</a:t>
            </a:r>
            <a:endParaRPr lang="en-US" altLang="zh-TW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權杖環網路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Token-Ring, 10 Mbit/s, IBM, 1980 )</a:t>
            </a: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6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乙太網路中常見的硬體架構與連接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常見硬體：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網卡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NIC, Network Interface Card )</a:t>
            </a:r>
            <a:r>
              <a:rPr lang="en-US" altLang="zh-TW" dirty="0"/>
              <a:t>...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集線器 </a:t>
            </a:r>
            <a:r>
              <a:rPr lang="en-US" altLang="zh-TW" sz="1600" dirty="0"/>
              <a:t>( Hub )</a:t>
            </a:r>
            <a:r>
              <a:rPr lang="zh-TW" altLang="en-US" dirty="0"/>
              <a:t>、交換器 </a:t>
            </a:r>
            <a:r>
              <a:rPr lang="en-US" altLang="zh-TW" sz="1600" dirty="0"/>
              <a:t>( Switch )</a:t>
            </a:r>
            <a:r>
              <a:rPr lang="zh-TW" altLang="en-US" dirty="0"/>
              <a:t>、路由器 </a:t>
            </a:r>
            <a:r>
              <a:rPr lang="en-US" altLang="zh-TW" sz="1600" dirty="0"/>
              <a:t>( Router )</a:t>
            </a:r>
            <a:r>
              <a:rPr lang="en-US" altLang="zh-TW" dirty="0"/>
              <a:t>...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同軸電纜、雙絞線、光纖</a:t>
            </a:r>
            <a:r>
              <a:rPr lang="en-US" altLang="zh-TW" dirty="0"/>
              <a:t>...</a:t>
            </a:r>
            <a:endParaRPr lang="zh-TW" altLang="en-US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常見拓樸：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匯流排拓樸 </a:t>
            </a:r>
            <a:r>
              <a:rPr lang="en-US" altLang="zh-TW" sz="1600" dirty="0"/>
              <a:t>( Bus Topology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星狀拓樸 </a:t>
            </a:r>
            <a:r>
              <a:rPr lang="en-US" altLang="zh-TW" sz="1600" dirty="0"/>
              <a:t>( Star Topology 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/>
              <a:t>    目前主流與建議架構</a:t>
            </a:r>
          </a:p>
        </p:txBody>
      </p:sp>
      <p:sp>
        <p:nvSpPr>
          <p:cNvPr id="4" name="矩形 3"/>
          <p:cNvSpPr/>
          <p:nvPr/>
        </p:nvSpPr>
        <p:spPr>
          <a:xfrm>
            <a:off x="5001208" y="0"/>
            <a:ext cx="1045029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1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乙太網路的特性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8C21B386-03B2-475F-BEFB-62EACF21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線路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 介質 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sz="2800" dirty="0">
                <a:solidFill>
                  <a:schemeClr val="tx1"/>
                </a:solidFill>
              </a:rPr>
              <a:t> 是共享的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所有設備接在一個線路上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傳輸是廣播，一個節點傳輸，其他節點只能接收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傳輸不需要建立連線 </a:t>
            </a:r>
            <a:r>
              <a:rPr lang="en-US" altLang="zh-TW" dirty="0">
                <a:solidFill>
                  <a:schemeClr val="tx1"/>
                </a:solidFill>
              </a:rPr>
              <a:t>( Connectionless 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TW" altLang="en-US" dirty="0"/>
              <a:t>不需要與接收端建立連線、不用通知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想傳就傳 </a:t>
            </a:r>
            <a:r>
              <a:rPr lang="en-US" altLang="zh-TW" sz="1600" dirty="0"/>
              <a:t>( </a:t>
            </a:r>
            <a:r>
              <a:rPr lang="zh-TW" altLang="en-US" sz="1600" dirty="0"/>
              <a:t>線路沒人用時 </a:t>
            </a:r>
            <a:r>
              <a:rPr lang="en-US" altLang="zh-TW" sz="1600" dirty="0"/>
              <a:t>)</a:t>
            </a:r>
            <a:endParaRPr lang="en-US" altLang="zh-TW" dirty="0"/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/>
                </a:solidFill>
              </a:rPr>
              <a:t>不是可靠的傳輸 </a:t>
            </a:r>
            <a:r>
              <a:rPr lang="en-US" altLang="zh-TW" dirty="0">
                <a:solidFill>
                  <a:schemeClr val="tx1"/>
                </a:solidFill>
              </a:rPr>
              <a:t>( Unreliable )</a:t>
            </a:r>
          </a:p>
          <a:p>
            <a:pPr lvl="1">
              <a:spcBef>
                <a:spcPct val="50000"/>
              </a:spcBef>
            </a:pPr>
            <a:r>
              <a:rPr lang="zh-TW" altLang="en-US" dirty="0"/>
              <a:t>只負責傳送、不保證送到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沒有接收端確認回傳 </a:t>
            </a:r>
            <a:r>
              <a:rPr lang="en-US" altLang="zh-TW" sz="1600" dirty="0"/>
              <a:t>( Ack )</a:t>
            </a:r>
            <a:r>
              <a:rPr lang="en-US" altLang="zh-TW" dirty="0"/>
              <a:t> </a:t>
            </a:r>
            <a:r>
              <a:rPr lang="zh-TW" altLang="en-US" dirty="0"/>
              <a:t>機制</a:t>
            </a:r>
            <a:endParaRPr lang="en-US" altLang="zh-TW" dirty="0"/>
          </a:p>
          <a:p>
            <a:pPr lvl="1">
              <a:spcBef>
                <a:spcPct val="50000"/>
              </a:spcBef>
            </a:pPr>
            <a:r>
              <a:rPr lang="zh-TW" altLang="en-US" dirty="0"/>
              <a:t>沒有接收端錯誤回傳 </a:t>
            </a:r>
            <a:r>
              <a:rPr lang="en-US" altLang="zh-TW" sz="1600" dirty="0"/>
              <a:t>( </a:t>
            </a:r>
            <a:r>
              <a:rPr lang="en-US" altLang="zh-TW" sz="1600" dirty="0" err="1"/>
              <a:t>NAck</a:t>
            </a:r>
            <a:r>
              <a:rPr lang="en-US" altLang="zh-TW" sz="1600" dirty="0"/>
              <a:t> )</a:t>
            </a:r>
            <a:r>
              <a:rPr lang="en-US" altLang="zh-TW" dirty="0"/>
              <a:t> </a:t>
            </a:r>
            <a:r>
              <a:rPr lang="zh-TW" altLang="en-US" dirty="0"/>
              <a:t>機制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068007" y="0"/>
            <a:ext cx="510073" cy="2762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1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for Tib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for Tib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AIN for Tib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12866</TotalTime>
  <Words>3952</Words>
  <Application>Microsoft Office PowerPoint</Application>
  <PresentationFormat>寬螢幕</PresentationFormat>
  <Paragraphs>498</Paragraphs>
  <Slides>37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6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51" baseType="lpstr">
      <vt:lpstr>NSimSun</vt:lpstr>
      <vt:lpstr>細明體</vt:lpstr>
      <vt:lpstr>微軟正黑體</vt:lpstr>
      <vt:lpstr>Arial</vt:lpstr>
      <vt:lpstr>Arial Narrow</vt:lpstr>
      <vt:lpstr>Calibri</vt:lpstr>
      <vt:lpstr>Wingdings</vt:lpstr>
      <vt:lpstr>COVER</vt:lpstr>
      <vt:lpstr>MAIN</vt:lpstr>
      <vt:lpstr>END</vt:lpstr>
      <vt:lpstr>COVER for TibaMe</vt:lpstr>
      <vt:lpstr>Title for TibaMe</vt:lpstr>
      <vt:lpstr>MAIN for TibaMe</vt:lpstr>
      <vt:lpstr>PhotoImpact</vt:lpstr>
      <vt:lpstr>PowerPoint 簡報</vt:lpstr>
      <vt:lpstr>本節內容</vt:lpstr>
      <vt:lpstr>關於乙太網路 1/2</vt:lpstr>
      <vt:lpstr>關於乙太網路 2/2</vt:lpstr>
      <vt:lpstr>乙太網路的歷史 1/3</vt:lpstr>
      <vt:lpstr>乙太網路的歷史 2/3</vt:lpstr>
      <vt:lpstr>乙太網路的歷史 3/3</vt:lpstr>
      <vt:lpstr>乙太網路中常見的硬體架構與連接</vt:lpstr>
      <vt:lpstr>乙太網路的特性</vt:lpstr>
      <vt:lpstr>乙太網路的優點與缺點</vt:lpstr>
      <vt:lpstr>乙太網路的優點與缺點</vt:lpstr>
      <vt:lpstr>乙太網路的經典標準：10Base5</vt:lpstr>
      <vt:lpstr>如何傳送與辨識資料</vt:lpstr>
      <vt:lpstr>衰減與延長問題</vt:lpstr>
      <vt:lpstr>乙太網路的經典標準：10Base2</vt:lpstr>
      <vt:lpstr>乙太網路的經典標準：10BaseT</vt:lpstr>
      <vt:lpstr>乙太網路的 訊框</vt:lpstr>
      <vt:lpstr>什麼是 MAC Address 與格式 1/2</vt:lpstr>
      <vt:lpstr>什麼是 MAC Address 與格式 2/2</vt:lpstr>
      <vt:lpstr>什麼是 MAC ( 媒體存取控制，Media Access Control )</vt:lpstr>
      <vt:lpstr>網卡的運作與機制</vt:lpstr>
      <vt:lpstr>什麼是 CSMA/CD  1/4</vt:lpstr>
      <vt:lpstr>什麼是 CSMA/CD  1/4</vt:lpstr>
      <vt:lpstr>SP-CSMA/CD 什麼時候該送出封包</vt:lpstr>
      <vt:lpstr>SP-CSMA/CD 如何通知大家碰撞了</vt:lpstr>
      <vt:lpstr>SP-CSMA/CD 如何知道送出後沒有碰撞 1/2</vt:lpstr>
      <vt:lpstr>SP-CSMA/CD 如何知道送出後沒有碰撞 2/2</vt:lpstr>
      <vt:lpstr>如何避免訊號碰撞、廣播</vt:lpstr>
      <vt:lpstr>如何知道別人的 MAC Address 1/3</vt:lpstr>
      <vt:lpstr>如何知道別人的 MAC Address 2/3</vt:lpstr>
      <vt:lpstr>如何知道別人的 MAC Address 3/3</vt:lpstr>
      <vt:lpstr>常見的 802.3 標準</vt:lpstr>
      <vt:lpstr>乙太網路常見的問題與排除 1/3</vt:lpstr>
      <vt:lpstr>乙太網路常見的問題與排除 2/3</vt:lpstr>
      <vt:lpstr>乙太網路常見的問題與排除 3/3</vt:lpstr>
      <vt:lpstr>乙太網路的未來願景 ( 期望 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WEILIN CHANG</dc:creator>
  <cp:lastModifiedBy>3 50</cp:lastModifiedBy>
  <cp:revision>1976</cp:revision>
  <dcterms:created xsi:type="dcterms:W3CDTF">2016-03-07T14:48:16Z</dcterms:created>
  <dcterms:modified xsi:type="dcterms:W3CDTF">2024-09-18T12:32:36Z</dcterms:modified>
</cp:coreProperties>
</file>