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74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2FD6D7-2552-4FD0-B7E1-8A9CADDBF3D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3"/>
            <p14:sldId id="274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E43F9-88BC-423E-91C5-C713B6B55C3D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1AEAA-4335-486D-B8BB-C1D1A55C6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50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D431-A043-7ADD-798D-570AACB14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940E9-54B5-9A98-6FAA-EFDE68B19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86227-E48C-0520-DF1F-E4A542A0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C54D-AD4C-4427-ADDB-EA6584AF14B8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4F6DF-5C83-EEE3-D933-30E1A68C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CCBD7-775E-09EB-23F5-CC30CA53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94CB-7206-4DED-9DBE-59E68357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4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86321-0381-636B-AAED-885B5EA20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3461F-5873-D200-0DF2-AC1ECCDDC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87374-F4CB-4E1D-390E-BD1E6B16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C54D-AD4C-4427-ADDB-EA6584AF14B8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35E2F-4B2D-081E-2F47-479BADCC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7836B-6158-F06D-2B18-CD3C68CB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94CB-7206-4DED-9DBE-59E68357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3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76A6B-CDF0-E992-6D02-AE74338B1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1FAD0-9229-BFFB-FF1A-AD58D79E0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CB692-1FEC-9855-05E2-FC11C2A1F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C54D-AD4C-4427-ADDB-EA6584AF14B8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5CC47-159D-46FF-3D5A-7450E113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8B0B3-BC7F-B55D-E0F8-5B6405C6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94CB-7206-4DED-9DBE-59E68357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9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4B5F-EA94-9DD4-7735-4FE3A34B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F6FFE-EE8A-01B2-0B74-67D0C9461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015BF-969F-114D-65C1-10905AFC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C54D-AD4C-4427-ADDB-EA6584AF14B8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ABE10-976F-8DCA-7B19-27F60D64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6A2AE-810A-8853-033F-19C61F50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94CB-7206-4DED-9DBE-59E68357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5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ABCFA-0FEE-49D4-F1C6-154FD0BA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6A1E8-4C57-048A-2455-9EDA91E3F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5714A-F012-318E-1923-A6D97946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C54D-AD4C-4427-ADDB-EA6584AF14B8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7ED84-5116-3BA1-D4E6-8155084E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C2FA1-369A-C24C-C29F-B0EE6C27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94CB-7206-4DED-9DBE-59E68357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5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A07C2-6886-61D8-2363-4F5F4DDB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20609-7A03-62C9-9756-26239B2C9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74137-81E6-A6A6-AD2C-EE81EB8A4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58D68-3BBA-6973-0B84-1898EC3C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C54D-AD4C-4427-ADDB-EA6584AF14B8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F1FB3-0C7C-070E-EE20-863E960F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43DDB-A1ED-AF6A-DD5E-B18417E4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94CB-7206-4DED-9DBE-59E68357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2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76547-F037-4AB8-A9BA-6B54AB0F6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694A4-7749-E6CA-D495-312BCCE71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F8B80-4CAF-ECCA-61C1-5524F38D3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3E0EA-F443-5C2B-7B86-992BD0818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C15B0-43D5-C924-BD8E-9C3C4C822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959A9E-F5AF-FB2B-6FF6-C88CA786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C54D-AD4C-4427-ADDB-EA6584AF14B8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B706D9-645F-ECF1-5851-7E7585C3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D2D58-1A13-468A-7C7D-160A0970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94CB-7206-4DED-9DBE-59E68357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0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7798-1819-C667-0A71-3E31B418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B8A0E4-FC44-6411-D4C9-2C875048E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C54D-AD4C-4427-ADDB-EA6584AF14B8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5B755-B066-623E-E0A7-D14A20E3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96CE0-925A-108A-120D-ABDE1E4B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94CB-7206-4DED-9DBE-59E68357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7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B698FF-0242-1E42-0CF4-D75207D8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C54D-AD4C-4427-ADDB-EA6584AF14B8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CC29B8-ADBD-90A4-493B-1280188A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0BB19-D927-E6B3-76BF-0D8AE61D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94CB-7206-4DED-9DBE-59E68357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1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1261-3F6B-B057-534B-22CE6BF0E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FB10-27A7-DB84-F747-1380BCDCC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C1116-B4ED-C100-9BC2-D4FA2086E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1D08B-F6D7-0D8A-A5DE-976BFF5F1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C54D-AD4C-4427-ADDB-EA6584AF14B8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0E82E-58BB-6F14-A223-C8EB01D5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6253A-A6C4-F5EA-6C62-0FD0DA25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94CB-7206-4DED-9DBE-59E68357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3FA3-C95F-7EBD-F976-94597E7A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ADE04C-7931-3440-F506-307E3A142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A0988-8EA1-099E-BE89-84308CDD5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2B357-214A-02DB-3AFE-89FD87F4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C54D-AD4C-4427-ADDB-EA6584AF14B8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01C4D-77FD-9063-70DD-8C699CC2F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BD598-9E08-EA8A-AF7B-8CADAA17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94CB-7206-4DED-9DBE-59E68357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4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191F0F-9D76-75D6-954B-88F2D03B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96C5-3BEB-2339-8E40-DC7111600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41D19-B4C5-FC91-6E2A-0B98BF568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EC54D-AD4C-4427-ADDB-EA6584AF14B8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0BB73-ADD4-A201-35B8-EA7FB49F2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DBA93-275C-F559-B8A7-8078AF83B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694CB-7206-4DED-9DBE-59E683574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6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hitefoxxA/E-commerce_SQL_project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F8F90D-056E-E729-97FA-7D50E36C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543" y="1863306"/>
            <a:ext cx="10577423" cy="261380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TITLE: QUERIES AND RESULTS – ECOMMERCE DATABASE</a:t>
            </a:r>
            <a:br>
              <a:rPr lang="en-US" b="1" noProof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ADEYEYE OYINBUSOLA</a:t>
            </a:r>
            <a:br>
              <a:rPr lang="en-US" b="1" noProof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COURSE: DATA ANALYSIS (SQL)</a:t>
            </a:r>
          </a:p>
        </p:txBody>
      </p:sp>
    </p:spTree>
    <p:extLst>
      <p:ext uri="{BB962C8B-B14F-4D97-AF65-F5344CB8AC3E}">
        <p14:creationId xmlns:p14="http://schemas.microsoft.com/office/powerpoint/2010/main" val="440946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7B2D1784-015B-C746-DFE3-ED46E9DD1EA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" b="649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E5E73-0E68-A28E-2DDF-59DBCF6D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6543" y="995363"/>
            <a:ext cx="3745482" cy="4873625"/>
          </a:xfrm>
        </p:spPr>
        <p:txBody>
          <a:bodyPr>
            <a:normAutofit fontScale="92500" lnSpcReduction="10000"/>
          </a:bodyPr>
          <a:lstStyle/>
          <a:p>
            <a:r>
              <a:rPr lang="en-US" b="1" noProof="1">
                <a:latin typeface="Courier New" panose="02070309020205020404" pitchFamily="49" charset="0"/>
                <a:cs typeface="Courier New" panose="02070309020205020404" pitchFamily="49" charset="0"/>
              </a:rPr>
              <a:t>QUERY 9:Employee Sales Ranking.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SELECT CONCAT(e.FirstName," ", e.LastName) AS Employee_Name,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CONCAT('$', FORMAT(SUM(d.Quantity * d.UnitPrice * (1 - d.Discount)),2)) AS Total_Sales,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RANK() OVER (ORDER BY SUM(d.Quantity * d.UnitPrice * (1 - d.Discount))) AS Sales_Rank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FROM Employees e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JOIN Orders o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ON e.EmployeeID=o.EmployeeID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JOIN OrderDetails d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ON o.OrderID = d.OrderID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GROUP BY Employee_Name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ORDER BY Sales_Rank;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AF3562-C593-04F5-FE61-BE3FBFAB7626}"/>
              </a:ext>
            </a:extLst>
          </p:cNvPr>
          <p:cNvSpPr/>
          <p:nvPr/>
        </p:nvSpPr>
        <p:spPr>
          <a:xfrm>
            <a:off x="1026543" y="462013"/>
            <a:ext cx="10328846" cy="4553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 &amp; Result</a:t>
            </a:r>
          </a:p>
        </p:txBody>
      </p:sp>
    </p:spTree>
    <p:extLst>
      <p:ext uri="{BB962C8B-B14F-4D97-AF65-F5344CB8AC3E}">
        <p14:creationId xmlns:p14="http://schemas.microsoft.com/office/powerpoint/2010/main" val="2634678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C08944A-6D4F-7A95-8450-D9075855FBD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5" b="1955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07AAA-FEAF-5292-5660-E6F23C1E9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181" y="987425"/>
            <a:ext cx="3667844" cy="4881563"/>
          </a:xfrm>
        </p:spPr>
        <p:txBody>
          <a:bodyPr>
            <a:normAutofit fontScale="85000" lnSpcReduction="20000"/>
          </a:bodyPr>
          <a:lstStyle/>
          <a:p>
            <a:r>
              <a:rPr lang="en-US" b="1" noProof="1">
                <a:latin typeface="Courier New" panose="02070309020205020404" pitchFamily="49" charset="0"/>
                <a:cs typeface="Courier New" panose="02070309020205020404" pitchFamily="49" charset="0"/>
              </a:rPr>
              <a:t>QUERY 10:Sales by Country and Category.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SELECT c.Country, ca.CategoryName,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CONCAT('$', FORMAT(SUM(p.Unit * p.Price),2)) AS Total_Sales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FROM Customers c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JOIN Orders o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ON c.CustomerID = o.CustomerID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JOIN OrderDetails d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ON o.OrderID = d.OrderID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JOIN Products p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ON d.ProductID = p.ProductID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JOIN Categories ca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ON p.CategoryID = ca.CategoryID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GROUP BY c.Country, ca.CategoryName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ORDER BY c.Country, ca.CategoryName;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CB7092-C9A5-6A58-EB00-D0C03AE1160B}"/>
              </a:ext>
            </a:extLst>
          </p:cNvPr>
          <p:cNvSpPr/>
          <p:nvPr/>
        </p:nvSpPr>
        <p:spPr>
          <a:xfrm>
            <a:off x="1104181" y="462013"/>
            <a:ext cx="10251207" cy="4553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 &amp; Result</a:t>
            </a:r>
          </a:p>
        </p:txBody>
      </p:sp>
    </p:spTree>
    <p:extLst>
      <p:ext uri="{BB962C8B-B14F-4D97-AF65-F5344CB8AC3E}">
        <p14:creationId xmlns:p14="http://schemas.microsoft.com/office/powerpoint/2010/main" val="3403427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922E3B-42B0-9821-04A0-D8044003D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4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QUERY 11: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Year-over-Year Sales Growth</a:t>
            </a:r>
            <a:endParaRPr lang="en-US" sz="14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SELECT t1.ProductID,t1.ProductName,t1.Order_Year,t1.Total_Sales,t2.Total_Sales AS Previous_Year_Sales,    ((t1.Total_Sales - t2.Total_Sales) / t2.Total_Sales) * 100 AS Percentage_Growth</a:t>
            </a:r>
          </a:p>
          <a:p>
            <a:pPr marL="0" indent="0">
              <a:buNone/>
            </a:pP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FROM(SELECT p.ProductID, p.ProductName,YEAR(o.OrderDate) AS Order_Year,</a:t>
            </a:r>
          </a:p>
          <a:p>
            <a:pPr marL="0" indent="0">
              <a:buNone/>
            </a:pP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SUM(d.Quantity * d.UnitPrice) AS Total_Sales</a:t>
            </a:r>
          </a:p>
          <a:p>
            <a:pPr marL="0" indent="0">
              <a:buNone/>
            </a:pP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FROM Orders o</a:t>
            </a:r>
          </a:p>
          <a:p>
            <a:pPr marL="0" indent="0">
              <a:buNone/>
            </a:pP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JOIN OrderDetails d </a:t>
            </a:r>
          </a:p>
          <a:p>
            <a:pPr marL="0" indent="0">
              <a:buNone/>
            </a:pP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ON o.OrderID = d.OrderID</a:t>
            </a:r>
          </a:p>
          <a:p>
            <a:pPr marL="0" indent="0">
              <a:buNone/>
            </a:pP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JOIN Products p</a:t>
            </a:r>
          </a:p>
          <a:p>
            <a:pPr marL="0" indent="0">
              <a:buNone/>
            </a:pP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ON d.ProductID = p.ProductID</a:t>
            </a:r>
          </a:p>
          <a:p>
            <a:pPr marL="0" indent="0">
              <a:buNone/>
            </a:pP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GROUP BY p.ProductID, p.ProductName, Order_Year) AS t1</a:t>
            </a:r>
          </a:p>
          <a:p>
            <a:pPr marL="0" indent="0">
              <a:buNone/>
            </a:pP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JOIN(SELECT p.ProductID, p.ProductName,YEAR(o.OrderDate) AS Order_Year,</a:t>
            </a:r>
          </a:p>
          <a:p>
            <a:pPr marL="0" indent="0">
              <a:buNone/>
            </a:pP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SUM(d.Quantity * d.UnitPrice) AS Total_Sales</a:t>
            </a:r>
          </a:p>
          <a:p>
            <a:pPr marL="0" indent="0">
              <a:buNone/>
            </a:pP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FROM Orders o</a:t>
            </a:r>
          </a:p>
          <a:p>
            <a:pPr marL="0" indent="0">
              <a:buNone/>
            </a:pP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JOIN OrderDetails d </a:t>
            </a:r>
          </a:p>
          <a:p>
            <a:pPr marL="0" indent="0">
              <a:buNone/>
            </a:pP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ON o.OrderID = d.OrderID</a:t>
            </a:r>
          </a:p>
          <a:p>
            <a:pPr marL="0" indent="0">
              <a:buNone/>
            </a:pP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JOIN Products p </a:t>
            </a:r>
          </a:p>
          <a:p>
            <a:pPr marL="0" indent="0">
              <a:buNone/>
            </a:pP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ON d.ProductID = p.ProductID</a:t>
            </a:r>
          </a:p>
          <a:p>
            <a:pPr marL="0" indent="0">
              <a:buNone/>
            </a:pP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GROUP BY p.ProductID, p.ProductName, Order_Year) AS t2 </a:t>
            </a:r>
          </a:p>
          <a:p>
            <a:pPr marL="0" indent="0">
              <a:buNone/>
            </a:pP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ON t1.ProductID = t2.ProductID AND t1.Order_Year = t2.Order_Year + 1</a:t>
            </a:r>
          </a:p>
          <a:p>
            <a:pPr marL="0" indent="0">
              <a:buNone/>
            </a:pPr>
            <a:r>
              <a:rPr lang="en-US" sz="1400" noProof="1">
                <a:latin typeface="Courier New" panose="02070309020205020404" pitchFamily="49" charset="0"/>
                <a:cs typeface="Courier New" panose="02070309020205020404" pitchFamily="49" charset="0"/>
              </a:rPr>
              <a:t>ORDER BY t1.ProductID, t1.Order_Year;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7ABACB-904E-8D52-6F71-3E1DCF9F2B08}"/>
              </a:ext>
            </a:extLst>
          </p:cNvPr>
          <p:cNvSpPr/>
          <p:nvPr/>
        </p:nvSpPr>
        <p:spPr>
          <a:xfrm>
            <a:off x="96254" y="105878"/>
            <a:ext cx="11954575" cy="4553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 </a:t>
            </a:r>
          </a:p>
        </p:txBody>
      </p:sp>
    </p:spTree>
    <p:extLst>
      <p:ext uri="{BB962C8B-B14F-4D97-AF65-F5344CB8AC3E}">
        <p14:creationId xmlns:p14="http://schemas.microsoft.com/office/powerpoint/2010/main" val="2908477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27D7507-30E8-BE69-C09F-C7C2CEC60FC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" b="990"/>
          <a:stretch>
            <a:fillRect/>
          </a:stretch>
        </p:blipFill>
        <p:spPr>
          <a:xfrm>
            <a:off x="2526616" y="992187"/>
            <a:ext cx="6172200" cy="4873625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59AD3AE-6B09-BA39-C163-DB9FD2B10E86}"/>
              </a:ext>
            </a:extLst>
          </p:cNvPr>
          <p:cNvSpPr/>
          <p:nvPr/>
        </p:nvSpPr>
        <p:spPr>
          <a:xfrm>
            <a:off x="96254" y="105878"/>
            <a:ext cx="11954575" cy="4553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36485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C1BA974-CFFF-9384-AC5B-2293A0B42F5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" b="2234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83D54-26B8-2E4B-C4E4-6E63EC235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181" y="987425"/>
            <a:ext cx="3667844" cy="4881563"/>
          </a:xfrm>
        </p:spPr>
        <p:txBody>
          <a:bodyPr>
            <a:normAutofit fontScale="77500" lnSpcReduction="20000"/>
          </a:bodyPr>
          <a:lstStyle/>
          <a:p>
            <a:r>
              <a:rPr lang="en-US" b="1" noProof="1">
                <a:latin typeface="Courier New" panose="02070309020205020404" pitchFamily="49" charset="0"/>
                <a:cs typeface="Courier New" panose="02070309020205020404" pitchFamily="49" charset="0"/>
              </a:rPr>
              <a:t>QUERY 12:Order Quantity Percentile.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SELECT o.OrderID,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SUM(d.Quantity) AS Total_Quantity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FROM Orders o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JOIN OrderDetails d 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ON o.OrderID = d.OrderID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GROUP BY o.OrderID;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SELECT OrderID,Total_Quantity,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PERCENT_RANK() OVER (ORDER BY Total_Quantity) AS Quantity_Percentile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FROM (SELECT o.OrderID,SUM(d.Quantity) AS Total_Quantity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FROM Orders o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JOIN Orderdetails d 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ON o.OrderID = d.OrderID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GROUP BY o.OrderID) AS Order_Totals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ORDER BY Total_Quantity;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093E19-A54B-6769-8AA3-DA730CA1C596}"/>
              </a:ext>
            </a:extLst>
          </p:cNvPr>
          <p:cNvSpPr/>
          <p:nvPr/>
        </p:nvSpPr>
        <p:spPr>
          <a:xfrm>
            <a:off x="1104181" y="462013"/>
            <a:ext cx="10251207" cy="4553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 &amp; Result</a:t>
            </a:r>
          </a:p>
        </p:txBody>
      </p:sp>
    </p:spTree>
    <p:extLst>
      <p:ext uri="{BB962C8B-B14F-4D97-AF65-F5344CB8AC3E}">
        <p14:creationId xmlns:p14="http://schemas.microsoft.com/office/powerpoint/2010/main" val="1088039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1B44C7EC-5C13-C2DE-289A-0AF8BB0ABC5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4" b="1894"/>
          <a:stretch/>
        </p:blipFill>
        <p:spPr>
          <a:xfrm>
            <a:off x="5168766" y="987425"/>
            <a:ext cx="6186622" cy="48850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0A754-36BA-DE55-2A8B-A8C9386C1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9675" y="987425"/>
            <a:ext cx="3702350" cy="4881563"/>
          </a:xfrm>
        </p:spPr>
        <p:txBody>
          <a:bodyPr/>
          <a:lstStyle/>
          <a:p>
            <a:r>
              <a:rPr lang="en-US" b="1" noProof="1">
                <a:latin typeface="Courier New" panose="02070309020205020404" pitchFamily="49" charset="0"/>
                <a:cs typeface="Courier New" panose="02070309020205020404" pitchFamily="49" charset="0"/>
              </a:rPr>
              <a:t>QUERY 13:Products Never Reordered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SELECT p.ProductID, p.ProductName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FROM Products p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JOIN OrderDetails d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ON p.ProductID = d.ProductID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GROUP BY p.ProductID, p.ProductName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HAVING COUNT(Distinct d.OrderID) = 1;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1B010C-7B9B-6734-60D4-77087A3A5130}"/>
              </a:ext>
            </a:extLst>
          </p:cNvPr>
          <p:cNvSpPr/>
          <p:nvPr/>
        </p:nvSpPr>
        <p:spPr>
          <a:xfrm>
            <a:off x="1069675" y="462013"/>
            <a:ext cx="10285714" cy="4553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 &amp; Result</a:t>
            </a:r>
          </a:p>
        </p:txBody>
      </p:sp>
    </p:spTree>
    <p:extLst>
      <p:ext uri="{BB962C8B-B14F-4D97-AF65-F5344CB8AC3E}">
        <p14:creationId xmlns:p14="http://schemas.microsoft.com/office/powerpoint/2010/main" val="1605402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719E80E1-5BDF-BCBA-6BC0-37D9CB47264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" b="5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E2AD4-5F68-A7AF-55AA-CA5C94F88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3411" y="987425"/>
            <a:ext cx="3788614" cy="4881563"/>
          </a:xfrm>
        </p:spPr>
        <p:txBody>
          <a:bodyPr>
            <a:normAutofit fontScale="70000" lnSpcReduction="20000"/>
          </a:bodyPr>
          <a:lstStyle/>
          <a:p>
            <a:r>
              <a:rPr lang="en-US" b="1" noProof="1">
                <a:latin typeface="Courier New" panose="02070309020205020404" pitchFamily="49" charset="0"/>
                <a:cs typeface="Courier New" panose="02070309020205020404" pitchFamily="49" charset="0"/>
              </a:rPr>
              <a:t>QUERY 14:Most Valuable Product by Revenue.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DROP VIEW IF EXISTS Product_revenue;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CREATE VIEW Product_revenue AS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SELECT p.ProductID,p.ProductName,ca.CategoryID,ca.CategoryName,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CONCAT('$', FORMAT(SUM(d.Quantity * d.UnitPrice),2)) AS Revenue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FROM OrderDetails d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JOIN Products p 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ON d.ProductID = p.ProductID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JOIN Categories ca 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ON p.CategoryID = ca.CategoryID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GROUP BY p.ProductID, p.ProductName, ca.CategoryID, ca.CategoryName;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SELECT * FROM Product_revenue;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SELECT pr.CategoryName, pr.ProductName, pr.revenue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FROM Product_revenue pr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WHERE pr.revenue = (    SELECT MAX(Revenue)    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FROM Product_revenue   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 WHERE CategoryID = pr.CategoryID    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F9FF97-C3EA-FE5B-ADD5-9EECE9738CDE}"/>
              </a:ext>
            </a:extLst>
          </p:cNvPr>
          <p:cNvSpPr/>
          <p:nvPr/>
        </p:nvSpPr>
        <p:spPr>
          <a:xfrm>
            <a:off x="983411" y="462013"/>
            <a:ext cx="10371977" cy="4553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 &amp; Result</a:t>
            </a:r>
          </a:p>
        </p:txBody>
      </p:sp>
    </p:spTree>
    <p:extLst>
      <p:ext uri="{BB962C8B-B14F-4D97-AF65-F5344CB8AC3E}">
        <p14:creationId xmlns:p14="http://schemas.microsoft.com/office/powerpoint/2010/main" val="3635661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DE85FFE-7FDD-26F0-7A27-CA263654C5F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" b="387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9EF5B-C56A-4ED5-F321-FDF37AA7C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987425"/>
            <a:ext cx="3935413" cy="4881563"/>
          </a:xfrm>
        </p:spPr>
        <p:txBody>
          <a:bodyPr/>
          <a:lstStyle/>
          <a:p>
            <a:r>
              <a:rPr lang="en-US" b="1" noProof="1">
                <a:latin typeface="Courier New" panose="02070309020205020404" pitchFamily="49" charset="0"/>
                <a:cs typeface="Courier New" panose="02070309020205020404" pitchFamily="49" charset="0"/>
              </a:rPr>
              <a:t>QUERY 15:Complex Order Details.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SELECT o.OrderID,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SUM(d.Quantity * d.UnitPrice * (1 - d.Discount)) AS Total_order_price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FROM Orders o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JOIN OrderDetails d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ON o.OrderID = d.OrderID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GROUP BY o.OrderID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HAVING Total_order_price &gt; 100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AND MAX(d.Discount) &gt;= 0.05;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30CD3-CEF6-BE3B-4751-B431EFD80ECB}"/>
              </a:ext>
            </a:extLst>
          </p:cNvPr>
          <p:cNvSpPr/>
          <p:nvPr/>
        </p:nvSpPr>
        <p:spPr>
          <a:xfrm>
            <a:off x="836612" y="462013"/>
            <a:ext cx="10518777" cy="4553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 &amp; Result</a:t>
            </a:r>
          </a:p>
        </p:txBody>
      </p:sp>
    </p:spTree>
    <p:extLst>
      <p:ext uri="{BB962C8B-B14F-4D97-AF65-F5344CB8AC3E}">
        <p14:creationId xmlns:p14="http://schemas.microsoft.com/office/powerpoint/2010/main" val="2312533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E7F2-8AFF-238A-77FD-88BFD6D8E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88" y="1549667"/>
            <a:ext cx="10969191" cy="3474720"/>
          </a:xfrm>
        </p:spPr>
        <p:txBody>
          <a:bodyPr>
            <a:normAutofit/>
          </a:bodyPr>
          <a:lstStyle/>
          <a:p>
            <a:pPr algn="ctr"/>
            <a:r>
              <a:rPr lang="en-US" sz="96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br>
              <a:rPr lang="en-US" sz="9600" noProof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noProof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All SQL Queries and Resources are Available on my GitHub</a:t>
            </a:r>
            <a:r>
              <a:rPr 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noProof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WhitefoxxA/E-commerce_SQL_project: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Course project submission: E-commerce SQL database queries with results.</a:t>
            </a:r>
            <a:br>
              <a:rPr lang="en-US" sz="1200" noProof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13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CF55BA9-136E-451A-E1C6-DEBBEBE26C1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" b="981"/>
          <a:stretch/>
        </p:blipFill>
        <p:spPr>
          <a:xfrm>
            <a:off x="5321060" y="941942"/>
            <a:ext cx="6172200" cy="48736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1126E9-0CA7-E8AC-5CFF-DA8A01598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8740" y="888521"/>
            <a:ext cx="4073285" cy="4980468"/>
          </a:xfrm>
        </p:spPr>
        <p:txBody>
          <a:bodyPr anchor="ctr">
            <a:normAutofit/>
          </a:bodyPr>
          <a:lstStyle/>
          <a:p>
            <a:r>
              <a:rPr lang="en-US" b="1" noProof="1">
                <a:latin typeface="Courier New" panose="02070309020205020404" pitchFamily="49" charset="0"/>
                <a:cs typeface="Courier New" panose="02070309020205020404" pitchFamily="49" charset="0"/>
              </a:rPr>
              <a:t>QUERY 1: Total Sales by Employee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CONCAT(e.FirstName," ", e.LastName) AS Employee_name,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CONCAT('$', FORMAT(SUM(d.Quantity * d.UnitPrice),2)) AS Total_Sales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FROM Employees e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JOIN Orders o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ON e.EmployeeID = o.EmployeeID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JOIN OrderDetails d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ON o.OrderID = d.OrderID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GROUP BY Employee_name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ORDER BY Total_Sales DESC;</a:t>
            </a:r>
          </a:p>
          <a:p>
            <a:endParaRPr lang="en-US" noProof="1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412ED9-9C30-CD3C-F262-2F64C8840121}"/>
              </a:ext>
            </a:extLst>
          </p:cNvPr>
          <p:cNvSpPr/>
          <p:nvPr/>
        </p:nvSpPr>
        <p:spPr>
          <a:xfrm>
            <a:off x="698739" y="433137"/>
            <a:ext cx="10794521" cy="4553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 &amp; Result</a:t>
            </a:r>
          </a:p>
        </p:txBody>
      </p:sp>
    </p:spTree>
    <p:extLst>
      <p:ext uri="{BB962C8B-B14F-4D97-AF65-F5344CB8AC3E}">
        <p14:creationId xmlns:p14="http://schemas.microsoft.com/office/powerpoint/2010/main" val="680577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994C09D-A82F-FF26-7EA9-EE6FB9F89F2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4" b="418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C5D17-F2EC-AEF5-284D-A50CD6291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5608" y="995363"/>
            <a:ext cx="4116417" cy="4873625"/>
          </a:xfrm>
        </p:spPr>
        <p:txBody>
          <a:bodyPr anchor="ctr"/>
          <a:lstStyle/>
          <a:p>
            <a:r>
              <a:rPr lang="en-US" b="1" noProof="1">
                <a:latin typeface="Courier New" panose="02070309020205020404" pitchFamily="49" charset="0"/>
                <a:cs typeface="Courier New" panose="02070309020205020404" pitchFamily="49" charset="0"/>
              </a:rPr>
              <a:t>QUERY 2: Top 5 Customers by Sales.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SELECT c.CustomerName,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CONCAT('$', FORMAT(SUM(d.Quantity * d.UnitPrice),2)) AS Total_Expense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FROM Customers c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JOIN Orders o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ON c.CustomerID = o.CustomerID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JOIN OrderDetails d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ON o.OrderID = d.OrderID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GROUP BY c.CustomerID, c.CustomerName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ORDER BY Total_ExpenseLIMIT 5;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C50186-BFBF-D88C-7B33-6D5FF4F63364}"/>
              </a:ext>
            </a:extLst>
          </p:cNvPr>
          <p:cNvSpPr/>
          <p:nvPr/>
        </p:nvSpPr>
        <p:spPr>
          <a:xfrm>
            <a:off x="655608" y="532042"/>
            <a:ext cx="10699780" cy="4553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 &amp; Result</a:t>
            </a:r>
          </a:p>
        </p:txBody>
      </p:sp>
    </p:spTree>
    <p:extLst>
      <p:ext uri="{BB962C8B-B14F-4D97-AF65-F5344CB8AC3E}">
        <p14:creationId xmlns:p14="http://schemas.microsoft.com/office/powerpoint/2010/main" val="337340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ED68AE0-1A6C-9F11-1EAE-A9715713683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" r="703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D8FA2-4A6E-44DC-B85A-B6BB56CB9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3856" y="987425"/>
            <a:ext cx="3638169" cy="4881563"/>
          </a:xfrm>
        </p:spPr>
        <p:txBody>
          <a:bodyPr anchor="ctr"/>
          <a:lstStyle/>
          <a:p>
            <a:r>
              <a:rPr lang="en-US" b="1" noProof="1">
                <a:latin typeface="Courier New" panose="02070309020205020404" pitchFamily="49" charset="0"/>
                <a:cs typeface="Courier New" panose="02070309020205020404" pitchFamily="49" charset="0"/>
              </a:rPr>
              <a:t>QUERY 3: Monthly Sales Trend 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SELECT date_format(o.OrderDate, '%Y-%m') AS Month,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CONCAT('$',FORMAT(SUM(d.Quantity * d.UnitPrice),2)) AS Total_Sales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FROM Orders o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JOIN OrderDetails d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ON o.OrderID = d.OrderID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WHERE YEAR(o.OrderDate) = 1997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GROUP BY date_format(o.OrderDate, '%Y-%m’)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ORDER BY MONTH;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615AA3-D9DE-52F6-7FC8-94A5A0974424}"/>
              </a:ext>
            </a:extLst>
          </p:cNvPr>
          <p:cNvSpPr/>
          <p:nvPr/>
        </p:nvSpPr>
        <p:spPr>
          <a:xfrm>
            <a:off x="1133856" y="532042"/>
            <a:ext cx="10794521" cy="4553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 &amp; Result</a:t>
            </a:r>
          </a:p>
        </p:txBody>
      </p:sp>
    </p:spTree>
    <p:extLst>
      <p:ext uri="{BB962C8B-B14F-4D97-AF65-F5344CB8AC3E}">
        <p14:creationId xmlns:p14="http://schemas.microsoft.com/office/powerpoint/2010/main" val="259902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39CEFEB-B473-C5D1-C9C1-176147B63CF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6" r="4916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CE8EA-06CE-398C-5313-4CEBD13FC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9675" y="987425"/>
            <a:ext cx="3702350" cy="4881563"/>
          </a:xfrm>
        </p:spPr>
        <p:txBody>
          <a:bodyPr>
            <a:normAutofit fontScale="92500"/>
          </a:bodyPr>
          <a:lstStyle/>
          <a:p>
            <a:r>
              <a:rPr lang="en-US" b="1" noProof="1">
                <a:latin typeface="Courier New" panose="02070309020205020404" pitchFamily="49" charset="0"/>
                <a:cs typeface="Courier New" panose="02070309020205020404" pitchFamily="49" charset="0"/>
              </a:rPr>
              <a:t>QUERY 4: Order Fulfilment Time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SELECT e.FirstName,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CONCAT(ROUND(AVG(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CASE	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    WHEN YEAR(o.OrderDate) = 1996 THEN 3	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    WHEN YEAR(o.OrderDate) = 1997 THEN 5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	ELSE 0END),0),' ','Days') AS AVG_FULFILMENT_DAYS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FROM Employees e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JOIN Orders o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ON e.EmployeeID=O.EmployeeID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GROUP BY e.FirstName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ORDER BY AVG_FULFILMENT_DAYS;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2E628C-9D62-23E9-184E-BF0068A8B07C}"/>
              </a:ext>
            </a:extLst>
          </p:cNvPr>
          <p:cNvSpPr/>
          <p:nvPr/>
        </p:nvSpPr>
        <p:spPr>
          <a:xfrm>
            <a:off x="1069675" y="433137"/>
            <a:ext cx="10285713" cy="4553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 &amp; Result</a:t>
            </a:r>
          </a:p>
        </p:txBody>
      </p:sp>
    </p:spTree>
    <p:extLst>
      <p:ext uri="{BB962C8B-B14F-4D97-AF65-F5344CB8AC3E}">
        <p14:creationId xmlns:p14="http://schemas.microsoft.com/office/powerpoint/2010/main" val="1168847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C675F3A3-0E4E-137E-FD27-5CA2D9A503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" r="857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79E7F-9E15-98B0-B46B-D7524A2AF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74785" y="987425"/>
            <a:ext cx="3838755" cy="4873625"/>
          </a:xfrm>
        </p:spPr>
        <p:txBody>
          <a:bodyPr/>
          <a:lstStyle/>
          <a:p>
            <a:r>
              <a:rPr lang="en-US" b="1" noProof="1">
                <a:latin typeface="Courier New" panose="02070309020205020404" pitchFamily="49" charset="0"/>
                <a:cs typeface="Courier New" panose="02070309020205020404" pitchFamily="49" charset="0"/>
              </a:rPr>
              <a:t>QUERY 5:Total Sales By Customers In London.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SELECT c.CustomerName, City,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CONCAT('$',FORMAT(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SUM(d.Quantity * d.UnitPrice),2))AS Total_Sales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FROM Customers c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JOIN Orders o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ON c.CustomerID=o.CustomerID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JOIN OrderDetails d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ON o.OrderID = d.OrderID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WHERE c.City = 'London’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GROUP BY c.CustomerName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ORDER BY Total_Sales;</a:t>
            </a:r>
          </a:p>
          <a:p>
            <a:endParaRPr lang="en-US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E4899B-C7E2-FDF4-1DC8-655D0C71E794}"/>
              </a:ext>
            </a:extLst>
          </p:cNvPr>
          <p:cNvSpPr/>
          <p:nvPr/>
        </p:nvSpPr>
        <p:spPr>
          <a:xfrm>
            <a:off x="974785" y="433137"/>
            <a:ext cx="10794521" cy="4553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 &amp; Result</a:t>
            </a:r>
          </a:p>
        </p:txBody>
      </p:sp>
    </p:spTree>
    <p:extLst>
      <p:ext uri="{BB962C8B-B14F-4D97-AF65-F5344CB8AC3E}">
        <p14:creationId xmlns:p14="http://schemas.microsoft.com/office/powerpoint/2010/main" val="2462393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39F3164-10E9-2BA3-9618-EF9B0E4A3FD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2" b="1612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DEB37-E272-95A4-329E-E1F102D2B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2038" y="987425"/>
            <a:ext cx="3779987" cy="4881563"/>
          </a:xfrm>
        </p:spPr>
        <p:txBody>
          <a:bodyPr/>
          <a:lstStyle/>
          <a:p>
            <a:r>
              <a:rPr lang="en-US" b="1" noProof="1">
                <a:latin typeface="Courier New" panose="02070309020205020404" pitchFamily="49" charset="0"/>
                <a:cs typeface="Courier New" panose="02070309020205020404" pitchFamily="49" charset="0"/>
              </a:rPr>
              <a:t>QUERY 6:Customers with Multiple Orders on the Same Date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SELECT c.CustomerName, o.OrderDate,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Count(o.OrderID) AS Amount_of_orders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FROM Customers c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JOIN Orders o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ON c.CustomerID=o.CustomerID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GROUP BY c.CustomerName, o.OrderDate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HAVING COUNT(o.OrderID)&gt; 1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ORDER BY Amount_of_orders;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741F8C-AF1A-9619-5091-4BDD3EC41B20}"/>
              </a:ext>
            </a:extLst>
          </p:cNvPr>
          <p:cNvSpPr/>
          <p:nvPr/>
        </p:nvSpPr>
        <p:spPr>
          <a:xfrm>
            <a:off x="992038" y="462013"/>
            <a:ext cx="10363351" cy="4553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 &amp; Result</a:t>
            </a:r>
          </a:p>
        </p:txBody>
      </p:sp>
    </p:spTree>
    <p:extLst>
      <p:ext uri="{BB962C8B-B14F-4D97-AF65-F5344CB8AC3E}">
        <p14:creationId xmlns:p14="http://schemas.microsoft.com/office/powerpoint/2010/main" val="1837808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742BEEE5-EE96-BA0F-BF54-09F8FC9C0C5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3" b="1083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378A2C-71B4-C202-F6DB-723B026FB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6158" y="987425"/>
            <a:ext cx="3805867" cy="4881563"/>
          </a:xfrm>
        </p:spPr>
        <p:txBody>
          <a:bodyPr/>
          <a:lstStyle/>
          <a:p>
            <a:r>
              <a:rPr lang="en-US" b="1" noProof="1">
                <a:latin typeface="Courier New" panose="02070309020205020404" pitchFamily="49" charset="0"/>
                <a:cs typeface="Courier New" panose="02070309020205020404" pitchFamily="49" charset="0"/>
              </a:rPr>
              <a:t>QUERY 7: Average Discount per Product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SELECT p.ProductName,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ROUND(AVG(d.Discount),2) AS Avg_Discount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FROM Products p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JOIN OrderDetails d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ON p.ProductID = d.ProductID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GROUP BY p.ProductName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ORDER BY Avg_Discount;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20DF58-4F66-F9E9-34DF-FBEE1734A5B2}"/>
              </a:ext>
            </a:extLst>
          </p:cNvPr>
          <p:cNvSpPr/>
          <p:nvPr/>
        </p:nvSpPr>
        <p:spPr>
          <a:xfrm>
            <a:off x="966159" y="462013"/>
            <a:ext cx="10389230" cy="4553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 &amp; Result</a:t>
            </a:r>
          </a:p>
        </p:txBody>
      </p:sp>
    </p:spTree>
    <p:extLst>
      <p:ext uri="{BB962C8B-B14F-4D97-AF65-F5344CB8AC3E}">
        <p14:creationId xmlns:p14="http://schemas.microsoft.com/office/powerpoint/2010/main" val="1905849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CE64421D-1356-210D-0842-8F41327CA25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" r="653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96A2D-B0CB-7385-6381-CDE57E351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9675" y="995363"/>
            <a:ext cx="3702350" cy="4873625"/>
          </a:xfrm>
        </p:spPr>
        <p:txBody>
          <a:bodyPr>
            <a:normAutofit lnSpcReduction="10000"/>
          </a:bodyPr>
          <a:lstStyle/>
          <a:p>
            <a:r>
              <a:rPr lang="en-US" b="1" noProof="1">
                <a:latin typeface="Courier New" panose="02070309020205020404" pitchFamily="49" charset="0"/>
                <a:cs typeface="Courier New" panose="02070309020205020404" pitchFamily="49" charset="0"/>
              </a:rPr>
              <a:t>QUERY 8:Products Ordered by Each Customer.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SELECT c.CustomerName, p.ProductName,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SUM(d.Quantity) AS Total_Quantity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FROM Customers c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JOIN Orders o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ON c.CustomerID=o.CustomerID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JOIN OrderDetails d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ON o.OrderID = d.OrderID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JOIN Products p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ON d.ProductID = p.ProductID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GROUP BY c.CustomerName, p.ProductName</a:t>
            </a:r>
          </a:p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ORDER BY Total_Quantity;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98814C-5C67-993D-9346-09732DEF8A4E}"/>
              </a:ext>
            </a:extLst>
          </p:cNvPr>
          <p:cNvSpPr/>
          <p:nvPr/>
        </p:nvSpPr>
        <p:spPr>
          <a:xfrm>
            <a:off x="1069675" y="462013"/>
            <a:ext cx="10285713" cy="4553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 &amp; Result</a:t>
            </a:r>
          </a:p>
        </p:txBody>
      </p:sp>
    </p:spTree>
    <p:extLst>
      <p:ext uri="{BB962C8B-B14F-4D97-AF65-F5344CB8AC3E}">
        <p14:creationId xmlns:p14="http://schemas.microsoft.com/office/powerpoint/2010/main" val="3505528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1563</Words>
  <Application>Microsoft Office PowerPoint</Application>
  <PresentationFormat>Widescreen</PresentationFormat>
  <Paragraphs>196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Times New Roman</vt:lpstr>
      <vt:lpstr>Office Theme</vt:lpstr>
      <vt:lpstr>TITLE: QUERIES AND RESULTS – ECOMMERCE DATABASE SUBMITTED BY: ADEYEYE OYINBUSOLA COURSE: DATA ANALYSIS (SQL)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 All SQL Queries and Resources are Available on my GitHub: WhitefoxxA/E-commerce_SQL_project: Course project submission: E-commerce SQL database queries with results.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Oyinbusola Adeyeye</dc:creator>
  <cp:lastModifiedBy>Oyinbusola Adeyeye</cp:lastModifiedBy>
  <cp:revision>10</cp:revision>
  <dcterms:created xsi:type="dcterms:W3CDTF">2025-09-01T23:54:31Z</dcterms:created>
  <dcterms:modified xsi:type="dcterms:W3CDTF">2025-09-02T20:20:09Z</dcterms:modified>
</cp:coreProperties>
</file>