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9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3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97" r:id="rId25"/>
    <p:sldId id="293" r:id="rId26"/>
    <p:sldId id="294" r:id="rId27"/>
    <p:sldId id="296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B5875-F267-4A36-8F49-AB483D2F75FF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AF9E1-0E56-4107-89AF-75FEA138D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6335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023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CB60-8448-48BA-8C0B-AA160469D0E3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0E6D-0E67-41C6-B8A9-412A85B8B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29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CB60-8448-48BA-8C0B-AA160469D0E3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0E6D-0E67-41C6-B8A9-412A85B8B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059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CB60-8448-48BA-8C0B-AA160469D0E3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0E6D-0E67-41C6-B8A9-412A85B8B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115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CB60-8448-48BA-8C0B-AA160469D0E3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0E6D-0E67-41C6-B8A9-412A85B8B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305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CB60-8448-48BA-8C0B-AA160469D0E3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0E6D-0E67-41C6-B8A9-412A85B8B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20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CB60-8448-48BA-8C0B-AA160469D0E3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0E6D-0E67-41C6-B8A9-412A85B8B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444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CB60-8448-48BA-8C0B-AA160469D0E3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0E6D-0E67-41C6-B8A9-412A85B8B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28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CB60-8448-48BA-8C0B-AA160469D0E3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0E6D-0E67-41C6-B8A9-412A85B8B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72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CB60-8448-48BA-8C0B-AA160469D0E3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0E6D-0E67-41C6-B8A9-412A85B8B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994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CB60-8448-48BA-8C0B-AA160469D0E3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0E6D-0E67-41C6-B8A9-412A85B8B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05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CB60-8448-48BA-8C0B-AA160469D0E3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0E6D-0E67-41C6-B8A9-412A85B8B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229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3CB60-8448-48BA-8C0B-AA160469D0E3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70E6D-0E67-41C6-B8A9-412A85B8B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250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E9903-FB3C-48AC-B938-4D2E45F317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HelveticaNeueLT Pro 55 Roman" panose="020B0604020202020204" pitchFamily="34" charset="0"/>
                <a:cs typeface="MoolBoran" panose="020B0604020202020204" pitchFamily="34" charset="0"/>
              </a:rPr>
              <a:t>Welcome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605718-D30F-401A-88BF-68CC174C54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128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HelveticaNeueLT Pro 55 Roman" panose="020B0604020202020204" pitchFamily="34" charset="0"/>
              </a:rPr>
              <a:t>So what is CTF?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73578-0735-4072-A332-FBACA5AC6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63148"/>
            <a:ext cx="10515600" cy="1634019"/>
          </a:xfrm>
        </p:spPr>
        <p:txBody>
          <a:bodyPr>
            <a:normAutofit/>
          </a:bodyPr>
          <a:lstStyle/>
          <a:p>
            <a:pPr lvl="0" algn="ctr">
              <a:buNone/>
            </a:pPr>
            <a:r>
              <a:rPr lang="en-SG" b="1" i="1" u="sng" dirty="0">
                <a:solidFill>
                  <a:srgbClr val="CC0000"/>
                </a:solidFill>
              </a:rPr>
              <a:t>“solve computer security problems</a:t>
            </a:r>
            <a:r>
              <a:rPr lang="en-SG" i="1" u="sng" dirty="0">
                <a:solidFill>
                  <a:srgbClr val="CC0000"/>
                </a:solidFill>
              </a:rPr>
              <a:t> </a:t>
            </a:r>
          </a:p>
          <a:p>
            <a:pPr lvl="0" algn="ctr">
              <a:buNone/>
            </a:pPr>
            <a:r>
              <a:rPr lang="en-SG" i="1" u="sng" dirty="0">
                <a:solidFill>
                  <a:srgbClr val="CC0000"/>
                </a:solidFill>
              </a:rPr>
              <a:t>and/or </a:t>
            </a:r>
          </a:p>
          <a:p>
            <a:pPr lvl="0" algn="ctr">
              <a:buNone/>
            </a:pPr>
            <a:r>
              <a:rPr lang="en-SG" b="1" i="1" u="sng" dirty="0">
                <a:solidFill>
                  <a:srgbClr val="CC0000"/>
                </a:solidFill>
              </a:rPr>
              <a:t>capture and defend computer systems”</a:t>
            </a:r>
            <a:endParaRPr lang="en" i="1" u="sng" dirty="0"/>
          </a:p>
        </p:txBody>
      </p:sp>
    </p:spTree>
    <p:extLst>
      <p:ext uri="{BB962C8B-B14F-4D97-AF65-F5344CB8AC3E}">
        <p14:creationId xmlns:p14="http://schemas.microsoft.com/office/powerpoint/2010/main" val="880307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HelveticaNeueLT Pro 55 Roman" panose="020B0604020202020204" pitchFamily="34" charset="0"/>
              </a:rPr>
              <a:t>Types of CTF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73578-0735-4072-A332-FBACA5AC6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63147"/>
            <a:ext cx="10515600" cy="2917535"/>
          </a:xfrm>
        </p:spPr>
        <p:txBody>
          <a:bodyPr>
            <a:normAutofit/>
          </a:bodyPr>
          <a:lstStyle/>
          <a:p>
            <a:pPr marL="76200" lvl="0" indent="0" algn="ctr">
              <a:spcBef>
                <a:spcPts val="0"/>
              </a:spcBef>
              <a:buSzPts val="2400"/>
              <a:buNone/>
            </a:pPr>
            <a:r>
              <a:rPr lang="en-SG" dirty="0"/>
              <a:t>Jeopardy</a:t>
            </a:r>
          </a:p>
          <a:p>
            <a:pPr marL="76200" lvl="0" indent="0" algn="ctr">
              <a:spcBef>
                <a:spcPts val="0"/>
              </a:spcBef>
              <a:buSzPts val="2400"/>
              <a:buNone/>
            </a:pPr>
            <a:endParaRPr lang="en-SG" dirty="0"/>
          </a:p>
          <a:p>
            <a:pPr marL="76200" lvl="0" indent="0" algn="ctr">
              <a:spcBef>
                <a:spcPts val="0"/>
              </a:spcBef>
              <a:buSzPts val="2400"/>
              <a:buNone/>
            </a:pPr>
            <a:r>
              <a:rPr lang="en-SG" dirty="0"/>
              <a:t>Attack and </a:t>
            </a:r>
            <a:r>
              <a:rPr lang="en-SG" dirty="0" err="1"/>
              <a:t>Defense</a:t>
            </a:r>
            <a:endParaRPr lang="en-SG" dirty="0"/>
          </a:p>
          <a:p>
            <a:pPr marL="76200" lvl="0" indent="0" algn="ctr">
              <a:spcBef>
                <a:spcPts val="0"/>
              </a:spcBef>
              <a:buSzPts val="2400"/>
              <a:buNone/>
            </a:pPr>
            <a:endParaRPr lang="en-SG" dirty="0"/>
          </a:p>
          <a:p>
            <a:pPr marL="76200" lvl="0" indent="0" algn="ctr">
              <a:spcBef>
                <a:spcPts val="0"/>
              </a:spcBef>
              <a:buSzPts val="2400"/>
              <a:buNone/>
            </a:pPr>
            <a:endParaRPr lang="en-SG" dirty="0"/>
          </a:p>
          <a:p>
            <a:pPr marL="76200" lvl="0" indent="0" algn="ctr">
              <a:spcBef>
                <a:spcPts val="0"/>
              </a:spcBef>
              <a:buSzPts val="2400"/>
              <a:buNone/>
            </a:pPr>
            <a:r>
              <a:rPr lang="en-SG" sz="2000" dirty="0"/>
              <a:t>*They occur in online and offline platforms</a:t>
            </a:r>
          </a:p>
        </p:txBody>
      </p:sp>
    </p:spTree>
    <p:extLst>
      <p:ext uri="{BB962C8B-B14F-4D97-AF65-F5344CB8AC3E}">
        <p14:creationId xmlns:p14="http://schemas.microsoft.com/office/powerpoint/2010/main" val="21392349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HelveticaNeueLT Pro 55 Roman" panose="020B0604020202020204" pitchFamily="34" charset="0"/>
              </a:rPr>
              <a:t>Online CTF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73578-0735-4072-A332-FBACA5AC6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6418" y="2476585"/>
            <a:ext cx="5819164" cy="2917535"/>
          </a:xfrm>
        </p:spPr>
        <p:txBody>
          <a:bodyPr>
            <a:normAutofit fontScale="92500" lnSpcReduction="10000"/>
          </a:bodyPr>
          <a:lstStyle/>
          <a:p>
            <a:pPr marL="457200" lvl="0" indent="-381000"/>
            <a:r>
              <a:rPr lang="en-US" dirty="0"/>
              <a:t>ctftime.org</a:t>
            </a:r>
          </a:p>
          <a:p>
            <a:pPr marL="457200" lvl="0" indent="-381000"/>
            <a:r>
              <a:rPr lang="en-US" dirty="0"/>
              <a:t>ctf.hackerfire.com</a:t>
            </a:r>
          </a:p>
          <a:p>
            <a:pPr marL="457200" lvl="0" indent="-381000"/>
            <a:r>
              <a:rPr lang="en-US" dirty="0"/>
              <a:t>Many more..</a:t>
            </a:r>
          </a:p>
          <a:p>
            <a:pPr marL="76200" lvl="0">
              <a:buNone/>
            </a:pPr>
            <a:endParaRPr lang="en-US" dirty="0"/>
          </a:p>
          <a:p>
            <a:pPr marL="76200" lvl="0">
              <a:buNone/>
            </a:pPr>
            <a:r>
              <a:rPr lang="en-US" dirty="0"/>
              <a:t>All of these are either time based (with fixed time period), or non-time based (without fixed time period)</a:t>
            </a:r>
          </a:p>
        </p:txBody>
      </p:sp>
    </p:spTree>
    <p:extLst>
      <p:ext uri="{BB962C8B-B14F-4D97-AF65-F5344CB8AC3E}">
        <p14:creationId xmlns:p14="http://schemas.microsoft.com/office/powerpoint/2010/main" val="30297823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HelveticaNeueLT Pro 55 Roman" panose="020B0604020202020204" pitchFamily="34" charset="0"/>
              </a:rPr>
              <a:t>Offline CTF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73578-0735-4072-A332-FBACA5AC6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6418" y="2476585"/>
            <a:ext cx="5819164" cy="2917535"/>
          </a:xfrm>
        </p:spPr>
        <p:txBody>
          <a:bodyPr>
            <a:normAutofit fontScale="85000" lnSpcReduction="10000"/>
          </a:bodyPr>
          <a:lstStyle/>
          <a:p>
            <a:pPr marL="457200" lvl="0" indent="-381000"/>
            <a:r>
              <a:rPr lang="en-US" dirty="0"/>
              <a:t>Junior Defender Camp (JDC)</a:t>
            </a:r>
          </a:p>
          <a:p>
            <a:pPr marL="457200" lvl="0" indent="-381000"/>
            <a:r>
              <a:rPr lang="en-US" dirty="0" err="1"/>
              <a:t>CrossCTF</a:t>
            </a:r>
            <a:endParaRPr lang="en-US" dirty="0"/>
          </a:p>
          <a:p>
            <a:pPr marL="457200" lvl="0" indent="-381000"/>
            <a:r>
              <a:rPr lang="en-US" dirty="0"/>
              <a:t>Cyber Defenders Discovery Camp (CDDC)</a:t>
            </a:r>
          </a:p>
          <a:p>
            <a:pPr marL="457200" lvl="0" indent="-381000"/>
            <a:r>
              <a:rPr lang="en-US" dirty="0"/>
              <a:t>Cyber Sea Games 2017 (Bangkok)</a:t>
            </a:r>
          </a:p>
          <a:p>
            <a:pPr marL="457200" lvl="0" indent="-381000"/>
            <a:r>
              <a:rPr lang="en-US" dirty="0"/>
              <a:t>Singapore Cyber Conquest</a:t>
            </a:r>
          </a:p>
          <a:p>
            <a:pPr marL="76200" lvl="0">
              <a:buNone/>
            </a:pPr>
            <a:endParaRPr lang="en-US" dirty="0"/>
          </a:p>
          <a:p>
            <a:pPr marL="76200" lvl="0">
              <a:buNone/>
            </a:pPr>
            <a:r>
              <a:rPr lang="en-US" dirty="0"/>
              <a:t>All these are held at an actual site!</a:t>
            </a:r>
          </a:p>
        </p:txBody>
      </p:sp>
    </p:spTree>
    <p:extLst>
      <p:ext uri="{BB962C8B-B14F-4D97-AF65-F5344CB8AC3E}">
        <p14:creationId xmlns:p14="http://schemas.microsoft.com/office/powerpoint/2010/main" val="1541809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HelveticaNeueLT Pro 55 Roman" panose="020B0604020202020204" pitchFamily="34" charset="0"/>
              </a:rPr>
              <a:t>The Methodology</a:t>
            </a:r>
          </a:p>
        </p:txBody>
      </p:sp>
    </p:spTree>
    <p:extLst>
      <p:ext uri="{BB962C8B-B14F-4D97-AF65-F5344CB8AC3E}">
        <p14:creationId xmlns:p14="http://schemas.microsoft.com/office/powerpoint/2010/main" val="38652145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HelveticaNeueLT Pro 55 Roman" panose="020B0604020202020204" pitchFamily="34" charset="0"/>
              </a:rPr>
              <a:t>The Methodology</a:t>
            </a:r>
          </a:p>
        </p:txBody>
      </p:sp>
      <p:sp>
        <p:nvSpPr>
          <p:cNvPr id="14" name="Shape 138">
            <a:extLst>
              <a:ext uri="{FF2B5EF4-FFF2-40B4-BE49-F238E27FC236}">
                <a16:creationId xmlns:a16="http://schemas.microsoft.com/office/drawing/2014/main" id="{5F546B25-A3DA-4835-88D2-96BE0CBAE722}"/>
              </a:ext>
            </a:extLst>
          </p:cNvPr>
          <p:cNvSpPr txBox="1">
            <a:spLocks/>
          </p:cNvSpPr>
          <p:nvPr/>
        </p:nvSpPr>
        <p:spPr>
          <a:xfrm>
            <a:off x="2032657" y="1848138"/>
            <a:ext cx="2391046" cy="3454200"/>
          </a:xfrm>
          <a:prstGeom prst="rect">
            <a:avLst/>
          </a:prstGeom>
        </p:spPr>
        <p:txBody>
          <a:bodyPr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CC0000"/>
                </a:solidFill>
              </a:rPr>
              <a:t>Identify</a:t>
            </a:r>
            <a:endParaRPr lang="en" b="1" dirty="0">
              <a:solidFill>
                <a:srgbClr val="CC0000"/>
              </a:solidFill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/>
              <a:t>Identify the type of challenge and the difficulty. Sometimes the points may be the indicator of how complex or complicated the challenge is.</a:t>
            </a:r>
            <a:endParaRPr lang="en" sz="2000" dirty="0"/>
          </a:p>
        </p:txBody>
      </p:sp>
    </p:spTree>
    <p:extLst>
      <p:ext uri="{BB962C8B-B14F-4D97-AF65-F5344CB8AC3E}">
        <p14:creationId xmlns:p14="http://schemas.microsoft.com/office/powerpoint/2010/main" val="1779466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HelveticaNeueLT Pro 55 Roman" panose="020B0604020202020204" pitchFamily="34" charset="0"/>
              </a:rPr>
              <a:t>The Methodology</a:t>
            </a:r>
          </a:p>
        </p:txBody>
      </p:sp>
      <p:sp>
        <p:nvSpPr>
          <p:cNvPr id="14" name="Shape 138">
            <a:extLst>
              <a:ext uri="{FF2B5EF4-FFF2-40B4-BE49-F238E27FC236}">
                <a16:creationId xmlns:a16="http://schemas.microsoft.com/office/drawing/2014/main" id="{5F546B25-A3DA-4835-88D2-96BE0CBAE722}"/>
              </a:ext>
            </a:extLst>
          </p:cNvPr>
          <p:cNvSpPr txBox="1">
            <a:spLocks/>
          </p:cNvSpPr>
          <p:nvPr/>
        </p:nvSpPr>
        <p:spPr>
          <a:xfrm>
            <a:off x="2032657" y="1848138"/>
            <a:ext cx="2391046" cy="3454200"/>
          </a:xfrm>
          <a:prstGeom prst="rect">
            <a:avLst/>
          </a:prstGeom>
        </p:spPr>
        <p:txBody>
          <a:bodyPr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CC0000"/>
                </a:solidFill>
              </a:rPr>
              <a:t>Identify</a:t>
            </a:r>
            <a:endParaRPr lang="en" b="1" dirty="0">
              <a:solidFill>
                <a:srgbClr val="CC0000"/>
              </a:solidFill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/>
              <a:t>Identify the type of challenge and the difficulty. Sometimes the points may be the indicator of how complex or complicated the challenge is.</a:t>
            </a:r>
            <a:endParaRPr lang="en" sz="2000" dirty="0"/>
          </a:p>
        </p:txBody>
      </p:sp>
      <p:sp>
        <p:nvSpPr>
          <p:cNvPr id="15" name="Shape 139">
            <a:extLst>
              <a:ext uri="{FF2B5EF4-FFF2-40B4-BE49-F238E27FC236}">
                <a16:creationId xmlns:a16="http://schemas.microsoft.com/office/drawing/2014/main" id="{AFFF931B-10E8-4FEC-A28D-B8848C20B4D0}"/>
              </a:ext>
            </a:extLst>
          </p:cNvPr>
          <p:cNvSpPr txBox="1">
            <a:spLocks/>
          </p:cNvSpPr>
          <p:nvPr/>
        </p:nvSpPr>
        <p:spPr>
          <a:xfrm>
            <a:off x="4565862" y="1848138"/>
            <a:ext cx="2464924" cy="3293222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CC0000"/>
                </a:solidFill>
              </a:rPr>
              <a:t>Break it down</a:t>
            </a:r>
            <a:endParaRPr lang="en" b="1" dirty="0">
              <a:solidFill>
                <a:srgbClr val="CC0000"/>
              </a:solidFill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/>
              <a:t>Form your “attack” approach, or “problem solving” approach. Always try from the easiest method of approach. </a:t>
            </a:r>
            <a:endParaRPr lang="en" sz="2000" dirty="0"/>
          </a:p>
        </p:txBody>
      </p:sp>
    </p:spTree>
    <p:extLst>
      <p:ext uri="{BB962C8B-B14F-4D97-AF65-F5344CB8AC3E}">
        <p14:creationId xmlns:p14="http://schemas.microsoft.com/office/powerpoint/2010/main" val="29949343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HelveticaNeueLT Pro 55 Roman" panose="020B0604020202020204" pitchFamily="34" charset="0"/>
              </a:rPr>
              <a:t>The Methodology</a:t>
            </a:r>
          </a:p>
        </p:txBody>
      </p:sp>
      <p:sp>
        <p:nvSpPr>
          <p:cNvPr id="14" name="Shape 138">
            <a:extLst>
              <a:ext uri="{FF2B5EF4-FFF2-40B4-BE49-F238E27FC236}">
                <a16:creationId xmlns:a16="http://schemas.microsoft.com/office/drawing/2014/main" id="{5F546B25-A3DA-4835-88D2-96BE0CBAE722}"/>
              </a:ext>
            </a:extLst>
          </p:cNvPr>
          <p:cNvSpPr txBox="1">
            <a:spLocks/>
          </p:cNvSpPr>
          <p:nvPr/>
        </p:nvSpPr>
        <p:spPr>
          <a:xfrm>
            <a:off x="2032657" y="1848138"/>
            <a:ext cx="2391046" cy="3454200"/>
          </a:xfrm>
          <a:prstGeom prst="rect">
            <a:avLst/>
          </a:prstGeom>
        </p:spPr>
        <p:txBody>
          <a:bodyPr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CC0000"/>
                </a:solidFill>
              </a:rPr>
              <a:t>Identify</a:t>
            </a:r>
            <a:endParaRPr lang="en" b="1" dirty="0">
              <a:solidFill>
                <a:srgbClr val="CC0000"/>
              </a:solidFill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/>
              <a:t>Identify the type of challenge and the difficulty. Sometimes the points may be the indicator of how complex or complicated the challenge is.</a:t>
            </a:r>
            <a:endParaRPr lang="en" sz="2000" dirty="0"/>
          </a:p>
        </p:txBody>
      </p:sp>
      <p:sp>
        <p:nvSpPr>
          <p:cNvPr id="15" name="Shape 139">
            <a:extLst>
              <a:ext uri="{FF2B5EF4-FFF2-40B4-BE49-F238E27FC236}">
                <a16:creationId xmlns:a16="http://schemas.microsoft.com/office/drawing/2014/main" id="{AFFF931B-10E8-4FEC-A28D-B8848C20B4D0}"/>
              </a:ext>
            </a:extLst>
          </p:cNvPr>
          <p:cNvSpPr txBox="1">
            <a:spLocks/>
          </p:cNvSpPr>
          <p:nvPr/>
        </p:nvSpPr>
        <p:spPr>
          <a:xfrm>
            <a:off x="4565862" y="1848138"/>
            <a:ext cx="2464924" cy="3293222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CC0000"/>
                </a:solidFill>
              </a:rPr>
              <a:t>Break it down</a:t>
            </a:r>
            <a:endParaRPr lang="en" b="1" dirty="0">
              <a:solidFill>
                <a:srgbClr val="CC0000"/>
              </a:solidFill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/>
              <a:t>Form your “attack” approach, or “problem solving” approach. Always try from the easiest method of approach. </a:t>
            </a:r>
            <a:endParaRPr lang="en" sz="2000" dirty="0"/>
          </a:p>
        </p:txBody>
      </p:sp>
      <p:sp>
        <p:nvSpPr>
          <p:cNvPr id="16" name="Shape 140">
            <a:extLst>
              <a:ext uri="{FF2B5EF4-FFF2-40B4-BE49-F238E27FC236}">
                <a16:creationId xmlns:a16="http://schemas.microsoft.com/office/drawing/2014/main" id="{4F7DC912-2753-46AF-BE26-65D2D39CAB81}"/>
              </a:ext>
            </a:extLst>
          </p:cNvPr>
          <p:cNvSpPr txBox="1">
            <a:spLocks/>
          </p:cNvSpPr>
          <p:nvPr/>
        </p:nvSpPr>
        <p:spPr>
          <a:xfrm>
            <a:off x="7349113" y="1848138"/>
            <a:ext cx="2464924" cy="3454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SG" b="1" dirty="0">
                <a:solidFill>
                  <a:srgbClr val="CC0000"/>
                </a:solidFill>
              </a:rPr>
              <a:t>Hunt the Flag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SG" sz="2000" dirty="0"/>
              <a:t>Once you have formed your method of approach, start finding ways to “solve the challenge”, which will eventually lead to your reward. THE FLAG.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71527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HelveticaNeueLT Pro 55 Roman" panose="020B0604020202020204" pitchFamily="34" charset="0"/>
              </a:rPr>
              <a:t>The Methodology</a:t>
            </a:r>
          </a:p>
        </p:txBody>
      </p:sp>
      <p:sp>
        <p:nvSpPr>
          <p:cNvPr id="14" name="Shape 138">
            <a:extLst>
              <a:ext uri="{FF2B5EF4-FFF2-40B4-BE49-F238E27FC236}">
                <a16:creationId xmlns:a16="http://schemas.microsoft.com/office/drawing/2014/main" id="{5F546B25-A3DA-4835-88D2-96BE0CBAE722}"/>
              </a:ext>
            </a:extLst>
          </p:cNvPr>
          <p:cNvSpPr txBox="1">
            <a:spLocks/>
          </p:cNvSpPr>
          <p:nvPr/>
        </p:nvSpPr>
        <p:spPr>
          <a:xfrm>
            <a:off x="2032657" y="1848138"/>
            <a:ext cx="2391046" cy="3454200"/>
          </a:xfrm>
          <a:prstGeom prst="rect">
            <a:avLst/>
          </a:prstGeom>
        </p:spPr>
        <p:txBody>
          <a:bodyPr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CC0000"/>
                </a:solidFill>
              </a:rPr>
              <a:t>Identify</a:t>
            </a:r>
            <a:endParaRPr lang="en" b="1" dirty="0">
              <a:solidFill>
                <a:srgbClr val="CC0000"/>
              </a:solidFill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/>
              <a:t>Identify the type of challenge and the difficulty. Sometimes the points may be the indicator of how complex or complicated the challenge is.</a:t>
            </a:r>
            <a:endParaRPr lang="en" sz="2000" dirty="0"/>
          </a:p>
        </p:txBody>
      </p:sp>
      <p:sp>
        <p:nvSpPr>
          <p:cNvPr id="15" name="Shape 139">
            <a:extLst>
              <a:ext uri="{FF2B5EF4-FFF2-40B4-BE49-F238E27FC236}">
                <a16:creationId xmlns:a16="http://schemas.microsoft.com/office/drawing/2014/main" id="{AFFF931B-10E8-4FEC-A28D-B8848C20B4D0}"/>
              </a:ext>
            </a:extLst>
          </p:cNvPr>
          <p:cNvSpPr txBox="1">
            <a:spLocks/>
          </p:cNvSpPr>
          <p:nvPr/>
        </p:nvSpPr>
        <p:spPr>
          <a:xfrm>
            <a:off x="4565862" y="1848138"/>
            <a:ext cx="2464924" cy="3293222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CC0000"/>
                </a:solidFill>
              </a:rPr>
              <a:t>Break it down</a:t>
            </a:r>
            <a:endParaRPr lang="en" b="1" dirty="0">
              <a:solidFill>
                <a:srgbClr val="CC0000"/>
              </a:solidFill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/>
              <a:t>Form your “attack” approach, or “problem solving” approach. Always try from the easiest method of approach. </a:t>
            </a:r>
            <a:endParaRPr lang="en" sz="2000" dirty="0"/>
          </a:p>
        </p:txBody>
      </p:sp>
      <p:sp>
        <p:nvSpPr>
          <p:cNvPr id="16" name="Shape 140">
            <a:extLst>
              <a:ext uri="{FF2B5EF4-FFF2-40B4-BE49-F238E27FC236}">
                <a16:creationId xmlns:a16="http://schemas.microsoft.com/office/drawing/2014/main" id="{4F7DC912-2753-46AF-BE26-65D2D39CAB81}"/>
              </a:ext>
            </a:extLst>
          </p:cNvPr>
          <p:cNvSpPr txBox="1">
            <a:spLocks/>
          </p:cNvSpPr>
          <p:nvPr/>
        </p:nvSpPr>
        <p:spPr>
          <a:xfrm>
            <a:off x="7349113" y="1848138"/>
            <a:ext cx="2464924" cy="3454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SG" b="1" dirty="0">
                <a:solidFill>
                  <a:srgbClr val="CC0000"/>
                </a:solidFill>
              </a:rPr>
              <a:t>Hunt the Flag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SG" sz="2000" dirty="0"/>
              <a:t>Once you have formed your method of approach, start finding ways to “solve the challenge”, which will eventually lead to your reward. THE FLAG.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SG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957236EB-3612-4661-8B95-F33B26363412}"/>
              </a:ext>
            </a:extLst>
          </p:cNvPr>
          <p:cNvSpPr/>
          <p:nvPr/>
        </p:nvSpPr>
        <p:spPr>
          <a:xfrm>
            <a:off x="3840658" y="5040267"/>
            <a:ext cx="4491953" cy="4846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759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HelveticaNeueLT Pro 55 Roman" panose="020B0604020202020204" pitchFamily="34" charset="0"/>
              </a:rPr>
              <a:t>Flag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73578-0735-4072-A332-FBACA5AC6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3326" y="1788894"/>
            <a:ext cx="3675077" cy="4351338"/>
          </a:xfrm>
        </p:spPr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CC0000"/>
                </a:solidFill>
              </a:rPr>
              <a:t>Fixed expression</a:t>
            </a:r>
            <a:endParaRPr lang="en" b="1" dirty="0">
              <a:solidFill>
                <a:srgbClr val="CC0000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2400" dirty="0"/>
              <a:t>Flag{th1s_is_y0ur_fl4g}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400" dirty="0"/>
              <a:t>RTBC{r3member_m3}</a:t>
            </a:r>
            <a:endParaRPr lang="en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FC46D3-4E72-4FF0-B8FA-52C24ADA7864}"/>
              </a:ext>
            </a:extLst>
          </p:cNvPr>
          <p:cNvSpPr txBox="1">
            <a:spLocks/>
          </p:cNvSpPr>
          <p:nvPr/>
        </p:nvSpPr>
        <p:spPr>
          <a:xfrm>
            <a:off x="6096000" y="1788894"/>
            <a:ext cx="4507684" cy="5062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CC0000"/>
                </a:solidFill>
              </a:rPr>
              <a:t>Obvious ‘representation’</a:t>
            </a:r>
            <a:endParaRPr lang="en" b="1" dirty="0">
              <a:solidFill>
                <a:srgbClr val="CC0000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2400" dirty="0"/>
              <a:t>- ‘Hello there!’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400" dirty="0"/>
              <a:t>- ‘Do not hard code password!’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2400" dirty="0"/>
          </a:p>
          <a:p>
            <a:pPr marL="0" lvl="0" indent="0">
              <a:spcBef>
                <a:spcPts val="0"/>
              </a:spcBef>
              <a:buNone/>
            </a:pPr>
            <a:endParaRPr lang="en" sz="2400" dirty="0"/>
          </a:p>
        </p:txBody>
      </p:sp>
      <p:sp>
        <p:nvSpPr>
          <p:cNvPr id="8" name="Shape 106">
            <a:extLst>
              <a:ext uri="{FF2B5EF4-FFF2-40B4-BE49-F238E27FC236}">
                <a16:creationId xmlns:a16="http://schemas.microsoft.com/office/drawing/2014/main" id="{66A2DF6E-3BFA-4826-B3FF-8EFBB61276C3}"/>
              </a:ext>
            </a:extLst>
          </p:cNvPr>
          <p:cNvSpPr txBox="1">
            <a:spLocks/>
          </p:cNvSpPr>
          <p:nvPr/>
        </p:nvSpPr>
        <p:spPr>
          <a:xfrm>
            <a:off x="3842158" y="3909270"/>
            <a:ext cx="4507684" cy="94076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Lora"/>
              <a:buChar char="◈"/>
              <a:defRPr sz="24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Lora"/>
              <a:buChar char="⬥"/>
              <a:defRPr sz="20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Lora"/>
              <a:buChar char="⬦"/>
              <a:defRPr sz="20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Lora"/>
              <a:buChar char="⬩"/>
              <a:defRPr sz="20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Lora"/>
              <a:buChar char="⬩"/>
              <a:defRPr sz="20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Lora"/>
              <a:buChar char="⬩"/>
              <a:defRPr sz="20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Lora"/>
              <a:buChar char="⬩"/>
              <a:defRPr sz="20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2000"/>
              <a:buFont typeface="Lora"/>
              <a:buChar char="○"/>
              <a:defRPr sz="20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2000"/>
              <a:buFont typeface="Lora"/>
              <a:buChar char="■"/>
              <a:defRPr sz="20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algn="ctr">
              <a:spcBef>
                <a:spcPts val="0"/>
              </a:spcBef>
              <a:buFont typeface="Lora"/>
              <a:buNone/>
            </a:pPr>
            <a:r>
              <a:rPr lang="en-US" sz="1600" dirty="0">
                <a:solidFill>
                  <a:schemeClr val="tx1"/>
                </a:solidFill>
              </a:rPr>
              <a:t>OR they are usually defined by the CTF game rules. All CTF describes its own definition.</a:t>
            </a:r>
          </a:p>
        </p:txBody>
      </p:sp>
    </p:spTree>
    <p:extLst>
      <p:ext uri="{BB962C8B-B14F-4D97-AF65-F5344CB8AC3E}">
        <p14:creationId xmlns:p14="http://schemas.microsoft.com/office/powerpoint/2010/main" val="2229542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HelveticaNeueLT Pro 55 Roman" panose="020B0604020202020204" pitchFamily="34" charset="0"/>
              </a:rPr>
              <a:t>Let’s warm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73578-0735-4072-A332-FBACA5AC6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3326" y="1788894"/>
            <a:ext cx="367507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HelveticaNeueLT Pro 55 Roman" panose="020B0604020202020204" pitchFamily="34" charset="0"/>
              </a:rPr>
              <a:t>Given the code block:</a:t>
            </a:r>
          </a:p>
          <a:p>
            <a:pPr marL="0" indent="0">
              <a:buNone/>
            </a:pPr>
            <a:r>
              <a:rPr lang="en-US" dirty="0">
                <a:latin typeface="HelveticaNeueLT Pro 55 Roman" panose="020B0604020202020204" pitchFamily="34" charset="0"/>
              </a:rPr>
              <a:t>	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latin typeface="HelveticaNeueLT Pro 55 Roman" panose="020B0604020202020204" pitchFamily="34" charset="0"/>
              </a:rPr>
              <a:t>a = ‘hello’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latin typeface="HelveticaNeueLT Pro 55 Roman" panose="020B0604020202020204" pitchFamily="34" charset="0"/>
              </a:rPr>
              <a:t>print(a)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  <a:latin typeface="HelveticaNeueLT Pro 55 Roman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HelveticaNeueLT Pro 55 Roman" panose="020B0604020202020204" pitchFamily="34" charset="0"/>
              </a:rPr>
              <a:t>Output: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HelveticaNeueLT Pro 55 Roman" panose="020B0604020202020204" pitchFamily="34" charset="0"/>
              </a:rPr>
              <a:t>‘hello’</a:t>
            </a: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  <a:latin typeface="HelveticaNeueLT Pro 55 Roman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  <a:latin typeface="HelveticaNeueLT Pro 55 Roman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FC46D3-4E72-4FF0-B8FA-52C24ADA7864}"/>
              </a:ext>
            </a:extLst>
          </p:cNvPr>
          <p:cNvSpPr txBox="1">
            <a:spLocks/>
          </p:cNvSpPr>
          <p:nvPr/>
        </p:nvSpPr>
        <p:spPr>
          <a:xfrm>
            <a:off x="6096000" y="1788894"/>
            <a:ext cx="45076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HelveticaNeueLT Pro 55 Roman" panose="020B0604020202020204" pitchFamily="34" charset="0"/>
              </a:rPr>
              <a:t>Lets have it in English: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HelveticaNeueLT Pro 55 Roman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HelveticaNeueLT Pro 55 Roman" panose="020B0604020202020204" pitchFamily="34" charset="0"/>
              </a:rPr>
              <a:t>I want a container called ‘a’.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latin typeface="HelveticaNeueLT Pro 55 Roman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HelveticaNeueLT Pro 55 Roman" panose="020B0604020202020204" pitchFamily="34" charset="0"/>
              </a:rPr>
              <a:t>I will store ‘hello’ in this container.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latin typeface="HelveticaNeueLT Pro 55 Roman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HelveticaNeueLT Pro 55 Roman" panose="020B0604020202020204" pitchFamily="34" charset="0"/>
              </a:rPr>
              <a:t>I print it out use print(a)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latin typeface="HelveticaNeueLT Pro 55 Roman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HelveticaNeueLT Pro 55 Roman" panose="020B0604020202020204" pitchFamily="34" charset="0"/>
              </a:rPr>
              <a:t>print(</a:t>
            </a:r>
            <a:r>
              <a:rPr lang="en-US" sz="1800" dirty="0">
                <a:solidFill>
                  <a:srgbClr val="FF0000"/>
                </a:solidFill>
                <a:latin typeface="HelveticaNeueLT Pro 55 Roman" panose="020B0604020202020204" pitchFamily="34" charset="0"/>
              </a:rPr>
              <a:t>‘whatever here’</a:t>
            </a:r>
            <a:r>
              <a:rPr lang="en-US" sz="1800" dirty="0">
                <a:latin typeface="HelveticaNeueLT Pro 55 Roman" panose="020B0604020202020204" pitchFamily="34" charset="0"/>
              </a:rPr>
              <a:t>) prints something.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FFFF00"/>
              </a:solidFill>
              <a:latin typeface="HelveticaNeueLT Pro 55 Roman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797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HelveticaNeueLT Pro 55 Roman" panose="020B0604020202020204" pitchFamily="34" charset="0"/>
              </a:rPr>
              <a:t>So what happens?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73578-0735-4072-A332-FBACA5AC6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3326" y="1788894"/>
            <a:ext cx="3675077" cy="4351338"/>
          </a:xfrm>
        </p:spPr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CC0000"/>
                </a:solidFill>
              </a:rPr>
              <a:t>Gain Points</a:t>
            </a:r>
            <a:endParaRPr lang="en" b="1" dirty="0">
              <a:solidFill>
                <a:srgbClr val="CC0000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2400" dirty="0"/>
              <a:t>Points will be awarded for correct flags. </a:t>
            </a:r>
            <a:endParaRPr lang="en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FC46D3-4E72-4FF0-B8FA-52C24ADA7864}"/>
              </a:ext>
            </a:extLst>
          </p:cNvPr>
          <p:cNvSpPr txBox="1">
            <a:spLocks/>
          </p:cNvSpPr>
          <p:nvPr/>
        </p:nvSpPr>
        <p:spPr>
          <a:xfrm>
            <a:off x="6096000" y="1788894"/>
            <a:ext cx="4507684" cy="5062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CC0000"/>
                </a:solidFill>
              </a:rPr>
              <a:t>Scoreboard</a:t>
            </a:r>
            <a:endParaRPr lang="en" b="1" dirty="0">
              <a:solidFill>
                <a:srgbClr val="CC0000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2400" dirty="0"/>
              <a:t>Compete with other players who are playing the same CTF!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2400" dirty="0"/>
          </a:p>
          <a:p>
            <a:pPr marL="0" lvl="0" indent="0">
              <a:spcBef>
                <a:spcPts val="0"/>
              </a:spcBef>
              <a:buNone/>
            </a:pPr>
            <a:endParaRPr lang="en" sz="2400" dirty="0"/>
          </a:p>
        </p:txBody>
      </p:sp>
      <p:sp>
        <p:nvSpPr>
          <p:cNvPr id="6" name="Shape 106">
            <a:extLst>
              <a:ext uri="{FF2B5EF4-FFF2-40B4-BE49-F238E27FC236}">
                <a16:creationId xmlns:a16="http://schemas.microsoft.com/office/drawing/2014/main" id="{0FD24222-3359-4EFE-8CD6-056F2F956ED2}"/>
              </a:ext>
            </a:extLst>
          </p:cNvPr>
          <p:cNvSpPr txBox="1">
            <a:spLocks/>
          </p:cNvSpPr>
          <p:nvPr/>
        </p:nvSpPr>
        <p:spPr>
          <a:xfrm>
            <a:off x="3473588" y="3760096"/>
            <a:ext cx="4629629" cy="115390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Lora"/>
              <a:buChar char="◈"/>
              <a:defRPr sz="24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Lora"/>
              <a:buChar char="⬥"/>
              <a:defRPr sz="20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Lora"/>
              <a:buChar char="⬦"/>
              <a:defRPr sz="20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Lora"/>
              <a:buChar char="⬩"/>
              <a:defRPr sz="20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Lora"/>
              <a:buChar char="⬩"/>
              <a:defRPr sz="20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Lora"/>
              <a:buChar char="⬩"/>
              <a:defRPr sz="20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Lora"/>
              <a:buChar char="⬩"/>
              <a:defRPr sz="20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2000"/>
              <a:buFont typeface="Lora"/>
              <a:buChar char="○"/>
              <a:defRPr sz="20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2000"/>
              <a:buFont typeface="Lora"/>
              <a:buChar char="■"/>
              <a:defRPr sz="2000" b="0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algn="ctr">
              <a:spcBef>
                <a:spcPts val="0"/>
              </a:spcBef>
              <a:buFont typeface="Lora"/>
              <a:buNone/>
            </a:pPr>
            <a:r>
              <a:rPr lang="en-US" sz="1600" dirty="0">
                <a:solidFill>
                  <a:schemeClr val="tx1"/>
                </a:solidFill>
              </a:rPr>
              <a:t>Do not worry if you are lower than the average players. Everybody got to start somewhere.</a:t>
            </a:r>
          </a:p>
        </p:txBody>
      </p:sp>
      <p:sp>
        <p:nvSpPr>
          <p:cNvPr id="7" name="Shape 620">
            <a:extLst>
              <a:ext uri="{FF2B5EF4-FFF2-40B4-BE49-F238E27FC236}">
                <a16:creationId xmlns:a16="http://schemas.microsoft.com/office/drawing/2014/main" id="{B8905841-EA74-466E-880C-9BD3667CD792}"/>
              </a:ext>
            </a:extLst>
          </p:cNvPr>
          <p:cNvSpPr txBox="1"/>
          <p:nvPr/>
        </p:nvSpPr>
        <p:spPr>
          <a:xfrm>
            <a:off x="5345222" y="4455536"/>
            <a:ext cx="886360" cy="91692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4000" dirty="0">
                <a:solidFill>
                  <a:srgbClr val="CC0000"/>
                </a:solidFill>
              </a:rPr>
              <a:t>😉</a:t>
            </a:r>
          </a:p>
        </p:txBody>
      </p:sp>
    </p:spTree>
    <p:extLst>
      <p:ext uri="{BB962C8B-B14F-4D97-AF65-F5344CB8AC3E}">
        <p14:creationId xmlns:p14="http://schemas.microsoft.com/office/powerpoint/2010/main" val="34745538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/>
        </p:nvSpPr>
        <p:spPr>
          <a:xfrm>
            <a:off x="3658400" y="991400"/>
            <a:ext cx="4875200" cy="4875200"/>
          </a:xfrm>
          <a:prstGeom prst="diamond">
            <a:avLst/>
          </a:prstGeom>
          <a:noFill/>
          <a:ln w="76200" cap="flat" cmpd="thinThick">
            <a:solidFill>
              <a:srgbClr val="CC0000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indent="-93131" algn="ctr">
              <a:buClr>
                <a:schemeClr val="dk1"/>
              </a:buClr>
              <a:buSzPts val="1100"/>
            </a:pPr>
            <a:r>
              <a:rPr lang="en-US" sz="2133" i="1" dirty="0">
                <a:solidFill>
                  <a:srgbClr val="FFFFFF"/>
                </a:solidFill>
                <a:highlight>
                  <a:srgbClr val="111111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How Can I Get Started?</a:t>
            </a:r>
            <a:endParaRPr lang="en" sz="2133" i="1" dirty="0">
              <a:solidFill>
                <a:srgbClr val="FFFFFF"/>
              </a:solidFill>
              <a:highlight>
                <a:srgbClr val="111111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69">
            <a:extLst>
              <a:ext uri="{FF2B5EF4-FFF2-40B4-BE49-F238E27FC236}">
                <a16:creationId xmlns:a16="http://schemas.microsoft.com/office/drawing/2014/main" id="{24BE8837-FBFC-41C0-80B8-10C9C7626F4F}"/>
              </a:ext>
            </a:extLst>
          </p:cNvPr>
          <p:cNvSpPr/>
          <p:nvPr/>
        </p:nvSpPr>
        <p:spPr>
          <a:xfrm>
            <a:off x="7685541" y="2833364"/>
            <a:ext cx="2133000" cy="2133000"/>
          </a:xfrm>
          <a:prstGeom prst="ellipse">
            <a:avLst/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-US" dirty="0">
                <a:latin typeface="HelveticaNeueLT Pro 55 Roman" panose="020B0604020202020204" pitchFamily="34" charset="0"/>
                <a:ea typeface="Lora"/>
                <a:cs typeface="Lora"/>
                <a:sym typeface="Lora"/>
              </a:rPr>
              <a:t>Basic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-US" dirty="0">
                <a:latin typeface="HelveticaNeueLT Pro 55 Roman" panose="020B0604020202020204" pitchFamily="34" charset="0"/>
                <a:ea typeface="Lora"/>
                <a:cs typeface="Lora"/>
                <a:sym typeface="Lora"/>
              </a:rPr>
              <a:t>Crypto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-US" dirty="0">
                <a:latin typeface="HelveticaNeueLT Pro 55 Roman" panose="020B0604020202020204" pitchFamily="34" charset="0"/>
                <a:ea typeface="Lora"/>
                <a:cs typeface="Lora"/>
                <a:sym typeface="Lora"/>
              </a:rPr>
              <a:t>Challenges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HelveticaNeueLT Pro 55 Roman" panose="020B0604020202020204" pitchFamily="34" charset="0"/>
              </a:rPr>
              <a:t>Topics Covered</a:t>
            </a:r>
          </a:p>
        </p:txBody>
      </p:sp>
      <p:sp>
        <p:nvSpPr>
          <p:cNvPr id="9" name="Shape 168">
            <a:extLst>
              <a:ext uri="{FF2B5EF4-FFF2-40B4-BE49-F238E27FC236}">
                <a16:creationId xmlns:a16="http://schemas.microsoft.com/office/drawing/2014/main" id="{6AFD7F6A-0861-4321-91C9-9144A5163048}"/>
              </a:ext>
            </a:extLst>
          </p:cNvPr>
          <p:cNvSpPr/>
          <p:nvPr/>
        </p:nvSpPr>
        <p:spPr>
          <a:xfrm>
            <a:off x="393040" y="2833364"/>
            <a:ext cx="2133000" cy="2133000"/>
          </a:xfrm>
          <a:prstGeom prst="ellipse">
            <a:avLst/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-US" dirty="0" err="1">
                <a:latin typeface="HelveticaNeueLT Pro 55 Roman" panose="020B0604020202020204" pitchFamily="34" charset="0"/>
                <a:ea typeface="Lora"/>
                <a:cs typeface="Lora"/>
                <a:sym typeface="Lora"/>
              </a:rPr>
              <a:t>Misc</a:t>
            </a:r>
            <a:endParaRPr lang="en" dirty="0">
              <a:latin typeface="HelveticaNeueLT Pro 55 Roman" panose="020B0604020202020204" pitchFamily="34" charset="0"/>
              <a:ea typeface="Lora"/>
              <a:cs typeface="Lora"/>
              <a:sym typeface="Lora"/>
            </a:endParaRP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" dirty="0">
                <a:latin typeface="HelveticaNeueLT Pro 55 Roman" panose="020B0604020202020204" pitchFamily="34" charset="0"/>
                <a:ea typeface="Lora"/>
                <a:cs typeface="Lora"/>
                <a:sym typeface="Lora"/>
              </a:rPr>
              <a:t>(Tech + non-Tech Challenges)</a:t>
            </a:r>
            <a:endParaRPr lang="en-US" dirty="0">
              <a:latin typeface="HelveticaNeueLT Pro 55 Roman" panose="020B0604020202020204" pitchFamily="34" charset="0"/>
              <a:ea typeface="Lora"/>
              <a:cs typeface="Lora"/>
              <a:sym typeface="Lora"/>
            </a:endParaRPr>
          </a:p>
        </p:txBody>
      </p:sp>
      <p:sp>
        <p:nvSpPr>
          <p:cNvPr id="10" name="Shape 169">
            <a:extLst>
              <a:ext uri="{FF2B5EF4-FFF2-40B4-BE49-F238E27FC236}">
                <a16:creationId xmlns:a16="http://schemas.microsoft.com/office/drawing/2014/main" id="{6FE84A54-D501-46C4-A680-C880AC5A4694}"/>
              </a:ext>
            </a:extLst>
          </p:cNvPr>
          <p:cNvSpPr/>
          <p:nvPr/>
        </p:nvSpPr>
        <p:spPr>
          <a:xfrm>
            <a:off x="4037290" y="2833364"/>
            <a:ext cx="2133000" cy="2133000"/>
          </a:xfrm>
          <a:prstGeom prst="ellipse">
            <a:avLst/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-US">
                <a:latin typeface="HelveticaNeueLT Pro 55 Roman" panose="020B0604020202020204" pitchFamily="34" charset="0"/>
                <a:ea typeface="Lora"/>
                <a:cs typeface="Lora"/>
                <a:sym typeface="Lora"/>
              </a:rPr>
              <a:t>Web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-US" dirty="0">
                <a:latin typeface="HelveticaNeueLT Pro 55 Roman" panose="020B0604020202020204" pitchFamily="34" charset="0"/>
                <a:ea typeface="Lora"/>
                <a:cs typeface="Lora"/>
                <a:sym typeface="Lora"/>
              </a:rPr>
              <a:t>Command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-US" dirty="0">
                <a:latin typeface="HelveticaNeueLT Pro 55 Roman" panose="020B0604020202020204" pitchFamily="34" charset="0"/>
                <a:ea typeface="Lora"/>
                <a:cs typeface="Lora"/>
                <a:sym typeface="Lora"/>
              </a:rPr>
              <a:t>Injection</a:t>
            </a:r>
            <a:endParaRPr lang="en" dirty="0">
              <a:latin typeface="HelveticaNeueLT Pro 55 Roman" panose="020B0604020202020204" pitchFamily="34" charset="0"/>
              <a:ea typeface="Lora"/>
              <a:cs typeface="Lora"/>
              <a:sym typeface="Lora"/>
            </a:endParaRPr>
          </a:p>
        </p:txBody>
      </p:sp>
      <p:sp>
        <p:nvSpPr>
          <p:cNvPr id="11" name="Shape 171">
            <a:extLst>
              <a:ext uri="{FF2B5EF4-FFF2-40B4-BE49-F238E27FC236}">
                <a16:creationId xmlns:a16="http://schemas.microsoft.com/office/drawing/2014/main" id="{347AC42D-D1FD-432B-994B-9D44ACBF9E35}"/>
              </a:ext>
            </a:extLst>
          </p:cNvPr>
          <p:cNvSpPr/>
          <p:nvPr/>
        </p:nvSpPr>
        <p:spPr>
          <a:xfrm>
            <a:off x="2215165" y="2833364"/>
            <a:ext cx="2133000" cy="2133000"/>
          </a:xfrm>
          <a:prstGeom prst="ellipse">
            <a:avLst/>
          </a:prstGeom>
          <a:noFill/>
          <a:ln w="76200" cap="flat" cmpd="thinThick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-US" b="1" dirty="0">
                <a:solidFill>
                  <a:srgbClr val="CC0000"/>
                </a:solidFill>
                <a:latin typeface="HelveticaNeueLT Pro 55 Roman" panose="020B0604020202020204" pitchFamily="34" charset="0"/>
                <a:ea typeface="Lora"/>
                <a:cs typeface="Lora"/>
                <a:sym typeface="Lora"/>
              </a:rPr>
              <a:t>Basic Web CTF</a:t>
            </a:r>
            <a:endParaRPr lang="en" b="1" dirty="0">
              <a:solidFill>
                <a:srgbClr val="CC0000"/>
              </a:solidFill>
              <a:latin typeface="HelveticaNeueLT Pro 55 Roman" panose="020B0604020202020204" pitchFamily="34" charset="0"/>
              <a:ea typeface="Lora"/>
              <a:cs typeface="Lora"/>
              <a:sym typeface="Lora"/>
            </a:endParaRPr>
          </a:p>
        </p:txBody>
      </p:sp>
      <p:sp>
        <p:nvSpPr>
          <p:cNvPr id="12" name="Shape 171">
            <a:extLst>
              <a:ext uri="{FF2B5EF4-FFF2-40B4-BE49-F238E27FC236}">
                <a16:creationId xmlns:a16="http://schemas.microsoft.com/office/drawing/2014/main" id="{783B406B-8771-441E-A48E-14531F7F6C99}"/>
              </a:ext>
            </a:extLst>
          </p:cNvPr>
          <p:cNvSpPr/>
          <p:nvPr/>
        </p:nvSpPr>
        <p:spPr>
          <a:xfrm>
            <a:off x="5859415" y="2833364"/>
            <a:ext cx="2133000" cy="2133000"/>
          </a:xfrm>
          <a:prstGeom prst="ellipse">
            <a:avLst/>
          </a:prstGeom>
          <a:noFill/>
          <a:ln w="76200" cap="flat" cmpd="thinThick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-US" b="1" dirty="0">
                <a:solidFill>
                  <a:srgbClr val="CC0000"/>
                </a:solidFill>
                <a:latin typeface="HelveticaNeueLT Pro 55 Roman" panose="020B0604020202020204" pitchFamily="34" charset="0"/>
                <a:ea typeface="Lora"/>
                <a:cs typeface="Lora"/>
                <a:sym typeface="Lora"/>
              </a:rPr>
              <a:t>SQL injection</a:t>
            </a:r>
          </a:p>
        </p:txBody>
      </p:sp>
      <p:sp>
        <p:nvSpPr>
          <p:cNvPr id="14" name="Shape 171">
            <a:extLst>
              <a:ext uri="{FF2B5EF4-FFF2-40B4-BE49-F238E27FC236}">
                <a16:creationId xmlns:a16="http://schemas.microsoft.com/office/drawing/2014/main" id="{75C23945-AFA2-41C9-8FB2-6CE04AF34415}"/>
              </a:ext>
            </a:extLst>
          </p:cNvPr>
          <p:cNvSpPr/>
          <p:nvPr/>
        </p:nvSpPr>
        <p:spPr>
          <a:xfrm>
            <a:off x="9503665" y="2833364"/>
            <a:ext cx="2133000" cy="2133000"/>
          </a:xfrm>
          <a:prstGeom prst="ellipse">
            <a:avLst/>
          </a:prstGeom>
          <a:noFill/>
          <a:ln w="76200" cap="flat" cmpd="thinThick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-US" b="1" dirty="0">
                <a:solidFill>
                  <a:srgbClr val="CC0000"/>
                </a:solidFill>
                <a:latin typeface="HelveticaNeueLT Pro 55 Roman" panose="020B0604020202020204" pitchFamily="34" charset="0"/>
                <a:ea typeface="Lora"/>
                <a:cs typeface="Lora"/>
                <a:sym typeface="Lora"/>
              </a:rPr>
              <a:t>Surprise</a:t>
            </a:r>
          </a:p>
          <a:p>
            <a:pPr marL="0" lvl="0" indent="0" algn="ctr">
              <a:spcBef>
                <a:spcPts val="0"/>
              </a:spcBef>
              <a:buNone/>
            </a:pPr>
            <a:r>
              <a:rPr lang="en-US" sz="2800" b="1" dirty="0">
                <a:solidFill>
                  <a:srgbClr val="CC0000"/>
                </a:solidFill>
                <a:latin typeface="HelveticaNeueLT Pro 55 Roman" panose="020B0604020202020204" pitchFamily="34" charset="0"/>
                <a:ea typeface="Lora"/>
                <a:cs typeface="Lora"/>
                <a:sym typeface="Wingdings" panose="05000000000000000000" pitchFamily="2" charset="2"/>
              </a:rPr>
              <a:t></a:t>
            </a:r>
            <a:endParaRPr lang="en-US" sz="2800" b="1" dirty="0">
              <a:solidFill>
                <a:srgbClr val="CC0000"/>
              </a:solidFill>
              <a:latin typeface="HelveticaNeueLT Pro 55 Roman" panose="020B0604020202020204" pitchFamily="34" charset="0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7395573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HelveticaNeueLT Pro 55 Roman" panose="020B0604020202020204" pitchFamily="34" charset="0"/>
              </a:rPr>
              <a:t>Tools that we will be using</a:t>
            </a:r>
          </a:p>
        </p:txBody>
      </p:sp>
      <p:sp>
        <p:nvSpPr>
          <p:cNvPr id="15" name="Shape 244">
            <a:extLst>
              <a:ext uri="{FF2B5EF4-FFF2-40B4-BE49-F238E27FC236}">
                <a16:creationId xmlns:a16="http://schemas.microsoft.com/office/drawing/2014/main" id="{C9534169-E759-4908-9742-569CEEB556A5}"/>
              </a:ext>
            </a:extLst>
          </p:cNvPr>
          <p:cNvSpPr txBox="1">
            <a:spLocks/>
          </p:cNvSpPr>
          <p:nvPr/>
        </p:nvSpPr>
        <p:spPr>
          <a:xfrm>
            <a:off x="2181138" y="2481918"/>
            <a:ext cx="2787096" cy="1305000"/>
          </a:xfrm>
          <a:prstGeom prst="rect">
            <a:avLst/>
          </a:prstGeom>
        </p:spPr>
        <p:txBody>
          <a:bodyPr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b="1" dirty="0">
                <a:latin typeface="HelveticaNeueLT Pro 55 Roman" panose="020B0604020202020204" pitchFamily="34" charset="0"/>
              </a:rPr>
              <a:t>VMWare Player</a:t>
            </a:r>
            <a:endParaRPr lang="en" b="1" dirty="0">
              <a:latin typeface="HelveticaNeueLT Pro 55 Roman" panose="020B0604020202020204" pitchFamily="34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HelveticaNeueLT Pro 55 Roman" panose="020B0604020202020204" pitchFamily="34" charset="0"/>
              </a:rPr>
              <a:t>This is to run Virtual Machines.</a:t>
            </a:r>
            <a:endParaRPr lang="en" sz="1400" dirty="0">
              <a:latin typeface="HelveticaNeueLT Pro 55 Roman" panose="020B0604020202020204" pitchFamily="34" charset="0"/>
            </a:endParaRPr>
          </a:p>
        </p:txBody>
      </p:sp>
      <p:sp>
        <p:nvSpPr>
          <p:cNvPr id="16" name="Shape 245">
            <a:extLst>
              <a:ext uri="{FF2B5EF4-FFF2-40B4-BE49-F238E27FC236}">
                <a16:creationId xmlns:a16="http://schemas.microsoft.com/office/drawing/2014/main" id="{AEBF6BDB-4AD8-4B69-B044-85F6F5B64B43}"/>
              </a:ext>
            </a:extLst>
          </p:cNvPr>
          <p:cNvSpPr txBox="1">
            <a:spLocks/>
          </p:cNvSpPr>
          <p:nvPr/>
        </p:nvSpPr>
        <p:spPr>
          <a:xfrm>
            <a:off x="5191183" y="2481918"/>
            <a:ext cx="2787096" cy="130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b="1" dirty="0">
                <a:latin typeface="HelveticaNeueLT Pro 55 Roman" panose="020B0604020202020204" pitchFamily="34" charset="0"/>
              </a:rPr>
              <a:t>Wireshark</a:t>
            </a:r>
            <a:endParaRPr lang="en" b="1" dirty="0">
              <a:latin typeface="HelveticaNeueLT Pro 55 Roman" panose="020B0604020202020204" pitchFamily="34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HelveticaNeueLT Pro 55 Roman" panose="020B0604020202020204" pitchFamily="34" charset="0"/>
              </a:rPr>
              <a:t>This is to analyze network packet captures.</a:t>
            </a:r>
            <a:endParaRPr lang="en" sz="1400" dirty="0">
              <a:latin typeface="HelveticaNeueLT Pro 55 Roman" panose="020B0604020202020204" pitchFamily="34" charset="0"/>
            </a:endParaRPr>
          </a:p>
        </p:txBody>
      </p:sp>
      <p:sp>
        <p:nvSpPr>
          <p:cNvPr id="17" name="Shape 246">
            <a:extLst>
              <a:ext uri="{FF2B5EF4-FFF2-40B4-BE49-F238E27FC236}">
                <a16:creationId xmlns:a16="http://schemas.microsoft.com/office/drawing/2014/main" id="{38501CF5-8A23-4FBD-BACD-33401031DD54}"/>
              </a:ext>
            </a:extLst>
          </p:cNvPr>
          <p:cNvSpPr txBox="1">
            <a:spLocks/>
          </p:cNvSpPr>
          <p:nvPr/>
        </p:nvSpPr>
        <p:spPr>
          <a:xfrm>
            <a:off x="7714665" y="2481918"/>
            <a:ext cx="2787096" cy="130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SG" b="1" dirty="0">
                <a:latin typeface="HelveticaNeueLT Pro 55 Roman" panose="020B0604020202020204" pitchFamily="34" charset="0"/>
              </a:rPr>
              <a:t>A code editing tool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SG" sz="1400" dirty="0">
                <a:latin typeface="HelveticaNeueLT Pro 55 Roman" panose="020B0604020202020204" pitchFamily="34" charset="0"/>
              </a:rPr>
              <a:t>This is to code out custom </a:t>
            </a:r>
            <a:r>
              <a:rPr lang="en-SG" sz="1400" u="sng" dirty="0">
                <a:latin typeface="HelveticaNeueLT Pro 55 Roman" panose="020B0604020202020204" pitchFamily="34" charset="0"/>
              </a:rPr>
              <a:t>python</a:t>
            </a:r>
            <a:r>
              <a:rPr lang="en-SG" sz="1400" dirty="0">
                <a:latin typeface="HelveticaNeueLT Pro 55 Roman" panose="020B0604020202020204" pitchFamily="34" charset="0"/>
              </a:rPr>
              <a:t> scripts to do a task for you.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SG" sz="1200" dirty="0">
              <a:latin typeface="HelveticaNeueLT Pro 55 Roman" panose="020B0604020202020204" pitchFamily="34" charset="0"/>
            </a:endParaRPr>
          </a:p>
        </p:txBody>
      </p:sp>
      <p:sp>
        <p:nvSpPr>
          <p:cNvPr id="18" name="Shape 247">
            <a:extLst>
              <a:ext uri="{FF2B5EF4-FFF2-40B4-BE49-F238E27FC236}">
                <a16:creationId xmlns:a16="http://schemas.microsoft.com/office/drawing/2014/main" id="{58C218DC-2DBC-43EF-AC96-7655A66804DB}"/>
              </a:ext>
            </a:extLst>
          </p:cNvPr>
          <p:cNvSpPr txBox="1">
            <a:spLocks/>
          </p:cNvSpPr>
          <p:nvPr/>
        </p:nvSpPr>
        <p:spPr>
          <a:xfrm>
            <a:off x="3471921" y="4331516"/>
            <a:ext cx="2787096" cy="1305000"/>
          </a:xfrm>
          <a:prstGeom prst="rect">
            <a:avLst/>
          </a:prstGeom>
        </p:spPr>
        <p:txBody>
          <a:bodyPr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b="1" dirty="0">
                <a:latin typeface="HelveticaNeueLT Pro 55 Roman" panose="020B0604020202020204" pitchFamily="34" charset="0"/>
              </a:rPr>
              <a:t>Google (A lot)</a:t>
            </a:r>
            <a:endParaRPr lang="en" b="1" dirty="0">
              <a:latin typeface="HelveticaNeueLT Pro 55 Roman" panose="020B0604020202020204" pitchFamily="34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HelveticaNeueLT Pro 55 Roman" panose="020B0604020202020204" pitchFamily="34" charset="0"/>
              </a:rPr>
              <a:t>I don’t need to explain this.</a:t>
            </a:r>
            <a:endParaRPr lang="en" sz="1400" dirty="0">
              <a:latin typeface="HelveticaNeueLT Pro 55 Roman" panose="020B0604020202020204" pitchFamily="34" charset="0"/>
            </a:endParaRPr>
          </a:p>
        </p:txBody>
      </p:sp>
      <p:sp>
        <p:nvSpPr>
          <p:cNvPr id="19" name="Shape 249">
            <a:extLst>
              <a:ext uri="{FF2B5EF4-FFF2-40B4-BE49-F238E27FC236}">
                <a16:creationId xmlns:a16="http://schemas.microsoft.com/office/drawing/2014/main" id="{ECAA9868-B15B-42EC-A7A5-4A902363BA17}"/>
              </a:ext>
            </a:extLst>
          </p:cNvPr>
          <p:cNvSpPr txBox="1">
            <a:spLocks/>
          </p:cNvSpPr>
          <p:nvPr/>
        </p:nvSpPr>
        <p:spPr>
          <a:xfrm>
            <a:off x="6162702" y="4313852"/>
            <a:ext cx="2787096" cy="130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SG" b="1" dirty="0">
                <a:latin typeface="HelveticaNeueLT Pro 55 Roman" panose="020B0604020202020204" pitchFamily="34" charset="0"/>
              </a:rPr>
              <a:t>Kali / Ubuntu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SG" sz="1400" dirty="0">
                <a:latin typeface="HelveticaNeueLT Pro 55 Roman" panose="020B0604020202020204" pitchFamily="34" charset="0"/>
              </a:rPr>
              <a:t>Your best friend for the next few weeks.  I will be using Ubuntu.</a:t>
            </a:r>
          </a:p>
        </p:txBody>
      </p:sp>
    </p:spTree>
    <p:extLst>
      <p:ext uri="{BB962C8B-B14F-4D97-AF65-F5344CB8AC3E}">
        <p14:creationId xmlns:p14="http://schemas.microsoft.com/office/powerpoint/2010/main" val="15843167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HelveticaNeueLT Pro 55 Roman" panose="020B0604020202020204" pitchFamily="34" charset="0"/>
              </a:rPr>
              <a:t>Some advice</a:t>
            </a:r>
          </a:p>
        </p:txBody>
      </p:sp>
      <p:pic>
        <p:nvPicPr>
          <p:cNvPr id="1026" name="Picture 2" descr="Image result for think out of the box">
            <a:extLst>
              <a:ext uri="{FF2B5EF4-FFF2-40B4-BE49-F238E27FC236}">
                <a16:creationId xmlns:a16="http://schemas.microsoft.com/office/drawing/2014/main" id="{F5C52137-0900-48FF-A65A-50F22162C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986" y="1774069"/>
            <a:ext cx="4858028" cy="485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hape 244">
            <a:extLst>
              <a:ext uri="{FF2B5EF4-FFF2-40B4-BE49-F238E27FC236}">
                <a16:creationId xmlns:a16="http://schemas.microsoft.com/office/drawing/2014/main" id="{4C453C53-7D6D-4D94-B660-16FF8265FEEE}"/>
              </a:ext>
            </a:extLst>
          </p:cNvPr>
          <p:cNvSpPr txBox="1">
            <a:spLocks/>
          </p:cNvSpPr>
          <p:nvPr/>
        </p:nvSpPr>
        <p:spPr>
          <a:xfrm>
            <a:off x="595620" y="2054080"/>
            <a:ext cx="2787096" cy="1305000"/>
          </a:xfrm>
          <a:prstGeom prst="rect">
            <a:avLst/>
          </a:prstGeom>
        </p:spPr>
        <p:txBody>
          <a:bodyPr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b="1" dirty="0">
                <a:latin typeface="HelveticaNeueLT Pro 55 Roman" panose="020B0604020202020204" pitchFamily="34" charset="0"/>
              </a:rPr>
              <a:t>Have you asked yourself the </a:t>
            </a:r>
            <a:r>
              <a:rPr lang="en-US" b="1" dirty="0">
                <a:solidFill>
                  <a:srgbClr val="FFFF00"/>
                </a:solidFill>
                <a:latin typeface="HelveticaNeueLT Pro 55 Roman" panose="020B0604020202020204" pitchFamily="34" charset="0"/>
              </a:rPr>
              <a:t>right questions</a:t>
            </a:r>
            <a:r>
              <a:rPr lang="en-US" b="1" dirty="0">
                <a:latin typeface="HelveticaNeueLT Pro 55 Roman" panose="020B0604020202020204" pitchFamily="34" charset="0"/>
              </a:rPr>
              <a:t>?</a:t>
            </a:r>
            <a:endParaRPr lang="en" sz="1400" dirty="0">
              <a:latin typeface="HelveticaNeueLT Pro 55 Roman" panose="020B0604020202020204" pitchFamily="34" charset="0"/>
            </a:endParaRPr>
          </a:p>
        </p:txBody>
      </p:sp>
      <p:sp>
        <p:nvSpPr>
          <p:cNvPr id="10" name="Shape 244">
            <a:extLst>
              <a:ext uri="{FF2B5EF4-FFF2-40B4-BE49-F238E27FC236}">
                <a16:creationId xmlns:a16="http://schemas.microsoft.com/office/drawing/2014/main" id="{16EC539F-8B57-4CC1-BCEE-C0FA6E91F9DE}"/>
              </a:ext>
            </a:extLst>
          </p:cNvPr>
          <p:cNvSpPr txBox="1">
            <a:spLocks/>
          </p:cNvSpPr>
          <p:nvPr/>
        </p:nvSpPr>
        <p:spPr>
          <a:xfrm>
            <a:off x="595620" y="4278561"/>
            <a:ext cx="2787096" cy="1305000"/>
          </a:xfrm>
          <a:prstGeom prst="rect">
            <a:avLst/>
          </a:prstGeom>
        </p:spPr>
        <p:txBody>
          <a:bodyPr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b="1" dirty="0">
                <a:latin typeface="HelveticaNeueLT Pro 55 Roman" panose="020B0604020202020204" pitchFamily="34" charset="0"/>
              </a:rPr>
              <a:t>Have </a:t>
            </a:r>
            <a:r>
              <a:rPr lang="en-US" b="1" dirty="0">
                <a:solidFill>
                  <a:srgbClr val="FFFF00"/>
                </a:solidFill>
                <a:latin typeface="HelveticaNeueLT Pro 55 Roman" panose="020B0604020202020204" pitchFamily="34" charset="0"/>
              </a:rPr>
              <a:t>google </a:t>
            </a:r>
            <a:r>
              <a:rPr lang="en-US" b="1" dirty="0">
                <a:latin typeface="HelveticaNeueLT Pro 55 Roman" panose="020B0604020202020204" pitchFamily="34" charset="0"/>
              </a:rPr>
              <a:t>answered your questions?</a:t>
            </a:r>
            <a:endParaRPr lang="en" sz="1400" dirty="0">
              <a:latin typeface="HelveticaNeueLT Pro 55 Roman" panose="020B0604020202020204" pitchFamily="34" charset="0"/>
            </a:endParaRPr>
          </a:p>
        </p:txBody>
      </p:sp>
      <p:sp>
        <p:nvSpPr>
          <p:cNvPr id="11" name="Shape 244">
            <a:extLst>
              <a:ext uri="{FF2B5EF4-FFF2-40B4-BE49-F238E27FC236}">
                <a16:creationId xmlns:a16="http://schemas.microsoft.com/office/drawing/2014/main" id="{40F2E609-0D63-41FB-B79C-126D0E220220}"/>
              </a:ext>
            </a:extLst>
          </p:cNvPr>
          <p:cNvSpPr txBox="1">
            <a:spLocks/>
          </p:cNvSpPr>
          <p:nvPr/>
        </p:nvSpPr>
        <p:spPr>
          <a:xfrm>
            <a:off x="8809284" y="2054080"/>
            <a:ext cx="2787096" cy="1305000"/>
          </a:xfrm>
          <a:prstGeom prst="rect">
            <a:avLst/>
          </a:prstGeom>
        </p:spPr>
        <p:txBody>
          <a:bodyPr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b="1" dirty="0">
                <a:latin typeface="HelveticaNeueLT Pro 55 Roman" panose="020B0604020202020204" pitchFamily="34" charset="0"/>
              </a:rPr>
              <a:t>TAKE A BREAK. YOU NEED A </a:t>
            </a:r>
            <a:r>
              <a:rPr lang="en-US" b="1" dirty="0">
                <a:solidFill>
                  <a:srgbClr val="FFFF00"/>
                </a:solidFill>
                <a:latin typeface="HelveticaNeueLT Pro 55 Roman" panose="020B0604020202020204" pitchFamily="34" charset="0"/>
              </a:rPr>
              <a:t>FRESH HEAD</a:t>
            </a:r>
            <a:r>
              <a:rPr lang="en-US" b="1" dirty="0">
                <a:latin typeface="HelveticaNeueLT Pro 55 Roman" panose="020B0604020202020204" pitchFamily="34" charset="0"/>
              </a:rPr>
              <a:t>!</a:t>
            </a:r>
            <a:endParaRPr lang="en" sz="1400" dirty="0">
              <a:latin typeface="HelveticaNeueLT Pro 55 Roman" panose="020B0604020202020204" pitchFamily="34" charset="0"/>
            </a:endParaRPr>
          </a:p>
        </p:txBody>
      </p:sp>
      <p:sp>
        <p:nvSpPr>
          <p:cNvPr id="12" name="Shape 244">
            <a:extLst>
              <a:ext uri="{FF2B5EF4-FFF2-40B4-BE49-F238E27FC236}">
                <a16:creationId xmlns:a16="http://schemas.microsoft.com/office/drawing/2014/main" id="{E784A3CC-7C6B-4F22-BE91-651B5F153F6C}"/>
              </a:ext>
            </a:extLst>
          </p:cNvPr>
          <p:cNvSpPr txBox="1">
            <a:spLocks/>
          </p:cNvSpPr>
          <p:nvPr/>
        </p:nvSpPr>
        <p:spPr>
          <a:xfrm>
            <a:off x="8809284" y="4278561"/>
            <a:ext cx="2787096" cy="1305000"/>
          </a:xfrm>
          <a:prstGeom prst="rect">
            <a:avLst/>
          </a:prstGeom>
        </p:spPr>
        <p:txBody>
          <a:bodyPr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FFFF00"/>
                </a:solidFill>
                <a:latin typeface="HelveticaNeueLT Pro 55 Roman" panose="020B0604020202020204" pitchFamily="34" charset="0"/>
              </a:rPr>
              <a:t>Ask</a:t>
            </a:r>
            <a:r>
              <a:rPr lang="en-US" b="1" dirty="0">
                <a:latin typeface="HelveticaNeueLT Pro 55 Roman" panose="020B0604020202020204" pitchFamily="34" charset="0"/>
              </a:rPr>
              <a:t> and it shall be given.</a:t>
            </a:r>
            <a:endParaRPr lang="en" sz="1400" dirty="0">
              <a:latin typeface="HelveticaNeueLT Pro 55 Roman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817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ctrTitle" idx="4294967295"/>
          </p:nvPr>
        </p:nvSpPr>
        <p:spPr>
          <a:xfrm>
            <a:off x="1006679" y="2156797"/>
            <a:ext cx="10363200" cy="1546400"/>
          </a:xfrm>
          <a:prstGeom prst="rect">
            <a:avLst/>
          </a:prstGeom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8000" dirty="0">
                <a:latin typeface="HelveticaNeueLT Pro 55 Roman" panose="020B0604020202020204" pitchFamily="34" charset="0"/>
              </a:rPr>
              <a:t>Show and Tell</a:t>
            </a:r>
            <a:endParaRPr lang="en" sz="8000" dirty="0">
              <a:latin typeface="HelveticaNeueLT Pro 55 Roman" panose="020B0604020202020204" pitchFamily="34" charset="0"/>
            </a:endParaRPr>
          </a:p>
        </p:txBody>
      </p:sp>
      <p:sp>
        <p:nvSpPr>
          <p:cNvPr id="106" name="Shape 106"/>
          <p:cNvSpPr txBox="1">
            <a:spLocks noGrp="1"/>
          </p:cNvSpPr>
          <p:nvPr>
            <p:ph type="subTitle" idx="4294967295"/>
          </p:nvPr>
        </p:nvSpPr>
        <p:spPr>
          <a:xfrm>
            <a:off x="3389712" y="3476807"/>
            <a:ext cx="5597200" cy="1046400"/>
          </a:xfrm>
          <a:prstGeom prst="rect">
            <a:avLst/>
          </a:prstGeom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sz="1867" dirty="0">
                <a:latin typeface="HelveticaNeueLT Pro 55 Roman" panose="020B0604020202020204" pitchFamily="34" charset="0"/>
              </a:rPr>
              <a:t>Some CTFs examples</a:t>
            </a:r>
            <a:endParaRPr lang="en" sz="1867" dirty="0">
              <a:latin typeface="HelveticaNeueLT Pro 55 Roman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3242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ctrTitle" idx="4294967295"/>
          </p:nvPr>
        </p:nvSpPr>
        <p:spPr>
          <a:xfrm>
            <a:off x="1006679" y="2156797"/>
            <a:ext cx="10363200" cy="1546400"/>
          </a:xfrm>
          <a:prstGeom prst="rect">
            <a:avLst/>
          </a:prstGeom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8000" dirty="0">
                <a:latin typeface="HelveticaNeueLT Pro 55 Roman" panose="020B0604020202020204" pitchFamily="34" charset="0"/>
              </a:rPr>
              <a:t>Hands On</a:t>
            </a:r>
            <a:endParaRPr lang="en" sz="8000" dirty="0">
              <a:latin typeface="HelveticaNeueLT Pro 55 Roman" panose="020B0604020202020204" pitchFamily="34" charset="0"/>
            </a:endParaRPr>
          </a:p>
        </p:txBody>
      </p:sp>
      <p:sp>
        <p:nvSpPr>
          <p:cNvPr id="106" name="Shape 106"/>
          <p:cNvSpPr txBox="1">
            <a:spLocks noGrp="1"/>
          </p:cNvSpPr>
          <p:nvPr>
            <p:ph type="subTitle" idx="4294967295"/>
          </p:nvPr>
        </p:nvSpPr>
        <p:spPr>
          <a:xfrm>
            <a:off x="3389712" y="3476807"/>
            <a:ext cx="5597200" cy="1046400"/>
          </a:xfrm>
          <a:prstGeom prst="rect">
            <a:avLst/>
          </a:prstGeom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sz="1867" dirty="0">
                <a:latin typeface="HelveticaNeueLT Pro 55 Roman" panose="020B0604020202020204" pitchFamily="34" charset="0"/>
              </a:rPr>
              <a:t>Some fun?</a:t>
            </a:r>
            <a:endParaRPr lang="en" sz="1867" dirty="0">
              <a:latin typeface="HelveticaNeueLT Pro 55 Roman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032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HelveticaNeueLT Pro 55 Roman" panose="020B0604020202020204" pitchFamily="34" charset="0"/>
              </a:rPr>
              <a:t>This week’s theme</a:t>
            </a:r>
          </a:p>
        </p:txBody>
      </p:sp>
      <p:sp>
        <p:nvSpPr>
          <p:cNvPr id="3" name="Shape 105">
            <a:extLst>
              <a:ext uri="{FF2B5EF4-FFF2-40B4-BE49-F238E27FC236}">
                <a16:creationId xmlns:a16="http://schemas.microsoft.com/office/drawing/2014/main" id="{CD1578E2-FF8F-490B-9CAA-4CE658EC9788}"/>
              </a:ext>
            </a:extLst>
          </p:cNvPr>
          <p:cNvSpPr txBox="1">
            <a:spLocks/>
          </p:cNvSpPr>
          <p:nvPr/>
        </p:nvSpPr>
        <p:spPr>
          <a:xfrm>
            <a:off x="914400" y="2802749"/>
            <a:ext cx="10363200" cy="1546400"/>
          </a:xfrm>
          <a:prstGeom prst="rect">
            <a:avLst/>
          </a:prstGeom>
        </p:spPr>
        <p:txBody>
          <a:bodyPr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8000" dirty="0">
                <a:latin typeface="HelveticaNeueLT Pro 55 Roman" panose="020B0604020202020204" pitchFamily="34" charset="0"/>
              </a:rPr>
              <a:t>Miscellaneous</a:t>
            </a:r>
          </a:p>
        </p:txBody>
      </p:sp>
    </p:spTree>
    <p:extLst>
      <p:ext uri="{BB962C8B-B14F-4D97-AF65-F5344CB8AC3E}">
        <p14:creationId xmlns:p14="http://schemas.microsoft.com/office/powerpoint/2010/main" val="26988927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HelveticaNeueLT Pro 55 Roman" panose="020B0604020202020204" pitchFamily="34" charset="0"/>
              </a:rPr>
              <a:t>Let’s warm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73578-0735-4072-A332-FBACA5AC6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3326" y="1788894"/>
            <a:ext cx="3675077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HelveticaNeueLT Pro 55 Roman" panose="020B0604020202020204" pitchFamily="34" charset="0"/>
              </a:rPr>
              <a:t>Given the code block:</a:t>
            </a:r>
          </a:p>
          <a:p>
            <a:pPr marL="0" indent="0">
              <a:buNone/>
            </a:pPr>
            <a:r>
              <a:rPr lang="en-US" dirty="0">
                <a:latin typeface="HelveticaNeueLT Pro 55 Roman" panose="020B0604020202020204" pitchFamily="34" charset="0"/>
              </a:rPr>
              <a:t>	</a:t>
            </a:r>
          </a:p>
          <a:p>
            <a:pPr marL="0" indent="0">
              <a:buNone/>
            </a:pPr>
            <a:r>
              <a:rPr lang="en-US" dirty="0">
                <a:latin typeface="HelveticaNeueLT Pro 55 Roman" panose="020B0604020202020204" pitchFamily="34" charset="0"/>
              </a:rPr>
              <a:t>	</a:t>
            </a:r>
            <a:r>
              <a:rPr lang="en-US" dirty="0">
                <a:solidFill>
                  <a:srgbClr val="FFFF00"/>
                </a:solidFill>
                <a:latin typeface="HelveticaNeueLT Pro 55 Roman" panose="020B0604020202020204" pitchFamily="34" charset="0"/>
              </a:rPr>
              <a:t>for </a:t>
            </a:r>
            <a:r>
              <a:rPr lang="en-US" dirty="0" err="1">
                <a:solidFill>
                  <a:srgbClr val="FFFF00"/>
                </a:solidFill>
                <a:latin typeface="HelveticaNeueLT Pro 55 Roman" panose="020B0604020202020204" pitchFamily="34" charset="0"/>
              </a:rPr>
              <a:t>i</a:t>
            </a:r>
            <a:r>
              <a:rPr lang="en-US" dirty="0">
                <a:solidFill>
                  <a:srgbClr val="FFFF00"/>
                </a:solidFill>
                <a:latin typeface="HelveticaNeueLT Pro 55 Roman" panose="020B0604020202020204" pitchFamily="34" charset="0"/>
              </a:rPr>
              <a:t> in range(0,10):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latin typeface="HelveticaNeueLT Pro 55 Roman" panose="020B0604020202020204" pitchFamily="34" charset="0"/>
              </a:rPr>
              <a:t>		print(</a:t>
            </a:r>
            <a:r>
              <a:rPr lang="en-US" dirty="0" err="1">
                <a:solidFill>
                  <a:srgbClr val="FFFF00"/>
                </a:solidFill>
                <a:latin typeface="HelveticaNeueLT Pro 55 Roman" panose="020B0604020202020204" pitchFamily="34" charset="0"/>
              </a:rPr>
              <a:t>i</a:t>
            </a:r>
            <a:r>
              <a:rPr lang="en-US" dirty="0">
                <a:solidFill>
                  <a:srgbClr val="FFFF00"/>
                </a:solidFill>
                <a:latin typeface="HelveticaNeueLT Pro 55 Roman" panose="020B0604020202020204" pitchFamily="34" charset="0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  <a:latin typeface="HelveticaNeueLT Pro 55 Roman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HelveticaNeueLT Pro 55 Roman" panose="020B0604020202020204" pitchFamily="34" charset="0"/>
              </a:rPr>
              <a:t>Output: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HelveticaNeueLT Pro 55 Roman" panose="020B0604020202020204" pitchFamily="34" charset="0"/>
              </a:rPr>
              <a:t>0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HelveticaNeueLT Pro 55 Roman" panose="020B0604020202020204" pitchFamily="34" charset="0"/>
              </a:rPr>
              <a:t>2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HelveticaNeueLT Pro 55 Roman" panose="020B0604020202020204" pitchFamily="34" charset="0"/>
              </a:rPr>
              <a:t>..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HelveticaNeueLT Pro 55 Roman" panose="020B0604020202020204" pitchFamily="34" charset="0"/>
              </a:rPr>
              <a:t>..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HelveticaNeueLT Pro 55 Roman" panose="020B0604020202020204" pitchFamily="34" charset="0"/>
              </a:rPr>
              <a:t>9</a:t>
            </a: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  <a:latin typeface="HelveticaNeueLT Pro 55 Roman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  <a:latin typeface="HelveticaNeueLT Pro 55 Roman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FC46D3-4E72-4FF0-B8FA-52C24ADA7864}"/>
              </a:ext>
            </a:extLst>
          </p:cNvPr>
          <p:cNvSpPr txBox="1">
            <a:spLocks/>
          </p:cNvSpPr>
          <p:nvPr/>
        </p:nvSpPr>
        <p:spPr>
          <a:xfrm>
            <a:off x="6096000" y="1690688"/>
            <a:ext cx="4507684" cy="50624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600" dirty="0">
                <a:latin typeface="HelveticaNeueLT Pro 55 Roman" panose="020B0604020202020204" pitchFamily="34" charset="0"/>
              </a:rPr>
              <a:t>Lets have it in English: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HelveticaNeueLT Pro 55 Roman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HelveticaNeueLT Pro 55 Roman" panose="020B0604020202020204" pitchFamily="34" charset="0"/>
              </a:rPr>
              <a:t>If I start counting from 0 till 9, it is equal to 10! (0,1,2,3,4,5,6,7,8,9) </a:t>
            </a:r>
            <a:r>
              <a:rPr lang="en-US" sz="1800" dirty="0">
                <a:latin typeface="HelveticaNeueLT Pro 55 Roman" panose="020B0604020202020204" pitchFamily="34" charset="0"/>
                <a:sym typeface="Wingdings" panose="05000000000000000000" pitchFamily="2" charset="2"/>
              </a:rPr>
              <a:t> 10 times!</a:t>
            </a:r>
            <a:endParaRPr lang="en-US" sz="1800" dirty="0">
              <a:latin typeface="HelveticaNeueLT Pro 55 Roman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latin typeface="HelveticaNeueLT Pro 55 Roman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HelveticaNeueLT Pro 55 Roman" panose="020B0604020202020204" pitchFamily="34" charset="0"/>
              </a:rPr>
              <a:t>Lets do a task 10 times.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latin typeface="HelveticaNeueLT Pro 55 Roman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HelveticaNeueLT Pro 55 Roman" panose="020B0604020202020204" pitchFamily="34" charset="0"/>
              </a:rPr>
              <a:t>Lets have a container called ‘</a:t>
            </a:r>
            <a:r>
              <a:rPr lang="en-US" sz="1800" dirty="0" err="1">
                <a:latin typeface="HelveticaNeueLT Pro 55 Roman" panose="020B0604020202020204" pitchFamily="34" charset="0"/>
              </a:rPr>
              <a:t>i</a:t>
            </a:r>
            <a:r>
              <a:rPr lang="en-US" sz="1800" dirty="0">
                <a:latin typeface="HelveticaNeueLT Pro 55 Roman" panose="020B0604020202020204" pitchFamily="34" charset="0"/>
              </a:rPr>
              <a:t>’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latin typeface="HelveticaNeueLT Pro 55 Roman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HelveticaNeueLT Pro 55 Roman" panose="020B0604020202020204" pitchFamily="34" charset="0"/>
              </a:rPr>
              <a:t>Lets set a condition to stop right before ‘</a:t>
            </a:r>
            <a:r>
              <a:rPr lang="en-US" sz="1800" dirty="0" err="1">
                <a:latin typeface="HelveticaNeueLT Pro 55 Roman" panose="020B0604020202020204" pitchFamily="34" charset="0"/>
              </a:rPr>
              <a:t>i</a:t>
            </a:r>
            <a:r>
              <a:rPr lang="en-US" sz="1800" dirty="0">
                <a:latin typeface="HelveticaNeueLT Pro 55 Roman" panose="020B0604020202020204" pitchFamily="34" charset="0"/>
              </a:rPr>
              <a:t>’ becomes 10.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latin typeface="HelveticaNeueLT Pro 55 Roman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HelveticaNeueLT Pro 55 Roman" panose="020B0604020202020204" pitchFamily="34" charset="0"/>
              </a:rPr>
              <a:t>Increase value of ‘</a:t>
            </a:r>
            <a:r>
              <a:rPr lang="en-US" sz="1800" dirty="0" err="1">
                <a:latin typeface="HelveticaNeueLT Pro 55 Roman" panose="020B0604020202020204" pitchFamily="34" charset="0"/>
              </a:rPr>
              <a:t>i</a:t>
            </a:r>
            <a:r>
              <a:rPr lang="en-US" sz="1800" dirty="0">
                <a:latin typeface="HelveticaNeueLT Pro 55 Roman" panose="020B0604020202020204" pitchFamily="34" charset="0"/>
              </a:rPr>
              <a:t>’ each time I do the task print(</a:t>
            </a:r>
            <a:r>
              <a:rPr lang="en-US" sz="1800" dirty="0" err="1">
                <a:latin typeface="HelveticaNeueLT Pro 55 Roman" panose="020B0604020202020204" pitchFamily="34" charset="0"/>
              </a:rPr>
              <a:t>i</a:t>
            </a:r>
            <a:r>
              <a:rPr lang="en-US" sz="1800" dirty="0">
                <a:latin typeface="HelveticaNeueLT Pro 55 Roman" panose="020B0604020202020204" pitchFamily="34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latin typeface="HelveticaNeueLT Pro 55 Roman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HelveticaNeueLT Pro 55 Roman" panose="020B0604020202020204" pitchFamily="34" charset="0"/>
              </a:rPr>
              <a:t>Stop when condition is met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FFFF00"/>
              </a:solidFill>
              <a:latin typeface="HelveticaNeueLT Pro 55 Roman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4618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HelveticaNeueLT Pro 55 Roman" panose="020B0604020202020204" pitchFamily="34" charset="0"/>
              </a:rPr>
              <a:t>Let’s warm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73578-0735-4072-A332-FBACA5AC6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3326" y="1788894"/>
            <a:ext cx="3675077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HelveticaNeueLT Pro 55 Roman" panose="020B0604020202020204" pitchFamily="34" charset="0"/>
              </a:rPr>
              <a:t>Given the code block:</a:t>
            </a:r>
          </a:p>
          <a:p>
            <a:pPr marL="0" indent="0">
              <a:buNone/>
            </a:pPr>
            <a:r>
              <a:rPr lang="en-US" dirty="0">
                <a:latin typeface="HelveticaNeueLT Pro 55 Roman" panose="020B0604020202020204" pitchFamily="34" charset="0"/>
              </a:rPr>
              <a:t>	</a:t>
            </a:r>
          </a:p>
          <a:p>
            <a:pPr marL="0" indent="0">
              <a:buNone/>
            </a:pPr>
            <a:r>
              <a:rPr lang="en-US" dirty="0">
                <a:latin typeface="HelveticaNeueLT Pro 55 Roman" panose="020B0604020202020204" pitchFamily="34" charset="0"/>
              </a:rPr>
              <a:t>	</a:t>
            </a:r>
            <a:r>
              <a:rPr lang="en-US" dirty="0">
                <a:solidFill>
                  <a:srgbClr val="FFFF00"/>
                </a:solidFill>
                <a:latin typeface="HelveticaNeueLT Pro 55 Roman" panose="020B0604020202020204" pitchFamily="34" charset="0"/>
              </a:rPr>
              <a:t>for </a:t>
            </a:r>
            <a:r>
              <a:rPr lang="en-US" dirty="0" err="1">
                <a:solidFill>
                  <a:srgbClr val="FFFF00"/>
                </a:solidFill>
                <a:latin typeface="HelveticaNeueLT Pro 55 Roman" panose="020B0604020202020204" pitchFamily="34" charset="0"/>
              </a:rPr>
              <a:t>i</a:t>
            </a:r>
            <a:r>
              <a:rPr lang="en-US" dirty="0">
                <a:solidFill>
                  <a:srgbClr val="FFFF00"/>
                </a:solidFill>
                <a:latin typeface="HelveticaNeueLT Pro 55 Roman" panose="020B0604020202020204" pitchFamily="34" charset="0"/>
              </a:rPr>
              <a:t> in range(0,10):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latin typeface="HelveticaNeueLT Pro 55 Roman" panose="020B0604020202020204" pitchFamily="34" charset="0"/>
              </a:rPr>
              <a:t>		print(</a:t>
            </a:r>
            <a:r>
              <a:rPr lang="en-US" dirty="0" err="1">
                <a:solidFill>
                  <a:srgbClr val="FFFF00"/>
                </a:solidFill>
                <a:latin typeface="HelveticaNeueLT Pro 55 Roman" panose="020B0604020202020204" pitchFamily="34" charset="0"/>
              </a:rPr>
              <a:t>i</a:t>
            </a:r>
            <a:r>
              <a:rPr lang="en-US" dirty="0">
                <a:solidFill>
                  <a:srgbClr val="FFFF00"/>
                </a:solidFill>
                <a:latin typeface="HelveticaNeueLT Pro 55 Roman" panose="020B0604020202020204" pitchFamily="34" charset="0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  <a:latin typeface="HelveticaNeueLT Pro 55 Roman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HelveticaNeueLT Pro 55 Roman" panose="020B0604020202020204" pitchFamily="34" charset="0"/>
              </a:rPr>
              <a:t>Output: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HelveticaNeueLT Pro 55 Roman" panose="020B0604020202020204" pitchFamily="34" charset="0"/>
              </a:rPr>
              <a:t>0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HelveticaNeueLT Pro 55 Roman" panose="020B0604020202020204" pitchFamily="34" charset="0"/>
              </a:rPr>
              <a:t>2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HelveticaNeueLT Pro 55 Roman" panose="020B0604020202020204" pitchFamily="34" charset="0"/>
              </a:rPr>
              <a:t>..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HelveticaNeueLT Pro 55 Roman" panose="020B0604020202020204" pitchFamily="34" charset="0"/>
              </a:rPr>
              <a:t>..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HelveticaNeueLT Pro 55 Roman" panose="020B0604020202020204" pitchFamily="34" charset="0"/>
              </a:rPr>
              <a:t>9</a:t>
            </a: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  <a:latin typeface="HelveticaNeueLT Pro 55 Roman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  <a:latin typeface="HelveticaNeueLT Pro 55 Roman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FC46D3-4E72-4FF0-B8FA-52C24ADA7864}"/>
              </a:ext>
            </a:extLst>
          </p:cNvPr>
          <p:cNvSpPr txBox="1">
            <a:spLocks/>
          </p:cNvSpPr>
          <p:nvPr/>
        </p:nvSpPr>
        <p:spPr>
          <a:xfrm>
            <a:off x="6096000" y="1690688"/>
            <a:ext cx="4507684" cy="50624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600" dirty="0">
                <a:latin typeface="HelveticaNeueLT Pro 55 Roman" panose="020B0604020202020204" pitchFamily="34" charset="0"/>
              </a:rPr>
              <a:t>Lets have it in English: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HelveticaNeueLT Pro 55 Roman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HelveticaNeueLT Pro 55 Roman" panose="020B0604020202020204" pitchFamily="34" charset="0"/>
              </a:rPr>
              <a:t>If I start counting from 0 till 9, it is equal to 10! (0,1,2,3,4,5,6,7,8,9) </a:t>
            </a:r>
            <a:r>
              <a:rPr lang="en-US" sz="1800" dirty="0">
                <a:latin typeface="HelveticaNeueLT Pro 55 Roman" panose="020B0604020202020204" pitchFamily="34" charset="0"/>
                <a:sym typeface="Wingdings" panose="05000000000000000000" pitchFamily="2" charset="2"/>
              </a:rPr>
              <a:t> 10 times!</a:t>
            </a:r>
            <a:endParaRPr lang="en-US" sz="1800" dirty="0">
              <a:latin typeface="HelveticaNeueLT Pro 55 Roman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latin typeface="HelveticaNeueLT Pro 55 Roman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HelveticaNeueLT Pro 55 Roman" panose="020B0604020202020204" pitchFamily="34" charset="0"/>
              </a:rPr>
              <a:t>Lets do a task 10 times.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latin typeface="HelveticaNeueLT Pro 55 Roman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HelveticaNeueLT Pro 55 Roman" panose="020B0604020202020204" pitchFamily="34" charset="0"/>
              </a:rPr>
              <a:t>Lets have a container called ‘</a:t>
            </a:r>
            <a:r>
              <a:rPr lang="en-US" sz="1800" dirty="0" err="1">
                <a:latin typeface="HelveticaNeueLT Pro 55 Roman" panose="020B0604020202020204" pitchFamily="34" charset="0"/>
              </a:rPr>
              <a:t>i</a:t>
            </a:r>
            <a:r>
              <a:rPr lang="en-US" sz="1800" dirty="0">
                <a:latin typeface="HelveticaNeueLT Pro 55 Roman" panose="020B0604020202020204" pitchFamily="34" charset="0"/>
              </a:rPr>
              <a:t>’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latin typeface="HelveticaNeueLT Pro 55 Roman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HelveticaNeueLT Pro 55 Roman" panose="020B0604020202020204" pitchFamily="34" charset="0"/>
              </a:rPr>
              <a:t>Lets set a condition to stop right before ‘</a:t>
            </a:r>
            <a:r>
              <a:rPr lang="en-US" sz="1800" dirty="0" err="1">
                <a:latin typeface="HelveticaNeueLT Pro 55 Roman" panose="020B0604020202020204" pitchFamily="34" charset="0"/>
              </a:rPr>
              <a:t>i</a:t>
            </a:r>
            <a:r>
              <a:rPr lang="en-US" sz="1800" dirty="0">
                <a:latin typeface="HelveticaNeueLT Pro 55 Roman" panose="020B0604020202020204" pitchFamily="34" charset="0"/>
              </a:rPr>
              <a:t>’ becomes 10.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latin typeface="HelveticaNeueLT Pro 55 Roman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HelveticaNeueLT Pro 55 Roman" panose="020B0604020202020204" pitchFamily="34" charset="0"/>
              </a:rPr>
              <a:t>Increase value of ‘</a:t>
            </a:r>
            <a:r>
              <a:rPr lang="en-US" sz="1800" dirty="0" err="1">
                <a:latin typeface="HelveticaNeueLT Pro 55 Roman" panose="020B0604020202020204" pitchFamily="34" charset="0"/>
              </a:rPr>
              <a:t>i</a:t>
            </a:r>
            <a:r>
              <a:rPr lang="en-US" sz="1800" dirty="0">
                <a:latin typeface="HelveticaNeueLT Pro 55 Roman" panose="020B0604020202020204" pitchFamily="34" charset="0"/>
              </a:rPr>
              <a:t>’ each time I do the task print(</a:t>
            </a:r>
            <a:r>
              <a:rPr lang="en-US" sz="1800" dirty="0" err="1">
                <a:latin typeface="HelveticaNeueLT Pro 55 Roman" panose="020B0604020202020204" pitchFamily="34" charset="0"/>
              </a:rPr>
              <a:t>i</a:t>
            </a:r>
            <a:r>
              <a:rPr lang="en-US" sz="1800" dirty="0">
                <a:latin typeface="HelveticaNeueLT Pro 55 Roman" panose="020B0604020202020204" pitchFamily="34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latin typeface="HelveticaNeueLT Pro 55 Roman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HelveticaNeueLT Pro 55 Roman" panose="020B0604020202020204" pitchFamily="34" charset="0"/>
              </a:rPr>
              <a:t>Stop when condition is met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FFFF00"/>
              </a:solidFill>
              <a:latin typeface="HelveticaNeueLT Pro 55 Roman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EA8763-9262-43ED-A60E-AE77A7DA4CE1}"/>
              </a:ext>
            </a:extLst>
          </p:cNvPr>
          <p:cNvSpPr/>
          <p:nvPr/>
        </p:nvSpPr>
        <p:spPr>
          <a:xfrm>
            <a:off x="6096001" y="3790109"/>
            <a:ext cx="3232558" cy="429553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D4CAEE1-4A1B-421A-9072-70D2E7603B10}"/>
              </a:ext>
            </a:extLst>
          </p:cNvPr>
          <p:cNvCxnSpPr>
            <a:cxnSpLocks/>
          </p:cNvCxnSpPr>
          <p:nvPr/>
        </p:nvCxnSpPr>
        <p:spPr>
          <a:xfrm flipH="1" flipV="1">
            <a:off x="3640822" y="2885813"/>
            <a:ext cx="2382474" cy="11190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4189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HelveticaNeueLT Pro 55 Roman" panose="020B0604020202020204" pitchFamily="34" charset="0"/>
              </a:rPr>
              <a:t>Let’s warm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73578-0735-4072-A332-FBACA5AC6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3326" y="1788894"/>
            <a:ext cx="3675077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HelveticaNeueLT Pro 55 Roman" panose="020B0604020202020204" pitchFamily="34" charset="0"/>
              </a:rPr>
              <a:t>Given the code block:</a:t>
            </a:r>
          </a:p>
          <a:p>
            <a:pPr marL="0" indent="0">
              <a:buNone/>
            </a:pPr>
            <a:r>
              <a:rPr lang="en-US" dirty="0">
                <a:latin typeface="HelveticaNeueLT Pro 55 Roman" panose="020B0604020202020204" pitchFamily="34" charset="0"/>
              </a:rPr>
              <a:t>	</a:t>
            </a:r>
          </a:p>
          <a:p>
            <a:pPr marL="0" indent="0">
              <a:buNone/>
            </a:pPr>
            <a:r>
              <a:rPr lang="en-US" dirty="0">
                <a:latin typeface="HelveticaNeueLT Pro 55 Roman" panose="020B0604020202020204" pitchFamily="34" charset="0"/>
              </a:rPr>
              <a:t>	</a:t>
            </a:r>
            <a:r>
              <a:rPr lang="en-US" dirty="0">
                <a:solidFill>
                  <a:srgbClr val="FFFF00"/>
                </a:solidFill>
                <a:latin typeface="HelveticaNeueLT Pro 55 Roman" panose="020B0604020202020204" pitchFamily="34" charset="0"/>
              </a:rPr>
              <a:t>for </a:t>
            </a:r>
            <a:r>
              <a:rPr lang="en-US" dirty="0" err="1">
                <a:solidFill>
                  <a:srgbClr val="FFFF00"/>
                </a:solidFill>
                <a:latin typeface="HelveticaNeueLT Pro 55 Roman" panose="020B0604020202020204" pitchFamily="34" charset="0"/>
              </a:rPr>
              <a:t>i</a:t>
            </a:r>
            <a:r>
              <a:rPr lang="en-US" dirty="0">
                <a:solidFill>
                  <a:srgbClr val="FFFF00"/>
                </a:solidFill>
                <a:latin typeface="HelveticaNeueLT Pro 55 Roman" panose="020B0604020202020204" pitchFamily="34" charset="0"/>
              </a:rPr>
              <a:t> in range(0,10):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latin typeface="HelveticaNeueLT Pro 55 Roman" panose="020B0604020202020204" pitchFamily="34" charset="0"/>
              </a:rPr>
              <a:t>		print(</a:t>
            </a:r>
            <a:r>
              <a:rPr lang="en-US" dirty="0" err="1">
                <a:solidFill>
                  <a:srgbClr val="FFFF00"/>
                </a:solidFill>
                <a:latin typeface="HelveticaNeueLT Pro 55 Roman" panose="020B0604020202020204" pitchFamily="34" charset="0"/>
              </a:rPr>
              <a:t>i</a:t>
            </a:r>
            <a:r>
              <a:rPr lang="en-US" dirty="0">
                <a:solidFill>
                  <a:srgbClr val="FFFF00"/>
                </a:solidFill>
                <a:latin typeface="HelveticaNeueLT Pro 55 Roman" panose="020B0604020202020204" pitchFamily="34" charset="0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  <a:latin typeface="HelveticaNeueLT Pro 55 Roman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HelveticaNeueLT Pro 55 Roman" panose="020B0604020202020204" pitchFamily="34" charset="0"/>
              </a:rPr>
              <a:t>Output: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HelveticaNeueLT Pro 55 Roman" panose="020B0604020202020204" pitchFamily="34" charset="0"/>
              </a:rPr>
              <a:t>0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HelveticaNeueLT Pro 55 Roman" panose="020B0604020202020204" pitchFamily="34" charset="0"/>
              </a:rPr>
              <a:t>2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HelveticaNeueLT Pro 55 Roman" panose="020B0604020202020204" pitchFamily="34" charset="0"/>
              </a:rPr>
              <a:t>..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HelveticaNeueLT Pro 55 Roman" panose="020B0604020202020204" pitchFamily="34" charset="0"/>
              </a:rPr>
              <a:t>..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HelveticaNeueLT Pro 55 Roman" panose="020B0604020202020204" pitchFamily="34" charset="0"/>
              </a:rPr>
              <a:t>9</a:t>
            </a: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  <a:latin typeface="HelveticaNeueLT Pro 55 Roman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  <a:latin typeface="HelveticaNeueLT Pro 55 Roman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FC46D3-4E72-4FF0-B8FA-52C24ADA7864}"/>
              </a:ext>
            </a:extLst>
          </p:cNvPr>
          <p:cNvSpPr txBox="1">
            <a:spLocks/>
          </p:cNvSpPr>
          <p:nvPr/>
        </p:nvSpPr>
        <p:spPr>
          <a:xfrm>
            <a:off x="6096000" y="1690688"/>
            <a:ext cx="4507684" cy="50624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600" dirty="0">
                <a:latin typeface="HelveticaNeueLT Pro 55 Roman" panose="020B0604020202020204" pitchFamily="34" charset="0"/>
              </a:rPr>
              <a:t>Lets have it in English: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HelveticaNeueLT Pro 55 Roman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HelveticaNeueLT Pro 55 Roman" panose="020B0604020202020204" pitchFamily="34" charset="0"/>
              </a:rPr>
              <a:t>If I start counting from 0 till 9, it is equal to 10! (0,1,2,3,4,5,6,7,8,9) </a:t>
            </a:r>
            <a:r>
              <a:rPr lang="en-US" sz="1800" dirty="0">
                <a:latin typeface="HelveticaNeueLT Pro 55 Roman" panose="020B0604020202020204" pitchFamily="34" charset="0"/>
                <a:sym typeface="Wingdings" panose="05000000000000000000" pitchFamily="2" charset="2"/>
              </a:rPr>
              <a:t> 10 times!</a:t>
            </a:r>
            <a:endParaRPr lang="en-US" sz="1800" dirty="0">
              <a:latin typeface="HelveticaNeueLT Pro 55 Roman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latin typeface="HelveticaNeueLT Pro 55 Roman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HelveticaNeueLT Pro 55 Roman" panose="020B0604020202020204" pitchFamily="34" charset="0"/>
              </a:rPr>
              <a:t>Lets do a task 10 times.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latin typeface="HelveticaNeueLT Pro 55 Roman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HelveticaNeueLT Pro 55 Roman" panose="020B0604020202020204" pitchFamily="34" charset="0"/>
              </a:rPr>
              <a:t>Lets have a container called ‘</a:t>
            </a:r>
            <a:r>
              <a:rPr lang="en-US" sz="1800" dirty="0" err="1">
                <a:latin typeface="HelveticaNeueLT Pro 55 Roman" panose="020B0604020202020204" pitchFamily="34" charset="0"/>
              </a:rPr>
              <a:t>i</a:t>
            </a:r>
            <a:r>
              <a:rPr lang="en-US" sz="1800" dirty="0">
                <a:latin typeface="HelveticaNeueLT Pro 55 Roman" panose="020B0604020202020204" pitchFamily="34" charset="0"/>
              </a:rPr>
              <a:t>’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latin typeface="HelveticaNeueLT Pro 55 Roman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HelveticaNeueLT Pro 55 Roman" panose="020B0604020202020204" pitchFamily="34" charset="0"/>
              </a:rPr>
              <a:t>Lets set a condition to stop right before ‘</a:t>
            </a:r>
            <a:r>
              <a:rPr lang="en-US" sz="1800" dirty="0" err="1">
                <a:latin typeface="HelveticaNeueLT Pro 55 Roman" panose="020B0604020202020204" pitchFamily="34" charset="0"/>
              </a:rPr>
              <a:t>i</a:t>
            </a:r>
            <a:r>
              <a:rPr lang="en-US" sz="1800" dirty="0">
                <a:latin typeface="HelveticaNeueLT Pro 55 Roman" panose="020B0604020202020204" pitchFamily="34" charset="0"/>
              </a:rPr>
              <a:t>’ becomes 10.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latin typeface="HelveticaNeueLT Pro 55 Roman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HelveticaNeueLT Pro 55 Roman" panose="020B0604020202020204" pitchFamily="34" charset="0"/>
              </a:rPr>
              <a:t>Increase value of ‘</a:t>
            </a:r>
            <a:r>
              <a:rPr lang="en-US" sz="1800" dirty="0" err="1">
                <a:latin typeface="HelveticaNeueLT Pro 55 Roman" panose="020B0604020202020204" pitchFamily="34" charset="0"/>
              </a:rPr>
              <a:t>i</a:t>
            </a:r>
            <a:r>
              <a:rPr lang="en-US" sz="1800" dirty="0">
                <a:latin typeface="HelveticaNeueLT Pro 55 Roman" panose="020B0604020202020204" pitchFamily="34" charset="0"/>
              </a:rPr>
              <a:t>’ each time I do the task print(</a:t>
            </a:r>
            <a:r>
              <a:rPr lang="en-US" sz="1800" dirty="0" err="1">
                <a:latin typeface="HelveticaNeueLT Pro 55 Roman" panose="020B0604020202020204" pitchFamily="34" charset="0"/>
              </a:rPr>
              <a:t>i</a:t>
            </a:r>
            <a:r>
              <a:rPr lang="en-US" sz="1800" dirty="0">
                <a:latin typeface="HelveticaNeueLT Pro 55 Roman" panose="020B0604020202020204" pitchFamily="34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latin typeface="HelveticaNeueLT Pro 55 Roman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HelveticaNeueLT Pro 55 Roman" panose="020B0604020202020204" pitchFamily="34" charset="0"/>
              </a:rPr>
              <a:t>Stop when condition is met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FFFF00"/>
              </a:solidFill>
              <a:latin typeface="HelveticaNeueLT Pro 55 Roman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EA8763-9262-43ED-A60E-AE77A7DA4CE1}"/>
              </a:ext>
            </a:extLst>
          </p:cNvPr>
          <p:cNvSpPr/>
          <p:nvPr/>
        </p:nvSpPr>
        <p:spPr>
          <a:xfrm>
            <a:off x="6096000" y="4437776"/>
            <a:ext cx="4289571" cy="562063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D4CAEE1-4A1B-421A-9072-70D2E7603B10}"/>
              </a:ext>
            </a:extLst>
          </p:cNvPr>
          <p:cNvCxnSpPr>
            <a:cxnSpLocks/>
          </p:cNvCxnSpPr>
          <p:nvPr/>
        </p:nvCxnSpPr>
        <p:spPr>
          <a:xfrm flipH="1" flipV="1">
            <a:off x="5345884" y="2927758"/>
            <a:ext cx="677412" cy="17247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6938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HelveticaNeueLT Pro 55 Roman" panose="020B0604020202020204" pitchFamily="34" charset="0"/>
              </a:rPr>
              <a:t>Let’s warm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73578-0735-4072-A332-FBACA5AC6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3326" y="1788894"/>
            <a:ext cx="3675077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HelveticaNeueLT Pro 55 Roman" panose="020B0604020202020204" pitchFamily="34" charset="0"/>
              </a:rPr>
              <a:t>Given the code block:</a:t>
            </a:r>
          </a:p>
          <a:p>
            <a:pPr marL="0" indent="0">
              <a:buNone/>
            </a:pPr>
            <a:r>
              <a:rPr lang="en-US" dirty="0">
                <a:latin typeface="HelveticaNeueLT Pro 55 Roman" panose="020B0604020202020204" pitchFamily="34" charset="0"/>
              </a:rPr>
              <a:t>	</a:t>
            </a:r>
          </a:p>
          <a:p>
            <a:pPr marL="0" indent="0">
              <a:buNone/>
            </a:pPr>
            <a:r>
              <a:rPr lang="en-US" dirty="0">
                <a:latin typeface="HelveticaNeueLT Pro 55 Roman" panose="020B0604020202020204" pitchFamily="34" charset="0"/>
              </a:rPr>
              <a:t>	</a:t>
            </a:r>
            <a:r>
              <a:rPr lang="en-US" dirty="0">
                <a:solidFill>
                  <a:srgbClr val="FFFF00"/>
                </a:solidFill>
                <a:latin typeface="HelveticaNeueLT Pro 55 Roman" panose="020B0604020202020204" pitchFamily="34" charset="0"/>
              </a:rPr>
              <a:t>for </a:t>
            </a:r>
            <a:r>
              <a:rPr lang="en-US" dirty="0" err="1">
                <a:solidFill>
                  <a:srgbClr val="FFFF00"/>
                </a:solidFill>
                <a:latin typeface="HelveticaNeueLT Pro 55 Roman" panose="020B0604020202020204" pitchFamily="34" charset="0"/>
              </a:rPr>
              <a:t>i</a:t>
            </a:r>
            <a:r>
              <a:rPr lang="en-US" dirty="0">
                <a:solidFill>
                  <a:srgbClr val="FFFF00"/>
                </a:solidFill>
                <a:latin typeface="HelveticaNeueLT Pro 55 Roman" panose="020B0604020202020204" pitchFamily="34" charset="0"/>
              </a:rPr>
              <a:t> in range(0,10):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latin typeface="HelveticaNeueLT Pro 55 Roman" panose="020B0604020202020204" pitchFamily="34" charset="0"/>
              </a:rPr>
              <a:t>		print(</a:t>
            </a:r>
            <a:r>
              <a:rPr lang="en-US" dirty="0" err="1">
                <a:solidFill>
                  <a:srgbClr val="FFFF00"/>
                </a:solidFill>
                <a:latin typeface="HelveticaNeueLT Pro 55 Roman" panose="020B0604020202020204" pitchFamily="34" charset="0"/>
              </a:rPr>
              <a:t>i</a:t>
            </a:r>
            <a:r>
              <a:rPr lang="en-US" dirty="0">
                <a:solidFill>
                  <a:srgbClr val="FFFF00"/>
                </a:solidFill>
                <a:latin typeface="HelveticaNeueLT Pro 55 Roman" panose="020B0604020202020204" pitchFamily="34" charset="0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  <a:latin typeface="HelveticaNeueLT Pro 55 Roman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HelveticaNeueLT Pro 55 Roman" panose="020B0604020202020204" pitchFamily="34" charset="0"/>
              </a:rPr>
              <a:t>Output: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HelveticaNeueLT Pro 55 Roman" panose="020B0604020202020204" pitchFamily="34" charset="0"/>
              </a:rPr>
              <a:t>0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HelveticaNeueLT Pro 55 Roman" panose="020B0604020202020204" pitchFamily="34" charset="0"/>
              </a:rPr>
              <a:t>2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HelveticaNeueLT Pro 55 Roman" panose="020B0604020202020204" pitchFamily="34" charset="0"/>
              </a:rPr>
              <a:t>..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HelveticaNeueLT Pro 55 Roman" panose="020B0604020202020204" pitchFamily="34" charset="0"/>
              </a:rPr>
              <a:t>..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HelveticaNeueLT Pro 55 Roman" panose="020B0604020202020204" pitchFamily="34" charset="0"/>
              </a:rPr>
              <a:t>9</a:t>
            </a: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  <a:latin typeface="HelveticaNeueLT Pro 55 Roman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  <a:latin typeface="HelveticaNeueLT Pro 55 Roman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FC46D3-4E72-4FF0-B8FA-52C24ADA7864}"/>
              </a:ext>
            </a:extLst>
          </p:cNvPr>
          <p:cNvSpPr txBox="1">
            <a:spLocks/>
          </p:cNvSpPr>
          <p:nvPr/>
        </p:nvSpPr>
        <p:spPr>
          <a:xfrm>
            <a:off x="6096000" y="1690688"/>
            <a:ext cx="4507684" cy="50624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600" dirty="0">
                <a:latin typeface="HelveticaNeueLT Pro 55 Roman" panose="020B0604020202020204" pitchFamily="34" charset="0"/>
              </a:rPr>
              <a:t>Lets have it in English: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HelveticaNeueLT Pro 55 Roman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HelveticaNeueLT Pro 55 Roman" panose="020B0604020202020204" pitchFamily="34" charset="0"/>
              </a:rPr>
              <a:t>If I start counting from 0 till 9, it is equal to 10! (0,1,2,3,4,5,6,7,8,9) </a:t>
            </a:r>
            <a:r>
              <a:rPr lang="en-US" sz="1800" dirty="0">
                <a:latin typeface="HelveticaNeueLT Pro 55 Roman" panose="020B0604020202020204" pitchFamily="34" charset="0"/>
                <a:sym typeface="Wingdings" panose="05000000000000000000" pitchFamily="2" charset="2"/>
              </a:rPr>
              <a:t> 10 times!</a:t>
            </a:r>
            <a:endParaRPr lang="en-US" sz="1800" dirty="0">
              <a:latin typeface="HelveticaNeueLT Pro 55 Roman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latin typeface="HelveticaNeueLT Pro 55 Roman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HelveticaNeueLT Pro 55 Roman" panose="020B0604020202020204" pitchFamily="34" charset="0"/>
              </a:rPr>
              <a:t>Lets do a task 10 times.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latin typeface="HelveticaNeueLT Pro 55 Roman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HelveticaNeueLT Pro 55 Roman" panose="020B0604020202020204" pitchFamily="34" charset="0"/>
              </a:rPr>
              <a:t>Lets have a container called ‘</a:t>
            </a:r>
            <a:r>
              <a:rPr lang="en-US" sz="1800" dirty="0" err="1">
                <a:latin typeface="HelveticaNeueLT Pro 55 Roman" panose="020B0604020202020204" pitchFamily="34" charset="0"/>
              </a:rPr>
              <a:t>i</a:t>
            </a:r>
            <a:r>
              <a:rPr lang="en-US" sz="1800" dirty="0">
                <a:latin typeface="HelveticaNeueLT Pro 55 Roman" panose="020B0604020202020204" pitchFamily="34" charset="0"/>
              </a:rPr>
              <a:t>’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latin typeface="HelveticaNeueLT Pro 55 Roman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HelveticaNeueLT Pro 55 Roman" panose="020B0604020202020204" pitchFamily="34" charset="0"/>
              </a:rPr>
              <a:t>Lets set a condition to stop right before ‘</a:t>
            </a:r>
            <a:r>
              <a:rPr lang="en-US" sz="1800" dirty="0" err="1">
                <a:latin typeface="HelveticaNeueLT Pro 55 Roman" panose="020B0604020202020204" pitchFamily="34" charset="0"/>
              </a:rPr>
              <a:t>i</a:t>
            </a:r>
            <a:r>
              <a:rPr lang="en-US" sz="1800" dirty="0">
                <a:latin typeface="HelveticaNeueLT Pro 55 Roman" panose="020B0604020202020204" pitchFamily="34" charset="0"/>
              </a:rPr>
              <a:t>’ becomes 10.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latin typeface="HelveticaNeueLT Pro 55 Roman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HelveticaNeueLT Pro 55 Roman" panose="020B0604020202020204" pitchFamily="34" charset="0"/>
              </a:rPr>
              <a:t>Increase value of ‘</a:t>
            </a:r>
            <a:r>
              <a:rPr lang="en-US" sz="1800" dirty="0" err="1">
                <a:latin typeface="HelveticaNeueLT Pro 55 Roman" panose="020B0604020202020204" pitchFamily="34" charset="0"/>
              </a:rPr>
              <a:t>i</a:t>
            </a:r>
            <a:r>
              <a:rPr lang="en-US" sz="1800" dirty="0">
                <a:latin typeface="HelveticaNeueLT Pro 55 Roman" panose="020B0604020202020204" pitchFamily="34" charset="0"/>
              </a:rPr>
              <a:t>’ each time I do the task print(</a:t>
            </a:r>
            <a:r>
              <a:rPr lang="en-US" sz="1800" dirty="0" err="1">
                <a:latin typeface="HelveticaNeueLT Pro 55 Roman" panose="020B0604020202020204" pitchFamily="34" charset="0"/>
              </a:rPr>
              <a:t>i</a:t>
            </a:r>
            <a:r>
              <a:rPr lang="en-US" sz="1800" dirty="0">
                <a:latin typeface="HelveticaNeueLT Pro 55 Roman" panose="020B0604020202020204" pitchFamily="34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latin typeface="HelveticaNeueLT Pro 55 Roman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HelveticaNeueLT Pro 55 Roman" panose="020B0604020202020204" pitchFamily="34" charset="0"/>
              </a:rPr>
              <a:t>Stop when condition is met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FFFF00"/>
              </a:solidFill>
              <a:latin typeface="HelveticaNeueLT Pro 55 Roman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EA8763-9262-43ED-A60E-AE77A7DA4CE1}"/>
              </a:ext>
            </a:extLst>
          </p:cNvPr>
          <p:cNvSpPr/>
          <p:nvPr/>
        </p:nvSpPr>
        <p:spPr>
          <a:xfrm>
            <a:off x="6096000" y="5268286"/>
            <a:ext cx="4289571" cy="562063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D4CAEE1-4A1B-421A-9072-70D2E7603B10}"/>
              </a:ext>
            </a:extLst>
          </p:cNvPr>
          <p:cNvCxnSpPr>
            <a:cxnSpLocks/>
          </p:cNvCxnSpPr>
          <p:nvPr/>
        </p:nvCxnSpPr>
        <p:spPr>
          <a:xfrm flipH="1" flipV="1">
            <a:off x="4733488" y="3359562"/>
            <a:ext cx="1273029" cy="20765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3033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HelveticaNeueLT Pro 55 Roman" panose="020B0604020202020204" pitchFamily="34" charset="0"/>
              </a:rPr>
              <a:t>Let’s warm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73578-0735-4072-A332-FBACA5AC6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3326" y="1788894"/>
            <a:ext cx="3675077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HelveticaNeueLT Pro 55 Roman" panose="020B0604020202020204" pitchFamily="34" charset="0"/>
              </a:rPr>
              <a:t>Given the code block:</a:t>
            </a:r>
          </a:p>
          <a:p>
            <a:pPr marL="0" indent="0">
              <a:buNone/>
            </a:pPr>
            <a:r>
              <a:rPr lang="en-US" dirty="0">
                <a:latin typeface="HelveticaNeueLT Pro 55 Roman" panose="020B0604020202020204" pitchFamily="34" charset="0"/>
              </a:rPr>
              <a:t>	</a:t>
            </a:r>
          </a:p>
          <a:p>
            <a:pPr marL="0" indent="0">
              <a:buNone/>
            </a:pPr>
            <a:r>
              <a:rPr lang="en-US" dirty="0">
                <a:latin typeface="HelveticaNeueLT Pro 55 Roman" panose="020B0604020202020204" pitchFamily="34" charset="0"/>
              </a:rPr>
              <a:t>	</a:t>
            </a:r>
            <a:r>
              <a:rPr lang="en-US" dirty="0">
                <a:solidFill>
                  <a:srgbClr val="FFFF00"/>
                </a:solidFill>
                <a:latin typeface="HelveticaNeueLT Pro 55 Roman" panose="020B0604020202020204" pitchFamily="34" charset="0"/>
              </a:rPr>
              <a:t>for </a:t>
            </a:r>
            <a:r>
              <a:rPr lang="en-US" dirty="0" err="1">
                <a:solidFill>
                  <a:srgbClr val="FFFF00"/>
                </a:solidFill>
                <a:latin typeface="HelveticaNeueLT Pro 55 Roman" panose="020B0604020202020204" pitchFamily="34" charset="0"/>
              </a:rPr>
              <a:t>i</a:t>
            </a:r>
            <a:r>
              <a:rPr lang="en-US" dirty="0">
                <a:solidFill>
                  <a:srgbClr val="FFFF00"/>
                </a:solidFill>
                <a:latin typeface="HelveticaNeueLT Pro 55 Roman" panose="020B0604020202020204" pitchFamily="34" charset="0"/>
              </a:rPr>
              <a:t> in range(0,10):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latin typeface="HelveticaNeueLT Pro 55 Roman" panose="020B0604020202020204" pitchFamily="34" charset="0"/>
              </a:rPr>
              <a:t>		print(</a:t>
            </a:r>
            <a:r>
              <a:rPr lang="en-US" dirty="0" err="1">
                <a:solidFill>
                  <a:srgbClr val="FFFF00"/>
                </a:solidFill>
                <a:latin typeface="HelveticaNeueLT Pro 55 Roman" panose="020B0604020202020204" pitchFamily="34" charset="0"/>
              </a:rPr>
              <a:t>i</a:t>
            </a:r>
            <a:r>
              <a:rPr lang="en-US" dirty="0">
                <a:solidFill>
                  <a:srgbClr val="FFFF00"/>
                </a:solidFill>
                <a:latin typeface="HelveticaNeueLT Pro 55 Roman" panose="020B0604020202020204" pitchFamily="34" charset="0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  <a:latin typeface="HelveticaNeueLT Pro 55 Roman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HelveticaNeueLT Pro 55 Roman" panose="020B0604020202020204" pitchFamily="34" charset="0"/>
              </a:rPr>
              <a:t>Output: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HelveticaNeueLT Pro 55 Roman" panose="020B0604020202020204" pitchFamily="34" charset="0"/>
              </a:rPr>
              <a:t>0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HelveticaNeueLT Pro 55 Roman" panose="020B0604020202020204" pitchFamily="34" charset="0"/>
              </a:rPr>
              <a:t>2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HelveticaNeueLT Pro 55 Roman" panose="020B0604020202020204" pitchFamily="34" charset="0"/>
              </a:rPr>
              <a:t>..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HelveticaNeueLT Pro 55 Roman" panose="020B0604020202020204" pitchFamily="34" charset="0"/>
              </a:rPr>
              <a:t>..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HelveticaNeueLT Pro 55 Roman" panose="020B0604020202020204" pitchFamily="34" charset="0"/>
              </a:rPr>
              <a:t>9</a:t>
            </a: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  <a:latin typeface="HelveticaNeueLT Pro 55 Roman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  <a:latin typeface="HelveticaNeueLT Pro 55 Roman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FC46D3-4E72-4FF0-B8FA-52C24ADA7864}"/>
              </a:ext>
            </a:extLst>
          </p:cNvPr>
          <p:cNvSpPr txBox="1">
            <a:spLocks/>
          </p:cNvSpPr>
          <p:nvPr/>
        </p:nvSpPr>
        <p:spPr>
          <a:xfrm>
            <a:off x="6096000" y="1690688"/>
            <a:ext cx="4507684" cy="50624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600" dirty="0">
                <a:latin typeface="HelveticaNeueLT Pro 55 Roman" panose="020B0604020202020204" pitchFamily="34" charset="0"/>
              </a:rPr>
              <a:t>Lets have it in English: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HelveticaNeueLT Pro 55 Roman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HelveticaNeueLT Pro 55 Roman" panose="020B0604020202020204" pitchFamily="34" charset="0"/>
              </a:rPr>
              <a:t>If I start counting from 0 till 9, it is equal to 10! (0,1,2,3,4,5,6,7,8,9) </a:t>
            </a:r>
            <a:r>
              <a:rPr lang="en-US" sz="1800" dirty="0">
                <a:latin typeface="HelveticaNeueLT Pro 55 Roman" panose="020B0604020202020204" pitchFamily="34" charset="0"/>
                <a:sym typeface="Wingdings" panose="05000000000000000000" pitchFamily="2" charset="2"/>
              </a:rPr>
              <a:t> 10 times!</a:t>
            </a:r>
            <a:endParaRPr lang="en-US" sz="1800" dirty="0">
              <a:latin typeface="HelveticaNeueLT Pro 55 Roman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latin typeface="HelveticaNeueLT Pro 55 Roman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HelveticaNeueLT Pro 55 Roman" panose="020B0604020202020204" pitchFamily="34" charset="0"/>
              </a:rPr>
              <a:t>Lets do a task 10 times.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latin typeface="HelveticaNeueLT Pro 55 Roman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HelveticaNeueLT Pro 55 Roman" panose="020B0604020202020204" pitchFamily="34" charset="0"/>
              </a:rPr>
              <a:t>Lets have a container called ‘</a:t>
            </a:r>
            <a:r>
              <a:rPr lang="en-US" sz="1800" dirty="0" err="1">
                <a:latin typeface="HelveticaNeueLT Pro 55 Roman" panose="020B0604020202020204" pitchFamily="34" charset="0"/>
              </a:rPr>
              <a:t>i</a:t>
            </a:r>
            <a:r>
              <a:rPr lang="en-US" sz="1800" dirty="0">
                <a:latin typeface="HelveticaNeueLT Pro 55 Roman" panose="020B0604020202020204" pitchFamily="34" charset="0"/>
              </a:rPr>
              <a:t>’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latin typeface="HelveticaNeueLT Pro 55 Roman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HelveticaNeueLT Pro 55 Roman" panose="020B0604020202020204" pitchFamily="34" charset="0"/>
              </a:rPr>
              <a:t>Lets set a condition to stop right before ‘</a:t>
            </a:r>
            <a:r>
              <a:rPr lang="en-US" sz="1800" dirty="0" err="1">
                <a:latin typeface="HelveticaNeueLT Pro 55 Roman" panose="020B0604020202020204" pitchFamily="34" charset="0"/>
              </a:rPr>
              <a:t>i</a:t>
            </a:r>
            <a:r>
              <a:rPr lang="en-US" sz="1800" dirty="0">
                <a:latin typeface="HelveticaNeueLT Pro 55 Roman" panose="020B0604020202020204" pitchFamily="34" charset="0"/>
              </a:rPr>
              <a:t>’ becomes 10.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latin typeface="HelveticaNeueLT Pro 55 Roman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HelveticaNeueLT Pro 55 Roman" panose="020B0604020202020204" pitchFamily="34" charset="0"/>
              </a:rPr>
              <a:t>Increase value of ‘</a:t>
            </a:r>
            <a:r>
              <a:rPr lang="en-US" sz="1800" dirty="0" err="1">
                <a:latin typeface="HelveticaNeueLT Pro 55 Roman" panose="020B0604020202020204" pitchFamily="34" charset="0"/>
              </a:rPr>
              <a:t>i</a:t>
            </a:r>
            <a:r>
              <a:rPr lang="en-US" sz="1800" dirty="0">
                <a:latin typeface="HelveticaNeueLT Pro 55 Roman" panose="020B0604020202020204" pitchFamily="34" charset="0"/>
              </a:rPr>
              <a:t>’ each time I do the task print(</a:t>
            </a:r>
            <a:r>
              <a:rPr lang="en-US" sz="1800" dirty="0" err="1">
                <a:latin typeface="HelveticaNeueLT Pro 55 Roman" panose="020B0604020202020204" pitchFamily="34" charset="0"/>
              </a:rPr>
              <a:t>i</a:t>
            </a:r>
            <a:r>
              <a:rPr lang="en-US" sz="1800" dirty="0">
                <a:latin typeface="HelveticaNeueLT Pro 55 Roman" panose="020B0604020202020204" pitchFamily="34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latin typeface="HelveticaNeueLT Pro 55 Roman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HelveticaNeueLT Pro 55 Roman" panose="020B0604020202020204" pitchFamily="34" charset="0"/>
              </a:rPr>
              <a:t>Stop when condition is met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FFFF00"/>
              </a:solidFill>
              <a:latin typeface="HelveticaNeueLT Pro 55 Roman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EA8763-9262-43ED-A60E-AE77A7DA4CE1}"/>
              </a:ext>
            </a:extLst>
          </p:cNvPr>
          <p:cNvSpPr/>
          <p:nvPr/>
        </p:nvSpPr>
        <p:spPr>
          <a:xfrm>
            <a:off x="6096000" y="6040074"/>
            <a:ext cx="2888609" cy="352338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469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HelveticaNeueLT Pro 55 Roman" panose="020B0604020202020204" pitchFamily="34" charset="0"/>
              </a:rPr>
              <a:t>Enough of codes?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73578-0735-4072-A332-FBACA5AC6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2591" y="1729967"/>
            <a:ext cx="6233020" cy="4762908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dirty="0">
                <a:latin typeface="HelveticaNeueLT Pro 55 Roman" panose="020B0604020202020204" pitchFamily="34" charset="0"/>
              </a:rPr>
              <a:t>Programs and Scripts makes life easy</a:t>
            </a:r>
          </a:p>
          <a:p>
            <a:pPr marL="0" indent="0" algn="ctr">
              <a:buNone/>
            </a:pPr>
            <a:endParaRPr lang="en-US" dirty="0">
              <a:latin typeface="HelveticaNeueLT Pro 55 Roman" panose="020B0604020202020204" pitchFamily="34" charset="0"/>
            </a:endParaRPr>
          </a:p>
          <a:p>
            <a:pPr marL="0" indent="0" algn="ctr">
              <a:buNone/>
            </a:pPr>
            <a:r>
              <a:rPr lang="en-US" dirty="0">
                <a:latin typeface="HelveticaNeueLT Pro 55 Roman" panose="020B0604020202020204" pitchFamily="34" charset="0"/>
              </a:rPr>
              <a:t>C</a:t>
            </a:r>
          </a:p>
          <a:p>
            <a:pPr marL="0" indent="0" algn="ctr">
              <a:buNone/>
            </a:pPr>
            <a:r>
              <a:rPr lang="en-US" dirty="0">
                <a:latin typeface="HelveticaNeueLT Pro 55 Roman" panose="020B0604020202020204" pitchFamily="34" charset="0"/>
              </a:rPr>
              <a:t>C++</a:t>
            </a:r>
          </a:p>
          <a:p>
            <a:pPr marL="0" indent="0" algn="ctr">
              <a:buNone/>
            </a:pPr>
            <a:r>
              <a:rPr lang="en-US" dirty="0">
                <a:latin typeface="HelveticaNeueLT Pro 55 Roman" panose="020B0604020202020204" pitchFamily="34" charset="0"/>
              </a:rPr>
              <a:t>Python</a:t>
            </a:r>
          </a:p>
          <a:p>
            <a:pPr marL="0" indent="0" algn="ctr">
              <a:buNone/>
            </a:pPr>
            <a:r>
              <a:rPr lang="en-US" dirty="0">
                <a:latin typeface="HelveticaNeueLT Pro 55 Roman" panose="020B0604020202020204" pitchFamily="34" charset="0"/>
              </a:rPr>
              <a:t>Java</a:t>
            </a:r>
          </a:p>
          <a:p>
            <a:pPr marL="0" indent="0" algn="ctr">
              <a:buNone/>
            </a:pPr>
            <a:r>
              <a:rPr lang="en-US" dirty="0">
                <a:latin typeface="HelveticaNeueLT Pro 55 Roman" panose="020B0604020202020204" pitchFamily="34" charset="0"/>
              </a:rPr>
              <a:t>C#  (C-Sharp)</a:t>
            </a:r>
          </a:p>
          <a:p>
            <a:pPr marL="0" indent="0" algn="ctr">
              <a:buNone/>
            </a:pPr>
            <a:r>
              <a:rPr lang="en-US" dirty="0" err="1">
                <a:latin typeface="HelveticaNeueLT Pro 55 Roman" panose="020B0604020202020204" pitchFamily="34" charset="0"/>
              </a:rPr>
              <a:t>Javascript</a:t>
            </a:r>
            <a:endParaRPr lang="en-US" dirty="0">
              <a:latin typeface="HelveticaNeueLT Pro 55 Roman" panose="020B0604020202020204" pitchFamily="34" charset="0"/>
            </a:endParaRPr>
          </a:p>
          <a:p>
            <a:pPr marL="0" indent="0" algn="ctr">
              <a:buNone/>
            </a:pPr>
            <a:r>
              <a:rPr lang="en-US" dirty="0" err="1">
                <a:latin typeface="HelveticaNeueLT Pro 55 Roman" panose="020B0604020202020204" pitchFamily="34" charset="0"/>
              </a:rPr>
              <a:t>GoLang</a:t>
            </a:r>
            <a:endParaRPr lang="en-US" dirty="0">
              <a:latin typeface="HelveticaNeueLT Pro 55 Roman" panose="020B0604020202020204" pitchFamily="34" charset="0"/>
            </a:endParaRPr>
          </a:p>
          <a:p>
            <a:pPr marL="0" indent="0" algn="ctr">
              <a:buNone/>
            </a:pPr>
            <a:r>
              <a:rPr lang="en-US" dirty="0" err="1">
                <a:latin typeface="HelveticaNeueLT Pro 55 Roman" panose="020B0604020202020204" pitchFamily="34" charset="0"/>
              </a:rPr>
              <a:t>WebAssembly</a:t>
            </a:r>
            <a:endParaRPr lang="en-US" dirty="0">
              <a:latin typeface="HelveticaNeueLT Pro 55 Roman" panose="020B0604020202020204" pitchFamily="34" charset="0"/>
            </a:endParaRPr>
          </a:p>
          <a:p>
            <a:pPr marL="0" indent="0" algn="ctr">
              <a:buNone/>
            </a:pPr>
            <a:r>
              <a:rPr lang="en-US" dirty="0">
                <a:latin typeface="HelveticaNeueLT Pro 55 Roman" panose="020B0604020202020204" pitchFamily="34" charset="0"/>
              </a:rPr>
              <a:t>..</a:t>
            </a:r>
          </a:p>
          <a:p>
            <a:pPr marL="0" indent="0" algn="ctr">
              <a:buNone/>
            </a:pPr>
            <a:r>
              <a:rPr lang="en-US" dirty="0">
                <a:latin typeface="HelveticaNeueLT Pro 55 Roman" panose="020B0604020202020204" pitchFamily="34" charset="0"/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7874121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8292-DBF0-4449-A76B-641C2790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HelveticaNeueLT Pro 55 Roman" panose="020B0604020202020204" pitchFamily="34" charset="0"/>
              </a:rPr>
              <a:t>So what is CTF?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73578-0735-4072-A332-FBACA5AC6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7196"/>
            <a:ext cx="10515600" cy="2858811"/>
          </a:xfrm>
        </p:spPr>
        <p:txBody>
          <a:bodyPr>
            <a:normAutofit/>
          </a:bodyPr>
          <a:lstStyle/>
          <a:p>
            <a:pPr lvl="0" algn="ctr">
              <a:buNone/>
            </a:pPr>
            <a:r>
              <a:rPr lang="en-SG" dirty="0"/>
              <a:t>A capture the flag (CTF) contest is a special kind of cybersecurity competition designed to challenge its participants to </a:t>
            </a:r>
            <a:r>
              <a:rPr lang="en-SG" b="1" i="1" u="sng" dirty="0">
                <a:solidFill>
                  <a:srgbClr val="CC0000"/>
                </a:solidFill>
              </a:rPr>
              <a:t>solve computer security problems</a:t>
            </a:r>
            <a:r>
              <a:rPr lang="en-SG" i="1" u="sng" dirty="0">
                <a:solidFill>
                  <a:srgbClr val="CC0000"/>
                </a:solidFill>
              </a:rPr>
              <a:t> and/or </a:t>
            </a:r>
            <a:r>
              <a:rPr lang="en-SG" b="1" i="1" u="sng" dirty="0">
                <a:solidFill>
                  <a:srgbClr val="CC0000"/>
                </a:solidFill>
              </a:rPr>
              <a:t>capture and defend computer systems</a:t>
            </a:r>
            <a:r>
              <a:rPr lang="en-SG" dirty="0"/>
              <a:t>. Typically, these competitions are team-based and attract a diverse range of participants, including students, enthusiasts and professionals. A CTF competition may take a few short hours, an entire day or even multiple days.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9706310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</TotalTime>
  <Words>1131</Words>
  <Application>Microsoft Office PowerPoint</Application>
  <PresentationFormat>Widescreen</PresentationFormat>
  <Paragraphs>257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Lora</vt:lpstr>
      <vt:lpstr>Playfair Display</vt:lpstr>
      <vt:lpstr>Arial</vt:lpstr>
      <vt:lpstr>Calibri</vt:lpstr>
      <vt:lpstr>Calibri Light</vt:lpstr>
      <vt:lpstr>HelveticaNeueLT Pro 55 Roman</vt:lpstr>
      <vt:lpstr>MoolBoran</vt:lpstr>
      <vt:lpstr>Wingdings</vt:lpstr>
      <vt:lpstr>Office Theme</vt:lpstr>
      <vt:lpstr>Welcome</vt:lpstr>
      <vt:lpstr>Let’s warm up</vt:lpstr>
      <vt:lpstr>Let’s warm up</vt:lpstr>
      <vt:lpstr>Let’s warm up</vt:lpstr>
      <vt:lpstr>Let’s warm up</vt:lpstr>
      <vt:lpstr>Let’s warm up</vt:lpstr>
      <vt:lpstr>Let’s warm up</vt:lpstr>
      <vt:lpstr>Enough of codes?</vt:lpstr>
      <vt:lpstr>So what is CTF?</vt:lpstr>
      <vt:lpstr>So what is CTF?</vt:lpstr>
      <vt:lpstr>Types of CTF</vt:lpstr>
      <vt:lpstr>Online CTF</vt:lpstr>
      <vt:lpstr>Offline CTF</vt:lpstr>
      <vt:lpstr>The Methodology</vt:lpstr>
      <vt:lpstr>The Methodology</vt:lpstr>
      <vt:lpstr>The Methodology</vt:lpstr>
      <vt:lpstr>The Methodology</vt:lpstr>
      <vt:lpstr>The Methodology</vt:lpstr>
      <vt:lpstr>Flag Format</vt:lpstr>
      <vt:lpstr>So what happens?</vt:lpstr>
      <vt:lpstr>PowerPoint Presentation</vt:lpstr>
      <vt:lpstr>Topics Covered</vt:lpstr>
      <vt:lpstr>Tools that we will be using</vt:lpstr>
      <vt:lpstr>Some advice</vt:lpstr>
      <vt:lpstr>Show and Tell</vt:lpstr>
      <vt:lpstr>Hands On</vt:lpstr>
      <vt:lpstr>This week’s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Boon</dc:creator>
  <cp:lastModifiedBy>Boon</cp:lastModifiedBy>
  <cp:revision>18</cp:revision>
  <dcterms:created xsi:type="dcterms:W3CDTF">2018-08-09T14:43:45Z</dcterms:created>
  <dcterms:modified xsi:type="dcterms:W3CDTF">2018-08-30T14:43:03Z</dcterms:modified>
</cp:coreProperties>
</file>