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98" r:id="rId6"/>
    <p:sldId id="263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02" r:id="rId27"/>
    <p:sldId id="319" r:id="rId28"/>
    <p:sldId id="320" r:id="rId29"/>
    <p:sldId id="321" r:id="rId30"/>
    <p:sldId id="323" r:id="rId31"/>
    <p:sldId id="322" r:id="rId32"/>
    <p:sldId id="29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5875-F267-4A36-8F49-AB483D2F75F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9E1-0E56-4107-89AF-75FEA138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B60-8448-48BA-8C0B-AA160469D0E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codeeditor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World Wide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249712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Web Cookie (Cookie monster?)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438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Cookies are CHANGEABLE in some cases.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Which means some if an application does not sanitize a cookie input or have the correct cookie settings, it may result in unwanted behaviours in the web application.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What if I changed user role from </a:t>
            </a:r>
            <a:r>
              <a:rPr lang="en-SG" sz="2000" dirty="0">
                <a:solidFill>
                  <a:srgbClr val="FF0000"/>
                </a:solidFill>
              </a:rPr>
              <a:t>USER</a:t>
            </a:r>
            <a:r>
              <a:rPr lang="en-SG" sz="2000" dirty="0"/>
              <a:t> to </a:t>
            </a:r>
            <a:r>
              <a:rPr lang="en-SG" sz="2000" dirty="0">
                <a:solidFill>
                  <a:srgbClr val="FF0000"/>
                </a:solidFill>
              </a:rPr>
              <a:t>ADMIN</a:t>
            </a:r>
            <a:r>
              <a:rPr lang="en-SG" sz="2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212519" y="4487925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Web Cookie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ED85-4581-42B7-89EB-8E77D92B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42"/>
          <a:stretch/>
        </p:blipFill>
        <p:spPr>
          <a:xfrm>
            <a:off x="4987635" y="2718270"/>
            <a:ext cx="6606310" cy="1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7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096" y="1873401"/>
            <a:ext cx="379780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000" dirty="0"/>
              <a:t>There are many types of request which you can make to a website.</a:t>
            </a:r>
          </a:p>
          <a:p>
            <a:pPr marL="0" indent="0" algn="ctr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dirty="0"/>
              <a:t>GET</a:t>
            </a:r>
          </a:p>
          <a:p>
            <a:pPr marL="0" indent="0" algn="ctr">
              <a:buNone/>
            </a:pPr>
            <a:r>
              <a:rPr lang="en-SG" sz="2000" dirty="0"/>
              <a:t>POST</a:t>
            </a:r>
          </a:p>
          <a:p>
            <a:pPr marL="0" indent="0" algn="ctr">
              <a:buNone/>
            </a:pPr>
            <a:r>
              <a:rPr lang="en-SG" sz="2000" dirty="0"/>
              <a:t>OPTIONS</a:t>
            </a:r>
          </a:p>
          <a:p>
            <a:pPr marL="0" indent="0" algn="ctr">
              <a:buNone/>
            </a:pPr>
            <a:r>
              <a:rPr lang="en-SG" sz="2000" dirty="0"/>
              <a:t>PUT</a:t>
            </a:r>
          </a:p>
          <a:p>
            <a:pPr marL="0" indent="0" algn="ctr">
              <a:buNone/>
            </a:pPr>
            <a:r>
              <a:rPr lang="en-SG" sz="2000" dirty="0"/>
              <a:t>DELETE</a:t>
            </a:r>
          </a:p>
          <a:p>
            <a:pPr marL="0" indent="0" algn="ctr">
              <a:buNone/>
            </a:pPr>
            <a:r>
              <a:rPr lang="en-SG" sz="2000" dirty="0"/>
              <a:t>..</a:t>
            </a:r>
          </a:p>
          <a:p>
            <a:pPr marL="0" indent="0" algn="ctr">
              <a:buNone/>
            </a:pPr>
            <a:r>
              <a:rPr lang="en-SG" sz="2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69319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GET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URL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3651934"/>
            <a:ext cx="8156713" cy="29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GET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URL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t="610" r="26676" b="34002"/>
          <a:stretch/>
        </p:blipFill>
        <p:spPr>
          <a:xfrm>
            <a:off x="2017643" y="3651934"/>
            <a:ext cx="8156713" cy="29730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C5196-F30E-48EF-A01A-7F25233EB75B}"/>
              </a:ext>
            </a:extLst>
          </p:cNvPr>
          <p:cNvSpPr/>
          <p:nvPr/>
        </p:nvSpPr>
        <p:spPr>
          <a:xfrm>
            <a:off x="1150069" y="1668171"/>
            <a:ext cx="239440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../</a:t>
            </a:r>
            <a:r>
              <a:rPr lang="en-SG" dirty="0" err="1"/>
              <a:t>search?rlz</a:t>
            </a:r>
            <a:r>
              <a:rPr lang="en-SG" dirty="0"/>
              <a:t>=1C1..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61576-8284-4C57-A055-4F5E4625A5D9}"/>
              </a:ext>
            </a:extLst>
          </p:cNvPr>
          <p:cNvCxnSpPr>
            <a:cxnSpLocks/>
          </p:cNvCxnSpPr>
          <p:nvPr/>
        </p:nvCxnSpPr>
        <p:spPr>
          <a:xfrm>
            <a:off x="2564091" y="2290713"/>
            <a:ext cx="1866507" cy="1442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7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C5196-F30E-48EF-A01A-7F25233EB75B}"/>
              </a:ext>
            </a:extLst>
          </p:cNvPr>
          <p:cNvSpPr/>
          <p:nvPr/>
        </p:nvSpPr>
        <p:spPr>
          <a:xfrm>
            <a:off x="3629320" y="2290713"/>
            <a:ext cx="39592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../</a:t>
            </a:r>
            <a:r>
              <a:rPr lang="en-SG" sz="3200" dirty="0" err="1"/>
              <a:t>search?rlz</a:t>
            </a:r>
            <a:r>
              <a:rPr lang="en-SG" sz="3200" dirty="0"/>
              <a:t>=1C1..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28583-CB58-4EEF-8B4A-69B0EC70DBF2}"/>
              </a:ext>
            </a:extLst>
          </p:cNvPr>
          <p:cNvSpPr/>
          <p:nvPr/>
        </p:nvSpPr>
        <p:spPr>
          <a:xfrm>
            <a:off x="1649691" y="3652888"/>
            <a:ext cx="3233394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‘search’ is a function in Google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61576-8284-4C57-A055-4F5E4625A5D9}"/>
              </a:ext>
            </a:extLst>
          </p:cNvPr>
          <p:cNvCxnSpPr>
            <a:cxnSpLocks/>
          </p:cNvCxnSpPr>
          <p:nvPr/>
        </p:nvCxnSpPr>
        <p:spPr>
          <a:xfrm flipV="1">
            <a:off x="3921551" y="2988298"/>
            <a:ext cx="961534" cy="816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F3DF2-140D-452C-905A-2AD5BC9B45B2}"/>
              </a:ext>
            </a:extLst>
          </p:cNvPr>
          <p:cNvSpPr/>
          <p:nvPr/>
        </p:nvSpPr>
        <p:spPr>
          <a:xfrm>
            <a:off x="3546050" y="4557863"/>
            <a:ext cx="3233394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‘</a:t>
            </a:r>
            <a:r>
              <a:rPr lang="en-SG" sz="2000" dirty="0" err="1"/>
              <a:t>rlz</a:t>
            </a:r>
            <a:r>
              <a:rPr lang="en-SG" sz="2000" dirty="0"/>
              <a:t>’ is a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1EE63-9A2B-41DF-9908-83B8DE8449A7}"/>
              </a:ext>
            </a:extLst>
          </p:cNvPr>
          <p:cNvCxnSpPr>
            <a:cxnSpLocks/>
          </p:cNvCxnSpPr>
          <p:nvPr/>
        </p:nvCxnSpPr>
        <p:spPr>
          <a:xfrm flipV="1">
            <a:off x="5162747" y="2988298"/>
            <a:ext cx="672445" cy="1819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F7D4E9-7391-47A7-AFF3-55557F203AB1}"/>
              </a:ext>
            </a:extLst>
          </p:cNvPr>
          <p:cNvSpPr/>
          <p:nvPr/>
        </p:nvSpPr>
        <p:spPr>
          <a:xfrm>
            <a:off x="6356810" y="3905992"/>
            <a:ext cx="3233394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‘1C1..’ is the value of the variable ‘</a:t>
            </a:r>
            <a:r>
              <a:rPr lang="en-SG" sz="2000" dirty="0" err="1"/>
              <a:t>rlz</a:t>
            </a:r>
            <a:r>
              <a:rPr lang="en-SG" sz="2000" dirty="0"/>
              <a:t>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BACBD8-ACFB-446B-BAAF-A0E44D3038DA}"/>
              </a:ext>
            </a:extLst>
          </p:cNvPr>
          <p:cNvCxnSpPr>
            <a:cxnSpLocks/>
          </p:cNvCxnSpPr>
          <p:nvPr/>
        </p:nvCxnSpPr>
        <p:spPr>
          <a:xfrm flipH="1" flipV="1">
            <a:off x="6674177" y="2952008"/>
            <a:ext cx="777712" cy="1073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Since variables exist in the GET parameter, you can pass values IN the URL.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3651934"/>
            <a:ext cx="8156713" cy="29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Making it possible for you to copy and paste! Try to copy and paste a google search URL to a new web page!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3716586"/>
            <a:ext cx="8156713" cy="29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*Note: Data received by the web from GET requests are plaintext.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3716586"/>
            <a:ext cx="8156713" cy="29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6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and yes, to have multiple values, it is separated by the ‘&amp;’</a:t>
            </a:r>
          </a:p>
          <a:p>
            <a:pPr marL="0" indent="0" algn="ctr">
              <a:buNone/>
            </a:pPr>
            <a:r>
              <a:rPr lang="en-SG" sz="3200" dirty="0">
                <a:solidFill>
                  <a:srgbClr val="FF0000"/>
                </a:solidFill>
              </a:rPr>
              <a:t>var1=a&amp;var2=b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3716586"/>
            <a:ext cx="8156713" cy="29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POST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POST REQUEST BODY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html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Hello world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&lt;/body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&lt;/html&gt;</a:t>
            </a: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have outermost tags called ‘html’.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Followed by a pair of tags called ‘body’.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insert whatever contents within the body tags.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‘Hello world’ will be seen in a webpage.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POST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POST REQUEST BODY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2C6C17-04CB-4444-9E84-982802D6D013}"/>
              </a:ext>
            </a:extLst>
          </p:cNvPr>
          <p:cNvSpPr/>
          <p:nvPr/>
        </p:nvSpPr>
        <p:spPr>
          <a:xfrm>
            <a:off x="4128655" y="6096001"/>
            <a:ext cx="1330036" cy="5357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73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Values are NOT visible in URL. </a:t>
            </a:r>
          </a:p>
          <a:p>
            <a:pPr marL="0" indent="0" algn="ctr">
              <a:buNone/>
            </a:pPr>
            <a:r>
              <a:rPr lang="en-SG" sz="3200" dirty="0"/>
              <a:t>They are ENCAPSULATED in a </a:t>
            </a:r>
            <a:r>
              <a:rPr lang="en-SG" sz="3200" dirty="0">
                <a:solidFill>
                  <a:srgbClr val="FF0000"/>
                </a:solidFill>
              </a:rPr>
              <a:t>HTTP POST REQUEST</a:t>
            </a:r>
            <a:r>
              <a:rPr lang="en-SG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Therefore, usually login page usually use POST request instead. </a:t>
            </a:r>
            <a:r>
              <a:rPr lang="en-SG" sz="3200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In a GET request, variables and values are visible in the URL.</a:t>
            </a:r>
            <a:endParaRPr lang="en-SG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7558657" y="3161742"/>
            <a:ext cx="4091710" cy="320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DC413-259D-4D86-A29F-4508C08D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2" y="3429000"/>
            <a:ext cx="7026965" cy="25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In a POST request, variables and values are NOT visible in the URL. But.. </a:t>
            </a:r>
            <a:endParaRPr lang="en-SG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7558657" y="3161742"/>
            <a:ext cx="4091710" cy="320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DC413-259D-4D86-A29F-4508C08D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2" y="3429000"/>
            <a:ext cx="7026965" cy="25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how do WE talk to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790276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POST variables and values  can still be sniffed if sent in a non-secure channel.(Using HTTP instead of HTTPS)</a:t>
            </a:r>
            <a:endParaRPr lang="en-SG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7558657" y="3180214"/>
            <a:ext cx="4091710" cy="320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DC413-259D-4D86-A29F-4508C08D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2" y="3447472"/>
            <a:ext cx="7026965" cy="25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4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HelveticaNeueLT Pro 55 Roman" panose="020B0604020202020204" pitchFamily="34" charset="0"/>
              </a:rPr>
              <a:t>PHP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891" y="1836737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One of the popular web application language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Output sent back to client is </a:t>
            </a:r>
            <a:r>
              <a:rPr lang="en-SG" sz="2400" dirty="0">
                <a:solidFill>
                  <a:srgbClr val="FF0000"/>
                </a:solidFill>
              </a:rPr>
              <a:t>RENDERED</a:t>
            </a:r>
            <a:r>
              <a:rPr lang="en-SG" sz="2400" dirty="0"/>
              <a:t> HTML.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Meaning, it has been processed at the server before sending it over.</a:t>
            </a:r>
            <a:endParaRPr lang="e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244103" y="5309962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PHP Source sample</a:t>
            </a:r>
          </a:p>
        </p:txBody>
      </p:sp>
      <p:pic>
        <p:nvPicPr>
          <p:cNvPr id="1026" name="Picture 2" descr="Image result for php source code">
            <a:extLst>
              <a:ext uri="{FF2B5EF4-FFF2-40B4-BE49-F238E27FC236}">
                <a16:creationId xmlns:a16="http://schemas.microsoft.com/office/drawing/2014/main" id="{AF1363C6-83A3-4826-83B8-6FF467BE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31" y="2336800"/>
            <a:ext cx="6027187" cy="28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3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Not going to confuse you with what you have already learnt.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But you need to know some </a:t>
            </a:r>
            <a:r>
              <a:rPr lang="en-SG" sz="3200" dirty="0">
                <a:solidFill>
                  <a:srgbClr val="FF0000"/>
                </a:solidFill>
              </a:rPr>
              <a:t>IRREGULARITIES</a:t>
            </a:r>
            <a:r>
              <a:rPr lang="en-SG" sz="3200" dirty="0"/>
              <a:t> in PHP.</a:t>
            </a:r>
          </a:p>
        </p:txBody>
      </p:sp>
    </p:spTree>
    <p:extLst>
      <p:ext uri="{BB962C8B-B14F-4D97-AF65-F5344CB8AC3E}">
        <p14:creationId xmlns:p14="http://schemas.microsoft.com/office/powerpoint/2010/main" val="378285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The infamous,</a:t>
            </a:r>
          </a:p>
          <a:p>
            <a:pPr marL="0" indent="0" algn="ctr">
              <a:buNone/>
            </a:pPr>
            <a:r>
              <a:rPr lang="en-SG" sz="3200" dirty="0"/>
              <a:t>Double equal comparison in PHP</a:t>
            </a:r>
          </a:p>
          <a:p>
            <a:pPr marL="0" indent="0" algn="ctr">
              <a:buNone/>
            </a:pPr>
            <a:r>
              <a:rPr lang="en-SG" sz="3200" dirty="0">
                <a:solidFill>
                  <a:srgbClr val="FF0000"/>
                </a:solidFill>
              </a:rPr>
              <a:t>==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It tries to compare two values after trying to convert them.</a:t>
            </a:r>
          </a:p>
        </p:txBody>
      </p:sp>
    </p:spTree>
    <p:extLst>
      <p:ext uri="{BB962C8B-B14F-4D97-AF65-F5344CB8AC3E}">
        <p14:creationId xmlns:p14="http://schemas.microsoft.com/office/powerpoint/2010/main" val="42552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The infamous,</a:t>
            </a:r>
          </a:p>
          <a:p>
            <a:pPr marL="0" indent="0" algn="ctr">
              <a:buNone/>
            </a:pPr>
            <a:r>
              <a:rPr lang="en-SG" sz="3200" dirty="0"/>
              <a:t>Double equal comparison in PHP</a:t>
            </a:r>
          </a:p>
          <a:p>
            <a:pPr marL="0" indent="0" algn="ctr">
              <a:buNone/>
            </a:pPr>
            <a:r>
              <a:rPr lang="en-SG" sz="3200" dirty="0">
                <a:solidFill>
                  <a:srgbClr val="FF0000"/>
                </a:solidFill>
              </a:rPr>
              <a:t>==</a:t>
            </a: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It tries to compare two values after trying to convert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41AB-D68E-41F8-B070-CFE35700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90" y="4653261"/>
            <a:ext cx="2868418" cy="19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12" y="1927440"/>
            <a:ext cx="47931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Go to this website: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https://htmlcodeeditor.com/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PHP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2807E-83FD-42DA-B0A9-67674CBB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5E9B3-840E-4327-AF0E-BFB1DF88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1341151"/>
            <a:ext cx="11618843" cy="53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018" y="1864165"/>
            <a:ext cx="861196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More info the comparison type for the PHP:</a:t>
            </a:r>
          </a:p>
          <a:p>
            <a:pPr marL="0" indent="0" algn="ctr">
              <a:buNone/>
            </a:pPr>
            <a:r>
              <a:rPr lang="en-SG" sz="3200" dirty="0"/>
              <a:t>http://php.net/manual/en/types.comparisons.php</a:t>
            </a:r>
          </a:p>
          <a:p>
            <a:pPr marL="0" indent="0" algn="ctr">
              <a:buNone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50807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Hands On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fun?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This week’s theme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Basic Web</a:t>
            </a:r>
          </a:p>
        </p:txBody>
      </p:sp>
    </p:spTree>
    <p:extLst>
      <p:ext uri="{BB962C8B-B14F-4D97-AF65-F5344CB8AC3E}">
        <p14:creationId xmlns:p14="http://schemas.microsoft.com/office/powerpoint/2010/main" val="269889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591" y="1729967"/>
            <a:ext cx="6233020" cy="4762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Let’s make a simple HTML design: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This is my first website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78741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404" y="1691121"/>
            <a:ext cx="7913191" cy="4762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Let’s make a simple HTML design: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This is my first website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 comment line! --&gt;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also a comment line! --&gt;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97277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Comment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Comment lines in HTML are denoted by </a:t>
            </a:r>
          </a:p>
          <a:p>
            <a:pPr lvl="0" algn="ctr">
              <a:buNone/>
            </a:pPr>
            <a:r>
              <a:rPr lang="en-SG" dirty="0"/>
              <a:t>&lt;!-- xxx --&gt;</a:t>
            </a:r>
          </a:p>
          <a:p>
            <a:pPr lvl="0" algn="ctr">
              <a:buNone/>
            </a:pPr>
            <a:r>
              <a:rPr lang="en" dirty="0"/>
              <a:t>*</a:t>
            </a:r>
            <a:r>
              <a:rPr lang="en-SG" dirty="0"/>
              <a:t>Note the spacing between the opening tags ‘ &lt;!-- ‘ and closing ‘ --&gt; ‘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This gets transmitted through the web as well!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063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Loading a webpage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Webpages are able to load because of the HTML tags and entities it receives.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Your browser recognizes these tags and entities in which it will render the designs and present it to you as it is.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Remember, YOUR browser </a:t>
            </a:r>
            <a:r>
              <a:rPr lang="en-SG" sz="2000" u="sng" dirty="0">
                <a:solidFill>
                  <a:srgbClr val="FF0000"/>
                </a:solidFill>
              </a:rPr>
              <a:t>REQUESTS</a:t>
            </a:r>
            <a:r>
              <a:rPr lang="en-SG" sz="2000" dirty="0"/>
              <a:t> a copy of the webpage!</a:t>
            </a:r>
            <a:endParaRPr lang="e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2B4A9-BC04-49E5-8927-07B0F09FE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356340" y="6205889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Example website</a:t>
            </a:r>
          </a:p>
        </p:txBody>
      </p:sp>
    </p:spTree>
    <p:extLst>
      <p:ext uri="{BB962C8B-B14F-4D97-AF65-F5344CB8AC3E}">
        <p14:creationId xmlns:p14="http://schemas.microsoft.com/office/powerpoint/2010/main" val="166079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Loading a webpage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Since your browser have a copy of the webpage, you are able to view its source code!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Therefore, clumsy developers who leave out comments with sensitive data during development will have it exposed here!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Right Click </a:t>
            </a:r>
            <a:r>
              <a:rPr lang="en-SG" sz="2000" dirty="0">
                <a:sym typeface="Wingdings" panose="05000000000000000000" pitchFamily="2" charset="2"/>
              </a:rPr>
              <a:t> View source</a:t>
            </a:r>
          </a:p>
          <a:p>
            <a:pPr marL="0" indent="0">
              <a:buNone/>
            </a:pPr>
            <a:r>
              <a:rPr lang="en-SG" sz="2000" dirty="0"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en-SG" sz="2000" dirty="0">
                <a:sym typeface="Wingdings" panose="05000000000000000000" pitchFamily="2" charset="2"/>
              </a:rPr>
              <a:t>CTRL + U (Windows)</a:t>
            </a:r>
            <a:endParaRPr lang="e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100311" y="6205889"/>
            <a:ext cx="227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HTML Source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BD123-8C65-4745-A067-423F0A9F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93" y="1854551"/>
            <a:ext cx="5573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Web Cookie (Cookie monster?)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438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Cookies are values stored on YOUR browser.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In some cases, it is being used for identity management or session identification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Interestingly, cookies are being used to track user as well.</a:t>
            </a:r>
            <a:endParaRPr lang="e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212519" y="4487925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Web Cookie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ED85-4581-42B7-89EB-8E77D92B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42"/>
          <a:stretch/>
        </p:blipFill>
        <p:spPr>
          <a:xfrm>
            <a:off x="4987635" y="2718270"/>
            <a:ext cx="6606310" cy="1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3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881</Words>
  <Application>Microsoft Office PowerPoint</Application>
  <PresentationFormat>Widescreen</PresentationFormat>
  <Paragraphs>156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HelveticaNeueLT Pro 55 Roman</vt:lpstr>
      <vt:lpstr>MoolBoran</vt:lpstr>
      <vt:lpstr>Wingdings</vt:lpstr>
      <vt:lpstr>Office Theme</vt:lpstr>
      <vt:lpstr>World Wide Web</vt:lpstr>
      <vt:lpstr>Let’s warm up</vt:lpstr>
      <vt:lpstr>Let’s warm up</vt:lpstr>
      <vt:lpstr>Let’s warm up</vt:lpstr>
      <vt:lpstr>Let’s warm up</vt:lpstr>
      <vt:lpstr>Comment lines</vt:lpstr>
      <vt:lpstr>Loading a webpage in a nutshell</vt:lpstr>
      <vt:lpstr>Loading a webpage in a nutshell</vt:lpstr>
      <vt:lpstr>Web Cookie (Cookie monster?)</vt:lpstr>
      <vt:lpstr>Web Cookie (Cookie monster?)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So how do WE talk to the Web?</vt:lpstr>
      <vt:lpstr>PHP</vt:lpstr>
      <vt:lpstr>PHP</vt:lpstr>
      <vt:lpstr>PHP</vt:lpstr>
      <vt:lpstr>PHP</vt:lpstr>
      <vt:lpstr>PHP</vt:lpstr>
      <vt:lpstr>PHP</vt:lpstr>
      <vt:lpstr>Hands On</vt:lpstr>
      <vt:lpstr>This week’s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SIM Cher Boon</dc:creator>
  <cp:lastModifiedBy>SIM Cher Boon</cp:lastModifiedBy>
  <cp:revision>22</cp:revision>
  <dcterms:created xsi:type="dcterms:W3CDTF">2018-08-29T10:14:48Z</dcterms:created>
  <dcterms:modified xsi:type="dcterms:W3CDTF">2018-09-04T09:47:15Z</dcterms:modified>
</cp:coreProperties>
</file>