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25" r:id="rId3"/>
    <p:sldId id="373" r:id="rId4"/>
    <p:sldId id="372" r:id="rId5"/>
    <p:sldId id="324" r:id="rId6"/>
    <p:sldId id="257" r:id="rId7"/>
    <p:sldId id="263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5" r:id="rId28"/>
    <p:sldId id="294" r:id="rId29"/>
    <p:sldId id="261" r:id="rId30"/>
    <p:sldId id="296" r:id="rId31"/>
    <p:sldId id="374" r:id="rId32"/>
    <p:sldId id="397" r:id="rId33"/>
    <p:sldId id="3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5875-F267-4A36-8F49-AB483D2F75FF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9E1-0E56-4107-89AF-75FEA138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ShipperName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SupplierName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AF9E1-0E56-4107-89AF-75FEA138DB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B60-8448-48BA-8C0B-AA160469D0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I just want the truth!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17567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GB" sz="3200" u="sng" dirty="0"/>
              <a:t>The SELECT statement</a:t>
            </a:r>
          </a:p>
          <a:p>
            <a:pPr lvl="0" algn="ctr">
              <a:buNone/>
            </a:pPr>
            <a:endParaRPr lang="en-GB" dirty="0"/>
          </a:p>
          <a:p>
            <a:pPr lvl="0" algn="ctr">
              <a:buNone/>
            </a:pPr>
            <a:r>
              <a:rPr lang="en-GB" dirty="0"/>
              <a:t>SELECT [column(s) / *] FROM [origin]</a:t>
            </a:r>
          </a:p>
          <a:p>
            <a:pPr lvl="0" algn="ctr">
              <a:buNone/>
            </a:pPr>
            <a:endParaRPr lang="en-GB" dirty="0"/>
          </a:p>
          <a:p>
            <a:pPr lvl="0" algn="ctr">
              <a:buNone/>
            </a:pPr>
            <a:r>
              <a:rPr lang="en-GB" dirty="0"/>
              <a:t>SELECT </a:t>
            </a:r>
            <a:r>
              <a:rPr lang="en-GB" dirty="0" err="1"/>
              <a:t>Username,Password</a:t>
            </a:r>
            <a:r>
              <a:rPr lang="en-GB" dirty="0"/>
              <a:t> FROM users</a:t>
            </a:r>
          </a:p>
          <a:p>
            <a:pPr lvl="0" algn="ctr">
              <a:buNone/>
            </a:pPr>
            <a:endParaRPr lang="en-GB" dirty="0"/>
          </a:p>
          <a:p>
            <a:pPr lvl="0" algn="ctr">
              <a:buNone/>
            </a:pPr>
            <a:r>
              <a:rPr lang="en-GB" dirty="0"/>
              <a:t>SELECT * FROM users</a:t>
            </a:r>
          </a:p>
        </p:txBody>
      </p:sp>
    </p:spTree>
    <p:extLst>
      <p:ext uri="{BB962C8B-B14F-4D97-AF65-F5344CB8AC3E}">
        <p14:creationId xmlns:p14="http://schemas.microsoft.com/office/powerpoint/2010/main" val="2169298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F887E9B-52CA-45E0-9644-C67AB0AE2882}"/>
              </a:ext>
            </a:extLst>
          </p:cNvPr>
          <p:cNvSpPr/>
          <p:nvPr/>
        </p:nvSpPr>
        <p:spPr>
          <a:xfrm>
            <a:off x="1821003" y="3273056"/>
            <a:ext cx="1345415" cy="22257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Database:</a:t>
            </a:r>
          </a:p>
          <a:p>
            <a:pPr algn="ctr"/>
            <a:r>
              <a:rPr lang="en-SG" dirty="0"/>
              <a:t>School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638F14-EFA5-4CCA-882D-DB663105A862}"/>
              </a:ext>
            </a:extLst>
          </p:cNvPr>
          <p:cNvSpPr/>
          <p:nvPr/>
        </p:nvSpPr>
        <p:spPr>
          <a:xfrm>
            <a:off x="3458772" y="4232821"/>
            <a:ext cx="1077432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775B08-D6FA-40FF-A268-6C5E380B3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7843"/>
              </p:ext>
            </p:extLst>
          </p:nvPr>
        </p:nvGraphicFramePr>
        <p:xfrm>
          <a:off x="4791031" y="3584905"/>
          <a:ext cx="4798827" cy="175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99609">
                  <a:extLst>
                    <a:ext uri="{9D8B030D-6E8A-4147-A177-3AD203B41FA5}">
                      <a16:colId xmlns:a16="http://schemas.microsoft.com/office/drawing/2014/main" val="513312992"/>
                    </a:ext>
                  </a:extLst>
                </a:gridCol>
                <a:gridCol w="1599609">
                  <a:extLst>
                    <a:ext uri="{9D8B030D-6E8A-4147-A177-3AD203B41FA5}">
                      <a16:colId xmlns:a16="http://schemas.microsoft.com/office/drawing/2014/main" val="783878839"/>
                    </a:ext>
                  </a:extLst>
                </a:gridCol>
                <a:gridCol w="1599609">
                  <a:extLst>
                    <a:ext uri="{9D8B030D-6E8A-4147-A177-3AD203B41FA5}">
                      <a16:colId xmlns:a16="http://schemas.microsoft.com/office/drawing/2014/main" val="30475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49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AdminPassword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UserPassword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6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0291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111933-C222-428E-BFE5-501A87F7C7F9}"/>
              </a:ext>
            </a:extLst>
          </p:cNvPr>
          <p:cNvSpPr/>
          <p:nvPr/>
        </p:nvSpPr>
        <p:spPr>
          <a:xfrm>
            <a:off x="6456793" y="3060404"/>
            <a:ext cx="1467302" cy="42530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7A179-9605-4A5A-8F71-ED9AFFF33D7E}"/>
              </a:ext>
            </a:extLst>
          </p:cNvPr>
          <p:cNvSpPr txBox="1"/>
          <p:nvPr/>
        </p:nvSpPr>
        <p:spPr>
          <a:xfrm>
            <a:off x="5748657" y="2479053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SELECT Username, Password FROM users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B6E47A-0B3F-4115-9B42-8E14F4BC7C73}"/>
              </a:ext>
            </a:extLst>
          </p:cNvPr>
          <p:cNvSpPr/>
          <p:nvPr/>
        </p:nvSpPr>
        <p:spPr>
          <a:xfrm rot="5400000">
            <a:off x="6055101" y="3148628"/>
            <a:ext cx="1039454" cy="24885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0FEDD6-9576-4C5C-A746-4424E609C88E}"/>
              </a:ext>
            </a:extLst>
          </p:cNvPr>
          <p:cNvSpPr/>
          <p:nvPr/>
        </p:nvSpPr>
        <p:spPr>
          <a:xfrm rot="5400000">
            <a:off x="7714470" y="3148628"/>
            <a:ext cx="1039454" cy="24885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ED3A9B-4E81-4605-9EA3-8E9A9A600118}"/>
              </a:ext>
            </a:extLst>
          </p:cNvPr>
          <p:cNvSpPr/>
          <p:nvPr/>
        </p:nvSpPr>
        <p:spPr>
          <a:xfrm rot="9913565">
            <a:off x="7665868" y="2875091"/>
            <a:ext cx="1354415" cy="24885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562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AF5F0-2D0B-411D-9DC6-C582F09E2B77}"/>
              </a:ext>
            </a:extLst>
          </p:cNvPr>
          <p:cNvSpPr txBox="1"/>
          <p:nvPr/>
        </p:nvSpPr>
        <p:spPr>
          <a:xfrm>
            <a:off x="3700108" y="176696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SELECT Username, Password FROM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25E44-1B33-41BC-8C2E-ECBE3AE4B0E5}"/>
              </a:ext>
            </a:extLst>
          </p:cNvPr>
          <p:cNvSpPr txBox="1"/>
          <p:nvPr/>
        </p:nvSpPr>
        <p:spPr>
          <a:xfrm>
            <a:off x="2645684" y="3214125"/>
            <a:ext cx="812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[ [ Admin , </a:t>
            </a:r>
            <a:r>
              <a:rPr lang="en-SG" sz="2800" dirty="0" err="1"/>
              <a:t>AdminPassword</a:t>
            </a:r>
            <a:r>
              <a:rPr lang="en-SG" sz="2800" dirty="0"/>
              <a:t> ] , [ User , </a:t>
            </a:r>
            <a:r>
              <a:rPr lang="en-SG" sz="2800" dirty="0" err="1"/>
              <a:t>UserPassword</a:t>
            </a:r>
            <a:r>
              <a:rPr lang="en-SG" sz="2800" dirty="0"/>
              <a:t> ]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BBAAE-B7D9-4E48-9CAD-5305EA88CAB7}"/>
              </a:ext>
            </a:extLst>
          </p:cNvPr>
          <p:cNvSpPr txBox="1"/>
          <p:nvPr/>
        </p:nvSpPr>
        <p:spPr>
          <a:xfrm>
            <a:off x="4562609" y="25827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B14FA-58ED-440B-9D29-B9E3F5C33344}"/>
              </a:ext>
            </a:extLst>
          </p:cNvPr>
          <p:cNvSpPr txBox="1"/>
          <p:nvPr/>
        </p:nvSpPr>
        <p:spPr>
          <a:xfrm>
            <a:off x="7964047" y="2558565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C9F6C1-00A0-4AF7-9A58-33CE34B0B100}"/>
              </a:ext>
            </a:extLst>
          </p:cNvPr>
          <p:cNvSpPr/>
          <p:nvPr/>
        </p:nvSpPr>
        <p:spPr>
          <a:xfrm rot="5400000">
            <a:off x="7994879" y="1606736"/>
            <a:ext cx="264587" cy="29416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14E42-54C0-476C-8800-ED107CAE2150}"/>
              </a:ext>
            </a:extLst>
          </p:cNvPr>
          <p:cNvSpPr txBox="1"/>
          <p:nvPr/>
        </p:nvSpPr>
        <p:spPr>
          <a:xfrm>
            <a:off x="3662115" y="3614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8B013-52F8-47F1-B0F9-DA6F0EDD54B3}"/>
              </a:ext>
            </a:extLst>
          </p:cNvPr>
          <p:cNvSpPr txBox="1"/>
          <p:nvPr/>
        </p:nvSpPr>
        <p:spPr>
          <a:xfrm>
            <a:off x="7410955" y="36146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C4E15-DA27-493A-8859-333494E4AC90}"/>
              </a:ext>
            </a:extLst>
          </p:cNvPr>
          <p:cNvSpPr txBox="1"/>
          <p:nvPr/>
        </p:nvSpPr>
        <p:spPr>
          <a:xfrm>
            <a:off x="5516492" y="3614629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34B34-CFE7-49D2-91FB-F6860B9C7408}"/>
              </a:ext>
            </a:extLst>
          </p:cNvPr>
          <p:cNvSpPr txBox="1"/>
          <p:nvPr/>
        </p:nvSpPr>
        <p:spPr>
          <a:xfrm>
            <a:off x="9009108" y="3614628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D96D07D-345C-42D0-AAA5-C4A429F8213A}"/>
              </a:ext>
            </a:extLst>
          </p:cNvPr>
          <p:cNvSpPr/>
          <p:nvPr/>
        </p:nvSpPr>
        <p:spPr>
          <a:xfrm rot="5400000">
            <a:off x="4608410" y="1542077"/>
            <a:ext cx="264587" cy="32358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D580F7-B96A-4F0C-A250-B7647CD2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35954"/>
              </p:ext>
            </p:extLst>
          </p:nvPr>
        </p:nvGraphicFramePr>
        <p:xfrm>
          <a:off x="3528291" y="4336376"/>
          <a:ext cx="5394036" cy="1962828"/>
        </p:xfrm>
        <a:graphic>
          <a:graphicData uri="http://schemas.openxmlformats.org/drawingml/2006/table">
            <a:tbl>
              <a:tblPr firstRow="1" bandRow="1"/>
              <a:tblGrid>
                <a:gridCol w="1798012">
                  <a:extLst>
                    <a:ext uri="{9D8B030D-6E8A-4147-A177-3AD203B41FA5}">
                      <a16:colId xmlns:a16="http://schemas.microsoft.com/office/drawing/2014/main" val="513312992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783878839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3047526536"/>
                    </a:ext>
                  </a:extLst>
                </a:gridCol>
              </a:tblGrid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93422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AdminPassword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9826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UserPassword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65107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0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1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AF5F0-2D0B-411D-9DC6-C582F09E2B77}"/>
              </a:ext>
            </a:extLst>
          </p:cNvPr>
          <p:cNvSpPr txBox="1"/>
          <p:nvPr/>
        </p:nvSpPr>
        <p:spPr>
          <a:xfrm>
            <a:off x="3700108" y="176696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SELECT Username, Password FROM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25E44-1B33-41BC-8C2E-ECBE3AE4B0E5}"/>
              </a:ext>
            </a:extLst>
          </p:cNvPr>
          <p:cNvSpPr txBox="1"/>
          <p:nvPr/>
        </p:nvSpPr>
        <p:spPr>
          <a:xfrm>
            <a:off x="2645684" y="3214125"/>
            <a:ext cx="812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[ [ Admin , </a:t>
            </a:r>
            <a:r>
              <a:rPr lang="en-SG" sz="2800" dirty="0" err="1"/>
              <a:t>AdminPassword</a:t>
            </a:r>
            <a:r>
              <a:rPr lang="en-SG" sz="2800" dirty="0"/>
              <a:t> ] , [ User , </a:t>
            </a:r>
            <a:r>
              <a:rPr lang="en-SG" sz="2800" dirty="0" err="1"/>
              <a:t>UserPassword</a:t>
            </a:r>
            <a:r>
              <a:rPr lang="en-SG" sz="2800" dirty="0"/>
              <a:t> ]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BBAAE-B7D9-4E48-9CAD-5305EA88CAB7}"/>
              </a:ext>
            </a:extLst>
          </p:cNvPr>
          <p:cNvSpPr txBox="1"/>
          <p:nvPr/>
        </p:nvSpPr>
        <p:spPr>
          <a:xfrm>
            <a:off x="4562609" y="25827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B14FA-58ED-440B-9D29-B9E3F5C33344}"/>
              </a:ext>
            </a:extLst>
          </p:cNvPr>
          <p:cNvSpPr txBox="1"/>
          <p:nvPr/>
        </p:nvSpPr>
        <p:spPr>
          <a:xfrm>
            <a:off x="7964047" y="2558565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C9F6C1-00A0-4AF7-9A58-33CE34B0B100}"/>
              </a:ext>
            </a:extLst>
          </p:cNvPr>
          <p:cNvSpPr/>
          <p:nvPr/>
        </p:nvSpPr>
        <p:spPr>
          <a:xfrm rot="5400000">
            <a:off x="7994879" y="1606736"/>
            <a:ext cx="264587" cy="29416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14E42-54C0-476C-8800-ED107CAE2150}"/>
              </a:ext>
            </a:extLst>
          </p:cNvPr>
          <p:cNvSpPr txBox="1"/>
          <p:nvPr/>
        </p:nvSpPr>
        <p:spPr>
          <a:xfrm>
            <a:off x="3662115" y="3614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8B013-52F8-47F1-B0F9-DA6F0EDD54B3}"/>
              </a:ext>
            </a:extLst>
          </p:cNvPr>
          <p:cNvSpPr txBox="1"/>
          <p:nvPr/>
        </p:nvSpPr>
        <p:spPr>
          <a:xfrm>
            <a:off x="7410955" y="36146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C4E15-DA27-493A-8859-333494E4AC90}"/>
              </a:ext>
            </a:extLst>
          </p:cNvPr>
          <p:cNvSpPr txBox="1"/>
          <p:nvPr/>
        </p:nvSpPr>
        <p:spPr>
          <a:xfrm>
            <a:off x="5516492" y="3614629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34B34-CFE7-49D2-91FB-F6860B9C7408}"/>
              </a:ext>
            </a:extLst>
          </p:cNvPr>
          <p:cNvSpPr txBox="1"/>
          <p:nvPr/>
        </p:nvSpPr>
        <p:spPr>
          <a:xfrm>
            <a:off x="9009108" y="3614628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D96D07D-345C-42D0-AAA5-C4A429F8213A}"/>
              </a:ext>
            </a:extLst>
          </p:cNvPr>
          <p:cNvSpPr/>
          <p:nvPr/>
        </p:nvSpPr>
        <p:spPr>
          <a:xfrm rot="5400000">
            <a:off x="4608410" y="1542077"/>
            <a:ext cx="264587" cy="32358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D580F7-B96A-4F0C-A250-B7647CD2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23033"/>
              </p:ext>
            </p:extLst>
          </p:nvPr>
        </p:nvGraphicFramePr>
        <p:xfrm>
          <a:off x="3528291" y="4336376"/>
          <a:ext cx="5394036" cy="1962828"/>
        </p:xfrm>
        <a:graphic>
          <a:graphicData uri="http://schemas.openxmlformats.org/drawingml/2006/table">
            <a:tbl>
              <a:tblPr firstRow="1" bandRow="1"/>
              <a:tblGrid>
                <a:gridCol w="1798012">
                  <a:extLst>
                    <a:ext uri="{9D8B030D-6E8A-4147-A177-3AD203B41FA5}">
                      <a16:colId xmlns:a16="http://schemas.microsoft.com/office/drawing/2014/main" val="513312992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783878839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3047526536"/>
                    </a:ext>
                  </a:extLst>
                </a:gridCol>
              </a:tblGrid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93422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AdminPassword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9826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UserPassword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65107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0291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39BFE39-51EF-496E-9017-40B610489266}"/>
              </a:ext>
            </a:extLst>
          </p:cNvPr>
          <p:cNvSpPr/>
          <p:nvPr/>
        </p:nvSpPr>
        <p:spPr>
          <a:xfrm>
            <a:off x="3065528" y="3329237"/>
            <a:ext cx="1038102" cy="322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C39E1-8B49-4F13-ABF3-59A9725BCA53}"/>
              </a:ext>
            </a:extLst>
          </p:cNvPr>
          <p:cNvSpPr/>
          <p:nvPr/>
        </p:nvSpPr>
        <p:spPr>
          <a:xfrm>
            <a:off x="5772233" y="4930236"/>
            <a:ext cx="900494" cy="265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4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AF5F0-2D0B-411D-9DC6-C582F09E2B77}"/>
              </a:ext>
            </a:extLst>
          </p:cNvPr>
          <p:cNvSpPr txBox="1"/>
          <p:nvPr/>
        </p:nvSpPr>
        <p:spPr>
          <a:xfrm>
            <a:off x="3700108" y="176696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SELECT Username, Password FROM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25E44-1B33-41BC-8C2E-ECBE3AE4B0E5}"/>
              </a:ext>
            </a:extLst>
          </p:cNvPr>
          <p:cNvSpPr txBox="1"/>
          <p:nvPr/>
        </p:nvSpPr>
        <p:spPr>
          <a:xfrm>
            <a:off x="2645684" y="3214125"/>
            <a:ext cx="812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[ [ Admin , </a:t>
            </a:r>
            <a:r>
              <a:rPr lang="en-SG" sz="2800" dirty="0" err="1"/>
              <a:t>AdminPassword</a:t>
            </a:r>
            <a:r>
              <a:rPr lang="en-SG" sz="2800" dirty="0"/>
              <a:t> ] , [ User , </a:t>
            </a:r>
            <a:r>
              <a:rPr lang="en-SG" sz="2800" dirty="0" err="1"/>
              <a:t>UserPassword</a:t>
            </a:r>
            <a:r>
              <a:rPr lang="en-SG" sz="2800" dirty="0"/>
              <a:t> ]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BBAAE-B7D9-4E48-9CAD-5305EA88CAB7}"/>
              </a:ext>
            </a:extLst>
          </p:cNvPr>
          <p:cNvSpPr txBox="1"/>
          <p:nvPr/>
        </p:nvSpPr>
        <p:spPr>
          <a:xfrm>
            <a:off x="4562609" y="25827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B14FA-58ED-440B-9D29-B9E3F5C33344}"/>
              </a:ext>
            </a:extLst>
          </p:cNvPr>
          <p:cNvSpPr txBox="1"/>
          <p:nvPr/>
        </p:nvSpPr>
        <p:spPr>
          <a:xfrm>
            <a:off x="7964047" y="2558565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C9F6C1-00A0-4AF7-9A58-33CE34B0B100}"/>
              </a:ext>
            </a:extLst>
          </p:cNvPr>
          <p:cNvSpPr/>
          <p:nvPr/>
        </p:nvSpPr>
        <p:spPr>
          <a:xfrm rot="5400000">
            <a:off x="7994879" y="1606736"/>
            <a:ext cx="264587" cy="29416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14E42-54C0-476C-8800-ED107CAE2150}"/>
              </a:ext>
            </a:extLst>
          </p:cNvPr>
          <p:cNvSpPr txBox="1"/>
          <p:nvPr/>
        </p:nvSpPr>
        <p:spPr>
          <a:xfrm>
            <a:off x="3662115" y="3614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8B013-52F8-47F1-B0F9-DA6F0EDD54B3}"/>
              </a:ext>
            </a:extLst>
          </p:cNvPr>
          <p:cNvSpPr txBox="1"/>
          <p:nvPr/>
        </p:nvSpPr>
        <p:spPr>
          <a:xfrm>
            <a:off x="7410955" y="36146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C4E15-DA27-493A-8859-333494E4AC90}"/>
              </a:ext>
            </a:extLst>
          </p:cNvPr>
          <p:cNvSpPr txBox="1"/>
          <p:nvPr/>
        </p:nvSpPr>
        <p:spPr>
          <a:xfrm>
            <a:off x="5516492" y="3614629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34B34-CFE7-49D2-91FB-F6860B9C7408}"/>
              </a:ext>
            </a:extLst>
          </p:cNvPr>
          <p:cNvSpPr txBox="1"/>
          <p:nvPr/>
        </p:nvSpPr>
        <p:spPr>
          <a:xfrm>
            <a:off x="9009108" y="3614628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D96D07D-345C-42D0-AAA5-C4A429F8213A}"/>
              </a:ext>
            </a:extLst>
          </p:cNvPr>
          <p:cNvSpPr/>
          <p:nvPr/>
        </p:nvSpPr>
        <p:spPr>
          <a:xfrm rot="5400000">
            <a:off x="4608410" y="1542077"/>
            <a:ext cx="264587" cy="32358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D580F7-B96A-4F0C-A250-B7647CD24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28291" y="4336376"/>
          <a:ext cx="5394036" cy="1962828"/>
        </p:xfrm>
        <a:graphic>
          <a:graphicData uri="http://schemas.openxmlformats.org/drawingml/2006/table">
            <a:tbl>
              <a:tblPr firstRow="1" bandRow="1"/>
              <a:tblGrid>
                <a:gridCol w="1798012">
                  <a:extLst>
                    <a:ext uri="{9D8B030D-6E8A-4147-A177-3AD203B41FA5}">
                      <a16:colId xmlns:a16="http://schemas.microsoft.com/office/drawing/2014/main" val="513312992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783878839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3047526536"/>
                    </a:ext>
                  </a:extLst>
                </a:gridCol>
              </a:tblGrid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93422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AdminPassword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9826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UserPassword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65107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0291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39BFE39-51EF-496E-9017-40B610489266}"/>
              </a:ext>
            </a:extLst>
          </p:cNvPr>
          <p:cNvSpPr/>
          <p:nvPr/>
        </p:nvSpPr>
        <p:spPr>
          <a:xfrm>
            <a:off x="4269959" y="3344414"/>
            <a:ext cx="2386376" cy="322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C39E1-8B49-4F13-ABF3-59A9725BCA53}"/>
              </a:ext>
            </a:extLst>
          </p:cNvPr>
          <p:cNvSpPr/>
          <p:nvPr/>
        </p:nvSpPr>
        <p:spPr>
          <a:xfrm>
            <a:off x="7257515" y="4932549"/>
            <a:ext cx="1553976" cy="258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950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AF5F0-2D0B-411D-9DC6-C582F09E2B77}"/>
              </a:ext>
            </a:extLst>
          </p:cNvPr>
          <p:cNvSpPr txBox="1"/>
          <p:nvPr/>
        </p:nvSpPr>
        <p:spPr>
          <a:xfrm>
            <a:off x="3700108" y="176696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SELECT Username, Password FROM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25E44-1B33-41BC-8C2E-ECBE3AE4B0E5}"/>
              </a:ext>
            </a:extLst>
          </p:cNvPr>
          <p:cNvSpPr txBox="1"/>
          <p:nvPr/>
        </p:nvSpPr>
        <p:spPr>
          <a:xfrm>
            <a:off x="2645684" y="3214125"/>
            <a:ext cx="812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[ [ Admin , </a:t>
            </a:r>
            <a:r>
              <a:rPr lang="en-SG" sz="2800" dirty="0" err="1"/>
              <a:t>AdminPassword</a:t>
            </a:r>
            <a:r>
              <a:rPr lang="en-SG" sz="2800" dirty="0"/>
              <a:t> ] , [ User , </a:t>
            </a:r>
            <a:r>
              <a:rPr lang="en-SG" sz="2800" dirty="0" err="1"/>
              <a:t>UserPassword</a:t>
            </a:r>
            <a:r>
              <a:rPr lang="en-SG" sz="2800" dirty="0"/>
              <a:t> ]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BBAAE-B7D9-4E48-9CAD-5305EA88CAB7}"/>
              </a:ext>
            </a:extLst>
          </p:cNvPr>
          <p:cNvSpPr txBox="1"/>
          <p:nvPr/>
        </p:nvSpPr>
        <p:spPr>
          <a:xfrm>
            <a:off x="4562609" y="25827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B14FA-58ED-440B-9D29-B9E3F5C33344}"/>
              </a:ext>
            </a:extLst>
          </p:cNvPr>
          <p:cNvSpPr txBox="1"/>
          <p:nvPr/>
        </p:nvSpPr>
        <p:spPr>
          <a:xfrm>
            <a:off x="7964047" y="2558565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C9F6C1-00A0-4AF7-9A58-33CE34B0B100}"/>
              </a:ext>
            </a:extLst>
          </p:cNvPr>
          <p:cNvSpPr/>
          <p:nvPr/>
        </p:nvSpPr>
        <p:spPr>
          <a:xfrm rot="5400000">
            <a:off x="7994879" y="1606736"/>
            <a:ext cx="264587" cy="29416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14E42-54C0-476C-8800-ED107CAE2150}"/>
              </a:ext>
            </a:extLst>
          </p:cNvPr>
          <p:cNvSpPr txBox="1"/>
          <p:nvPr/>
        </p:nvSpPr>
        <p:spPr>
          <a:xfrm>
            <a:off x="3662115" y="3614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8B013-52F8-47F1-B0F9-DA6F0EDD54B3}"/>
              </a:ext>
            </a:extLst>
          </p:cNvPr>
          <p:cNvSpPr txBox="1"/>
          <p:nvPr/>
        </p:nvSpPr>
        <p:spPr>
          <a:xfrm>
            <a:off x="7410955" y="36146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C4E15-DA27-493A-8859-333494E4AC90}"/>
              </a:ext>
            </a:extLst>
          </p:cNvPr>
          <p:cNvSpPr txBox="1"/>
          <p:nvPr/>
        </p:nvSpPr>
        <p:spPr>
          <a:xfrm>
            <a:off x="5516492" y="3614629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34B34-CFE7-49D2-91FB-F6860B9C7408}"/>
              </a:ext>
            </a:extLst>
          </p:cNvPr>
          <p:cNvSpPr txBox="1"/>
          <p:nvPr/>
        </p:nvSpPr>
        <p:spPr>
          <a:xfrm>
            <a:off x="9009108" y="3614628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D96D07D-345C-42D0-AAA5-C4A429F8213A}"/>
              </a:ext>
            </a:extLst>
          </p:cNvPr>
          <p:cNvSpPr/>
          <p:nvPr/>
        </p:nvSpPr>
        <p:spPr>
          <a:xfrm rot="5400000">
            <a:off x="4608410" y="1542077"/>
            <a:ext cx="264587" cy="32358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D580F7-B96A-4F0C-A250-B7647CD24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28291" y="4336376"/>
          <a:ext cx="5394036" cy="1962828"/>
        </p:xfrm>
        <a:graphic>
          <a:graphicData uri="http://schemas.openxmlformats.org/drawingml/2006/table">
            <a:tbl>
              <a:tblPr firstRow="1" bandRow="1"/>
              <a:tblGrid>
                <a:gridCol w="1798012">
                  <a:extLst>
                    <a:ext uri="{9D8B030D-6E8A-4147-A177-3AD203B41FA5}">
                      <a16:colId xmlns:a16="http://schemas.microsoft.com/office/drawing/2014/main" val="513312992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783878839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3047526536"/>
                    </a:ext>
                  </a:extLst>
                </a:gridCol>
              </a:tblGrid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93422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AdminPassword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9826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UserPassword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65107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0291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39BFE39-51EF-496E-9017-40B610489266}"/>
              </a:ext>
            </a:extLst>
          </p:cNvPr>
          <p:cNvSpPr/>
          <p:nvPr/>
        </p:nvSpPr>
        <p:spPr>
          <a:xfrm>
            <a:off x="7074120" y="3329237"/>
            <a:ext cx="1038102" cy="322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C39E1-8B49-4F13-ABF3-59A9725BCA53}"/>
              </a:ext>
            </a:extLst>
          </p:cNvPr>
          <p:cNvSpPr/>
          <p:nvPr/>
        </p:nvSpPr>
        <p:spPr>
          <a:xfrm>
            <a:off x="5772233" y="5438230"/>
            <a:ext cx="900494" cy="265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12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AF5F0-2D0B-411D-9DC6-C582F09E2B77}"/>
              </a:ext>
            </a:extLst>
          </p:cNvPr>
          <p:cNvSpPr txBox="1"/>
          <p:nvPr/>
        </p:nvSpPr>
        <p:spPr>
          <a:xfrm>
            <a:off x="3700108" y="1766967"/>
            <a:ext cx="532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SELECT Username, Password FROM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25E44-1B33-41BC-8C2E-ECBE3AE4B0E5}"/>
              </a:ext>
            </a:extLst>
          </p:cNvPr>
          <p:cNvSpPr txBox="1"/>
          <p:nvPr/>
        </p:nvSpPr>
        <p:spPr>
          <a:xfrm>
            <a:off x="2645684" y="3214125"/>
            <a:ext cx="812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[ [ Admin , </a:t>
            </a:r>
            <a:r>
              <a:rPr lang="en-SG" sz="2800" dirty="0" err="1"/>
              <a:t>AdminPassword</a:t>
            </a:r>
            <a:r>
              <a:rPr lang="en-SG" sz="2800" dirty="0"/>
              <a:t> ] , [ User , </a:t>
            </a:r>
            <a:r>
              <a:rPr lang="en-SG" sz="2800" dirty="0" err="1"/>
              <a:t>UserPassword</a:t>
            </a:r>
            <a:r>
              <a:rPr lang="en-SG" sz="2800" dirty="0"/>
              <a:t> ]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BBAAE-B7D9-4E48-9CAD-5305EA88CAB7}"/>
              </a:ext>
            </a:extLst>
          </p:cNvPr>
          <p:cNvSpPr txBox="1"/>
          <p:nvPr/>
        </p:nvSpPr>
        <p:spPr>
          <a:xfrm>
            <a:off x="4562609" y="25827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B14FA-58ED-440B-9D29-B9E3F5C33344}"/>
              </a:ext>
            </a:extLst>
          </p:cNvPr>
          <p:cNvSpPr txBox="1"/>
          <p:nvPr/>
        </p:nvSpPr>
        <p:spPr>
          <a:xfrm>
            <a:off x="7964047" y="2558565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C9F6C1-00A0-4AF7-9A58-33CE34B0B100}"/>
              </a:ext>
            </a:extLst>
          </p:cNvPr>
          <p:cNvSpPr/>
          <p:nvPr/>
        </p:nvSpPr>
        <p:spPr>
          <a:xfrm rot="5400000">
            <a:off x="7994879" y="1606736"/>
            <a:ext cx="264587" cy="29416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14E42-54C0-476C-8800-ED107CAE2150}"/>
              </a:ext>
            </a:extLst>
          </p:cNvPr>
          <p:cNvSpPr txBox="1"/>
          <p:nvPr/>
        </p:nvSpPr>
        <p:spPr>
          <a:xfrm>
            <a:off x="3662115" y="3614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8B013-52F8-47F1-B0F9-DA6F0EDD54B3}"/>
              </a:ext>
            </a:extLst>
          </p:cNvPr>
          <p:cNvSpPr txBox="1"/>
          <p:nvPr/>
        </p:nvSpPr>
        <p:spPr>
          <a:xfrm>
            <a:off x="7410955" y="36146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C4E15-DA27-493A-8859-333494E4AC90}"/>
              </a:ext>
            </a:extLst>
          </p:cNvPr>
          <p:cNvSpPr txBox="1"/>
          <p:nvPr/>
        </p:nvSpPr>
        <p:spPr>
          <a:xfrm>
            <a:off x="5516492" y="3614629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34B34-CFE7-49D2-91FB-F6860B9C7408}"/>
              </a:ext>
            </a:extLst>
          </p:cNvPr>
          <p:cNvSpPr txBox="1"/>
          <p:nvPr/>
        </p:nvSpPr>
        <p:spPr>
          <a:xfrm>
            <a:off x="9009108" y="3614628"/>
            <a:ext cx="326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D96D07D-345C-42D0-AAA5-C4A429F8213A}"/>
              </a:ext>
            </a:extLst>
          </p:cNvPr>
          <p:cNvSpPr/>
          <p:nvPr/>
        </p:nvSpPr>
        <p:spPr>
          <a:xfrm rot="5400000">
            <a:off x="4608410" y="1542077"/>
            <a:ext cx="264587" cy="32358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D580F7-B96A-4F0C-A250-B7647CD24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28291" y="4336376"/>
          <a:ext cx="5394036" cy="1962828"/>
        </p:xfrm>
        <a:graphic>
          <a:graphicData uri="http://schemas.openxmlformats.org/drawingml/2006/table">
            <a:tbl>
              <a:tblPr firstRow="1" bandRow="1"/>
              <a:tblGrid>
                <a:gridCol w="1798012">
                  <a:extLst>
                    <a:ext uri="{9D8B030D-6E8A-4147-A177-3AD203B41FA5}">
                      <a16:colId xmlns:a16="http://schemas.microsoft.com/office/drawing/2014/main" val="513312992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783878839"/>
                    </a:ext>
                  </a:extLst>
                </a:gridCol>
                <a:gridCol w="1798012">
                  <a:extLst>
                    <a:ext uri="{9D8B030D-6E8A-4147-A177-3AD203B41FA5}">
                      <a16:colId xmlns:a16="http://schemas.microsoft.com/office/drawing/2014/main" val="3047526536"/>
                    </a:ext>
                  </a:extLst>
                </a:gridCol>
              </a:tblGrid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Username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93422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AdminPassword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9826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err="1"/>
                        <a:t>UserPassword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65107"/>
                  </a:ext>
                </a:extLst>
              </a:tr>
              <a:tr h="490707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0291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39BFE39-51EF-496E-9017-40B610489266}"/>
              </a:ext>
            </a:extLst>
          </p:cNvPr>
          <p:cNvSpPr/>
          <p:nvPr/>
        </p:nvSpPr>
        <p:spPr>
          <a:xfrm>
            <a:off x="8038407" y="3344414"/>
            <a:ext cx="2386376" cy="322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9C39E1-8B49-4F13-ABF3-59A9725BCA53}"/>
              </a:ext>
            </a:extLst>
          </p:cNvPr>
          <p:cNvSpPr/>
          <p:nvPr/>
        </p:nvSpPr>
        <p:spPr>
          <a:xfrm>
            <a:off x="7257515" y="5449784"/>
            <a:ext cx="1553976" cy="258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732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175679"/>
          </a:xfrm>
        </p:spPr>
        <p:txBody>
          <a:bodyPr>
            <a:normAutofit fontScale="92500" lnSpcReduction="10000"/>
          </a:bodyPr>
          <a:lstStyle/>
          <a:p>
            <a:pPr lvl="0" algn="ctr">
              <a:buNone/>
            </a:pPr>
            <a:r>
              <a:rPr lang="en-GB" sz="3200" u="sng" dirty="0"/>
              <a:t>What does it mean to you?</a:t>
            </a:r>
          </a:p>
          <a:p>
            <a:pPr lvl="0" algn="ctr">
              <a:buNone/>
            </a:pPr>
            <a:endParaRPr lang="en-GB" sz="3200" u="sng" dirty="0"/>
          </a:p>
          <a:p>
            <a:pPr lvl="0" algn="ctr">
              <a:buNone/>
            </a:pPr>
            <a:r>
              <a:rPr lang="en-GB" sz="2600" dirty="0"/>
              <a:t>Knowing how website works is essential in modelling an attack</a:t>
            </a:r>
          </a:p>
          <a:p>
            <a:pPr lvl="0" algn="ctr">
              <a:buNone/>
            </a:pPr>
            <a:endParaRPr lang="en-GB" sz="2600" dirty="0"/>
          </a:p>
          <a:p>
            <a:pPr lvl="0" algn="ctr">
              <a:buNone/>
            </a:pPr>
            <a:r>
              <a:rPr lang="en-GB" sz="2600" dirty="0"/>
              <a:t>“How does the website retrieve its data?”</a:t>
            </a:r>
          </a:p>
          <a:p>
            <a:pPr lvl="0" algn="ctr">
              <a:buNone/>
            </a:pPr>
            <a:endParaRPr lang="en-GB" sz="2600" dirty="0"/>
          </a:p>
          <a:p>
            <a:pPr lvl="0" algn="ctr">
              <a:buNone/>
            </a:pPr>
            <a:r>
              <a:rPr lang="en-GB" sz="2600" dirty="0"/>
              <a:t>“How does it pass on data?”</a:t>
            </a:r>
          </a:p>
          <a:p>
            <a:pPr lvl="0" algn="ctr">
              <a:buNone/>
            </a:pPr>
            <a:endParaRPr lang="en-GB" sz="2600" dirty="0"/>
          </a:p>
          <a:p>
            <a:pPr lvl="0" algn="ctr">
              <a:buNone/>
            </a:pPr>
            <a:r>
              <a:rPr lang="en-GB" sz="2600" dirty="0"/>
              <a:t>Most importantly: “Are there any weaknesses?”</a:t>
            </a:r>
          </a:p>
        </p:txBody>
      </p:sp>
    </p:spTree>
    <p:extLst>
      <p:ext uri="{BB962C8B-B14F-4D97-AF65-F5344CB8AC3E}">
        <p14:creationId xmlns:p14="http://schemas.microsoft.com/office/powerpoint/2010/main" val="9975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17567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GB" sz="3200" u="sng" dirty="0"/>
              <a:t>The basics</a:t>
            </a:r>
          </a:p>
          <a:p>
            <a:pPr lvl="0" algn="ctr">
              <a:buNone/>
            </a:pPr>
            <a:endParaRPr lang="en-GB" sz="3200" u="sng" dirty="0"/>
          </a:p>
          <a:p>
            <a:pPr lvl="0" algn="ctr">
              <a:buNone/>
            </a:pPr>
            <a:r>
              <a:rPr lang="en-GB" sz="3200" dirty="0"/>
              <a:t>In SQL, a ‘ # ’ means comment, and a ‘ ; ’ means end of line.</a:t>
            </a:r>
          </a:p>
          <a:p>
            <a:pPr lvl="0" algn="ctr">
              <a:buNone/>
            </a:pPr>
            <a:endParaRPr lang="en-GB" sz="3200" dirty="0"/>
          </a:p>
          <a:p>
            <a:pPr lvl="0" algn="ctr">
              <a:buNone/>
            </a:pPr>
            <a:r>
              <a:rPr lang="en-GB" sz="3200" dirty="0"/>
              <a:t>SELECT * FROM users; ## </a:t>
            </a:r>
          </a:p>
          <a:p>
            <a:pPr lvl="0" algn="ctr">
              <a:buNone/>
            </a:pPr>
            <a:endParaRPr lang="en-GB" sz="3200" u="sng" dirty="0"/>
          </a:p>
        </p:txBody>
      </p:sp>
    </p:spTree>
    <p:extLst>
      <p:ext uri="{BB962C8B-B14F-4D97-AF65-F5344CB8AC3E}">
        <p14:creationId xmlns:p14="http://schemas.microsoft.com/office/powerpoint/2010/main" val="17829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10" name="Shape 95">
            <a:extLst>
              <a:ext uri="{FF2B5EF4-FFF2-40B4-BE49-F238E27FC236}">
                <a16:creationId xmlns:a16="http://schemas.microsoft.com/office/drawing/2014/main" id="{BD338E5F-81E7-4EA3-8E86-C125F6FA20C5}"/>
              </a:ext>
            </a:extLst>
          </p:cNvPr>
          <p:cNvSpPr txBox="1">
            <a:spLocks/>
          </p:cNvSpPr>
          <p:nvPr/>
        </p:nvSpPr>
        <p:spPr>
          <a:xfrm>
            <a:off x="2555400" y="2115871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r>
              <a:rPr kumimoji="0" lang="en-SG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ora"/>
                <a:sym typeface="Lora"/>
              </a:rPr>
              <a:t>‘ OR 1=‘1;##</a:t>
            </a:r>
          </a:p>
          <a:p>
            <a:pPr marL="76200" marR="0" lvl="2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E4697-DA23-4E08-B376-EED9601715BF}"/>
              </a:ext>
            </a:extLst>
          </p:cNvPr>
          <p:cNvSpPr txBox="1"/>
          <p:nvPr/>
        </p:nvSpPr>
        <p:spPr>
          <a:xfrm>
            <a:off x="2605838" y="3000227"/>
            <a:ext cx="1989647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89F3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‘ OR 1=‘1;##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B339D-4A55-4FA5-80CD-8B5D84DC7C28}"/>
              </a:ext>
            </a:extLst>
          </p:cNvPr>
          <p:cNvSpPr txBox="1"/>
          <p:nvPr/>
        </p:nvSpPr>
        <p:spPr>
          <a:xfrm>
            <a:off x="5438283" y="3046393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S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most common SQL injection test statement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4620C-B26D-4ED1-AA11-6373D5B09862}"/>
              </a:ext>
            </a:extLst>
          </p:cNvPr>
          <p:cNvCxnSpPr/>
          <p:nvPr/>
        </p:nvCxnSpPr>
        <p:spPr>
          <a:xfrm flipH="1">
            <a:off x="4723895" y="3231059"/>
            <a:ext cx="6278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3536B-0858-45BD-A868-73D11F0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81" y="3826611"/>
            <a:ext cx="10096638" cy="2290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FD7945-DFDD-46A2-8119-683965B16726}"/>
              </a:ext>
            </a:extLst>
          </p:cNvPr>
          <p:cNvSpPr txBox="1"/>
          <p:nvPr/>
        </p:nvSpPr>
        <p:spPr>
          <a:xfrm>
            <a:off x="3589544" y="5391199"/>
            <a:ext cx="5012911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89F3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What if I input ‘ OR 1=‘1;## into this statement?</a:t>
            </a:r>
          </a:p>
        </p:txBody>
      </p:sp>
    </p:spTree>
    <p:extLst>
      <p:ext uri="{BB962C8B-B14F-4D97-AF65-F5344CB8AC3E}">
        <p14:creationId xmlns:p14="http://schemas.microsoft.com/office/powerpoint/2010/main" val="101833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Recap (Session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404" y="1691121"/>
            <a:ext cx="7913191" cy="4762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6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10" name="Shape 95">
            <a:extLst>
              <a:ext uri="{FF2B5EF4-FFF2-40B4-BE49-F238E27FC236}">
                <a16:creationId xmlns:a16="http://schemas.microsoft.com/office/drawing/2014/main" id="{BD338E5F-81E7-4EA3-8E86-C125F6FA20C5}"/>
              </a:ext>
            </a:extLst>
          </p:cNvPr>
          <p:cNvSpPr txBox="1">
            <a:spLocks/>
          </p:cNvSpPr>
          <p:nvPr/>
        </p:nvSpPr>
        <p:spPr>
          <a:xfrm>
            <a:off x="2555400" y="2115871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r>
              <a:rPr kumimoji="0" lang="en-SG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ora"/>
                <a:sym typeface="Lora"/>
              </a:rPr>
              <a:t>‘ OR 1=‘1;##</a:t>
            </a:r>
          </a:p>
          <a:p>
            <a:pPr marL="76200" marR="0" lvl="2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B339D-4A55-4FA5-80CD-8B5D84DC7C28}"/>
              </a:ext>
            </a:extLst>
          </p:cNvPr>
          <p:cNvSpPr txBox="1"/>
          <p:nvPr/>
        </p:nvSpPr>
        <p:spPr>
          <a:xfrm>
            <a:off x="5438283" y="3046393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S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most common SQL injection test statement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4620C-B26D-4ED1-AA11-6373D5B09862}"/>
              </a:ext>
            </a:extLst>
          </p:cNvPr>
          <p:cNvCxnSpPr/>
          <p:nvPr/>
        </p:nvCxnSpPr>
        <p:spPr>
          <a:xfrm flipH="1">
            <a:off x="4723895" y="3231059"/>
            <a:ext cx="6278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3536B-0858-45BD-A868-73D11F0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81" y="3826611"/>
            <a:ext cx="10096638" cy="2290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FD7945-DFDD-46A2-8119-683965B16726}"/>
              </a:ext>
            </a:extLst>
          </p:cNvPr>
          <p:cNvSpPr txBox="1"/>
          <p:nvPr/>
        </p:nvSpPr>
        <p:spPr>
          <a:xfrm>
            <a:off x="3589544" y="5391199"/>
            <a:ext cx="5012911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89F3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What if I input ‘ OR 1=‘1;## into this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14D3-69D4-472B-8650-0D911E5FE9CA}"/>
              </a:ext>
            </a:extLst>
          </p:cNvPr>
          <p:cNvSpPr txBox="1"/>
          <p:nvPr/>
        </p:nvSpPr>
        <p:spPr>
          <a:xfrm>
            <a:off x="1708746" y="3128382"/>
            <a:ext cx="916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</a:t>
            </a:r>
            <a:r>
              <a:rPr lang="en-GB" sz="2400" dirty="0" err="1"/>
              <a:t>username,password</a:t>
            </a:r>
            <a:r>
              <a:rPr lang="en-GB" sz="2400" dirty="0"/>
              <a:t> FROM users WHERE username=' . $input . ';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73E03-1755-4080-8B17-CB44376DDD59}"/>
              </a:ext>
            </a:extLst>
          </p:cNvPr>
          <p:cNvSpPr txBox="1"/>
          <p:nvPr/>
        </p:nvSpPr>
        <p:spPr>
          <a:xfrm>
            <a:off x="1708746" y="2769394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$input = ‘ OR 1=‘1;##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562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10" name="Shape 95">
            <a:extLst>
              <a:ext uri="{FF2B5EF4-FFF2-40B4-BE49-F238E27FC236}">
                <a16:creationId xmlns:a16="http://schemas.microsoft.com/office/drawing/2014/main" id="{BD338E5F-81E7-4EA3-8E86-C125F6FA20C5}"/>
              </a:ext>
            </a:extLst>
          </p:cNvPr>
          <p:cNvSpPr txBox="1">
            <a:spLocks/>
          </p:cNvSpPr>
          <p:nvPr/>
        </p:nvSpPr>
        <p:spPr>
          <a:xfrm>
            <a:off x="2555400" y="2115871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r>
              <a:rPr kumimoji="0" lang="en-SG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ora"/>
                <a:sym typeface="Lora"/>
              </a:rPr>
              <a:t>‘ OR 1=‘1;##</a:t>
            </a:r>
          </a:p>
          <a:p>
            <a:pPr marL="76200" marR="0" lvl="2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B339D-4A55-4FA5-80CD-8B5D84DC7C28}"/>
              </a:ext>
            </a:extLst>
          </p:cNvPr>
          <p:cNvSpPr txBox="1"/>
          <p:nvPr/>
        </p:nvSpPr>
        <p:spPr>
          <a:xfrm>
            <a:off x="5438283" y="3046393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S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most common SQL injection test statement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4620C-B26D-4ED1-AA11-6373D5B09862}"/>
              </a:ext>
            </a:extLst>
          </p:cNvPr>
          <p:cNvCxnSpPr/>
          <p:nvPr/>
        </p:nvCxnSpPr>
        <p:spPr>
          <a:xfrm flipH="1">
            <a:off x="4723895" y="3231059"/>
            <a:ext cx="6278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3536B-0858-45BD-A868-73D11F0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81" y="3826611"/>
            <a:ext cx="10096638" cy="2290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FD7945-DFDD-46A2-8119-683965B16726}"/>
              </a:ext>
            </a:extLst>
          </p:cNvPr>
          <p:cNvSpPr txBox="1"/>
          <p:nvPr/>
        </p:nvSpPr>
        <p:spPr>
          <a:xfrm>
            <a:off x="3589544" y="5391199"/>
            <a:ext cx="5012911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89F3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What if I input ‘ OR 1=‘1;## into this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14D3-69D4-472B-8650-0D911E5FE9CA}"/>
              </a:ext>
            </a:extLst>
          </p:cNvPr>
          <p:cNvSpPr txBox="1"/>
          <p:nvPr/>
        </p:nvSpPr>
        <p:spPr>
          <a:xfrm>
            <a:off x="1708746" y="3128382"/>
            <a:ext cx="929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</a:t>
            </a:r>
            <a:r>
              <a:rPr lang="en-GB" sz="2400" dirty="0" err="1"/>
              <a:t>username,password</a:t>
            </a:r>
            <a:r>
              <a:rPr lang="en-GB" sz="2400" dirty="0"/>
              <a:t> FROM users WHERE username=‘’ OR 1=‘1;##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73E03-1755-4080-8B17-CB44376DDD59}"/>
              </a:ext>
            </a:extLst>
          </p:cNvPr>
          <p:cNvSpPr txBox="1"/>
          <p:nvPr/>
        </p:nvSpPr>
        <p:spPr>
          <a:xfrm>
            <a:off x="1708746" y="2769394"/>
            <a:ext cx="2884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SQL sent to database: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124164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10" name="Shape 95">
            <a:extLst>
              <a:ext uri="{FF2B5EF4-FFF2-40B4-BE49-F238E27FC236}">
                <a16:creationId xmlns:a16="http://schemas.microsoft.com/office/drawing/2014/main" id="{BD338E5F-81E7-4EA3-8E86-C125F6FA20C5}"/>
              </a:ext>
            </a:extLst>
          </p:cNvPr>
          <p:cNvSpPr txBox="1">
            <a:spLocks/>
          </p:cNvSpPr>
          <p:nvPr/>
        </p:nvSpPr>
        <p:spPr>
          <a:xfrm>
            <a:off x="2555400" y="2115871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r>
              <a:rPr kumimoji="0" lang="en-SG" sz="24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ora"/>
                <a:sym typeface="Lora"/>
              </a:rPr>
              <a:t>‘ OR 1=‘1;##</a:t>
            </a:r>
          </a:p>
          <a:p>
            <a:pPr marL="76200" marR="0" lvl="2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None/>
              <a:tabLst/>
              <a:defRPr/>
            </a:pP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ora"/>
              <a:sym typeface="Lor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B339D-4A55-4FA5-80CD-8B5D84DC7C28}"/>
              </a:ext>
            </a:extLst>
          </p:cNvPr>
          <p:cNvSpPr txBox="1"/>
          <p:nvPr/>
        </p:nvSpPr>
        <p:spPr>
          <a:xfrm>
            <a:off x="5438283" y="3046393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S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most common SQL injection test statement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94620C-B26D-4ED1-AA11-6373D5B09862}"/>
              </a:ext>
            </a:extLst>
          </p:cNvPr>
          <p:cNvCxnSpPr/>
          <p:nvPr/>
        </p:nvCxnSpPr>
        <p:spPr>
          <a:xfrm flipH="1">
            <a:off x="4723895" y="3231059"/>
            <a:ext cx="6278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3536B-0858-45BD-A868-73D11F0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81" y="3826611"/>
            <a:ext cx="10096638" cy="2290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FD7945-DFDD-46A2-8119-683965B16726}"/>
              </a:ext>
            </a:extLst>
          </p:cNvPr>
          <p:cNvSpPr txBox="1"/>
          <p:nvPr/>
        </p:nvSpPr>
        <p:spPr>
          <a:xfrm>
            <a:off x="3589544" y="5391199"/>
            <a:ext cx="4246419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D89F39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This phenomenon is called ‘SQL INJECTION’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14D3-69D4-472B-8650-0D911E5FE9CA}"/>
              </a:ext>
            </a:extLst>
          </p:cNvPr>
          <p:cNvSpPr txBox="1"/>
          <p:nvPr/>
        </p:nvSpPr>
        <p:spPr>
          <a:xfrm>
            <a:off x="1708746" y="3128382"/>
            <a:ext cx="929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</a:t>
            </a:r>
            <a:r>
              <a:rPr lang="en-GB" sz="2400" dirty="0" err="1"/>
              <a:t>username,password</a:t>
            </a:r>
            <a:r>
              <a:rPr lang="en-GB" sz="2400" dirty="0"/>
              <a:t> FROM users WHERE username=‘’ OR 1=‘1;##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73E03-1755-4080-8B17-CB44376DDD59}"/>
              </a:ext>
            </a:extLst>
          </p:cNvPr>
          <p:cNvSpPr txBox="1"/>
          <p:nvPr/>
        </p:nvSpPr>
        <p:spPr>
          <a:xfrm>
            <a:off x="1708746" y="2769394"/>
            <a:ext cx="2884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SQL sent to database: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3879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216" y="2346694"/>
            <a:ext cx="8905568" cy="3110210"/>
          </a:xfrm>
        </p:spPr>
        <p:txBody>
          <a:bodyPr>
            <a:normAutofit fontScale="92500" lnSpcReduction="20000"/>
          </a:bodyPr>
          <a:lstStyle/>
          <a:p>
            <a:pPr lvl="0" algn="ctr">
              <a:buNone/>
            </a:pPr>
            <a:r>
              <a:rPr lang="en-GB" sz="3600" u="sng" dirty="0"/>
              <a:t>SQL INJECTION</a:t>
            </a:r>
          </a:p>
          <a:p>
            <a:pPr lvl="0" algn="ctr">
              <a:buNone/>
            </a:pPr>
            <a:endParaRPr lang="en-GB" sz="3600" dirty="0"/>
          </a:p>
          <a:p>
            <a:pPr lvl="0" algn="ctr">
              <a:buNone/>
            </a:pPr>
            <a:r>
              <a:rPr lang="en-GB" sz="3200" dirty="0"/>
              <a:t>‘injecting’ inputs to the web application which causes it to perform a different task</a:t>
            </a:r>
          </a:p>
          <a:p>
            <a:pPr lvl="0" algn="ctr">
              <a:buNone/>
            </a:pPr>
            <a:endParaRPr lang="en-GB" sz="3200" dirty="0"/>
          </a:p>
          <a:p>
            <a:pPr lvl="0" algn="ctr">
              <a:buNone/>
            </a:pPr>
            <a:r>
              <a:rPr lang="en-GB" sz="3200" dirty="0"/>
              <a:t>A very dangerous vulnerability as it could lead to a total system compromise.</a:t>
            </a:r>
          </a:p>
        </p:txBody>
      </p:sp>
    </p:spTree>
    <p:extLst>
      <p:ext uri="{BB962C8B-B14F-4D97-AF65-F5344CB8AC3E}">
        <p14:creationId xmlns:p14="http://schemas.microsoft.com/office/powerpoint/2010/main" val="106371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4" name="Shape 95">
            <a:extLst>
              <a:ext uri="{FF2B5EF4-FFF2-40B4-BE49-F238E27FC236}">
                <a16:creationId xmlns:a16="http://schemas.microsoft.com/office/drawing/2014/main" id="{5C556B4B-ABE4-4C17-A31C-0ED6F730F128}"/>
              </a:ext>
            </a:extLst>
          </p:cNvPr>
          <p:cNvSpPr txBox="1">
            <a:spLocks/>
          </p:cNvSpPr>
          <p:nvPr/>
        </p:nvSpPr>
        <p:spPr>
          <a:xfrm>
            <a:off x="2555399" y="2002134"/>
            <a:ext cx="7081200" cy="34623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>
              <a:buFont typeface="Arial" panose="020B0604020202020204" pitchFamily="34" charset="0"/>
              <a:buNone/>
            </a:pPr>
            <a:r>
              <a:rPr lang="en-SG" dirty="0"/>
              <a:t>Common Injection inputs</a:t>
            </a:r>
          </a:p>
          <a:p>
            <a:pPr marL="76200">
              <a:buFont typeface="Arial" panose="020B0604020202020204" pitchFamily="34" charset="0"/>
              <a:buNone/>
            </a:pPr>
            <a:endParaRPr lang="en-SG" dirty="0"/>
          </a:p>
          <a:p>
            <a:pPr marL="76200"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03828-C02A-4E0C-A538-BE0E0FD87B3E}"/>
              </a:ext>
            </a:extLst>
          </p:cNvPr>
          <p:cNvSpPr txBox="1"/>
          <p:nvPr/>
        </p:nvSpPr>
        <p:spPr>
          <a:xfrm>
            <a:off x="2837822" y="3017198"/>
            <a:ext cx="198964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dirty="0"/>
              <a:t>‘ OR 1=‘1;##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FA2D9-6975-4335-8CF3-09576F153D71}"/>
              </a:ext>
            </a:extLst>
          </p:cNvPr>
          <p:cNvSpPr txBox="1"/>
          <p:nvPr/>
        </p:nvSpPr>
        <p:spPr>
          <a:xfrm>
            <a:off x="5455270" y="2854482"/>
            <a:ext cx="576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States that the statement will always be true. OR 1=1. </a:t>
            </a:r>
          </a:p>
          <a:p>
            <a:r>
              <a:rPr lang="en-SG" dirty="0"/>
              <a:t>Where the ‘ OR ‘ operator will result true if either conditions are met.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D88CA9-A056-4EC4-B4E2-B8BCF1002715}"/>
              </a:ext>
            </a:extLst>
          </p:cNvPr>
          <p:cNvCxnSpPr>
            <a:cxnSpLocks/>
          </p:cNvCxnSpPr>
          <p:nvPr/>
        </p:nvCxnSpPr>
        <p:spPr>
          <a:xfrm flipH="1">
            <a:off x="4827469" y="3262524"/>
            <a:ext cx="62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FD8B20-2A5D-4C61-A10C-95A3E86C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35" y="3965753"/>
            <a:ext cx="9342529" cy="21191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4B792F-3299-4859-B36D-E0E5ED20D657}"/>
              </a:ext>
            </a:extLst>
          </p:cNvPr>
          <p:cNvSpPr/>
          <p:nvPr/>
        </p:nvSpPr>
        <p:spPr>
          <a:xfrm>
            <a:off x="7267873" y="4674622"/>
            <a:ext cx="3239880" cy="350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82F68-3759-4513-98B2-5C15C69AB9DF}"/>
              </a:ext>
            </a:extLst>
          </p:cNvPr>
          <p:cNvSpPr/>
          <p:nvPr/>
        </p:nvSpPr>
        <p:spPr>
          <a:xfrm>
            <a:off x="7787351" y="4186976"/>
            <a:ext cx="2200923" cy="2796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 to be met</a:t>
            </a:r>
          </a:p>
        </p:txBody>
      </p:sp>
    </p:spTree>
    <p:extLst>
      <p:ext uri="{BB962C8B-B14F-4D97-AF65-F5344CB8AC3E}">
        <p14:creationId xmlns:p14="http://schemas.microsoft.com/office/powerpoint/2010/main" val="140019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11" name="Shape 95">
            <a:extLst>
              <a:ext uri="{FF2B5EF4-FFF2-40B4-BE49-F238E27FC236}">
                <a16:creationId xmlns:a16="http://schemas.microsoft.com/office/drawing/2014/main" id="{45B42926-6B84-4309-8473-B6C12D42FFA4}"/>
              </a:ext>
            </a:extLst>
          </p:cNvPr>
          <p:cNvSpPr txBox="1">
            <a:spLocks/>
          </p:cNvSpPr>
          <p:nvPr/>
        </p:nvSpPr>
        <p:spPr>
          <a:xfrm>
            <a:off x="2555400" y="2049369"/>
            <a:ext cx="7081200" cy="34623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>
              <a:buFont typeface="Arial" panose="020B0604020202020204" pitchFamily="34" charset="0"/>
              <a:buNone/>
            </a:pPr>
            <a:r>
              <a:rPr lang="en-SG"/>
              <a:t>Common Injection inputs</a:t>
            </a:r>
          </a:p>
          <a:p>
            <a:pPr marL="76200">
              <a:buFont typeface="Arial" panose="020B0604020202020204" pitchFamily="34" charset="0"/>
              <a:buNone/>
            </a:pPr>
            <a:endParaRPr lang="en-SG"/>
          </a:p>
          <a:p>
            <a:pPr marL="76200"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3B130-279E-4E1D-9875-00C95043259C}"/>
              </a:ext>
            </a:extLst>
          </p:cNvPr>
          <p:cNvSpPr txBox="1"/>
          <p:nvPr/>
        </p:nvSpPr>
        <p:spPr>
          <a:xfrm>
            <a:off x="2712164" y="2756516"/>
            <a:ext cx="198964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dirty="0"/>
              <a:t>‘ OR 1=‘1;##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9C8F0-6E6A-4F9E-A2B6-B6C9F9E8A339}"/>
              </a:ext>
            </a:extLst>
          </p:cNvPr>
          <p:cNvSpPr txBox="1"/>
          <p:nvPr/>
        </p:nvSpPr>
        <p:spPr>
          <a:xfrm>
            <a:off x="2712164" y="3463663"/>
            <a:ext cx="311655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dirty="0"/>
              <a:t>‘ OR 1=‘1 LIMIT 1;##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D6F3A-5DAE-4F46-BA5B-6567B168409F}"/>
              </a:ext>
            </a:extLst>
          </p:cNvPr>
          <p:cNvSpPr txBox="1"/>
          <p:nvPr/>
        </p:nvSpPr>
        <p:spPr>
          <a:xfrm>
            <a:off x="6414952" y="4799231"/>
            <a:ext cx="57770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Sort the output by the column index. </a:t>
            </a:r>
          </a:p>
          <a:p>
            <a:r>
              <a:rPr lang="en-SG" sz="2800" dirty="0"/>
              <a:t>Usually alphanumerical sorting.</a:t>
            </a:r>
          </a:p>
          <a:p>
            <a:r>
              <a:rPr lang="en-SG" sz="2800" dirty="0"/>
              <a:t>This is usually used for </a:t>
            </a:r>
            <a:r>
              <a:rPr lang="en-SG" sz="2800" i="1" u="sng" dirty="0"/>
              <a:t>Enumeration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F4EE8-23EE-4F9F-A845-A21BC7E241EB}"/>
              </a:ext>
            </a:extLst>
          </p:cNvPr>
          <p:cNvCxnSpPr>
            <a:cxnSpLocks/>
          </p:cNvCxnSpPr>
          <p:nvPr/>
        </p:nvCxnSpPr>
        <p:spPr>
          <a:xfrm flipH="1" flipV="1">
            <a:off x="5940886" y="4729573"/>
            <a:ext cx="474066" cy="557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D9E683-ED8F-49AA-8D27-997F72465CB4}"/>
              </a:ext>
            </a:extLst>
          </p:cNvPr>
          <p:cNvSpPr txBox="1"/>
          <p:nvPr/>
        </p:nvSpPr>
        <p:spPr>
          <a:xfrm>
            <a:off x="2712163" y="4170810"/>
            <a:ext cx="49824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400" dirty="0"/>
              <a:t>‘ OR 1=‘1 ORDER BY [number];## </a:t>
            </a:r>
          </a:p>
        </p:txBody>
      </p:sp>
    </p:spTree>
    <p:extLst>
      <p:ext uri="{BB962C8B-B14F-4D97-AF65-F5344CB8AC3E}">
        <p14:creationId xmlns:p14="http://schemas.microsoft.com/office/powerpoint/2010/main" val="318995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9" name="Shape 95">
            <a:extLst>
              <a:ext uri="{FF2B5EF4-FFF2-40B4-BE49-F238E27FC236}">
                <a16:creationId xmlns:a16="http://schemas.microsoft.com/office/drawing/2014/main" id="{477FF20D-BA7E-460F-B8CC-C06D1E848023}"/>
              </a:ext>
            </a:extLst>
          </p:cNvPr>
          <p:cNvSpPr txBox="1">
            <a:spLocks/>
          </p:cNvSpPr>
          <p:nvPr/>
        </p:nvSpPr>
        <p:spPr>
          <a:xfrm>
            <a:off x="2781567" y="2029526"/>
            <a:ext cx="7081200" cy="34623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>
              <a:buFont typeface="Arial" panose="020B0604020202020204" pitchFamily="34" charset="0"/>
              <a:buNone/>
            </a:pPr>
            <a:r>
              <a:rPr lang="en-SG"/>
              <a:t>Common Injection inputs</a:t>
            </a:r>
          </a:p>
          <a:p>
            <a:pPr marL="76200">
              <a:buFont typeface="Arial" panose="020B0604020202020204" pitchFamily="34" charset="0"/>
              <a:buNone/>
            </a:pPr>
            <a:endParaRPr lang="en-SG"/>
          </a:p>
          <a:p>
            <a:pPr marL="76200">
              <a:buFont typeface="Arial" panose="020B0604020202020204" pitchFamily="34" charset="0"/>
              <a:buNone/>
            </a:pPr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5AF6-83AC-4149-B41B-A7E1611BBE63}"/>
              </a:ext>
            </a:extLst>
          </p:cNvPr>
          <p:cNvSpPr txBox="1"/>
          <p:nvPr/>
        </p:nvSpPr>
        <p:spPr>
          <a:xfrm>
            <a:off x="2938331" y="2736673"/>
            <a:ext cx="580158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2400" dirty="0"/>
              <a:t> ‘ OR 1=1 UNION SELECT &lt;statements&gt;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A733E-11DB-456F-8515-FC37B1A37CCD}"/>
              </a:ext>
            </a:extLst>
          </p:cNvPr>
          <p:cNvSpPr txBox="1"/>
          <p:nvPr/>
        </p:nvSpPr>
        <p:spPr>
          <a:xfrm>
            <a:off x="5476797" y="3634883"/>
            <a:ext cx="5345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u="sng" dirty="0"/>
              <a:t>UNION</a:t>
            </a:r>
          </a:p>
          <a:p>
            <a:r>
              <a:rPr lang="en-SG" sz="2000" dirty="0"/>
              <a:t>Joins the first select with a second select statement. Second output is in constraint with first statement.</a:t>
            </a:r>
          </a:p>
          <a:p>
            <a:endParaRPr lang="en-SG" sz="2000" dirty="0"/>
          </a:p>
          <a:p>
            <a:r>
              <a:rPr lang="en-SG" sz="2000" dirty="0"/>
              <a:t>Normally works with SELECT statements in front.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CB0A6D-62E6-4391-989F-E1D3946AEEC7}"/>
              </a:ext>
            </a:extLst>
          </p:cNvPr>
          <p:cNvCxnSpPr>
            <a:cxnSpLocks/>
          </p:cNvCxnSpPr>
          <p:nvPr/>
        </p:nvCxnSpPr>
        <p:spPr>
          <a:xfrm flipH="1" flipV="1">
            <a:off x="4966435" y="3073958"/>
            <a:ext cx="510362" cy="708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40B874-CEDB-4AED-A29F-BE03AF475F68}"/>
              </a:ext>
            </a:extLst>
          </p:cNvPr>
          <p:cNvSpPr txBox="1"/>
          <p:nvPr/>
        </p:nvSpPr>
        <p:spPr>
          <a:xfrm>
            <a:off x="3140797" y="3680460"/>
            <a:ext cx="197677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4C3AA-118F-4E89-938D-7F324850D6C0}"/>
              </a:ext>
            </a:extLst>
          </p:cNvPr>
          <p:cNvSpPr txBox="1"/>
          <p:nvPr/>
        </p:nvSpPr>
        <p:spPr>
          <a:xfrm>
            <a:off x="3135539" y="4203975"/>
            <a:ext cx="1976770" cy="33855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Statement 1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09B0A-353D-492D-9579-31691FB1A099}"/>
              </a:ext>
            </a:extLst>
          </p:cNvPr>
          <p:cNvSpPr txBox="1"/>
          <p:nvPr/>
        </p:nvSpPr>
        <p:spPr>
          <a:xfrm>
            <a:off x="3135539" y="4604379"/>
            <a:ext cx="1976770" cy="33855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Statement 2 output</a:t>
            </a:r>
          </a:p>
        </p:txBody>
      </p:sp>
    </p:spTree>
    <p:extLst>
      <p:ext uri="{BB962C8B-B14F-4D97-AF65-F5344CB8AC3E}">
        <p14:creationId xmlns:p14="http://schemas.microsoft.com/office/powerpoint/2010/main" val="241372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175679"/>
          </a:xfrm>
        </p:spPr>
        <p:txBody>
          <a:bodyPr>
            <a:normAutofit fontScale="92500" lnSpcReduction="20000"/>
          </a:bodyPr>
          <a:lstStyle/>
          <a:p>
            <a:pPr lvl="0" algn="ctr">
              <a:buNone/>
            </a:pPr>
            <a:r>
              <a:rPr lang="en-GB" sz="3600" u="sng" dirty="0"/>
              <a:t>SQL INJECTION</a:t>
            </a:r>
          </a:p>
          <a:p>
            <a:pPr lvl="0" algn="ctr">
              <a:buNone/>
            </a:pPr>
            <a:endParaRPr lang="en-GB" sz="3600" dirty="0"/>
          </a:p>
          <a:p>
            <a:pPr lvl="0" algn="ctr">
              <a:buNone/>
            </a:pPr>
            <a:r>
              <a:rPr lang="en-GB" sz="3600" dirty="0"/>
              <a:t>Practice makes perfect. Do not worry!</a:t>
            </a:r>
          </a:p>
          <a:p>
            <a:pPr lvl="0" algn="ctr">
              <a:buNone/>
            </a:pPr>
            <a:endParaRPr lang="en-GB" sz="3600" dirty="0"/>
          </a:p>
          <a:p>
            <a:pPr lvl="0" algn="ctr">
              <a:buNone/>
            </a:pPr>
            <a:r>
              <a:rPr lang="en-GB" sz="3600" dirty="0"/>
              <a:t>Here is a cheat sheet for you!</a:t>
            </a:r>
          </a:p>
          <a:p>
            <a:pPr lvl="0" algn="ctr">
              <a:buNone/>
            </a:pPr>
            <a:endParaRPr lang="en-GB" sz="3600" dirty="0"/>
          </a:p>
          <a:p>
            <a:pPr lvl="0" algn="ctr">
              <a:buNone/>
            </a:pPr>
            <a:r>
              <a:rPr lang="en-GB" sz="3600" dirty="0"/>
              <a:t>https://goo.gl/BFXDMv</a:t>
            </a:r>
          </a:p>
          <a:p>
            <a:pPr lvl="0" algn="ctr">
              <a:buNone/>
            </a:pPr>
            <a:r>
              <a:rPr lang="en-GB" sz="3600" dirty="0"/>
              <a:t>Pentest Monkey MySQL </a:t>
            </a:r>
            <a:r>
              <a:rPr lang="en-GB" sz="3600" dirty="0" err="1"/>
              <a:t>SQLi</a:t>
            </a:r>
            <a:r>
              <a:rPr lang="en-GB" sz="3600" dirty="0"/>
              <a:t> </a:t>
            </a:r>
            <a:r>
              <a:rPr lang="en-GB" sz="3600" dirty="0" err="1"/>
              <a:t>cheatsheet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0785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06679" y="2156797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Hands On</a:t>
            </a:r>
            <a:endParaRPr lang="en" sz="8000" dirty="0">
              <a:latin typeface="HelveticaNeueLT Pro 55 Roman" panose="020B0604020202020204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89712" y="3476807"/>
            <a:ext cx="5597200" cy="10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67" dirty="0">
                <a:latin typeface="HelveticaNeueLT Pro 55 Roman" panose="020B0604020202020204" pitchFamily="34" charset="0"/>
              </a:rPr>
              <a:t>Some fun?</a:t>
            </a:r>
            <a:endParaRPr lang="en" sz="1867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06" y="1927440"/>
            <a:ext cx="8492588" cy="1501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Go to this website: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https://www.w3schools.com/sql/trysql.asp?filename=trysql_op_in</a:t>
            </a: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6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3E156-E9D6-43C4-8754-3F0E6A6AD61F}"/>
              </a:ext>
            </a:extLst>
          </p:cNvPr>
          <p:cNvSpPr txBox="1">
            <a:spLocks/>
          </p:cNvSpPr>
          <p:nvPr/>
        </p:nvSpPr>
        <p:spPr>
          <a:xfrm>
            <a:off x="-157480" y="281246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  <p:pic>
        <p:nvPicPr>
          <p:cNvPr id="6" name="Picture 4" descr="Image result for linux command cheat sheet">
            <a:extLst>
              <a:ext uri="{FF2B5EF4-FFF2-40B4-BE49-F238E27FC236}">
                <a16:creationId xmlns:a16="http://schemas.microsoft.com/office/drawing/2014/main" id="{CBCE9797-E221-4AF4-9CA4-8811579E5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3432141"/>
            <a:ext cx="5283359" cy="33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0E107-400A-40FD-BBC6-E812684DCE55}"/>
              </a:ext>
            </a:extLst>
          </p:cNvPr>
          <p:cNvSpPr txBox="1"/>
          <p:nvPr/>
        </p:nvSpPr>
        <p:spPr>
          <a:xfrm>
            <a:off x="3508375" y="4067109"/>
            <a:ext cx="2517140" cy="64633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cd  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  <a:p>
            <a:r>
              <a:rPr lang="en-SG" dirty="0">
                <a:solidFill>
                  <a:srgbClr val="00B050"/>
                </a:solidFill>
              </a:rPr>
              <a:t>cd 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</p:txBody>
      </p:sp>
      <p:pic>
        <p:nvPicPr>
          <p:cNvPr id="8" name="Picture 4" descr="Image result for linux command cheat sheet">
            <a:extLst>
              <a:ext uri="{FF2B5EF4-FFF2-40B4-BE49-F238E27FC236}">
                <a16:creationId xmlns:a16="http://schemas.microsoft.com/office/drawing/2014/main" id="{7D526A8A-B7E6-4EF1-A1FA-7BCA2868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6991350" y="3590143"/>
            <a:ext cx="4980052" cy="31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54E83-7F83-4697-8979-7A07847DDB49}"/>
              </a:ext>
            </a:extLst>
          </p:cNvPr>
          <p:cNvSpPr txBox="1"/>
          <p:nvPr/>
        </p:nvSpPr>
        <p:spPr>
          <a:xfrm>
            <a:off x="9548051" y="3882443"/>
            <a:ext cx="1409700" cy="36933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cat flag.txt</a:t>
            </a:r>
          </a:p>
        </p:txBody>
      </p:sp>
    </p:spTree>
    <p:extLst>
      <p:ext uri="{BB962C8B-B14F-4D97-AF65-F5344CB8AC3E}">
        <p14:creationId xmlns:p14="http://schemas.microsoft.com/office/powerpoint/2010/main" val="252587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This week’s theme</a:t>
            </a:r>
          </a:p>
        </p:txBody>
      </p:sp>
      <p:sp>
        <p:nvSpPr>
          <p:cNvPr id="3" name="Shape 105">
            <a:extLst>
              <a:ext uri="{FF2B5EF4-FFF2-40B4-BE49-F238E27FC236}">
                <a16:creationId xmlns:a16="http://schemas.microsoft.com/office/drawing/2014/main" id="{CD1578E2-FF8F-490B-9CAA-4CE658EC9788}"/>
              </a:ext>
            </a:extLst>
          </p:cNvPr>
          <p:cNvSpPr txBox="1">
            <a:spLocks/>
          </p:cNvSpPr>
          <p:nvPr/>
        </p:nvSpPr>
        <p:spPr>
          <a:xfrm>
            <a:off x="914400" y="2802749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8000">
                <a:latin typeface="HelveticaNeueLT Pro 55 Roman" panose="020B0604020202020204" pitchFamily="34" charset="0"/>
              </a:rPr>
              <a:t>SQL INJECTION</a:t>
            </a:r>
            <a:endParaRPr lang="en-US" sz="8000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9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Summary of the CTF workshop </a:t>
            </a:r>
            <a:r>
              <a:rPr lang="en-US" dirty="0">
                <a:latin typeface="HelveticaNeueLT Pro 55 Roman" panose="020B0604020202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7"/>
            <a:ext cx="10515600" cy="2638262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Week 2 – </a:t>
            </a:r>
            <a:r>
              <a:rPr lang="en-SG" dirty="0" err="1"/>
              <a:t>Misc</a:t>
            </a:r>
            <a:r>
              <a:rPr lang="en-SG" dirty="0"/>
              <a:t> Challenges &amp; Intro to CTF</a:t>
            </a:r>
          </a:p>
          <a:p>
            <a:pPr lvl="0" algn="ctr">
              <a:buNone/>
            </a:pPr>
            <a:r>
              <a:rPr lang="en-SG" dirty="0"/>
              <a:t>Week 3 – Basic web theories</a:t>
            </a:r>
          </a:p>
          <a:p>
            <a:pPr lvl="0" algn="ctr">
              <a:buNone/>
            </a:pPr>
            <a:r>
              <a:rPr lang="en-SG" dirty="0"/>
              <a:t>Week 4 – Command Injection</a:t>
            </a:r>
          </a:p>
          <a:p>
            <a:pPr algn="ctr">
              <a:buNone/>
            </a:pPr>
            <a:r>
              <a:rPr lang="en-SG" dirty="0"/>
              <a:t>Week 5 – SQL injection</a:t>
            </a:r>
          </a:p>
          <a:p>
            <a:pPr algn="ctr">
              <a:buNone/>
            </a:pPr>
            <a:r>
              <a:rPr lang="en-SG" dirty="0"/>
              <a:t>eLearn Week 6 – Basic Cryptography (No challenge, just knowledge)</a:t>
            </a:r>
          </a:p>
        </p:txBody>
      </p:sp>
    </p:spTree>
    <p:extLst>
      <p:ext uri="{BB962C8B-B14F-4D97-AF65-F5344CB8AC3E}">
        <p14:creationId xmlns:p14="http://schemas.microsoft.com/office/powerpoint/2010/main" val="3843068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What’s Next?</a:t>
            </a:r>
          </a:p>
        </p:txBody>
      </p:sp>
      <p:sp>
        <p:nvSpPr>
          <p:cNvPr id="3" name="Shape 105">
            <a:extLst>
              <a:ext uri="{FF2B5EF4-FFF2-40B4-BE49-F238E27FC236}">
                <a16:creationId xmlns:a16="http://schemas.microsoft.com/office/drawing/2014/main" id="{CD1578E2-FF8F-490B-9CAA-4CE658EC9788}"/>
              </a:ext>
            </a:extLst>
          </p:cNvPr>
          <p:cNvSpPr txBox="1">
            <a:spLocks/>
          </p:cNvSpPr>
          <p:nvPr/>
        </p:nvSpPr>
        <p:spPr>
          <a:xfrm>
            <a:off x="914400" y="2802749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WINTER BREAK!</a:t>
            </a:r>
          </a:p>
          <a:p>
            <a:pPr algn="ctr">
              <a:spcBef>
                <a:spcPts val="0"/>
              </a:spcBef>
            </a:pPr>
            <a:r>
              <a:rPr lang="en-US" sz="6600" dirty="0">
                <a:solidFill>
                  <a:srgbClr val="FF0000"/>
                </a:solidFill>
                <a:latin typeface="HelveticaNeueLT Pro 55 Roman" panose="020B0604020202020204" pitchFamily="34" charset="0"/>
              </a:rPr>
              <a:t>RED TEAM BOOT CAMP</a:t>
            </a:r>
          </a:p>
        </p:txBody>
      </p:sp>
    </p:spTree>
    <p:extLst>
      <p:ext uri="{BB962C8B-B14F-4D97-AF65-F5344CB8AC3E}">
        <p14:creationId xmlns:p14="http://schemas.microsoft.com/office/powerpoint/2010/main" val="417094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Thank you</a:t>
            </a:r>
          </a:p>
        </p:txBody>
      </p:sp>
      <p:sp>
        <p:nvSpPr>
          <p:cNvPr id="3" name="Shape 105">
            <a:extLst>
              <a:ext uri="{FF2B5EF4-FFF2-40B4-BE49-F238E27FC236}">
                <a16:creationId xmlns:a16="http://schemas.microsoft.com/office/drawing/2014/main" id="{CD1578E2-FF8F-490B-9CAA-4CE658EC9788}"/>
              </a:ext>
            </a:extLst>
          </p:cNvPr>
          <p:cNvSpPr txBox="1">
            <a:spLocks/>
          </p:cNvSpPr>
          <p:nvPr/>
        </p:nvSpPr>
        <p:spPr>
          <a:xfrm>
            <a:off x="914400" y="2802749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I hope you had fun!</a:t>
            </a:r>
          </a:p>
        </p:txBody>
      </p:sp>
    </p:spTree>
    <p:extLst>
      <p:ext uri="{BB962C8B-B14F-4D97-AF65-F5344CB8AC3E}">
        <p14:creationId xmlns:p14="http://schemas.microsoft.com/office/powerpoint/2010/main" val="128196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17567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Most servers operate in Command Line Interface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Command line tools are cool! But not with Web!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The limit to web features is the developer’s creative mind, but the limit to loopholes is the developer’s careless mind!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Google is your best friend for commands!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  <a:p>
            <a:pPr lvl="0" algn="ctr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755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65608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commands:</a:t>
            </a:r>
          </a:p>
          <a:p>
            <a:pPr marL="0" indent="0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See the board!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788894"/>
            <a:ext cx="4507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 want to SELECT ALL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 tell the database to give me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The database replies with all the data I wanted</a:t>
            </a: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GB" dirty="0"/>
              <a:t>Lets you access and manipulate databases.</a:t>
            </a:r>
          </a:p>
          <a:p>
            <a:pPr lvl="0" algn="ctr">
              <a:buNone/>
            </a:pPr>
            <a:endParaRPr lang="en-GB" dirty="0"/>
          </a:p>
          <a:p>
            <a:pPr lvl="0" algn="ctr">
              <a:buNone/>
            </a:pPr>
            <a:r>
              <a:rPr lang="en-GB" dirty="0"/>
              <a:t>Access what you want, whenever you execute it.</a:t>
            </a:r>
          </a:p>
          <a:p>
            <a:pPr lvl="0" algn="ctr">
              <a:buNone/>
            </a:pPr>
            <a:endParaRPr lang="en-GB" dirty="0"/>
          </a:p>
          <a:p>
            <a:pPr lvl="0" algn="ctr">
              <a:buNone/>
            </a:pPr>
            <a:r>
              <a:rPr lang="en-GB" dirty="0"/>
              <a:t>Hackers love playing with SQL. (Think data leakage)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3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85BA7-8F7C-431B-A9C0-30AE8FCE2DEC}"/>
              </a:ext>
            </a:extLst>
          </p:cNvPr>
          <p:cNvSpPr/>
          <p:nvPr/>
        </p:nvSpPr>
        <p:spPr>
          <a:xfrm>
            <a:off x="1529150" y="2338985"/>
            <a:ext cx="2153975" cy="91959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rgbClr val="FF0000"/>
                </a:solidFill>
                <a:latin typeface="Berlin Sans FB" panose="020E0602020502020306" pitchFamily="34" charset="0"/>
              </a:rPr>
              <a:t>Network</a:t>
            </a:r>
          </a:p>
          <a:p>
            <a:pPr algn="ctr"/>
            <a:r>
              <a:rPr lang="en-SG" sz="2400" dirty="0">
                <a:solidFill>
                  <a:srgbClr val="FF0000"/>
                </a:solidFill>
                <a:latin typeface="Berlin Sans FB" panose="020E0602020502020306" pitchFamily="34" charset="0"/>
              </a:rPr>
              <a:t>(Internet)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10E0F-0527-445E-8984-8FCB87801B17}"/>
              </a:ext>
            </a:extLst>
          </p:cNvPr>
          <p:cNvSpPr/>
          <p:nvPr/>
        </p:nvSpPr>
        <p:spPr>
          <a:xfrm>
            <a:off x="4289271" y="2579830"/>
            <a:ext cx="1701811" cy="4379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rgbClr val="FF0000"/>
                </a:solidFill>
                <a:latin typeface="Berlin Sans FB" panose="020E0602020502020306" pitchFamily="34" charset="0"/>
              </a:rPr>
              <a:t>Website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7C323-24B1-43C7-95CB-5A9F25D049F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3125" y="2798781"/>
            <a:ext cx="6061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56EE0152-DE8E-480B-81F6-C8BC4A41E5DF}"/>
              </a:ext>
            </a:extLst>
          </p:cNvPr>
          <p:cNvSpPr/>
          <p:nvPr/>
        </p:nvSpPr>
        <p:spPr>
          <a:xfrm>
            <a:off x="1790337" y="4011682"/>
            <a:ext cx="1619578" cy="386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Router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458C-EB0D-4F7B-B4E8-19B1D6AA756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409915" y="4205089"/>
            <a:ext cx="1214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C2199EE3-C496-4C0B-9112-22105A64E4FE}"/>
              </a:ext>
            </a:extLst>
          </p:cNvPr>
          <p:cNvSpPr/>
          <p:nvPr/>
        </p:nvSpPr>
        <p:spPr>
          <a:xfrm>
            <a:off x="4427404" y="3487287"/>
            <a:ext cx="894119" cy="1177539"/>
          </a:xfrm>
          <a:prstGeom prst="cube">
            <a:avLst>
              <a:gd name="adj" fmla="val 496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2560C-129E-428C-897B-4D58D02B18E0}"/>
              </a:ext>
            </a:extLst>
          </p:cNvPr>
          <p:cNvSpPr txBox="1"/>
          <p:nvPr/>
        </p:nvSpPr>
        <p:spPr>
          <a:xfrm>
            <a:off x="4196406" y="4784463"/>
            <a:ext cx="82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2E9592-94D6-4902-93F6-24F8E4C4C63D}"/>
              </a:ext>
            </a:extLst>
          </p:cNvPr>
          <p:cNvCxnSpPr>
            <a:cxnSpLocks/>
          </p:cNvCxnSpPr>
          <p:nvPr/>
        </p:nvCxnSpPr>
        <p:spPr>
          <a:xfrm>
            <a:off x="4937889" y="4141927"/>
            <a:ext cx="820031" cy="36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F23246-DAEB-4BC2-A5B2-C77F5ECEDA86}"/>
              </a:ext>
            </a:extLst>
          </p:cNvPr>
          <p:cNvSpPr/>
          <p:nvPr/>
        </p:nvSpPr>
        <p:spPr>
          <a:xfrm>
            <a:off x="5682168" y="3362204"/>
            <a:ext cx="4118849" cy="150704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SG" sz="1800" dirty="0">
                <a:solidFill>
                  <a:srgbClr val="FF0000"/>
                </a:solidFill>
                <a:latin typeface="Berlin Sans FB" panose="020E0602020502020306" pitchFamily="34" charset="0"/>
              </a:rPr>
              <a:t>www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1097B-4476-4EBD-9406-A2EEFFCE6F21}"/>
              </a:ext>
            </a:extLst>
          </p:cNvPr>
          <p:cNvSpPr/>
          <p:nvPr/>
        </p:nvSpPr>
        <p:spPr>
          <a:xfrm>
            <a:off x="5898341" y="3852556"/>
            <a:ext cx="1015351" cy="5958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Apache/Nginx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969185-E193-47A8-A017-5E04B5A9FED5}"/>
              </a:ext>
            </a:extLst>
          </p:cNvPr>
          <p:cNvSpPr/>
          <p:nvPr/>
        </p:nvSpPr>
        <p:spPr>
          <a:xfrm>
            <a:off x="6973991" y="3852556"/>
            <a:ext cx="1140736" cy="5958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B6F190-786B-466B-9692-D1E1286BCB7D}"/>
              </a:ext>
            </a:extLst>
          </p:cNvPr>
          <p:cNvSpPr/>
          <p:nvPr/>
        </p:nvSpPr>
        <p:spPr>
          <a:xfrm>
            <a:off x="8210396" y="3852556"/>
            <a:ext cx="1140736" cy="5958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Etc…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F688-A0A6-4F79-89F2-A441C162DE8B}"/>
              </a:ext>
            </a:extLst>
          </p:cNvPr>
          <p:cNvSpPr/>
          <p:nvPr/>
        </p:nvSpPr>
        <p:spPr>
          <a:xfrm>
            <a:off x="1198927" y="2197862"/>
            <a:ext cx="2680130" cy="3155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50938-9CF7-4E99-98A3-EFD2C61C193A}"/>
              </a:ext>
            </a:extLst>
          </p:cNvPr>
          <p:cNvSpPr/>
          <p:nvPr/>
        </p:nvSpPr>
        <p:spPr>
          <a:xfrm>
            <a:off x="4049999" y="2197862"/>
            <a:ext cx="6324285" cy="3155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58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S</a:t>
            </a:r>
            <a:r>
              <a:rPr lang="en-US" dirty="0">
                <a:latin typeface="HelveticaNeueLT Pro 55 Roman" panose="020B0604020202020204" pitchFamily="34" charset="0"/>
              </a:rPr>
              <a:t>tructured </a:t>
            </a:r>
            <a:r>
              <a:rPr lang="en-US" u="sng" dirty="0">
                <a:latin typeface="HelveticaNeueLT Pro 55 Roman" panose="020B0604020202020204" pitchFamily="34" charset="0"/>
              </a:rPr>
              <a:t>Q</a:t>
            </a:r>
            <a:r>
              <a:rPr lang="en-US" dirty="0">
                <a:latin typeface="HelveticaNeueLT Pro 55 Roman" panose="020B0604020202020204" pitchFamily="34" charset="0"/>
              </a:rPr>
              <a:t>uery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anguage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7E59CE3-BE66-405E-8CFA-B555FBFA3DD4}"/>
              </a:ext>
            </a:extLst>
          </p:cNvPr>
          <p:cNvSpPr/>
          <p:nvPr/>
        </p:nvSpPr>
        <p:spPr>
          <a:xfrm>
            <a:off x="2339163" y="2754896"/>
            <a:ext cx="1240465" cy="22257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Database:</a:t>
            </a:r>
          </a:p>
          <a:p>
            <a:pPr algn="ctr"/>
            <a:r>
              <a:rPr lang="en-SG" dirty="0"/>
              <a:t>School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8DA1AE2-0C5D-4040-838D-3F04AEE7E68C}"/>
              </a:ext>
            </a:extLst>
          </p:cNvPr>
          <p:cNvSpPr/>
          <p:nvPr/>
        </p:nvSpPr>
        <p:spPr>
          <a:xfrm>
            <a:off x="3870252" y="3623221"/>
            <a:ext cx="1077432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2B5F86-2909-45F4-9BFB-BBA11A0E6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15769"/>
              </p:ext>
            </p:extLst>
          </p:nvPr>
        </p:nvGraphicFramePr>
        <p:xfrm>
          <a:off x="5309191" y="3066745"/>
          <a:ext cx="4798827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9609">
                  <a:extLst>
                    <a:ext uri="{9D8B030D-6E8A-4147-A177-3AD203B41FA5}">
                      <a16:colId xmlns:a16="http://schemas.microsoft.com/office/drawing/2014/main" val="513312992"/>
                    </a:ext>
                  </a:extLst>
                </a:gridCol>
                <a:gridCol w="1599609">
                  <a:extLst>
                    <a:ext uri="{9D8B030D-6E8A-4147-A177-3AD203B41FA5}">
                      <a16:colId xmlns:a16="http://schemas.microsoft.com/office/drawing/2014/main" val="783878839"/>
                    </a:ext>
                  </a:extLst>
                </a:gridCol>
                <a:gridCol w="1599609">
                  <a:extLst>
                    <a:ext uri="{9D8B030D-6E8A-4147-A177-3AD203B41FA5}">
                      <a16:colId xmlns:a16="http://schemas.microsoft.com/office/drawing/2014/main" val="30475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49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AdminPassword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23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/>
                        <a:t>UserPassword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46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10291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6B1EFB-22B1-49D3-83DF-3FF418CD0530}"/>
              </a:ext>
            </a:extLst>
          </p:cNvPr>
          <p:cNvSpPr/>
          <p:nvPr/>
        </p:nvSpPr>
        <p:spPr>
          <a:xfrm>
            <a:off x="6974953" y="2542244"/>
            <a:ext cx="1467302" cy="42530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567657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1036</Words>
  <Application>Microsoft Office PowerPoint</Application>
  <PresentationFormat>Widescreen</PresentationFormat>
  <Paragraphs>293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Berlin Sans FB</vt:lpstr>
      <vt:lpstr>Calibri</vt:lpstr>
      <vt:lpstr>Calibri Light</vt:lpstr>
      <vt:lpstr>HelveticaNeueLT Pro 55 Roman</vt:lpstr>
      <vt:lpstr>Lora</vt:lpstr>
      <vt:lpstr>MoolBoran</vt:lpstr>
      <vt:lpstr>Wingdings</vt:lpstr>
      <vt:lpstr>Office Theme</vt:lpstr>
      <vt:lpstr>I just want the truth!</vt:lpstr>
      <vt:lpstr>Recap (Session 3)</vt:lpstr>
      <vt:lpstr>I ‘Shell” be happy</vt:lpstr>
      <vt:lpstr>Summary</vt:lpstr>
      <vt:lpstr>SQL INJECTION</vt:lpstr>
      <vt:lpstr>Let’s warm up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Structured Query Language</vt:lpstr>
      <vt:lpstr>Hands On</vt:lpstr>
      <vt:lpstr>Let’s warm up</vt:lpstr>
      <vt:lpstr>This week’s theme</vt:lpstr>
      <vt:lpstr>Summary of the CTF workshop 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Let’s talk…</dc:title>
  <dc:creator>SIM Cher Boon</dc:creator>
  <cp:lastModifiedBy>SIM Cher Boon</cp:lastModifiedBy>
  <cp:revision>62</cp:revision>
  <dcterms:created xsi:type="dcterms:W3CDTF">2018-09-12T13:41:47Z</dcterms:created>
  <dcterms:modified xsi:type="dcterms:W3CDTF">2018-09-20T06:19:07Z</dcterms:modified>
</cp:coreProperties>
</file>