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7" r:id="rId5"/>
    <p:sldId id="259" r:id="rId6"/>
    <p:sldId id="260" r:id="rId7"/>
    <p:sldId id="268" r:id="rId8"/>
    <p:sldId id="270" r:id="rId9"/>
    <p:sldId id="269"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5026D-B00C-4137-9D4C-3D104E36C535}" v="3" dt="2024-09-28T07:49:29.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than Shah" userId="1c92a47dbcf0e498" providerId="LiveId" clId="{8945026D-B00C-4137-9D4C-3D104E36C535}"/>
    <pc:docChg chg="custSel addSld modSld sldOrd">
      <pc:chgData name="Manthan Shah" userId="1c92a47dbcf0e498" providerId="LiveId" clId="{8945026D-B00C-4137-9D4C-3D104E36C535}" dt="2024-09-28T07:49:59.053" v="28"/>
      <pc:docMkLst>
        <pc:docMk/>
      </pc:docMkLst>
      <pc:sldChg chg="modSp mod">
        <pc:chgData name="Manthan Shah" userId="1c92a47dbcf0e498" providerId="LiveId" clId="{8945026D-B00C-4137-9D4C-3D104E36C535}" dt="2024-09-28T06:48:32.829" v="0" actId="1036"/>
        <pc:sldMkLst>
          <pc:docMk/>
          <pc:sldMk cId="3082350699" sldId="267"/>
        </pc:sldMkLst>
        <pc:picChg chg="mod">
          <ac:chgData name="Manthan Shah" userId="1c92a47dbcf0e498" providerId="LiveId" clId="{8945026D-B00C-4137-9D4C-3D104E36C535}" dt="2024-09-28T06:48:32.829" v="0" actId="1036"/>
          <ac:picMkLst>
            <pc:docMk/>
            <pc:sldMk cId="3082350699" sldId="267"/>
            <ac:picMk id="9" creationId="{78C073AD-4941-C334-2896-1F1D3C5F9468}"/>
          </ac:picMkLst>
        </pc:picChg>
      </pc:sldChg>
      <pc:sldChg chg="addSp delSp modSp new mod modClrScheme chgLayout">
        <pc:chgData name="Manthan Shah" userId="1c92a47dbcf0e498" providerId="LiveId" clId="{8945026D-B00C-4137-9D4C-3D104E36C535}" dt="2024-09-28T07:47:52.304" v="14" actId="1076"/>
        <pc:sldMkLst>
          <pc:docMk/>
          <pc:sldMk cId="3923767478" sldId="269"/>
        </pc:sldMkLst>
        <pc:spChg chg="add mod">
          <ac:chgData name="Manthan Shah" userId="1c92a47dbcf0e498" providerId="LiveId" clId="{8945026D-B00C-4137-9D4C-3D104E36C535}" dt="2024-09-28T07:47:46.711" v="13" actId="1076"/>
          <ac:spMkLst>
            <pc:docMk/>
            <pc:sldMk cId="3923767478" sldId="269"/>
            <ac:spMk id="2" creationId="{C20499ED-3E97-C403-08F8-A4A023F0786B}"/>
          </ac:spMkLst>
        </pc:spChg>
        <pc:spChg chg="add del mod">
          <ac:chgData name="Manthan Shah" userId="1c92a47dbcf0e498" providerId="LiveId" clId="{8945026D-B00C-4137-9D4C-3D104E36C535}" dt="2024-09-28T07:47:38.148" v="10" actId="478"/>
          <ac:spMkLst>
            <pc:docMk/>
            <pc:sldMk cId="3923767478" sldId="269"/>
            <ac:spMk id="3" creationId="{11562C66-048F-0CEE-0A82-5A31965A52AF}"/>
          </ac:spMkLst>
        </pc:spChg>
        <pc:picChg chg="add mod">
          <ac:chgData name="Manthan Shah" userId="1c92a47dbcf0e498" providerId="LiveId" clId="{8945026D-B00C-4137-9D4C-3D104E36C535}" dt="2024-09-28T07:47:52.304" v="14" actId="1076"/>
          <ac:picMkLst>
            <pc:docMk/>
            <pc:sldMk cId="3923767478" sldId="269"/>
            <ac:picMk id="5" creationId="{4B18C0A2-C1FA-0A53-70F0-D2269C7DE105}"/>
          </ac:picMkLst>
        </pc:picChg>
      </pc:sldChg>
      <pc:sldChg chg="addSp delSp modSp new mod ord">
        <pc:chgData name="Manthan Shah" userId="1c92a47dbcf0e498" providerId="LiveId" clId="{8945026D-B00C-4137-9D4C-3D104E36C535}" dt="2024-09-28T07:49:59.053" v="28"/>
        <pc:sldMkLst>
          <pc:docMk/>
          <pc:sldMk cId="3990688392" sldId="270"/>
        </pc:sldMkLst>
        <pc:spChg chg="del">
          <ac:chgData name="Manthan Shah" userId="1c92a47dbcf0e498" providerId="LiveId" clId="{8945026D-B00C-4137-9D4C-3D104E36C535}" dt="2024-09-28T07:48:35.288" v="16" actId="478"/>
          <ac:spMkLst>
            <pc:docMk/>
            <pc:sldMk cId="3990688392" sldId="270"/>
            <ac:spMk id="3" creationId="{5E47ED52-73C3-17C2-A4E1-9DEE8DDD0CB3}"/>
          </ac:spMkLst>
        </pc:spChg>
        <pc:spChg chg="add mod">
          <ac:chgData name="Manthan Shah" userId="1c92a47dbcf0e498" providerId="LiveId" clId="{8945026D-B00C-4137-9D4C-3D104E36C535}" dt="2024-09-28T07:49:52.787" v="25" actId="2085"/>
          <ac:spMkLst>
            <pc:docMk/>
            <pc:sldMk cId="3990688392" sldId="270"/>
            <ac:spMk id="6" creationId="{1F323BBD-5FF2-6724-752D-0B8EAAF8199E}"/>
          </ac:spMkLst>
        </pc:spChg>
        <pc:spChg chg="add mod">
          <ac:chgData name="Manthan Shah" userId="1c92a47dbcf0e498" providerId="LiveId" clId="{8945026D-B00C-4137-9D4C-3D104E36C535}" dt="2024-09-28T07:49:57.119" v="26" actId="2085"/>
          <ac:spMkLst>
            <pc:docMk/>
            <pc:sldMk cId="3990688392" sldId="270"/>
            <ac:spMk id="7" creationId="{A6D5A9B0-8762-ECB0-4248-DAA84817ADC3}"/>
          </ac:spMkLst>
        </pc:spChg>
        <pc:picChg chg="add mod">
          <ac:chgData name="Manthan Shah" userId="1c92a47dbcf0e498" providerId="LiveId" clId="{8945026D-B00C-4137-9D4C-3D104E36C535}" dt="2024-09-28T07:48:36.678" v="17"/>
          <ac:picMkLst>
            <pc:docMk/>
            <pc:sldMk cId="3990688392" sldId="270"/>
            <ac:picMk id="5" creationId="{D952CAE6-9373-210F-BED4-8ED166E123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2106-D5F0-ECEB-628F-FF5F7F43A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74697E-F65C-898F-568E-797F529EF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9AEB6C-94E3-78AD-C77B-FBE14212BD60}"/>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5" name="Footer Placeholder 4">
            <a:extLst>
              <a:ext uri="{FF2B5EF4-FFF2-40B4-BE49-F238E27FC236}">
                <a16:creationId xmlns:a16="http://schemas.microsoft.com/office/drawing/2014/main" id="{36CE5FC5-0794-A719-2AE1-0A2D71ED4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CD390-16AF-F122-63A7-5C2E6B92C1B4}"/>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342609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D96D-A7E7-3E29-5CAD-06EA51F32D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F47A3-FFBB-4D6F-9B6E-F7C5EC3C0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C9481-C2A0-76A8-5D31-CE2B7CE3BD54}"/>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5" name="Footer Placeholder 4">
            <a:extLst>
              <a:ext uri="{FF2B5EF4-FFF2-40B4-BE49-F238E27FC236}">
                <a16:creationId xmlns:a16="http://schemas.microsoft.com/office/drawing/2014/main" id="{23080D36-8651-59FB-C1F5-FB43B41B7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AEBAE-0794-7735-F385-43B943F34667}"/>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3697062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A3BD-4E3C-38A2-4352-C243E8C9AF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353BEE-C9DC-B03F-2EE5-196092719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E16CC-46CD-FBAE-7634-61E8EFDD5AD1}"/>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5" name="Footer Placeholder 4">
            <a:extLst>
              <a:ext uri="{FF2B5EF4-FFF2-40B4-BE49-F238E27FC236}">
                <a16:creationId xmlns:a16="http://schemas.microsoft.com/office/drawing/2014/main" id="{51F098C5-AE2D-362A-02AA-27125F6F5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BD0E8-DAC6-F06D-FEA2-7E8762C26B79}"/>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127228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E94E-95CE-2871-5C4F-504A841254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D44C73-D785-A35B-A89F-4A383195DA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9FE7E-D65A-3D3E-03D9-662D458E24CF}"/>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5" name="Footer Placeholder 4">
            <a:extLst>
              <a:ext uri="{FF2B5EF4-FFF2-40B4-BE49-F238E27FC236}">
                <a16:creationId xmlns:a16="http://schemas.microsoft.com/office/drawing/2014/main" id="{603F8927-D454-F143-BDD1-CD8D4C6BB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DEC3A-B5D8-A75A-16FF-6AE8C891063C}"/>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172183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E525-E462-DC07-BFA2-580C4A9AE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F9F39-1C3D-5BDD-CA54-17C1D479D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A76CF-484C-9E3F-01D6-7EC9CC3A9B73}"/>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5" name="Footer Placeholder 4">
            <a:extLst>
              <a:ext uri="{FF2B5EF4-FFF2-40B4-BE49-F238E27FC236}">
                <a16:creationId xmlns:a16="http://schemas.microsoft.com/office/drawing/2014/main" id="{A1C2B709-4C49-78BF-713C-46498B2DE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A5D19-7484-3D06-FFEE-C8FA6024DF4D}"/>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40305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7F8C-3721-B6AB-90F0-5877FF12F0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1C2555-51E0-69B4-B799-24036057A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F05E65-FE32-3D12-CF3D-A03F90D99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009B8-8C6E-E69A-A69E-D918DDE50438}"/>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6" name="Footer Placeholder 5">
            <a:extLst>
              <a:ext uri="{FF2B5EF4-FFF2-40B4-BE49-F238E27FC236}">
                <a16:creationId xmlns:a16="http://schemas.microsoft.com/office/drawing/2014/main" id="{A85587DF-87FE-8DDD-0772-AF765E506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C0DB5-119E-D2AA-9B4E-7F3CCD7D3B77}"/>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161708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B91A-70AA-1478-ADF7-F59B55C5DC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E95978-0757-EFBC-17DB-C0E0E415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D96B5-B1E1-0E5E-EAC7-6BA945B4FC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0DE26A-7BAD-056A-353B-83114912C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E45E6-1874-B2ED-3A3C-D0A1CB273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A538BC-74DD-35FA-C5E8-C4B0209CD543}"/>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8" name="Footer Placeholder 7">
            <a:extLst>
              <a:ext uri="{FF2B5EF4-FFF2-40B4-BE49-F238E27FC236}">
                <a16:creationId xmlns:a16="http://schemas.microsoft.com/office/drawing/2014/main" id="{223167FF-0789-4A94-04C0-F4850DEA13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7F9366-5778-4B81-7E56-858A1D228E21}"/>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261748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4F57-33A4-DCEB-62FA-0562A66F46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6B9023-B1D7-34FD-ED91-D7ED4C1A7F3F}"/>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4" name="Footer Placeholder 3">
            <a:extLst>
              <a:ext uri="{FF2B5EF4-FFF2-40B4-BE49-F238E27FC236}">
                <a16:creationId xmlns:a16="http://schemas.microsoft.com/office/drawing/2014/main" id="{9B434D39-27EF-3C17-59D3-03C20BC37C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B3706A-A087-1139-8924-D560842FA56E}"/>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35495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830B1-11DE-FB9E-41BB-89BB68DEDF87}"/>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3" name="Footer Placeholder 2">
            <a:extLst>
              <a:ext uri="{FF2B5EF4-FFF2-40B4-BE49-F238E27FC236}">
                <a16:creationId xmlns:a16="http://schemas.microsoft.com/office/drawing/2014/main" id="{9B63EBCD-0A06-6A9B-8053-13AAD74A57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C66E9F-B68A-0940-DB58-670EF174E4E5}"/>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342917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EF23-3388-DFE9-7656-C3B10206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05EDE-F3DD-6B09-0158-5968F2BADD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F04233-28FB-93B7-7B93-A9BB3C4D5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9F0BD-E235-5D5B-4566-F0AC33972BF9}"/>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6" name="Footer Placeholder 5">
            <a:extLst>
              <a:ext uri="{FF2B5EF4-FFF2-40B4-BE49-F238E27FC236}">
                <a16:creationId xmlns:a16="http://schemas.microsoft.com/office/drawing/2014/main" id="{F21F0300-37A8-6EF8-6E86-59AF517D89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6BC3-33C4-9AAE-C79C-C797A290708A}"/>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100181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3C11-BD11-60E0-5E5C-0A98137D1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78C78-EF08-F6AB-197E-2269804A2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6A5342-2EAF-3DC2-CAC6-2B98B0B4F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67CAB-1A1F-3625-CE9F-69DBCB8A4982}"/>
              </a:ext>
            </a:extLst>
          </p:cNvPr>
          <p:cNvSpPr>
            <a:spLocks noGrp="1"/>
          </p:cNvSpPr>
          <p:nvPr>
            <p:ph type="dt" sz="half" idx="10"/>
          </p:nvPr>
        </p:nvSpPr>
        <p:spPr/>
        <p:txBody>
          <a:bodyPr/>
          <a:lstStyle/>
          <a:p>
            <a:fld id="{1D89E7BB-ABAE-4380-A2A9-32E2658011D2}" type="datetimeFigureOut">
              <a:rPr lang="en-IN" smtClean="0"/>
              <a:t>28-09-2024</a:t>
            </a:fld>
            <a:endParaRPr lang="en-IN"/>
          </a:p>
        </p:txBody>
      </p:sp>
      <p:sp>
        <p:nvSpPr>
          <p:cNvPr id="6" name="Footer Placeholder 5">
            <a:extLst>
              <a:ext uri="{FF2B5EF4-FFF2-40B4-BE49-F238E27FC236}">
                <a16:creationId xmlns:a16="http://schemas.microsoft.com/office/drawing/2014/main" id="{1F5092C9-2D9C-DABA-CB62-E74AE0911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C0C5E9-F476-D44D-AF37-5A86D3340650}"/>
              </a:ext>
            </a:extLst>
          </p:cNvPr>
          <p:cNvSpPr>
            <a:spLocks noGrp="1"/>
          </p:cNvSpPr>
          <p:nvPr>
            <p:ph type="sldNum" sz="quarter" idx="12"/>
          </p:nvPr>
        </p:nvSpPr>
        <p:spPr/>
        <p:txBody>
          <a:bodyPr/>
          <a:lstStyle/>
          <a:p>
            <a:fld id="{D6DF1032-36B2-4E65-BEBA-2E2EA4F1ABC4}" type="slidenum">
              <a:rPr lang="en-IN" smtClean="0"/>
              <a:t>‹#›</a:t>
            </a:fld>
            <a:endParaRPr lang="en-IN"/>
          </a:p>
        </p:txBody>
      </p:sp>
    </p:spTree>
    <p:extLst>
      <p:ext uri="{BB962C8B-B14F-4D97-AF65-F5344CB8AC3E}">
        <p14:creationId xmlns:p14="http://schemas.microsoft.com/office/powerpoint/2010/main" val="85856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5BF678-FDD7-7BB5-D52A-279849E51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BAF0C9-D0C0-71EF-E9AA-9EE6E940A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63232-C684-42C6-A90B-8ECE1D5CF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9E7BB-ABAE-4380-A2A9-32E2658011D2}" type="datetimeFigureOut">
              <a:rPr lang="en-IN" smtClean="0"/>
              <a:t>28-09-2024</a:t>
            </a:fld>
            <a:endParaRPr lang="en-IN"/>
          </a:p>
        </p:txBody>
      </p:sp>
      <p:sp>
        <p:nvSpPr>
          <p:cNvPr id="5" name="Footer Placeholder 4">
            <a:extLst>
              <a:ext uri="{FF2B5EF4-FFF2-40B4-BE49-F238E27FC236}">
                <a16:creationId xmlns:a16="http://schemas.microsoft.com/office/drawing/2014/main" id="{C4033D7B-657F-B0E8-0A69-952F49735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B2D230-B575-074F-27A2-30359F642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F1032-36B2-4E65-BEBA-2E2EA4F1ABC4}" type="slidenum">
              <a:rPr lang="en-IN" smtClean="0"/>
              <a:t>‹#›</a:t>
            </a:fld>
            <a:endParaRPr lang="en-IN"/>
          </a:p>
        </p:txBody>
      </p:sp>
    </p:spTree>
    <p:extLst>
      <p:ext uri="{BB962C8B-B14F-4D97-AF65-F5344CB8AC3E}">
        <p14:creationId xmlns:p14="http://schemas.microsoft.com/office/powerpoint/2010/main" val="21100590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5063-6324-849D-FEA9-9667BDDEE58B}"/>
              </a:ext>
            </a:extLst>
          </p:cNvPr>
          <p:cNvSpPr>
            <a:spLocks noGrp="1"/>
          </p:cNvSpPr>
          <p:nvPr>
            <p:ph type="ctrTitle"/>
          </p:nvPr>
        </p:nvSpPr>
        <p:spPr>
          <a:xfrm>
            <a:off x="1794076" y="1168662"/>
            <a:ext cx="8603848" cy="2387600"/>
          </a:xfrm>
        </p:spPr>
        <p:txBody>
          <a:bodyPr>
            <a:normAutofit fontScale="90000"/>
          </a:bodyPr>
          <a:lstStyle/>
          <a:p>
            <a:r>
              <a:rPr lang="en-US" dirty="0"/>
              <a:t>Geo-Economic Optimization for Strategic EV Charger Location</a:t>
            </a:r>
            <a:endParaRPr lang="en-IN" dirty="0"/>
          </a:p>
        </p:txBody>
      </p:sp>
      <p:sp>
        <p:nvSpPr>
          <p:cNvPr id="3" name="Subtitle 2">
            <a:extLst>
              <a:ext uri="{FF2B5EF4-FFF2-40B4-BE49-F238E27FC236}">
                <a16:creationId xmlns:a16="http://schemas.microsoft.com/office/drawing/2014/main" id="{C2FD0439-29B5-34EA-0381-47876FA51053}"/>
              </a:ext>
            </a:extLst>
          </p:cNvPr>
          <p:cNvSpPr>
            <a:spLocks noGrp="1"/>
          </p:cNvSpPr>
          <p:nvPr>
            <p:ph type="subTitle" idx="1"/>
          </p:nvPr>
        </p:nvSpPr>
        <p:spPr>
          <a:xfrm>
            <a:off x="1524000" y="4009080"/>
            <a:ext cx="9144000" cy="2133599"/>
          </a:xfrm>
        </p:spPr>
        <p:txBody>
          <a:bodyPr>
            <a:normAutofit/>
          </a:bodyPr>
          <a:lstStyle/>
          <a:p>
            <a:r>
              <a:rPr lang="en-IN" sz="3500" dirty="0"/>
              <a:t>TEAM MUESLI</a:t>
            </a:r>
          </a:p>
          <a:p>
            <a:r>
              <a:rPr lang="en-IN" dirty="0"/>
              <a:t>Akshat Singh Chauhan</a:t>
            </a:r>
          </a:p>
          <a:p>
            <a:r>
              <a:rPr lang="en-IN" dirty="0"/>
              <a:t>Manthan Jigar Shah</a:t>
            </a:r>
          </a:p>
          <a:p>
            <a:r>
              <a:rPr lang="en-IN" dirty="0"/>
              <a:t>Harsh </a:t>
            </a:r>
            <a:r>
              <a:rPr lang="en-IN" dirty="0" err="1"/>
              <a:t>Suhan</a:t>
            </a:r>
            <a:endParaRPr lang="en-IN" dirty="0"/>
          </a:p>
        </p:txBody>
      </p:sp>
      <p:pic>
        <p:nvPicPr>
          <p:cNvPr id="2050" name="Picture 2" descr="Drawn Circular Design Elements (PNG Transparent) | OnlyGFX.com">
            <a:extLst>
              <a:ext uri="{FF2B5EF4-FFF2-40B4-BE49-F238E27FC236}">
                <a16:creationId xmlns:a16="http://schemas.microsoft.com/office/drawing/2014/main" id="{AED22AFB-1FC6-D435-DC66-98BE1B363DB5}"/>
              </a:ext>
            </a:extLst>
          </p:cNvPr>
          <p:cNvPicPr>
            <a:picLocks noChangeAspect="1" noChangeArrowheads="1"/>
          </p:cNvPicPr>
          <p:nvPr/>
        </p:nvPicPr>
        <p:blipFill>
          <a:blip r:embed="rId2">
            <a:alphaModFix amt="20000"/>
            <a:duotone>
              <a:schemeClr val="accent6">
                <a:shade val="45000"/>
                <a:satMod val="135000"/>
              </a:schemeClr>
              <a:prstClr val="white"/>
            </a:duotone>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4855299" y="178311"/>
            <a:ext cx="11499166" cy="110220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rawn Circular Design Elements (PNG Transparent) | OnlyGFX.com">
            <a:extLst>
              <a:ext uri="{FF2B5EF4-FFF2-40B4-BE49-F238E27FC236}">
                <a16:creationId xmlns:a16="http://schemas.microsoft.com/office/drawing/2014/main" id="{47B9FDFF-43F0-725C-AF36-5235DEA4A9A0}"/>
              </a:ext>
            </a:extLst>
          </p:cNvPr>
          <p:cNvPicPr>
            <a:picLocks noChangeAspect="1" noChangeArrowheads="1"/>
          </p:cNvPicPr>
          <p:nvPr/>
        </p:nvPicPr>
        <p:blipFill>
          <a:blip r:embed="rId2">
            <a:alphaModFix amt="20000"/>
            <a:duotone>
              <a:schemeClr val="accent6">
                <a:shade val="45000"/>
                <a:satMod val="135000"/>
              </a:schemeClr>
              <a:prstClr val="white"/>
            </a:duotone>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7670438" y="-2030523"/>
            <a:ext cx="7017836" cy="672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9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50B0-747D-09D0-3985-E6F070A282AA}"/>
              </a:ext>
            </a:extLst>
          </p:cNvPr>
          <p:cNvSpPr>
            <a:spLocks noGrp="1"/>
          </p:cNvSpPr>
          <p:nvPr>
            <p:ph type="title"/>
          </p:nvPr>
        </p:nvSpPr>
        <p:spPr/>
        <p:txBody>
          <a:bodyPr>
            <a:normAutofit fontScale="90000"/>
          </a:bodyPr>
          <a:lstStyle/>
          <a:p>
            <a:r>
              <a:rPr lang="en-US" sz="5400" b="1" dirty="0"/>
              <a:t>Social, Ecological and Economic Impact</a:t>
            </a:r>
            <a:endParaRPr lang="en-IN" sz="5400" b="1" dirty="0"/>
          </a:p>
        </p:txBody>
      </p:sp>
      <p:sp>
        <p:nvSpPr>
          <p:cNvPr id="3" name="Content Placeholder 2">
            <a:extLst>
              <a:ext uri="{FF2B5EF4-FFF2-40B4-BE49-F238E27FC236}">
                <a16:creationId xmlns:a16="http://schemas.microsoft.com/office/drawing/2014/main" id="{5F8F4FB8-49C8-C88E-274C-0FA5AF97142D}"/>
              </a:ext>
            </a:extLst>
          </p:cNvPr>
          <p:cNvSpPr>
            <a:spLocks noGrp="1"/>
          </p:cNvSpPr>
          <p:nvPr>
            <p:ph idx="1"/>
          </p:nvPr>
        </p:nvSpPr>
        <p:spPr>
          <a:xfrm>
            <a:off x="838200" y="1962785"/>
            <a:ext cx="10515600" cy="4351338"/>
          </a:xfrm>
        </p:spPr>
        <p:txBody>
          <a:bodyPr>
            <a:normAutofit/>
          </a:bodyPr>
          <a:lstStyle/>
          <a:p>
            <a:r>
              <a:rPr lang="en-US" sz="3200" dirty="0"/>
              <a:t>Our solution promotes sustainability by:</a:t>
            </a:r>
          </a:p>
          <a:p>
            <a:pPr lvl="1">
              <a:buFont typeface="+mj-lt"/>
              <a:buAutoNum type="arabicPeriod"/>
            </a:pPr>
            <a:r>
              <a:rPr lang="en-US" sz="2800" dirty="0"/>
              <a:t>Facilitating the adoption of electric vehicles, which reduces greenhouse gas emissions and air pollution in urban areas.</a:t>
            </a:r>
          </a:p>
          <a:p>
            <a:pPr lvl="1">
              <a:buFont typeface="+mj-lt"/>
              <a:buAutoNum type="arabicPeriod"/>
            </a:pPr>
            <a:r>
              <a:rPr lang="en-US" sz="2800" dirty="0"/>
              <a:t>Optimizing the use of resources by ensuring efficient placement of charging infrastructure.</a:t>
            </a:r>
          </a:p>
          <a:p>
            <a:pPr lvl="1">
              <a:buFont typeface="+mj-lt"/>
              <a:buAutoNum type="arabicPeriod"/>
            </a:pPr>
            <a:r>
              <a:rPr lang="en-US" sz="2800" dirty="0"/>
              <a:t>Supporting the transition to renewable energy in the transportation sector.</a:t>
            </a:r>
          </a:p>
          <a:p>
            <a:endParaRPr lang="en-IN" sz="3200" dirty="0"/>
          </a:p>
        </p:txBody>
      </p:sp>
    </p:spTree>
    <p:extLst>
      <p:ext uri="{BB962C8B-B14F-4D97-AF65-F5344CB8AC3E}">
        <p14:creationId xmlns:p14="http://schemas.microsoft.com/office/powerpoint/2010/main" val="16887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8117-D963-FD06-FB9D-6C454CF4C12F}"/>
              </a:ext>
            </a:extLst>
          </p:cNvPr>
          <p:cNvSpPr>
            <a:spLocks noGrp="1"/>
          </p:cNvSpPr>
          <p:nvPr>
            <p:ph type="title"/>
          </p:nvPr>
        </p:nvSpPr>
        <p:spPr/>
        <p:txBody>
          <a:bodyPr>
            <a:normAutofit/>
          </a:bodyPr>
          <a:lstStyle/>
          <a:p>
            <a:r>
              <a:rPr lang="en-US" sz="5400" b="1" dirty="0"/>
              <a:t>Integration with Existing Ecosystems</a:t>
            </a:r>
            <a:endParaRPr lang="en-IN" sz="5400" b="1" dirty="0"/>
          </a:p>
        </p:txBody>
      </p:sp>
      <p:sp>
        <p:nvSpPr>
          <p:cNvPr id="3" name="Content Placeholder 2">
            <a:extLst>
              <a:ext uri="{FF2B5EF4-FFF2-40B4-BE49-F238E27FC236}">
                <a16:creationId xmlns:a16="http://schemas.microsoft.com/office/drawing/2014/main" id="{18A0CECE-3E73-167A-922B-583FC3623B3C}"/>
              </a:ext>
            </a:extLst>
          </p:cNvPr>
          <p:cNvSpPr>
            <a:spLocks noGrp="1"/>
          </p:cNvSpPr>
          <p:nvPr>
            <p:ph idx="1"/>
          </p:nvPr>
        </p:nvSpPr>
        <p:spPr/>
        <p:txBody>
          <a:bodyPr>
            <a:normAutofit fontScale="92500" lnSpcReduction="10000"/>
          </a:bodyPr>
          <a:lstStyle/>
          <a:p>
            <a:r>
              <a:rPr lang="en-US" sz="3200" dirty="0"/>
              <a:t>Our solution is designed to integrate seamlessly with existing urban infrastructure and systems:</a:t>
            </a:r>
          </a:p>
          <a:p>
            <a:pPr lvl="1">
              <a:buFont typeface="+mj-lt"/>
              <a:buAutoNum type="arabicPeriod"/>
            </a:pPr>
            <a:r>
              <a:rPr lang="en-US" sz="2800" dirty="0"/>
              <a:t>City Planning: The tool can be used by city planners to inform decisions about EVCS placement and urban development.</a:t>
            </a:r>
          </a:p>
          <a:p>
            <a:pPr lvl="1">
              <a:buFont typeface="+mj-lt"/>
              <a:buAutoNum type="arabicPeriod"/>
            </a:pPr>
            <a:r>
              <a:rPr lang="en-US" sz="2800" dirty="0"/>
              <a:t>Energy Grid: By considering population density and existing infrastructure, our solution helps balance the load on the electrical grid.</a:t>
            </a:r>
          </a:p>
          <a:p>
            <a:pPr lvl="1">
              <a:buFont typeface="+mj-lt"/>
              <a:buAutoNum type="arabicPeriod"/>
            </a:pPr>
            <a:r>
              <a:rPr lang="en-US" sz="2800" dirty="0"/>
              <a:t>Private Sector: Companies looking to invest in EVCS can use our tool to identify optimal locations for their stations.</a:t>
            </a:r>
          </a:p>
          <a:p>
            <a:pPr lvl="1">
              <a:buFont typeface="+mj-lt"/>
              <a:buAutoNum type="arabicPeriod"/>
            </a:pPr>
            <a:r>
              <a:rPr lang="en-US" sz="2800" dirty="0"/>
              <a:t>Public Transportation: The solution can be integrated with public transportation planning to create intermodal charging hubs.</a:t>
            </a:r>
          </a:p>
          <a:p>
            <a:pPr lvl="1">
              <a:buFont typeface="+mj-lt"/>
              <a:buAutoNum type="arabicPeriod"/>
            </a:pPr>
            <a:r>
              <a:rPr lang="en-US" sz="2800" dirty="0"/>
              <a:t>Smart City Initiatives: Our AI-driven approach aligns with and can be incorporated into broader smart city projects.</a:t>
            </a:r>
          </a:p>
          <a:p>
            <a:endParaRPr lang="en-IN" sz="3200" dirty="0"/>
          </a:p>
        </p:txBody>
      </p:sp>
    </p:spTree>
    <p:extLst>
      <p:ext uri="{BB962C8B-B14F-4D97-AF65-F5344CB8AC3E}">
        <p14:creationId xmlns:p14="http://schemas.microsoft.com/office/powerpoint/2010/main" val="410131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0EB4-C576-5DD6-F856-2A2E1B9F6D9D}"/>
              </a:ext>
            </a:extLst>
          </p:cNvPr>
          <p:cNvSpPr>
            <a:spLocks noGrp="1"/>
          </p:cNvSpPr>
          <p:nvPr>
            <p:ph type="title"/>
          </p:nvPr>
        </p:nvSpPr>
        <p:spPr>
          <a:xfrm>
            <a:off x="838200" y="258445"/>
            <a:ext cx="10515600" cy="1325563"/>
          </a:xfrm>
        </p:spPr>
        <p:txBody>
          <a:bodyPr>
            <a:normAutofit/>
          </a:bodyPr>
          <a:lstStyle/>
          <a:p>
            <a:r>
              <a:rPr lang="en-US" sz="5400" b="1" dirty="0"/>
              <a:t>Future Potential and Scalability</a:t>
            </a:r>
            <a:endParaRPr lang="en-IN" sz="5400" b="1" dirty="0"/>
          </a:p>
        </p:txBody>
      </p:sp>
      <p:sp>
        <p:nvSpPr>
          <p:cNvPr id="3" name="Content Placeholder 2">
            <a:extLst>
              <a:ext uri="{FF2B5EF4-FFF2-40B4-BE49-F238E27FC236}">
                <a16:creationId xmlns:a16="http://schemas.microsoft.com/office/drawing/2014/main" id="{4BF60D22-08BC-7CB0-DB32-A6EBEAF6FF51}"/>
              </a:ext>
            </a:extLst>
          </p:cNvPr>
          <p:cNvSpPr>
            <a:spLocks noGrp="1"/>
          </p:cNvSpPr>
          <p:nvPr>
            <p:ph idx="1"/>
          </p:nvPr>
        </p:nvSpPr>
        <p:spPr>
          <a:xfrm>
            <a:off x="548640" y="1871345"/>
            <a:ext cx="10515600" cy="4351338"/>
          </a:xfrm>
        </p:spPr>
        <p:txBody>
          <a:bodyPr>
            <a:normAutofit/>
          </a:bodyPr>
          <a:lstStyle/>
          <a:p>
            <a:pPr marL="971550" lvl="1" indent="-514350" algn="just">
              <a:buFont typeface="+mj-lt"/>
              <a:buAutoNum type="arabicPeriod"/>
            </a:pPr>
            <a:r>
              <a:rPr lang="en-US" sz="2800" dirty="0"/>
              <a:t>Our solution has significant potential for real-world deployment and scalability:</a:t>
            </a:r>
          </a:p>
          <a:p>
            <a:pPr marL="971550" lvl="1" indent="-514350" algn="just">
              <a:buFont typeface="+mj-lt"/>
              <a:buAutoNum type="arabicPeriod"/>
            </a:pPr>
            <a:r>
              <a:rPr lang="en-US" sz="2800" dirty="0"/>
              <a:t>Adaptability: The model can be easily adapted to different cities by inputting local spatial-economic data.</a:t>
            </a:r>
          </a:p>
          <a:p>
            <a:pPr marL="971550" lvl="1" indent="-514350" algn="just">
              <a:buFont typeface="+mj-lt"/>
              <a:buAutoNum type="arabicPeriod"/>
            </a:pPr>
            <a:r>
              <a:rPr lang="en-US" sz="2800" dirty="0"/>
              <a:t>Continuous Improvement: As more EVCS are deployed, the model can learn from real-world usage data to improve its predictions.</a:t>
            </a:r>
          </a:p>
          <a:p>
            <a:pPr marL="971550" lvl="1" indent="-514350" algn="just">
              <a:buFont typeface="+mj-lt"/>
              <a:buAutoNum type="arabicPeriod"/>
            </a:pPr>
            <a:r>
              <a:rPr lang="en-US" sz="2800" dirty="0"/>
              <a:t>Expandability: The framework can be extended to include additional factors such as real-time traffic data or energy grid capacity.</a:t>
            </a:r>
          </a:p>
          <a:p>
            <a:pPr marL="971550" lvl="1" indent="-514350" algn="just">
              <a:buFont typeface="+mj-lt"/>
              <a:buAutoNum type="arabicPeriod"/>
            </a:pPr>
            <a:endParaRPr lang="en-IN" sz="2800" dirty="0"/>
          </a:p>
        </p:txBody>
      </p:sp>
    </p:spTree>
    <p:extLst>
      <p:ext uri="{BB962C8B-B14F-4D97-AF65-F5344CB8AC3E}">
        <p14:creationId xmlns:p14="http://schemas.microsoft.com/office/powerpoint/2010/main" val="33325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343938-67F6-835B-364B-B879BF22B0C3}"/>
              </a:ext>
            </a:extLst>
          </p:cNvPr>
          <p:cNvSpPr txBox="1"/>
          <p:nvPr/>
        </p:nvSpPr>
        <p:spPr>
          <a:xfrm>
            <a:off x="232756" y="315884"/>
            <a:ext cx="11255433" cy="5509200"/>
          </a:xfrm>
          <a:prstGeom prst="rect">
            <a:avLst/>
          </a:prstGeom>
          <a:noFill/>
        </p:spPr>
        <p:txBody>
          <a:bodyPr wrap="square">
            <a:spAutoFit/>
          </a:bodyPr>
          <a:lstStyle/>
          <a:p>
            <a:r>
              <a:rPr lang="en-US" sz="3200" dirty="0"/>
              <a:t>Next Steps:</a:t>
            </a:r>
          </a:p>
          <a:p>
            <a:endParaRPr lang="en-US" sz="3200" dirty="0"/>
          </a:p>
          <a:p>
            <a:pPr marL="971550" lvl="1" indent="-514350">
              <a:buFont typeface="+mj-lt"/>
              <a:buAutoNum type="arabicPeriod"/>
            </a:pPr>
            <a:r>
              <a:rPr lang="en-US" sz="3200" dirty="0"/>
              <a:t>Pilot implementation in partnership with a mid-sized city to validate real-world performance.</a:t>
            </a:r>
          </a:p>
          <a:p>
            <a:pPr marL="971550" lvl="1" indent="-514350">
              <a:buFont typeface="+mj-lt"/>
              <a:buAutoNum type="arabicPeriod"/>
            </a:pPr>
            <a:r>
              <a:rPr lang="en-US" sz="3200" dirty="0"/>
              <a:t>Integration of real-time data streams to enhance prediction accuracy.</a:t>
            </a:r>
          </a:p>
          <a:p>
            <a:pPr marL="971550" lvl="1" indent="-514350">
              <a:buFont typeface="+mj-lt"/>
              <a:buAutoNum type="arabicPeriod"/>
            </a:pPr>
            <a:r>
              <a:rPr lang="en-US" sz="3200" dirty="0"/>
              <a:t>Development of a user-friendly interface for city planners and policymakers.</a:t>
            </a:r>
          </a:p>
          <a:p>
            <a:pPr marL="971550" lvl="1" indent="-514350">
              <a:buFont typeface="+mj-lt"/>
              <a:buAutoNum type="arabicPeriod"/>
            </a:pPr>
            <a:r>
              <a:rPr lang="en-US" sz="3200" dirty="0"/>
              <a:t>Exploration of additional use cases, such as optimizing placement of other urban infrastructure (e.g., bike-sharing stations, public </a:t>
            </a:r>
            <a:r>
              <a:rPr lang="en-US" sz="3200" dirty="0" err="1"/>
              <a:t>WiFi</a:t>
            </a:r>
            <a:r>
              <a:rPr lang="en-US" sz="3200" dirty="0"/>
              <a:t> hotspots).</a:t>
            </a:r>
          </a:p>
        </p:txBody>
      </p:sp>
    </p:spTree>
    <p:extLst>
      <p:ext uri="{BB962C8B-B14F-4D97-AF65-F5344CB8AC3E}">
        <p14:creationId xmlns:p14="http://schemas.microsoft.com/office/powerpoint/2010/main" val="303477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5DCB-0F85-1295-C755-511455401783}"/>
              </a:ext>
            </a:extLst>
          </p:cNvPr>
          <p:cNvSpPr>
            <a:spLocks noGrp="1"/>
          </p:cNvSpPr>
          <p:nvPr>
            <p:ph type="title"/>
          </p:nvPr>
        </p:nvSpPr>
        <p:spPr/>
        <p:txBody>
          <a:bodyPr/>
          <a:lstStyle/>
          <a:p>
            <a:r>
              <a:rPr lang="en-US" b="1" dirty="0"/>
              <a:t>Intel Enhancements for EV Charging Station Placement Project</a:t>
            </a:r>
            <a:endParaRPr lang="en-IN" b="1" dirty="0"/>
          </a:p>
        </p:txBody>
      </p:sp>
      <p:sp>
        <p:nvSpPr>
          <p:cNvPr id="3" name="Content Placeholder 2">
            <a:extLst>
              <a:ext uri="{FF2B5EF4-FFF2-40B4-BE49-F238E27FC236}">
                <a16:creationId xmlns:a16="http://schemas.microsoft.com/office/drawing/2014/main" id="{DDFC4CB9-B554-0F6F-D4D1-621D31D56E91}"/>
              </a:ext>
            </a:extLst>
          </p:cNvPr>
          <p:cNvSpPr>
            <a:spLocks noGrp="1"/>
          </p:cNvSpPr>
          <p:nvPr>
            <p:ph idx="1"/>
          </p:nvPr>
        </p:nvSpPr>
        <p:spPr/>
        <p:txBody>
          <a:bodyPr>
            <a:normAutofit fontScale="55000" lnSpcReduction="20000"/>
          </a:bodyPr>
          <a:lstStyle/>
          <a:p>
            <a:pPr>
              <a:lnSpc>
                <a:spcPct val="120000"/>
              </a:lnSpc>
            </a:pPr>
            <a:r>
              <a:rPr lang="en-US" b="1" dirty="0"/>
              <a:t>Cloud and Workstation Solutions</a:t>
            </a:r>
          </a:p>
          <a:p>
            <a:pPr lvl="1">
              <a:lnSpc>
                <a:spcPct val="120000"/>
              </a:lnSpc>
              <a:buFont typeface="+mj-lt"/>
              <a:buAutoNum type="arabicPeriod"/>
            </a:pPr>
            <a:r>
              <a:rPr lang="en-US" dirty="0"/>
              <a:t>Intel® Developer Cloud </a:t>
            </a:r>
          </a:p>
          <a:p>
            <a:pPr marL="1200150" lvl="2" indent="-285750">
              <a:lnSpc>
                <a:spcPct val="120000"/>
              </a:lnSpc>
              <a:buFont typeface="+mj-lt"/>
              <a:buAutoNum type="arabicPeriod"/>
            </a:pPr>
            <a:r>
              <a:rPr lang="en-US" dirty="0"/>
              <a:t>Use this cloud platform for development, testing, and deployment.</a:t>
            </a:r>
          </a:p>
          <a:p>
            <a:pPr marL="1200150" lvl="2" indent="-285750">
              <a:lnSpc>
                <a:spcPct val="120000"/>
              </a:lnSpc>
              <a:buFont typeface="+mj-lt"/>
              <a:buAutoNum type="arabicPeriod"/>
            </a:pPr>
            <a:r>
              <a:rPr lang="en-US" dirty="0"/>
              <a:t>Benefits: Access to the latest Intel hardware and software stack, scalable resources for handling large datasets and complex models.</a:t>
            </a:r>
          </a:p>
          <a:p>
            <a:pPr lvl="1">
              <a:lnSpc>
                <a:spcPct val="120000"/>
              </a:lnSpc>
              <a:buFont typeface="+mj-lt"/>
              <a:buAutoNum type="arabicPeriod"/>
            </a:pPr>
            <a:r>
              <a:rPr lang="en-US" dirty="0"/>
              <a:t>Intel® AI Performance Centers (AIPC) </a:t>
            </a:r>
          </a:p>
          <a:p>
            <a:pPr marL="1200150" lvl="2" indent="-285750">
              <a:lnSpc>
                <a:spcPct val="120000"/>
              </a:lnSpc>
              <a:buFont typeface="+mj-lt"/>
              <a:buAutoNum type="arabicPeriod"/>
            </a:pPr>
            <a:r>
              <a:rPr lang="en-US" dirty="0"/>
              <a:t>Collaborate with Intel AIPCs for optimizing the solution.</a:t>
            </a:r>
          </a:p>
          <a:p>
            <a:pPr marL="1200150" lvl="2" indent="-285750">
              <a:lnSpc>
                <a:spcPct val="120000"/>
              </a:lnSpc>
              <a:buFont typeface="+mj-lt"/>
              <a:buAutoNum type="arabicPeriod"/>
            </a:pPr>
            <a:r>
              <a:rPr lang="en-US" dirty="0"/>
              <a:t>Benefits: Expert guidance on Intel technology integration and performance tuning.</a:t>
            </a:r>
          </a:p>
          <a:p>
            <a:pPr lvl="1">
              <a:lnSpc>
                <a:spcPct val="120000"/>
              </a:lnSpc>
              <a:buFont typeface="+mj-lt"/>
              <a:buAutoNum type="arabicPeriod"/>
            </a:pPr>
            <a:r>
              <a:rPr lang="en-US" dirty="0"/>
              <a:t>Intel® NUC </a:t>
            </a:r>
          </a:p>
          <a:p>
            <a:pPr marL="1200150" lvl="2" indent="-285750">
              <a:lnSpc>
                <a:spcPct val="120000"/>
              </a:lnSpc>
              <a:buFont typeface="+mj-lt"/>
              <a:buAutoNum type="arabicPeriod"/>
            </a:pPr>
            <a:r>
              <a:rPr lang="en-US" dirty="0"/>
              <a:t>Deploy the solution on Intel NUC for edge computing scenarios.</a:t>
            </a:r>
          </a:p>
          <a:p>
            <a:pPr marL="1200150" lvl="2" indent="-285750">
              <a:lnSpc>
                <a:spcPct val="120000"/>
              </a:lnSpc>
              <a:buFont typeface="+mj-lt"/>
              <a:buAutoNum type="arabicPeriod"/>
            </a:pPr>
            <a:r>
              <a:rPr lang="en-US" dirty="0"/>
              <a:t>Benefits: Compact, high-performance computing for on-site EVCS optimization in urban environments.</a:t>
            </a:r>
          </a:p>
          <a:p>
            <a:pPr>
              <a:lnSpc>
                <a:spcPct val="120000"/>
              </a:lnSpc>
            </a:pPr>
            <a:r>
              <a:rPr lang="en-US" b="1" dirty="0"/>
              <a:t>Hugging Face Integration</a:t>
            </a:r>
          </a:p>
          <a:p>
            <a:pPr lvl="1">
              <a:lnSpc>
                <a:spcPct val="120000"/>
              </a:lnSpc>
              <a:buFont typeface="+mj-lt"/>
              <a:buAutoNum type="arabicPeriod"/>
            </a:pPr>
            <a:r>
              <a:rPr lang="en-US" dirty="0"/>
              <a:t>Optimized Hugging Face Models on Intel Architecture </a:t>
            </a:r>
          </a:p>
          <a:p>
            <a:pPr marL="1200150" lvl="2" indent="-285750">
              <a:lnSpc>
                <a:spcPct val="120000"/>
              </a:lnSpc>
              <a:buFont typeface="+mj-lt"/>
              <a:buAutoNum type="arabicPeriod"/>
            </a:pPr>
            <a:r>
              <a:rPr lang="en-US" dirty="0"/>
              <a:t>Utilize pre-trained models optimized for Intel hardware.</a:t>
            </a:r>
          </a:p>
          <a:p>
            <a:pPr marL="1200150" lvl="2" indent="-285750">
              <a:lnSpc>
                <a:spcPct val="120000"/>
              </a:lnSpc>
              <a:buFont typeface="+mj-lt"/>
              <a:buAutoNum type="arabicPeriod"/>
            </a:pPr>
            <a:r>
              <a:rPr lang="en-US" dirty="0"/>
              <a:t>Benefits: Improved performance for natural language processing tasks, potentially useful for analyzing location descriptions or user feedback.</a:t>
            </a:r>
          </a:p>
          <a:p>
            <a:pPr lvl="1">
              <a:lnSpc>
                <a:spcPct val="120000"/>
              </a:lnSpc>
              <a:buFont typeface="+mj-lt"/>
              <a:buAutoNum type="arabicPeriod"/>
            </a:pPr>
            <a:r>
              <a:rPr lang="en-US" dirty="0"/>
              <a:t>Intel-Optimized Containers on Hugging Face </a:t>
            </a:r>
          </a:p>
          <a:p>
            <a:pPr marL="1200150" lvl="2" indent="-285750">
              <a:lnSpc>
                <a:spcPct val="120000"/>
              </a:lnSpc>
              <a:buFont typeface="+mj-lt"/>
              <a:buAutoNum type="arabicPeriod"/>
            </a:pPr>
            <a:r>
              <a:rPr lang="en-US" dirty="0"/>
              <a:t>Deploy the project using Intel-optimized containers available on Hugging Face.</a:t>
            </a:r>
          </a:p>
          <a:p>
            <a:pPr marL="1200150" lvl="2" indent="-285750">
              <a:lnSpc>
                <a:spcPct val="120000"/>
              </a:lnSpc>
              <a:buFont typeface="+mj-lt"/>
              <a:buAutoNum type="arabicPeriod"/>
            </a:pPr>
            <a:r>
              <a:rPr lang="en-US" dirty="0"/>
              <a:t>Benefits: Streamlined deployment with optimized performance out of the box.</a:t>
            </a:r>
          </a:p>
          <a:p>
            <a:pPr>
              <a:lnSpc>
                <a:spcPct val="120000"/>
              </a:lnSpc>
            </a:pPr>
            <a:endParaRPr lang="en-IN" dirty="0"/>
          </a:p>
        </p:txBody>
      </p:sp>
    </p:spTree>
    <p:extLst>
      <p:ext uri="{BB962C8B-B14F-4D97-AF65-F5344CB8AC3E}">
        <p14:creationId xmlns:p14="http://schemas.microsoft.com/office/powerpoint/2010/main" val="23219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3790-3A32-95C1-9FF2-677B1CF36683}"/>
              </a:ext>
            </a:extLst>
          </p:cNvPr>
          <p:cNvSpPr>
            <a:spLocks noGrp="1"/>
          </p:cNvSpPr>
          <p:nvPr>
            <p:ph type="title"/>
          </p:nvPr>
        </p:nvSpPr>
        <p:spPr/>
        <p:txBody>
          <a:bodyPr>
            <a:normAutofit/>
          </a:bodyPr>
          <a:lstStyle/>
          <a:p>
            <a:r>
              <a:rPr lang="en-IN" sz="6000" b="1" dirty="0"/>
              <a:t>Problem statement</a:t>
            </a:r>
          </a:p>
        </p:txBody>
      </p:sp>
      <p:sp>
        <p:nvSpPr>
          <p:cNvPr id="3" name="Content Placeholder 2">
            <a:extLst>
              <a:ext uri="{FF2B5EF4-FFF2-40B4-BE49-F238E27FC236}">
                <a16:creationId xmlns:a16="http://schemas.microsoft.com/office/drawing/2014/main" id="{7C4CB96E-05C7-0ADB-E6F2-90666EC2F13A}"/>
              </a:ext>
            </a:extLst>
          </p:cNvPr>
          <p:cNvSpPr>
            <a:spLocks noGrp="1"/>
          </p:cNvSpPr>
          <p:nvPr>
            <p:ph idx="1"/>
          </p:nvPr>
        </p:nvSpPr>
        <p:spPr/>
        <p:txBody>
          <a:bodyPr>
            <a:normAutofit/>
          </a:bodyPr>
          <a:lstStyle/>
          <a:p>
            <a:r>
              <a:rPr lang="en-US" sz="2400" dirty="0"/>
              <a:t>Our project addresses the critical urban sustainability challenge of optimal placement of Electric Vehicle Charging Stations (EVCS) in cities. As the world transitions towards electric mobility to combat climate change and reduce dependency on fossil fuels, the lack of adequate charging infrastructure remains a significant barrier to widespread EV adoption.</a:t>
            </a:r>
          </a:p>
          <a:p>
            <a:r>
              <a:rPr lang="en-US" sz="2400" dirty="0"/>
              <a:t>This problem is crucial because:</a:t>
            </a:r>
          </a:p>
          <a:p>
            <a:pPr marL="914400" lvl="1" indent="-457200">
              <a:buFont typeface="+mj-lt"/>
              <a:buAutoNum type="arabicPeriod"/>
            </a:pPr>
            <a:r>
              <a:rPr lang="en-US" sz="2000" dirty="0"/>
              <a:t>It directly impacts the feasibility and convenience of EV use in urban areas.</a:t>
            </a:r>
          </a:p>
          <a:p>
            <a:pPr marL="914400" lvl="1" indent="-457200">
              <a:buFont typeface="+mj-lt"/>
              <a:buAutoNum type="arabicPeriod"/>
            </a:pPr>
            <a:r>
              <a:rPr lang="en-US" sz="2000" dirty="0"/>
              <a:t>Proper EVCS placement can encourage EV adoption, reducing urban air pollution and greenhouse gas emissions.</a:t>
            </a:r>
          </a:p>
          <a:p>
            <a:pPr marL="914400" lvl="1" indent="-457200">
              <a:buFont typeface="+mj-lt"/>
              <a:buAutoNum type="arabicPeriod"/>
            </a:pPr>
            <a:r>
              <a:rPr lang="en-US" sz="2000" dirty="0"/>
              <a:t>It affects urban planning and development, influencing traffic patterns and land use.</a:t>
            </a:r>
          </a:p>
          <a:p>
            <a:pPr marL="914400" lvl="1" indent="-457200">
              <a:buFont typeface="+mj-lt"/>
              <a:buAutoNum type="arabicPeriod"/>
            </a:pPr>
            <a:r>
              <a:rPr lang="en-US" sz="2000" dirty="0"/>
              <a:t>Optimal placement ensures efficient use of resources and maximizes the utility of each charging station.</a:t>
            </a:r>
          </a:p>
          <a:p>
            <a:endParaRPr lang="en-IN" sz="2400" dirty="0"/>
          </a:p>
        </p:txBody>
      </p:sp>
    </p:spTree>
    <p:extLst>
      <p:ext uri="{BB962C8B-B14F-4D97-AF65-F5344CB8AC3E}">
        <p14:creationId xmlns:p14="http://schemas.microsoft.com/office/powerpoint/2010/main" val="426482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2CC1-3D85-8625-2F05-797F98BEA6A9}"/>
              </a:ext>
            </a:extLst>
          </p:cNvPr>
          <p:cNvSpPr>
            <a:spLocks noGrp="1"/>
          </p:cNvSpPr>
          <p:nvPr>
            <p:ph type="title"/>
          </p:nvPr>
        </p:nvSpPr>
        <p:spPr>
          <a:xfrm>
            <a:off x="838200" y="122237"/>
            <a:ext cx="10515600" cy="1325563"/>
          </a:xfrm>
        </p:spPr>
        <p:txBody>
          <a:bodyPr>
            <a:normAutofit/>
          </a:bodyPr>
          <a:lstStyle/>
          <a:p>
            <a:r>
              <a:rPr lang="en-IN" sz="5400" b="1" dirty="0"/>
              <a:t>Solution Description</a:t>
            </a:r>
          </a:p>
        </p:txBody>
      </p:sp>
      <p:sp>
        <p:nvSpPr>
          <p:cNvPr id="3" name="Content Placeholder 2">
            <a:extLst>
              <a:ext uri="{FF2B5EF4-FFF2-40B4-BE49-F238E27FC236}">
                <a16:creationId xmlns:a16="http://schemas.microsoft.com/office/drawing/2014/main" id="{B3764AEB-2340-29D0-7D72-428F2AEDA056}"/>
              </a:ext>
            </a:extLst>
          </p:cNvPr>
          <p:cNvSpPr>
            <a:spLocks noGrp="1"/>
          </p:cNvSpPr>
          <p:nvPr>
            <p:ph idx="1"/>
          </p:nvPr>
        </p:nvSpPr>
        <p:spPr>
          <a:xfrm>
            <a:off x="838200" y="1447800"/>
            <a:ext cx="10805160" cy="4729163"/>
          </a:xfrm>
        </p:spPr>
        <p:txBody>
          <a:bodyPr>
            <a:normAutofit fontScale="92500" lnSpcReduction="20000"/>
          </a:bodyPr>
          <a:lstStyle/>
          <a:p>
            <a:pPr>
              <a:lnSpc>
                <a:spcPct val="120000"/>
              </a:lnSpc>
            </a:pPr>
            <a:r>
              <a:rPr lang="en-US" sz="1800" dirty="0"/>
              <a:t>Our AI-driven solution leverages machine learning algorithms to predict optimal locations for EVCS placement based on spatial-economic factors. The core innovation lies in our comprehensive approach that considers multiple urban features:</a:t>
            </a:r>
          </a:p>
          <a:p>
            <a:pPr lvl="1">
              <a:lnSpc>
                <a:spcPct val="120000"/>
              </a:lnSpc>
              <a:buFont typeface="+mj-lt"/>
              <a:buAutoNum type="arabicPeriod"/>
            </a:pPr>
            <a:r>
              <a:rPr lang="en-US" sz="1400" dirty="0"/>
              <a:t>Geospatial data: City layouts, road networks, and existing infrastructure.</a:t>
            </a:r>
          </a:p>
          <a:p>
            <a:pPr lvl="1">
              <a:lnSpc>
                <a:spcPct val="120000"/>
              </a:lnSpc>
              <a:buFont typeface="+mj-lt"/>
              <a:buAutoNum type="arabicPeriod"/>
            </a:pPr>
            <a:r>
              <a:rPr lang="en-US" sz="1400" dirty="0"/>
              <a:t>Points of Interest (POI): Locations where EV users are likely to spend time.</a:t>
            </a:r>
          </a:p>
          <a:p>
            <a:pPr lvl="1">
              <a:lnSpc>
                <a:spcPct val="120000"/>
              </a:lnSpc>
              <a:buFont typeface="+mj-lt"/>
              <a:buAutoNum type="arabicPeriod"/>
            </a:pPr>
            <a:r>
              <a:rPr lang="en-US" sz="1400" dirty="0"/>
              <a:t>Population density: As a proxy for potential EV adoption and charging demand.</a:t>
            </a:r>
          </a:p>
          <a:p>
            <a:pPr lvl="1">
              <a:lnSpc>
                <a:spcPct val="120000"/>
              </a:lnSpc>
              <a:buFont typeface="+mj-lt"/>
              <a:buAutoNum type="arabicPeriod"/>
            </a:pPr>
            <a:r>
              <a:rPr lang="en-US" sz="1400" dirty="0"/>
              <a:t>Existing EVCS locations: To identify underserved areas.</a:t>
            </a:r>
          </a:p>
          <a:p>
            <a:pPr>
              <a:lnSpc>
                <a:spcPct val="120000"/>
              </a:lnSpc>
            </a:pPr>
            <a:r>
              <a:rPr lang="en-US" sz="1800" dirty="0"/>
              <a:t>The solution works by:</a:t>
            </a:r>
          </a:p>
          <a:p>
            <a:pPr lvl="1">
              <a:lnSpc>
                <a:spcPct val="120000"/>
              </a:lnSpc>
              <a:buFont typeface="+mj-lt"/>
              <a:buAutoNum type="arabicPeriod"/>
            </a:pPr>
            <a:r>
              <a:rPr lang="en-US" sz="1400" dirty="0"/>
              <a:t>Dividing cities into 500m x 500m grid cells.</a:t>
            </a:r>
          </a:p>
          <a:p>
            <a:pPr lvl="1">
              <a:lnSpc>
                <a:spcPct val="120000"/>
              </a:lnSpc>
              <a:buFont typeface="+mj-lt"/>
              <a:buAutoNum type="arabicPeriod"/>
            </a:pPr>
            <a:r>
              <a:rPr lang="en-US" sz="1400" dirty="0"/>
              <a:t>Collecting and preprocessing relevant data for each grid cell.</a:t>
            </a:r>
          </a:p>
          <a:p>
            <a:pPr lvl="1">
              <a:lnSpc>
                <a:spcPct val="120000"/>
              </a:lnSpc>
              <a:buFont typeface="+mj-lt"/>
              <a:buAutoNum type="arabicPeriod"/>
            </a:pPr>
            <a:r>
              <a:rPr lang="en-US" sz="1400" dirty="0"/>
              <a:t>Training machine learning models on this data to predict the suitability of each cell for EVCS placement.</a:t>
            </a:r>
          </a:p>
          <a:p>
            <a:pPr lvl="1">
              <a:lnSpc>
                <a:spcPct val="120000"/>
              </a:lnSpc>
              <a:buFont typeface="+mj-lt"/>
              <a:buAutoNum type="arabicPeriod"/>
            </a:pPr>
            <a:r>
              <a:rPr lang="en-US" sz="1400" dirty="0"/>
              <a:t>Evaluating and comparing different models to find the best performer.</a:t>
            </a:r>
          </a:p>
          <a:p>
            <a:pPr lvl="1">
              <a:lnSpc>
                <a:spcPct val="120000"/>
              </a:lnSpc>
              <a:buFont typeface="+mj-lt"/>
              <a:buAutoNum type="arabicPeriod"/>
            </a:pPr>
            <a:r>
              <a:rPr lang="en-US" sz="1400" dirty="0"/>
              <a:t>Using the best model to predict optimal EVCS locations across the entire city.</a:t>
            </a:r>
          </a:p>
          <a:p>
            <a:pPr>
              <a:lnSpc>
                <a:spcPct val="120000"/>
              </a:lnSpc>
            </a:pPr>
            <a:r>
              <a:rPr lang="en-US" sz="1800" dirty="0"/>
              <a:t>AI is leveraged through the use of various machine learning classifiers (e.g., Random Forest, Decision Trees, Naive Bayes) that learn patterns from the spatial-economic data to make predictions. This approach allows for data-driven, objective decision-making in EVCS placement, considering complex interactions between various urban factors.</a:t>
            </a:r>
          </a:p>
        </p:txBody>
      </p:sp>
    </p:spTree>
    <p:extLst>
      <p:ext uri="{BB962C8B-B14F-4D97-AF65-F5344CB8AC3E}">
        <p14:creationId xmlns:p14="http://schemas.microsoft.com/office/powerpoint/2010/main" val="69865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C073AD-4941-C334-2896-1F1D3C5F9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 y="2442790"/>
            <a:ext cx="12298680" cy="3678610"/>
          </a:xfrm>
          <a:prstGeom prst="rect">
            <a:avLst/>
          </a:prstGeom>
        </p:spPr>
      </p:pic>
      <p:sp>
        <p:nvSpPr>
          <p:cNvPr id="10" name="TextBox 9">
            <a:extLst>
              <a:ext uri="{FF2B5EF4-FFF2-40B4-BE49-F238E27FC236}">
                <a16:creationId xmlns:a16="http://schemas.microsoft.com/office/drawing/2014/main" id="{2D3634D4-8777-1254-79F0-965BEED241A2}"/>
              </a:ext>
            </a:extLst>
          </p:cNvPr>
          <p:cNvSpPr txBox="1"/>
          <p:nvPr/>
        </p:nvSpPr>
        <p:spPr>
          <a:xfrm>
            <a:off x="91440" y="552812"/>
            <a:ext cx="11902440" cy="1107996"/>
          </a:xfrm>
          <a:prstGeom prst="rect">
            <a:avLst/>
          </a:prstGeom>
          <a:noFill/>
        </p:spPr>
        <p:txBody>
          <a:bodyPr wrap="square" rtlCol="0">
            <a:spAutoFit/>
          </a:bodyPr>
          <a:lstStyle/>
          <a:p>
            <a:r>
              <a:rPr lang="en-IN" sz="6600" dirty="0"/>
              <a:t>FLOWCHAT FOR THE PROJECT</a:t>
            </a:r>
          </a:p>
        </p:txBody>
      </p:sp>
    </p:spTree>
    <p:extLst>
      <p:ext uri="{BB962C8B-B14F-4D97-AF65-F5344CB8AC3E}">
        <p14:creationId xmlns:p14="http://schemas.microsoft.com/office/powerpoint/2010/main" val="308235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106D-6AA7-365C-7CA2-9B790F3A6D8F}"/>
              </a:ext>
            </a:extLst>
          </p:cNvPr>
          <p:cNvSpPr>
            <a:spLocks noGrp="1"/>
          </p:cNvSpPr>
          <p:nvPr>
            <p:ph type="title"/>
          </p:nvPr>
        </p:nvSpPr>
        <p:spPr/>
        <p:txBody>
          <a:bodyPr>
            <a:normAutofit/>
          </a:bodyPr>
          <a:lstStyle/>
          <a:p>
            <a:r>
              <a:rPr lang="en-IN" sz="6000" b="1" dirty="0"/>
              <a:t>Technical Architecture</a:t>
            </a:r>
          </a:p>
        </p:txBody>
      </p:sp>
      <p:sp>
        <p:nvSpPr>
          <p:cNvPr id="3" name="Content Placeholder 2">
            <a:extLst>
              <a:ext uri="{FF2B5EF4-FFF2-40B4-BE49-F238E27FC236}">
                <a16:creationId xmlns:a16="http://schemas.microsoft.com/office/drawing/2014/main" id="{856667F1-56CE-194A-1270-5EF5D66252AD}"/>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We evaluated multiple machine learning models, including:</a:t>
            </a:r>
          </a:p>
          <a:p>
            <a:pPr>
              <a:buFont typeface="Wingdings" panose="05000000000000000000" pitchFamily="2" charset="2"/>
              <a:buChar char="Ø"/>
            </a:pPr>
            <a:r>
              <a:rPr lang="en-IN" dirty="0"/>
              <a:t>Decision Tree Classifier</a:t>
            </a:r>
          </a:p>
          <a:p>
            <a:pPr>
              <a:buFont typeface="Wingdings" panose="05000000000000000000" pitchFamily="2" charset="2"/>
              <a:buChar char="Ø"/>
            </a:pPr>
            <a:r>
              <a:rPr lang="en-IN" dirty="0"/>
              <a:t>Random Forest Classifier</a:t>
            </a:r>
          </a:p>
          <a:p>
            <a:pPr>
              <a:buFont typeface="Wingdings" panose="05000000000000000000" pitchFamily="2" charset="2"/>
              <a:buChar char="Ø"/>
            </a:pPr>
            <a:r>
              <a:rPr lang="en-IN" dirty="0"/>
              <a:t>Bernoulli Naive Bayes</a:t>
            </a:r>
          </a:p>
          <a:p>
            <a:pPr>
              <a:buFont typeface="Wingdings" panose="05000000000000000000" pitchFamily="2" charset="2"/>
              <a:buChar char="Ø"/>
            </a:pPr>
            <a:r>
              <a:rPr lang="en-IN" dirty="0"/>
              <a:t>Logistic Regression</a:t>
            </a:r>
          </a:p>
          <a:p>
            <a:pPr>
              <a:buFont typeface="Wingdings" panose="05000000000000000000" pitchFamily="2" charset="2"/>
              <a:buChar char="Ø"/>
            </a:pPr>
            <a:r>
              <a:rPr lang="en-IN" dirty="0"/>
              <a:t>Bagging Classifier</a:t>
            </a:r>
          </a:p>
          <a:p>
            <a:pPr>
              <a:buFont typeface="Wingdings" panose="05000000000000000000" pitchFamily="2" charset="2"/>
              <a:buChar char="Ø"/>
            </a:pPr>
            <a:r>
              <a:rPr lang="en-IN" dirty="0"/>
              <a:t>Passive Aggressive Classifier</a:t>
            </a:r>
          </a:p>
          <a:p>
            <a:pPr>
              <a:buFont typeface="Wingdings" panose="05000000000000000000" pitchFamily="2" charset="2"/>
              <a:buChar char="Ø"/>
            </a:pPr>
            <a:r>
              <a:rPr lang="en-IN" dirty="0"/>
              <a:t>Extra Trees Classifier</a:t>
            </a:r>
          </a:p>
          <a:p>
            <a:pPr>
              <a:buFont typeface="Wingdings" panose="05000000000000000000" pitchFamily="2" charset="2"/>
              <a:buChar char="Ø"/>
            </a:pPr>
            <a:r>
              <a:rPr lang="en-IN" dirty="0"/>
              <a:t>AdaBoost Classifier</a:t>
            </a:r>
          </a:p>
          <a:p>
            <a:pPr>
              <a:buFont typeface="Wingdings" panose="05000000000000000000" pitchFamily="2" charset="2"/>
              <a:buChar char="Ø"/>
            </a:pPr>
            <a:r>
              <a:rPr lang="en-IN" dirty="0"/>
              <a:t>Ridge Classifier</a:t>
            </a:r>
          </a:p>
          <a:p>
            <a:pPr lvl="1">
              <a:buFont typeface="Wingdings" panose="05000000000000000000" pitchFamily="2" charset="2"/>
              <a:buChar char="Ø"/>
            </a:pPr>
            <a:r>
              <a:rPr lang="en-IN" dirty="0"/>
              <a:t>The Bernoulli Naive Bayes model showed the best overall performance in our experiments.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6291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2F79-A249-571A-7634-34D5C6D76B44}"/>
              </a:ext>
            </a:extLst>
          </p:cNvPr>
          <p:cNvSpPr>
            <a:spLocks noGrp="1"/>
          </p:cNvSpPr>
          <p:nvPr>
            <p:ph type="title"/>
          </p:nvPr>
        </p:nvSpPr>
        <p:spPr/>
        <p:txBody>
          <a:bodyPr>
            <a:normAutofit/>
          </a:bodyPr>
          <a:lstStyle/>
          <a:p>
            <a:r>
              <a:rPr lang="en-IN" sz="6000" b="1" dirty="0"/>
              <a:t>Datasets</a:t>
            </a:r>
          </a:p>
        </p:txBody>
      </p:sp>
      <p:sp>
        <p:nvSpPr>
          <p:cNvPr id="3" name="Content Placeholder 2">
            <a:extLst>
              <a:ext uri="{FF2B5EF4-FFF2-40B4-BE49-F238E27FC236}">
                <a16:creationId xmlns:a16="http://schemas.microsoft.com/office/drawing/2014/main" id="{49730C3A-32AE-5829-7E31-0633E80F03EF}"/>
              </a:ext>
            </a:extLst>
          </p:cNvPr>
          <p:cNvSpPr>
            <a:spLocks noGrp="1"/>
          </p:cNvSpPr>
          <p:nvPr>
            <p:ph idx="1"/>
          </p:nvPr>
        </p:nvSpPr>
        <p:spPr/>
        <p:txBody>
          <a:bodyPr/>
          <a:lstStyle/>
          <a:p>
            <a:r>
              <a:rPr lang="en-IN" dirty="0"/>
              <a:t>We created a custom dataset combining various spatial-economic features:</a:t>
            </a:r>
          </a:p>
          <a:p>
            <a:pPr>
              <a:buFont typeface="Arial" panose="020B0604020202020204" pitchFamily="34" charset="0"/>
              <a:buChar char="•"/>
            </a:pPr>
            <a:r>
              <a:rPr lang="en-IN" dirty="0"/>
              <a:t>City shape files from OpenStreetMap (OSM)</a:t>
            </a:r>
          </a:p>
          <a:p>
            <a:pPr>
              <a:buFont typeface="Arial" panose="020B0604020202020204" pitchFamily="34" charset="0"/>
              <a:buChar char="•"/>
            </a:pPr>
            <a:r>
              <a:rPr lang="en-IN" dirty="0"/>
              <a:t>Road network data from OSM</a:t>
            </a:r>
          </a:p>
          <a:p>
            <a:pPr>
              <a:buFont typeface="Arial" panose="020B0604020202020204" pitchFamily="34" charset="0"/>
              <a:buChar char="•"/>
            </a:pPr>
            <a:r>
              <a:rPr lang="en-IN" dirty="0"/>
              <a:t>Points of Interest data from OSM</a:t>
            </a:r>
          </a:p>
          <a:p>
            <a:pPr>
              <a:buFont typeface="Arial" panose="020B0604020202020204" pitchFamily="34" charset="0"/>
              <a:buChar char="•"/>
            </a:pPr>
            <a:r>
              <a:rPr lang="en-IN" dirty="0"/>
              <a:t>Existing EVCS locations from the German Federal Network Agency</a:t>
            </a:r>
          </a:p>
          <a:p>
            <a:pPr>
              <a:buFont typeface="Arial" panose="020B0604020202020204" pitchFamily="34" charset="0"/>
              <a:buChar char="•"/>
            </a:pPr>
            <a:r>
              <a:rPr lang="en-IN" dirty="0"/>
              <a:t>Population density data from Meta's high-resolution population density dataset</a:t>
            </a:r>
          </a:p>
          <a:p>
            <a:endParaRPr lang="en-IN" dirty="0"/>
          </a:p>
        </p:txBody>
      </p:sp>
    </p:spTree>
    <p:extLst>
      <p:ext uri="{BB962C8B-B14F-4D97-AF65-F5344CB8AC3E}">
        <p14:creationId xmlns:p14="http://schemas.microsoft.com/office/powerpoint/2010/main" val="113457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31ACF4-7200-A6A7-49CA-35A9425A8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0"/>
            <a:ext cx="11866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8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0E8F-F954-D7FD-8D14-B9372B1AE209}"/>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D952CAE6-9373-210F-BED4-8ED166E12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F323BBD-5FF2-6724-752D-0B8EAAF8199E}"/>
              </a:ext>
            </a:extLst>
          </p:cNvPr>
          <p:cNvSpPr/>
          <p:nvPr/>
        </p:nvSpPr>
        <p:spPr>
          <a:xfrm>
            <a:off x="7447280" y="6299200"/>
            <a:ext cx="4612640" cy="355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6D5A9B0-8762-ECB0-4248-DAA84817ADC3}"/>
              </a:ext>
            </a:extLst>
          </p:cNvPr>
          <p:cNvSpPr/>
          <p:nvPr/>
        </p:nvSpPr>
        <p:spPr>
          <a:xfrm>
            <a:off x="7762240" y="5943600"/>
            <a:ext cx="4297680" cy="355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068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99ED-3E97-C403-08F8-A4A023F0786B}"/>
              </a:ext>
            </a:extLst>
          </p:cNvPr>
          <p:cNvSpPr>
            <a:spLocks noGrp="1"/>
          </p:cNvSpPr>
          <p:nvPr>
            <p:ph type="title"/>
          </p:nvPr>
        </p:nvSpPr>
        <p:spPr>
          <a:xfrm>
            <a:off x="0" y="-254635"/>
            <a:ext cx="10515600" cy="1325563"/>
          </a:xfrm>
        </p:spPr>
        <p:txBody>
          <a:bodyPr/>
          <a:lstStyle/>
          <a:p>
            <a:r>
              <a:rPr lang="en-IN" dirty="0"/>
              <a:t>Results</a:t>
            </a:r>
          </a:p>
        </p:txBody>
      </p:sp>
      <p:pic>
        <p:nvPicPr>
          <p:cNvPr id="5" name="Picture 4">
            <a:extLst>
              <a:ext uri="{FF2B5EF4-FFF2-40B4-BE49-F238E27FC236}">
                <a16:creationId xmlns:a16="http://schemas.microsoft.com/office/drawing/2014/main" id="{4B18C0A2-C1FA-0A53-70F0-D2269C7DE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7406"/>
            <a:ext cx="12192000" cy="5871188"/>
          </a:xfrm>
          <a:prstGeom prst="rect">
            <a:avLst/>
          </a:prstGeom>
        </p:spPr>
      </p:pic>
    </p:spTree>
    <p:extLst>
      <p:ext uri="{BB962C8B-B14F-4D97-AF65-F5344CB8AC3E}">
        <p14:creationId xmlns:p14="http://schemas.microsoft.com/office/powerpoint/2010/main" val="3923767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02B6E7-582A-4768-8DC2-A50E39FAC4C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105</TotalTime>
  <Words>937</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Geo-Economic Optimization for Strategic EV Charger Location</vt:lpstr>
      <vt:lpstr>Problem statement</vt:lpstr>
      <vt:lpstr>Solution Description</vt:lpstr>
      <vt:lpstr>PowerPoint Presentation</vt:lpstr>
      <vt:lpstr>Technical Architecture</vt:lpstr>
      <vt:lpstr>Datasets</vt:lpstr>
      <vt:lpstr>PowerPoint Presentation</vt:lpstr>
      <vt:lpstr>PowerPoint Presentation</vt:lpstr>
      <vt:lpstr>Results</vt:lpstr>
      <vt:lpstr>Social, Ecological and Economic Impact</vt:lpstr>
      <vt:lpstr>Integration with Existing Ecosystems</vt:lpstr>
      <vt:lpstr>Future Potential and Scalability</vt:lpstr>
      <vt:lpstr>PowerPoint Presentation</vt:lpstr>
      <vt:lpstr>Intel Enhancements for EV Charging Station Placement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Manthan Shah</dc:creator>
  <cp:lastModifiedBy>Manthan Shah</cp:lastModifiedBy>
  <cp:revision>1</cp:revision>
  <dcterms:created xsi:type="dcterms:W3CDTF">2024-09-27T21:44:17Z</dcterms:created>
  <dcterms:modified xsi:type="dcterms:W3CDTF">2024-09-28T07:50:03Z</dcterms:modified>
</cp:coreProperties>
</file>