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80" r:id="rId2"/>
    <p:sldId id="277" r:id="rId3"/>
    <p:sldId id="278" r:id="rId4"/>
    <p:sldId id="282" r:id="rId5"/>
    <p:sldId id="283" r:id="rId6"/>
    <p:sldId id="262" r:id="rId7"/>
    <p:sldId id="263" r:id="rId8"/>
    <p:sldId id="269" r:id="rId9"/>
    <p:sldId id="281" r:id="rId10"/>
    <p:sldId id="272" r:id="rId11"/>
    <p:sldId id="274" r:id="rId12"/>
    <p:sldId id="275" r:id="rId13"/>
    <p:sldId id="27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629"/>
    <a:srgbClr val="FF00FF"/>
    <a:srgbClr val="3DD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826" autoAdjust="0"/>
  </p:normalViewPr>
  <p:slideViewPr>
    <p:cSldViewPr>
      <p:cViewPr varScale="1">
        <p:scale>
          <a:sx n="68" d="100"/>
          <a:sy n="68" d="100"/>
        </p:scale>
        <p:origin x="-28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15DBE-6B15-43B8-BDB4-1BFB8EB0A94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D388E-1982-46A5-B76C-539067D08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3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57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„helló világ” már hagyomány.</a:t>
            </a:r>
          </a:p>
          <a:p>
            <a:r>
              <a:rPr lang="hu-HU" dirty="0" smtClean="0"/>
              <a:t>Minden programozó adott nyelven elsőre a legegyszerűbb programot írja meg.</a:t>
            </a:r>
          </a:p>
          <a:p>
            <a:r>
              <a:rPr lang="hu-HU" dirty="0" smtClean="0"/>
              <a:t>Azokon a rendszereken, amik szöveges üzenetet tudnak küldeni a Hello</a:t>
            </a:r>
            <a:r>
              <a:rPr lang="hu-HU" baseline="0" dirty="0" smtClean="0"/>
              <a:t> World!, vagy Helló Világ! Kiíratása szokott az első program lennei.</a:t>
            </a:r>
          </a:p>
          <a:p>
            <a:endParaRPr lang="hu-HU" baseline="0" dirty="0" smtClean="0"/>
          </a:p>
          <a:p>
            <a:r>
              <a:rPr lang="hu-HU" baseline="0" dirty="0" smtClean="0"/>
              <a:t>HW programozói környezetben ez egy LED felvillantása.</a:t>
            </a:r>
          </a:p>
          <a:p>
            <a:endParaRPr lang="hu-HU" baseline="0" dirty="0" smtClean="0"/>
          </a:p>
          <a:p>
            <a:r>
              <a:rPr lang="hu-HU" baseline="0" dirty="0" smtClean="0"/>
              <a:t>Ez a ti Helló Világ programotok.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32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 begépelt szövegből a program az a &lt;script&gt;&lt;/script&gt; közötti területen</a:t>
            </a:r>
            <a:r>
              <a:rPr lang="hu-HU" baseline="0" dirty="0" smtClean="0"/>
              <a:t> van.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A többi a HTML része.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A</a:t>
            </a:r>
            <a:r>
              <a:rPr lang="hu-HU" baseline="0" dirty="0" smtClean="0"/>
              <a:t> programunkban tetszőleges helyen írhatunk ilyen utasítást, ami információt küld a külvilágba.</a:t>
            </a:r>
          </a:p>
          <a:p>
            <a:r>
              <a:rPr lang="hu-HU" baseline="0" dirty="0" smtClean="0"/>
              <a:t>Bonyolult programnál, ami nem mindíg úgy működik, ahogy mi elképzeljük, jó segítség a hibák keresésére.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Legjobb, ha nem tanulod,</a:t>
            </a:r>
            <a:r>
              <a:rPr lang="hu-HU" baseline="0" dirty="0" smtClean="0"/>
              <a:t> hanem csinálod.</a:t>
            </a:r>
          </a:p>
          <a:p>
            <a:r>
              <a:rPr lang="hu-HU" dirty="0" smtClean="0"/>
              <a:t>Önképzés, önfejlesztés a legjobb mód a tudás megszerzésére.</a:t>
            </a:r>
          </a:p>
          <a:p>
            <a:r>
              <a:rPr lang="hu-HU" dirty="0" smtClean="0"/>
              <a:t>Saját ütemedben</a:t>
            </a:r>
            <a:r>
              <a:rPr lang="hu-HU" baseline="0" dirty="0" smtClean="0"/>
              <a:t> azzal foglalkozol, amire kiváncsi vagy.</a:t>
            </a:r>
          </a:p>
          <a:p>
            <a:r>
              <a:rPr lang="hu-HU" baseline="0" dirty="0" smtClean="0"/>
              <a:t>Csak legyen a végén elkészített, befejezett program.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Az angol nyelv az megkerülhetetlen.</a:t>
            </a:r>
          </a:p>
          <a:p>
            <a:r>
              <a:rPr lang="hu-HU" dirty="0" smtClean="0"/>
              <a:t>Ha nem érted és valamennyire</a:t>
            </a:r>
            <a:r>
              <a:rPr lang="hu-HU" baseline="0" dirty="0" smtClean="0"/>
              <a:t> beszéled az Angolt, akkor </a:t>
            </a:r>
            <a:r>
              <a:rPr lang="hu-HU" dirty="0" smtClean="0"/>
              <a:t>nagyon lassan fogsz haladni.</a:t>
            </a:r>
          </a:p>
          <a:p>
            <a:r>
              <a:rPr lang="hu-HU" dirty="0" smtClean="0"/>
              <a:t>Az elején még talán lesznek segédanyagogk, de minél inkáb haladsz és az új dolgokkal foglalkozol, annál kevésbé.</a:t>
            </a:r>
          </a:p>
          <a:p>
            <a:r>
              <a:rPr lang="hu-HU" dirty="0" smtClean="0"/>
              <a:t>Illetve gyorsabban és előbb találsz használható anyagot Angol nyelven.</a:t>
            </a:r>
          </a:p>
          <a:p>
            <a:r>
              <a:rPr lang="hu-HU" dirty="0" smtClean="0"/>
              <a:t>Azt egy egész világ használja.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17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Hogy</a:t>
            </a:r>
            <a:r>
              <a:rPr lang="hu-HU" baseline="0" dirty="0" smtClean="0"/>
              <a:t> jobban megértsétek, hogymi i s valójában a programozás, ahhoz ismételjük át a Neuman elvű számítógép működést.</a:t>
            </a:r>
          </a:p>
          <a:p>
            <a:r>
              <a:rPr lang="hu-HU" baseline="0" dirty="0" smtClean="0"/>
              <a:t>CPU: ALU, regiszterek, utasítás counter</a:t>
            </a:r>
          </a:p>
          <a:p>
            <a:r>
              <a:rPr lang="hu-HU" baseline="0" dirty="0" smtClean="0"/>
              <a:t>BUS</a:t>
            </a:r>
          </a:p>
          <a:p>
            <a:r>
              <a:rPr lang="hu-HU" baseline="0" dirty="0" smtClean="0"/>
              <a:t>Memória</a:t>
            </a:r>
          </a:p>
          <a:p>
            <a:endParaRPr lang="hu-HU" baseline="0" dirty="0" smtClean="0"/>
          </a:p>
          <a:p>
            <a:r>
              <a:rPr lang="hu-HU" baseline="0" dirty="0" smtClean="0"/>
              <a:t>A processzor felépítése tulajdonképpen egy rendszer a rendszerben.</a:t>
            </a:r>
          </a:p>
          <a:p>
            <a:r>
              <a:rPr lang="hu-HU" baseline="0" dirty="0" smtClean="0"/>
              <a:t>A processzornak struktúrált belső felépítése és saját programnyelve van.</a:t>
            </a:r>
          </a:p>
          <a:p>
            <a:r>
              <a:rPr lang="hu-HU" baseline="0" dirty="0" smtClean="0"/>
              <a:t>Ez a mikrokód. Ez vezérli a processzor elemeinek a működését.</a:t>
            </a:r>
          </a:p>
          <a:p>
            <a:r>
              <a:rPr lang="hu-HU" baseline="0" dirty="0" smtClean="0"/>
              <a:t>Példáúl az utasítás és adat cachelést. Ez a szükséges adatok előre betöltését jelenti a processzoron belüli köztes memóriába.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52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52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Mint az</a:t>
            </a:r>
            <a:r>
              <a:rPr lang="hu-HU" baseline="0" dirty="0" smtClean="0"/>
              <a:t> alkotó munka esetén mindíg, elöszőr tervezni kell.</a:t>
            </a:r>
          </a:p>
          <a:p>
            <a:r>
              <a:rPr lang="hu-HU" baseline="0" dirty="0" smtClean="0"/>
              <a:t>A tervezésre szánt idő sokszorosa megtérülhet kivitelezéskor.</a:t>
            </a:r>
          </a:p>
          <a:p>
            <a:r>
              <a:rPr lang="hu-HU" baseline="0" dirty="0" smtClean="0"/>
              <a:t>Ha nem funkciókat használunk, hanem 50 kör kirajzolásához az utasítás blokkokat egymás alá írjuk 50-szer.</a:t>
            </a:r>
          </a:p>
          <a:p>
            <a:endParaRPr lang="hu-HU" baseline="0" dirty="0" smtClean="0"/>
          </a:p>
          <a:p>
            <a:r>
              <a:rPr lang="hu-HU" baseline="0" dirty="0" smtClean="0"/>
              <a:t>A tervezéssel optimalizáljuk a futási időt, az igényelt memóriát, az igényelt adatot, a méretet, az elvégzett műeletek számát a kivitelezési időt ás minőséget.</a:t>
            </a:r>
          </a:p>
          <a:p>
            <a:endParaRPr lang="hu-HU" baseline="0" dirty="0" smtClean="0"/>
          </a:p>
          <a:p>
            <a:r>
              <a:rPr lang="hu-HU" baseline="0" dirty="0" smtClean="0"/>
              <a:t>Gyakorlot programozók gyakran esnek abba a hibába, hogy nem terveznek elég alaposan.</a:t>
            </a:r>
          </a:p>
          <a:p>
            <a:r>
              <a:rPr lang="hu-HU" baseline="0" dirty="0" smtClean="0"/>
              <a:t>Mondván, hogy van elég gyakorlatom, majd menet közben kitalálom.</a:t>
            </a:r>
          </a:p>
          <a:p>
            <a:r>
              <a:rPr lang="hu-HU" baseline="0" dirty="0" smtClean="0"/>
              <a:t>Ez így nem komoly munka. Inkább a szórakozás kategória egy hobby projektnél, amikor a kódolás élménye dominál.</a:t>
            </a:r>
          </a:p>
          <a:p>
            <a:r>
              <a:rPr lang="hu-HU" baseline="0" dirty="0" smtClean="0"/>
              <a:t>Bonyolultabb feladatoknál, plána, ha több résztvevős és egymásnak is írnak funkciókat, akkor ez nem működik, sőt, komoly károkat okoz.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5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Adatbázis kezelést adatbáziskezelő nylevben kell készíteni</a:t>
            </a:r>
          </a:p>
          <a:p>
            <a:r>
              <a:rPr lang="hu-HU" dirty="0" smtClean="0"/>
              <a:t>Asztali alkalmazást nem szerver oldali nyelvben készítünk</a:t>
            </a:r>
          </a:p>
          <a:p>
            <a:r>
              <a:rPr lang="hu-HU" dirty="0" smtClean="0"/>
              <a:t>Gyors futású rendszert nem script nyelvben készítünk.</a:t>
            </a:r>
          </a:p>
          <a:p>
            <a:endParaRPr lang="hu-HU" dirty="0" smtClean="0"/>
          </a:p>
          <a:p>
            <a:r>
              <a:rPr lang="hu-HU" dirty="0" smtClean="0"/>
              <a:t>Fontos még a nyelv támogatottsága, kiforrottsága is. A 2000-es években rengeteg nyelv jelent meg.</a:t>
            </a:r>
          </a:p>
          <a:p>
            <a:r>
              <a:rPr lang="hu-HU" dirty="0" smtClean="0"/>
              <a:t>Sok statisztika van erre, de mind fals. Pl a Github-ra feltölttt kódok nyelvéből indul ki.</a:t>
            </a:r>
          </a:p>
          <a:p>
            <a:r>
              <a:rPr lang="hu-HU" dirty="0" smtClean="0"/>
              <a:t>A nagyvállalatok nagy rendszereit nem töltik fel a gitHub-ra</a:t>
            </a:r>
          </a:p>
          <a:p>
            <a:endParaRPr lang="hu-HU" dirty="0" smtClean="0"/>
          </a:p>
          <a:p>
            <a:r>
              <a:rPr lang="hu-HU" dirty="0" smtClean="0"/>
              <a:t>A programozás igazi nyelve sokak szerint a C/C++</a:t>
            </a:r>
          </a:p>
          <a:p>
            <a:r>
              <a:rPr lang="hu-HU" dirty="0" smtClean="0"/>
              <a:t>Ez volt az első igazán hatékony és széles körben elterjedt programozási nyelv.</a:t>
            </a:r>
          </a:p>
          <a:p>
            <a:r>
              <a:rPr lang="hu-HU" dirty="0" smtClean="0"/>
              <a:t>A Unix operációs rendszer fejlesztéséhez hozták létre</a:t>
            </a:r>
            <a:r>
              <a:rPr lang="hu-HU" baseline="0" dirty="0" smtClean="0"/>
              <a:t> a hatvanas években.</a:t>
            </a:r>
            <a:endParaRPr lang="hu-HU" dirty="0" smtClean="0"/>
          </a:p>
          <a:p>
            <a:r>
              <a:rPr lang="hu-HU" dirty="0" smtClean="0"/>
              <a:t>Ebben írják az operációs rendszereke</a:t>
            </a:r>
            <a:r>
              <a:rPr lang="hu-HU" baseline="0" dirty="0" smtClean="0"/>
              <a:t> és a kritikus működésű</a:t>
            </a:r>
            <a:r>
              <a:rPr lang="hu-HU" dirty="0" smtClean="0"/>
              <a:t> rendszereket</a:t>
            </a:r>
          </a:p>
          <a:p>
            <a:r>
              <a:rPr lang="hu-HU" dirty="0" smtClean="0"/>
              <a:t>Biztos, hogy benne van az első 3 legelterjedtebb nyelv között</a:t>
            </a:r>
            <a:r>
              <a:rPr lang="hu-HU" baseline="0" dirty="0" smtClean="0"/>
              <a:t> és még nagyon sokáig ott is marad.</a:t>
            </a:r>
            <a:endParaRPr lang="hu-HU" dirty="0" smtClean="0"/>
          </a:p>
          <a:p>
            <a:r>
              <a:rPr lang="hu-HU" dirty="0" smtClean="0"/>
              <a:t>Nagygépes környezetben még használnak 70-es években fejlesztett nyelveket: Fortran</a:t>
            </a:r>
          </a:p>
          <a:p>
            <a:endParaRPr lang="hu-HU" dirty="0" smtClean="0"/>
          </a:p>
          <a:p>
            <a:r>
              <a:rPr lang="hu-HU" dirty="0" smtClean="0"/>
              <a:t>Az új nyelvek közül a Java emelkedik ki. Ennek</a:t>
            </a:r>
            <a:r>
              <a:rPr lang="hu-HU" baseline="0" dirty="0" smtClean="0"/>
              <a:t> oka a sokoldalusága:</a:t>
            </a:r>
          </a:p>
          <a:p>
            <a:r>
              <a:rPr lang="hu-HU" baseline="0" dirty="0" smtClean="0"/>
              <a:t>Hordozható, vagyis szinte minden operációs rendszeren fut ugyan az a kód.</a:t>
            </a:r>
          </a:p>
          <a:p>
            <a:r>
              <a:rPr lang="hu-HU" baseline="0" dirty="0" smtClean="0"/>
              <a:t>A molekula programot otthon a Linux gépemen fejlesztettem, de itt win10-en is ugyan úgy fut.</a:t>
            </a:r>
          </a:p>
          <a:p>
            <a:r>
              <a:rPr lang="hu-HU" baseline="0" dirty="0" smtClean="0"/>
              <a:t>Asztali alkalmazás, szerver oldal, Android nyelve is. Rengeteg programkönyvtár létezik hozzá.</a:t>
            </a:r>
          </a:p>
          <a:p>
            <a:r>
              <a:rPr lang="hu-HU" baseline="0" dirty="0" smtClean="0"/>
              <a:t>Folyamatosan fejlődik a kor kihívásainak eleget tesz. Biztonságos fejlesztést tesz lehetővé.</a:t>
            </a:r>
          </a:p>
          <a:p>
            <a:endParaRPr lang="hu-HU" baseline="0" dirty="0" smtClean="0"/>
          </a:p>
          <a:p>
            <a:r>
              <a:rPr lang="hu-HU" baseline="0" dirty="0" smtClean="0"/>
              <a:t>Manapság divatosak a script nyelvek:</a:t>
            </a:r>
          </a:p>
          <a:p>
            <a:r>
              <a:rPr lang="hu-HU" baseline="0" dirty="0" smtClean="0"/>
              <a:t>JS, nodejs, python – konnyen tanulható és sokan csak eddig jutnak.</a:t>
            </a:r>
          </a:p>
          <a:p>
            <a:r>
              <a:rPr lang="hu-HU" baseline="0" dirty="0" smtClean="0"/>
              <a:t>Ezekben is lehetne magasabb sznten objektumorientáltan programozni, de nem erre vannak kitalálva.</a:t>
            </a:r>
          </a:p>
          <a:p>
            <a:r>
              <a:rPr lang="hu-HU" baseline="0" dirty="0" smtClean="0"/>
              <a:t>Mivel kevés a programozó, a jó meg még kevesebb, ezért a cégek kénytelnek ezekben fejleszteni, hogy legyen programozójuk.</a:t>
            </a:r>
          </a:p>
          <a:p>
            <a:r>
              <a:rPr lang="hu-HU" baseline="0" dirty="0" smtClean="0"/>
              <a:t>Egyszerű alkalmazások esetén ez még lehet megoldás.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52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Ennek a kurzusnak a célja, hogy </a:t>
            </a:r>
            <a:r>
              <a:rPr lang="hu-HU" b="1" dirty="0" smtClean="0"/>
              <a:t>megfertőzzelek</a:t>
            </a:r>
            <a:r>
              <a:rPr lang="hu-HU" dirty="0" smtClean="0"/>
              <a:t> benneteket a programozással.</a:t>
            </a:r>
          </a:p>
          <a:p>
            <a:endParaRPr lang="hu-HU" dirty="0" smtClean="0"/>
          </a:p>
          <a:p>
            <a:r>
              <a:rPr lang="hu-HU" b="1" dirty="0" smtClean="0"/>
              <a:t>Ezért mindenki</a:t>
            </a:r>
            <a:r>
              <a:rPr lang="hu-HU" b="1" baseline="0" dirty="0" smtClean="0"/>
              <a:t> írni fog egy játékprogramot.</a:t>
            </a:r>
          </a:p>
          <a:p>
            <a:r>
              <a:rPr lang="hu-HU" baseline="0" dirty="0" smtClean="0"/>
              <a:t>Közössen írjuk, de mindenki magáét készíti el és maga szája íze szerint módosíthatja.</a:t>
            </a:r>
          </a:p>
          <a:p>
            <a:endParaRPr lang="hu-HU" dirty="0" smtClean="0"/>
          </a:p>
          <a:p>
            <a:r>
              <a:rPr lang="hu-HU" dirty="0" smtClean="0"/>
              <a:t>Ha valaki programozásba kezd, rögtön </a:t>
            </a:r>
            <a:r>
              <a:rPr lang="hu-HU" b="1" dirty="0" smtClean="0"/>
              <a:t>felmerül egy halom kérdés</a:t>
            </a:r>
            <a:r>
              <a:rPr lang="hu-HU" dirty="0" smtClean="0"/>
              <a:t>?</a:t>
            </a:r>
          </a:p>
          <a:p>
            <a:r>
              <a:rPr lang="hu-HU" dirty="0" smtClean="0"/>
              <a:t>Milyen nyelven programozzak? Milyen eszközöket használjak? </a:t>
            </a:r>
          </a:p>
          <a:p>
            <a:r>
              <a:rPr lang="hu-HU" dirty="0" smtClean="0"/>
              <a:t>Hogy kezdjem el? Mit programozzak?</a:t>
            </a:r>
          </a:p>
          <a:p>
            <a:endParaRPr lang="hu-HU" dirty="0" smtClean="0"/>
          </a:p>
          <a:p>
            <a:r>
              <a:rPr lang="hu-HU" dirty="0" smtClean="0"/>
              <a:t>Rengeteg nyelv, környezet és lehetőség van. De nem ez a </a:t>
            </a:r>
            <a:r>
              <a:rPr lang="hu-HU" b="1" dirty="0" smtClean="0"/>
              <a:t>lényeg</a:t>
            </a:r>
            <a:r>
              <a:rPr lang="hu-HU" dirty="0" smtClean="0"/>
              <a:t>, hanem </a:t>
            </a:r>
            <a:r>
              <a:rPr lang="hu-HU" b="1" dirty="0" smtClean="0"/>
              <a:t>a programozási alapminták és elvek ismerete</a:t>
            </a:r>
            <a:r>
              <a:rPr lang="hu-HU" dirty="0" smtClean="0"/>
              <a:t>.</a:t>
            </a:r>
          </a:p>
          <a:p>
            <a:r>
              <a:rPr lang="hu-HU" dirty="0" smtClean="0"/>
              <a:t>Ezek</a:t>
            </a:r>
            <a:r>
              <a:rPr lang="hu-HU" baseline="0" dirty="0" smtClean="0"/>
              <a:t> szinte </a:t>
            </a:r>
            <a:r>
              <a:rPr lang="hu-HU" b="1" baseline="0" dirty="0" smtClean="0"/>
              <a:t>minden nyelvben </a:t>
            </a:r>
            <a:r>
              <a:rPr lang="hu-HU" baseline="0" dirty="0" smtClean="0"/>
              <a:t>értelmezhetők. </a:t>
            </a:r>
            <a:r>
              <a:rPr lang="hu-HU" b="1" baseline="0" dirty="0" smtClean="0"/>
              <a:t>Ciklus, feltételek, függvények, rekurzió, objektum, rendezés, keresés, különböző algoritmusok és adatszerkezetek</a:t>
            </a:r>
            <a:r>
              <a:rPr lang="hu-HU" baseline="0" dirty="0" smtClean="0"/>
              <a:t>.</a:t>
            </a:r>
          </a:p>
          <a:p>
            <a:r>
              <a:rPr lang="hu-HU" baseline="0" dirty="0" smtClean="0"/>
              <a:t>Ezt a nehezebb elsajátítani, mint a nyelvet.</a:t>
            </a:r>
          </a:p>
          <a:p>
            <a:r>
              <a:rPr lang="hu-HU" baseline="0" dirty="0" smtClean="0"/>
              <a:t>A nyelv utána már alkalmazás, stílus és sokszor csak nagyzolás kérdése.</a:t>
            </a:r>
          </a:p>
          <a:p>
            <a:endParaRPr lang="hu-HU" dirty="0" smtClean="0"/>
          </a:p>
          <a:p>
            <a:r>
              <a:rPr lang="hu-HU" dirty="0" smtClean="0"/>
              <a:t>Mi most Javascriptben fogunk programozni. </a:t>
            </a:r>
          </a:p>
          <a:p>
            <a:r>
              <a:rPr lang="hu-HU" dirty="0" smtClean="0"/>
              <a:t>C/C++ -hoz</a:t>
            </a:r>
            <a:r>
              <a:rPr lang="hu-HU" baseline="0" dirty="0" smtClean="0"/>
              <a:t> hasonló a Java és ahhoz hasonló a JavaScript JS</a:t>
            </a:r>
          </a:p>
          <a:p>
            <a:endParaRPr lang="hu-HU" baseline="0" dirty="0" smtClean="0"/>
          </a:p>
          <a:p>
            <a:r>
              <a:rPr lang="hu-HU" baseline="0" dirty="0" smtClean="0"/>
              <a:t>Azért ebben, mert ebben a legegyszerűbb elkezdeni.</a:t>
            </a:r>
          </a:p>
          <a:p>
            <a:r>
              <a:rPr lang="hu-HU" baseline="0" dirty="0" smtClean="0"/>
              <a:t>Nagyobb bonyolúltabb programokat már IDE-ben és keretrendszerekkel készítenek (3D game engine? , pl Unity, CryEngine, UnrealEngine, idTech).</a:t>
            </a:r>
          </a:p>
          <a:p>
            <a:r>
              <a:rPr lang="hu-HU" baseline="0" dirty="0" smtClean="0"/>
              <a:t>IDE – Integrated Development Environment</a:t>
            </a:r>
          </a:p>
          <a:p>
            <a:r>
              <a:rPr lang="hu-HU" baseline="0" dirty="0" smtClean="0"/>
              <a:t>Mi most notepad-dal kezdjük az alapok megismerését. Ez a legfapadosabb megoldás, de ha más nincs ezzel is lehet.</a:t>
            </a:r>
          </a:p>
          <a:p>
            <a:r>
              <a:rPr lang="hu-HU" baseline="0" dirty="0" smtClean="0"/>
              <a:t>Majd a </a:t>
            </a:r>
            <a:r>
              <a:rPr lang="hu-HU" baseline="0" dirty="0" smtClean="0"/>
              <a:t>játékprogramot pedig egy profi programozói környezetben írjuk. Én is a programjaim egy jó részét ebben csinálom. A Java-t Eclipse-ben.</a:t>
            </a:r>
          </a:p>
          <a:p>
            <a:endParaRPr lang="hu-H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52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Mi az a debug – hibakeresés. Jellemzően program futtatás közben a futást igény szerint megállítva, vagy befolyásolva.</a:t>
            </a:r>
          </a:p>
          <a:p>
            <a:r>
              <a:rPr lang="hu-HU" dirty="0" smtClean="0"/>
              <a:t>Eredete – Még Neuman idejében a számítógépek szobányi berendezések voltak és nem minden része volt elszigetelve.</a:t>
            </a:r>
          </a:p>
          <a:p>
            <a:r>
              <a:rPr lang="hu-HU" dirty="0" smtClean="0"/>
              <a:t>Belemásztak a bogarak</a:t>
            </a:r>
            <a:r>
              <a:rPr lang="hu-HU" baseline="0" dirty="0" smtClean="0"/>
              <a:t> (bug) és zárlatot okoztak. A zárlat okát és helyét kellet mgtalálni és a hibát elhárítani.</a:t>
            </a:r>
          </a:p>
          <a:p>
            <a:r>
              <a:rPr lang="hu-HU" baseline="0" dirty="0" smtClean="0"/>
              <a:t>Ez bogártalanítást jelentet, vagyis debug-olást.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52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52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3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2/3/2021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2/3/2021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axigen.hu/" TargetMode="External"/><Relationship Id="rId4" Type="http://schemas.openxmlformats.org/officeDocument/2006/relationships/hyperlink" Target="mailto:Aaszabo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pastebin.com/Z3zhb7cY" TargetMode="External"/><Relationship Id="rId3" Type="http://schemas.openxmlformats.org/officeDocument/2006/relationships/hyperlink" Target="https://www.w3schools.com/js/DEFAULT.asp" TargetMode="External"/><Relationship Id="rId7" Type="http://schemas.openxmlformats.org/officeDocument/2006/relationships/hyperlink" Target="https://www.youtube.com/watch?v=xGmXxpIj6vs&amp;t=356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mwnNAaco1w" TargetMode="External"/><Relationship Id="rId11" Type="http://schemas.openxmlformats.org/officeDocument/2006/relationships/hyperlink" Target="https://github.com/liabru/matter-js#demos" TargetMode="External"/><Relationship Id="rId5" Type="http://schemas.openxmlformats.org/officeDocument/2006/relationships/hyperlink" Target="https://www.w3schools.com/tags/ref_canvas.asp" TargetMode="External"/><Relationship Id="rId10" Type="http://schemas.openxmlformats.org/officeDocument/2006/relationships/hyperlink" Target="https://github.com/collections/javascript-game-engines" TargetMode="External"/><Relationship Id="rId4" Type="http://schemas.openxmlformats.org/officeDocument/2006/relationships/hyperlink" Target="https://www.w3schools.com/graphics/game_intro.asp" TargetMode="External"/><Relationship Id="rId9" Type="http://schemas.openxmlformats.org/officeDocument/2006/relationships/hyperlink" Target="https://www.youtube.com/watch?v=9TcU2C1AACw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945" y="404664"/>
            <a:ext cx="8892480" cy="936104"/>
          </a:xfrm>
        </p:spPr>
        <p:txBody>
          <a:bodyPr>
            <a:normAutofit/>
          </a:bodyPr>
          <a:lstStyle/>
          <a:p>
            <a:r>
              <a:rPr lang="hu-HU" sz="3600" b="0" cap="none" dirty="0" smtClean="0">
                <a:solidFill>
                  <a:srgbClr val="FFFF00"/>
                </a:solidFill>
                <a:latin typeface="Arial" pitchFamily="34" charset="0"/>
              </a:rPr>
              <a:t>#</a:t>
            </a:r>
            <a:r>
              <a:rPr lang="hu-HU" sz="3600" b="0" cap="none" smtClean="0">
                <a:solidFill>
                  <a:srgbClr val="FFFF00"/>
                </a:solidFill>
                <a:latin typeface="Arial" pitchFamily="34" charset="0"/>
              </a:rPr>
              <a:t>include </a:t>
            </a:r>
            <a:r>
              <a:rPr lang="hu-HU" b="0" cap="none" smtClean="0">
                <a:solidFill>
                  <a:srgbClr val="FFFF00"/>
                </a:solidFill>
                <a:latin typeface="Arial" pitchFamily="34" charset="0"/>
              </a:rPr>
              <a:t>&lt;</a:t>
            </a:r>
            <a:r>
              <a:rPr lang="hu-HU" sz="3600" b="0" cap="none" dirty="0">
                <a:latin typeface="Arial" pitchFamily="34" charset="0"/>
              </a:rPr>
              <a:t>g</a:t>
            </a:r>
            <a:r>
              <a:rPr lang="hu-HU" sz="3600" b="0" cap="none" smtClean="0">
                <a:latin typeface="Arial" pitchFamily="34" charset="0"/>
              </a:rPr>
              <a:t>ameDev</a:t>
            </a:r>
            <a:r>
              <a:rPr lang="hu-HU" sz="3600" b="0" cap="none" smtClean="0">
                <a:solidFill>
                  <a:srgbClr val="FFFF00"/>
                </a:solidFill>
                <a:latin typeface="Arial" pitchFamily="34" charset="0"/>
              </a:rPr>
              <a:t>4</a:t>
            </a:r>
            <a:r>
              <a:rPr lang="hu-HU" sz="3600" b="0" cap="none" smtClean="0">
                <a:latin typeface="Arial" pitchFamily="34" charset="0"/>
              </a:rPr>
              <a:t>Beginners-2.h</a:t>
            </a:r>
            <a:r>
              <a:rPr lang="hu-HU" b="0" cap="none" dirty="0" smtClean="0">
                <a:solidFill>
                  <a:srgbClr val="FFFF00"/>
                </a:solidFill>
                <a:latin typeface="Arial" pitchFamily="34" charset="0"/>
              </a:rPr>
              <a:t>&gt;</a:t>
            </a:r>
            <a:endParaRPr lang="en-US" b="0" cap="none" dirty="0">
              <a:solidFill>
                <a:srgbClr val="FFFF00"/>
              </a:solidFill>
              <a:latin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3952" y="29344"/>
            <a:ext cx="6480048" cy="384448"/>
          </a:xfrm>
        </p:spPr>
        <p:txBody>
          <a:bodyPr/>
          <a:lstStyle/>
          <a:p>
            <a:r>
              <a:rPr lang="hu-HU" dirty="0" smtClean="0"/>
              <a:t>Funny, easy and usefull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0" y="4092081"/>
            <a:ext cx="4572000" cy="2763688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hu-HU" sz="28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r>
              <a:rPr lang="hu-HU" sz="2800" cap="none" dirty="0" smtClean="0">
                <a:solidFill>
                  <a:schemeClr val="tx1"/>
                </a:solidFill>
              </a:rPr>
              <a:t>author: </a:t>
            </a:r>
            <a:r>
              <a:rPr lang="hu-HU" sz="2800" cap="none" dirty="0" smtClean="0"/>
              <a:t>”</a:t>
            </a:r>
            <a:r>
              <a:rPr lang="hu-HU" sz="2800" cap="none" dirty="0"/>
              <a:t>Akos Szabo”, </a:t>
            </a:r>
          </a:p>
          <a:p>
            <a:r>
              <a:rPr lang="hu-HU" sz="2800" cap="none" dirty="0" smtClean="0">
                <a:solidFill>
                  <a:schemeClr val="tx1"/>
                </a:solidFill>
              </a:rPr>
              <a:t>mail: </a:t>
            </a:r>
            <a:r>
              <a:rPr lang="hu-HU" sz="2800" cap="none" dirty="0" smtClean="0">
                <a:solidFill>
                  <a:schemeClr val="tx1"/>
                </a:solidFill>
                <a:hlinkClick r:id="rId4"/>
              </a:rPr>
              <a:t>”</a:t>
            </a:r>
            <a:r>
              <a:rPr lang="hu-HU" sz="2800" cap="none" dirty="0" smtClean="0">
                <a:hlinkClick r:id="rId4"/>
              </a:rPr>
              <a:t>aaszabo@gmail.com</a:t>
            </a:r>
            <a:r>
              <a:rPr lang="hu-HU" sz="2800" cap="none" dirty="0" smtClean="0"/>
              <a:t>”,</a:t>
            </a:r>
            <a:endParaRPr lang="hu-HU" sz="2800" cap="none" dirty="0"/>
          </a:p>
          <a:p>
            <a:r>
              <a:rPr lang="hu-HU" sz="2800" cap="none" dirty="0" smtClean="0">
                <a:solidFill>
                  <a:schemeClr val="tx1"/>
                </a:solidFill>
              </a:rPr>
              <a:t>github: </a:t>
            </a:r>
            <a:r>
              <a:rPr lang="hu-HU" sz="2800" cap="none" smtClean="0"/>
              <a:t>”WhitehawkTailor</a:t>
            </a:r>
            <a:r>
              <a:rPr lang="hu-HU" sz="2800" cap="none" dirty="0"/>
              <a:t>”,</a:t>
            </a:r>
          </a:p>
          <a:p>
            <a:r>
              <a:rPr lang="hu-HU" sz="2800" cap="none" dirty="0" smtClean="0">
                <a:solidFill>
                  <a:schemeClr val="tx1"/>
                </a:solidFill>
              </a:rPr>
              <a:t>web: </a:t>
            </a:r>
            <a:r>
              <a:rPr lang="hu-HU" sz="2800" cap="none" dirty="0" smtClean="0">
                <a:hlinkClick r:id="rId5"/>
              </a:rPr>
              <a:t>”</a:t>
            </a:r>
            <a:r>
              <a:rPr lang="hu-HU" sz="2800" cap="none" dirty="0">
                <a:hlinkClick r:id="rId5"/>
              </a:rPr>
              <a:t>www.axigen.hu</a:t>
            </a:r>
            <a:r>
              <a:rPr lang="hu-HU" sz="2800" cap="none" dirty="0"/>
              <a:t>”</a:t>
            </a:r>
          </a:p>
          <a:p>
            <a:r>
              <a:rPr lang="hu-HU" sz="28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06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Első programunk - notepad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568952" cy="5760640"/>
          </a:xfrm>
        </p:spPr>
        <p:txBody>
          <a:bodyPr>
            <a:normAutofit fontScale="70000" lnSpcReduction="20000"/>
          </a:bodyPr>
          <a:lstStyle/>
          <a:p>
            <a:r>
              <a:rPr lang="hu-HU" dirty="0" smtClean="0">
                <a:solidFill>
                  <a:srgbClr val="0070C0"/>
                </a:solidFill>
              </a:rPr>
              <a:t>Szerkesztés</a:t>
            </a:r>
          </a:p>
          <a:p>
            <a:pPr lvl="1"/>
            <a:r>
              <a:rPr lang="hu-HU" dirty="0" smtClean="0">
                <a:solidFill>
                  <a:srgbClr val="0070C0"/>
                </a:solidFill>
              </a:rPr>
              <a:t>TotalCommander – F4</a:t>
            </a:r>
          </a:p>
          <a:p>
            <a:pPr lvl="1"/>
            <a:r>
              <a:rPr lang="hu-HU" dirty="0" smtClean="0">
                <a:solidFill>
                  <a:srgbClr val="0070C0"/>
                </a:solidFill>
              </a:rPr>
              <a:t>Win – jobb kattintás megnyitás – Notepad – </a:t>
            </a:r>
            <a:r>
              <a:rPr lang="hu-HU" dirty="0" smtClean="0">
                <a:solidFill>
                  <a:srgbClr val="FF0000"/>
                </a:solidFill>
              </a:rPr>
              <a:t>ne legyen mindíg hozzárendelve!!</a:t>
            </a:r>
          </a:p>
          <a:p>
            <a:pPr lvl="1"/>
            <a:endParaRPr lang="hu-HU" dirty="0" smtClean="0">
              <a:solidFill>
                <a:srgbClr val="FF0000"/>
              </a:solidFill>
            </a:endParaRPr>
          </a:p>
          <a:p>
            <a:r>
              <a:rPr lang="hu-HU" dirty="0" smtClean="0">
                <a:solidFill>
                  <a:srgbClr val="0070C0"/>
                </a:solidFill>
              </a:rPr>
              <a:t>A </a:t>
            </a:r>
            <a:r>
              <a:rPr lang="hu-HU" dirty="0" smtClean="0">
                <a:solidFill>
                  <a:srgbClr val="C00000"/>
                </a:solidFill>
              </a:rPr>
              <a:t>HTML</a:t>
            </a:r>
            <a:r>
              <a:rPr lang="hu-HU" dirty="0">
                <a:solidFill>
                  <a:srgbClr val="0070C0"/>
                </a:solidFill>
              </a:rPr>
              <a:t> tartalma - </a:t>
            </a:r>
            <a:r>
              <a:rPr lang="hu-HU" dirty="0" smtClean="0">
                <a:solidFill>
                  <a:srgbClr val="0070C0"/>
                </a:solidFill>
              </a:rPr>
              <a:t>dev00.html</a:t>
            </a:r>
          </a:p>
          <a:p>
            <a:pPr marL="36576" indent="0">
              <a:buNone/>
            </a:pPr>
            <a:endParaRPr lang="hu-HU" dirty="0" smtClean="0">
              <a:solidFill>
                <a:srgbClr val="0070C0"/>
              </a:solidFill>
            </a:endParaRPr>
          </a:p>
          <a:p>
            <a:pPr marL="36576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&lt;</a:t>
            </a:r>
            <a:r>
              <a:rPr lang="hu-HU" dirty="0">
                <a:solidFill>
                  <a:schemeClr val="bg1"/>
                </a:solidFill>
              </a:rPr>
              <a:t>html&gt;</a:t>
            </a:r>
          </a:p>
          <a:p>
            <a:pPr marL="36576" indent="0">
              <a:buNone/>
            </a:pPr>
            <a:r>
              <a:rPr lang="hu-HU" dirty="0">
                <a:solidFill>
                  <a:schemeClr val="bg1"/>
                </a:solidFill>
              </a:rPr>
              <a:t>	&lt;body&gt;</a:t>
            </a:r>
          </a:p>
          <a:p>
            <a:pPr marL="36576" indent="0">
              <a:buNone/>
            </a:pPr>
            <a:r>
              <a:rPr lang="hu-HU" dirty="0">
                <a:solidFill>
                  <a:schemeClr val="bg1"/>
                </a:solidFill>
              </a:rPr>
              <a:t>		&lt;script&gt;</a:t>
            </a:r>
          </a:p>
          <a:p>
            <a:pPr marL="36576" indent="0">
              <a:buNone/>
            </a:pPr>
            <a:r>
              <a:rPr lang="hu-HU" dirty="0">
                <a:solidFill>
                  <a:schemeClr val="bg1"/>
                </a:solidFill>
              </a:rPr>
              <a:t>			console.log("Helló Világ</a:t>
            </a:r>
            <a:r>
              <a:rPr lang="hu-HU" dirty="0" smtClean="0">
                <a:solidFill>
                  <a:schemeClr val="bg1"/>
                </a:solidFill>
              </a:rPr>
              <a:t>!");</a:t>
            </a:r>
            <a:r>
              <a:rPr lang="hu-HU" dirty="0">
                <a:solidFill>
                  <a:schemeClr val="bg1"/>
                </a:solidFill>
              </a:rPr>
              <a:t>		</a:t>
            </a:r>
            <a:endParaRPr lang="hu-HU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		&lt;/script&gt;</a:t>
            </a:r>
          </a:p>
          <a:p>
            <a:pPr marL="36576" indent="0">
              <a:buNone/>
            </a:pPr>
            <a:r>
              <a:rPr lang="hu-HU" dirty="0">
                <a:solidFill>
                  <a:schemeClr val="bg1"/>
                </a:solidFill>
              </a:rPr>
              <a:t>	&lt;/body&gt;</a:t>
            </a:r>
          </a:p>
          <a:p>
            <a:pPr marL="36576" indent="0">
              <a:buNone/>
            </a:pPr>
            <a:r>
              <a:rPr lang="hu-HU" dirty="0">
                <a:solidFill>
                  <a:schemeClr val="bg1"/>
                </a:solidFill>
              </a:rPr>
              <a:t>&lt;/html&gt;</a:t>
            </a:r>
            <a:endParaRPr lang="hu-HU" dirty="0" smtClean="0">
              <a:solidFill>
                <a:schemeClr val="bg1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r>
              <a:rPr lang="hu-HU" dirty="0" smtClean="0">
                <a:solidFill>
                  <a:schemeClr val="accent2">
                    <a:lumMod val="50000"/>
                  </a:schemeClr>
                </a:solidFill>
              </a:rPr>
              <a:t>Save As.. / Encoding UTF-8</a:t>
            </a:r>
          </a:p>
          <a:p>
            <a:r>
              <a:rPr lang="hu-HU" dirty="0" smtClean="0">
                <a:solidFill>
                  <a:schemeClr val="accent2">
                    <a:lumMod val="50000"/>
                  </a:schemeClr>
                </a:solidFill>
              </a:rPr>
              <a:t>Futtatás</a:t>
            </a:r>
            <a:r>
              <a:rPr lang="hu-HU" dirty="0" smtClean="0">
                <a:solidFill>
                  <a:srgbClr val="0070C0"/>
                </a:solidFill>
              </a:rPr>
              <a:t> – indítsuk el a html fájlt egy böngészőben</a:t>
            </a:r>
          </a:p>
          <a:p>
            <a:r>
              <a:rPr lang="hu-HU" dirty="0" smtClean="0">
                <a:solidFill>
                  <a:srgbClr val="0070C0"/>
                </a:solidFill>
              </a:rPr>
              <a:t>Mi történt, </a:t>
            </a:r>
            <a:r>
              <a:rPr lang="hu-HU" dirty="0" smtClean="0">
                <a:solidFill>
                  <a:srgbClr val="C00000"/>
                </a:solidFill>
              </a:rPr>
              <a:t>semmi?</a:t>
            </a: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02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776864" cy="936104"/>
          </a:xfrm>
        </p:spPr>
        <p:txBody>
          <a:bodyPr>
            <a:normAutofit/>
          </a:bodyPr>
          <a:lstStyle/>
          <a:p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Első programunk eredménye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568952" cy="5760640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A programunk kiírta a szöveget, de nem a böngésző felületére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Nézzük meg hova. Az utasítés szerint a Consol-ra írt egy log bejegyzést.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Ezt a területet a böngészők fejlesztést támogató felületén lehet megnézni.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Ez elérhető menüből, vagy billentyűzet kombinációval (shortcut)</a:t>
            </a: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Chrome: </a:t>
            </a:r>
            <a:r>
              <a:rPr lang="hu-HU" dirty="0" smtClean="0">
                <a:solidFill>
                  <a:schemeClr val="bg1"/>
                </a:solidFill>
              </a:rPr>
              <a:t>Ctrl+Shift+i</a:t>
            </a:r>
            <a:endParaRPr lang="hu-HU" dirty="0" smtClean="0">
              <a:solidFill>
                <a:srgbClr val="0070C0"/>
              </a:solidFill>
            </a:endParaRP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Firefox: </a:t>
            </a:r>
            <a:r>
              <a:rPr lang="hu-HU" dirty="0" smtClean="0">
                <a:solidFill>
                  <a:schemeClr val="bg1"/>
                </a:solidFill>
              </a:rPr>
              <a:t>Ctrl+Shift+k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>
                <a:solidFill>
                  <a:srgbClr val="0070C0"/>
                </a:solidFill>
              </a:rPr>
              <a:t>Itt keressük a </a:t>
            </a:r>
            <a:r>
              <a:rPr lang="hu-HU" dirty="0">
                <a:solidFill>
                  <a:schemeClr val="bg2"/>
                </a:solidFill>
              </a:rPr>
              <a:t>Console</a:t>
            </a:r>
            <a:r>
              <a:rPr lang="hu-HU" dirty="0">
                <a:solidFill>
                  <a:srgbClr val="0070C0"/>
                </a:solidFill>
              </a:rPr>
              <a:t> </a:t>
            </a:r>
            <a:r>
              <a:rPr lang="hu-HU" dirty="0" smtClean="0">
                <a:solidFill>
                  <a:srgbClr val="0070C0"/>
                </a:solidFill>
              </a:rPr>
              <a:t>felületet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b="1" dirty="0" smtClean="0">
                <a:solidFill>
                  <a:srgbClr val="0070C0"/>
                </a:solidFill>
              </a:rPr>
              <a:t>Plusz programsor. </a:t>
            </a:r>
            <a:r>
              <a:rPr lang="hu-HU" dirty="0" smtClean="0">
                <a:solidFill>
                  <a:srgbClr val="0070C0"/>
                </a:solidFill>
              </a:rPr>
              <a:t>Új futtatás a böngészőben (F5)</a:t>
            </a:r>
          </a:p>
          <a:p>
            <a:pPr marL="448056" lvl="1" indent="0">
              <a:buClr>
                <a:srgbClr val="FF00FF"/>
              </a:buClr>
              <a:buNone/>
            </a:pPr>
            <a:r>
              <a:rPr lang="hu-HU" dirty="0" smtClean="0">
                <a:solidFill>
                  <a:schemeClr val="bg2"/>
                </a:solidFill>
              </a:rPr>
              <a:t>console.log(”3+2=” + (3+2) );</a:t>
            </a:r>
            <a:endParaRPr lang="hu-HU" dirty="0">
              <a:solidFill>
                <a:schemeClr val="bg2"/>
              </a:solidFill>
            </a:endParaRP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4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4676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Hogyan tovább?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760640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FFFF00"/>
                </a:solidFill>
              </a:rPr>
              <a:t>[</a:t>
            </a:r>
            <a:r>
              <a:rPr lang="hu-HU" dirty="0" smtClean="0">
                <a:solidFill>
                  <a:srgbClr val="00B0F0"/>
                </a:solidFill>
              </a:rPr>
              <a:t>Kipróbálunk </a:t>
            </a:r>
            <a:r>
              <a:rPr lang="hu-HU" dirty="0">
                <a:solidFill>
                  <a:srgbClr val="00B0F0"/>
                </a:solidFill>
              </a:rPr>
              <a:t>néhány </a:t>
            </a:r>
            <a:r>
              <a:rPr lang="hu-HU" dirty="0" smtClean="0">
                <a:solidFill>
                  <a:srgbClr val="00B0F0"/>
                </a:solidFill>
              </a:rPr>
              <a:t>rajzoló utasítást</a:t>
            </a:r>
            <a:r>
              <a:rPr lang="hu-HU" dirty="0" smtClean="0">
                <a:solidFill>
                  <a:srgbClr val="FFFF00"/>
                </a:solidFill>
              </a:rPr>
              <a:t>]</a:t>
            </a:r>
            <a:endParaRPr lang="hu-HU" dirty="0">
              <a:solidFill>
                <a:srgbClr val="00B0F0"/>
              </a:solidFill>
            </a:endParaRP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 smtClean="0"/>
              <a:t>Vonal, kőr, négyzet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>
                <a:solidFill>
                  <a:srgbClr val="FFFF00"/>
                </a:solidFill>
              </a:rPr>
              <a:t>[ </a:t>
            </a:r>
            <a:r>
              <a:rPr lang="hu-HU" dirty="0" smtClean="0">
                <a:solidFill>
                  <a:srgbClr val="00B0F0"/>
                </a:solidFill>
              </a:rPr>
              <a:t>Dolgozzon </a:t>
            </a:r>
            <a:r>
              <a:rPr lang="hu-HU" dirty="0">
                <a:solidFill>
                  <a:srgbClr val="00B0F0"/>
                </a:solidFill>
              </a:rPr>
              <a:t>helyettünk a </a:t>
            </a:r>
            <a:r>
              <a:rPr lang="hu-HU" dirty="0" smtClean="0">
                <a:solidFill>
                  <a:srgbClr val="00B0F0"/>
                </a:solidFill>
              </a:rPr>
              <a:t>gép</a:t>
            </a:r>
            <a:r>
              <a:rPr lang="hu-HU" dirty="0">
                <a:solidFill>
                  <a:srgbClr val="FFFF00"/>
                </a:solidFill>
              </a:rPr>
              <a:t> ]</a:t>
            </a:r>
            <a:endParaRPr lang="hu-HU" dirty="0">
              <a:solidFill>
                <a:srgbClr val="00B0F0"/>
              </a:solidFill>
            </a:endParaRP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 smtClean="0"/>
              <a:t>Sokat megjelenítünk, de keveset programozunk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 smtClean="0"/>
              <a:t>Nincsenek véletlenek! - De mégis vannak.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 smtClean="0"/>
              <a:t>Programozói eszközkök: változó, függvény, struktúra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>
                <a:solidFill>
                  <a:srgbClr val="FFFF00"/>
                </a:solidFill>
              </a:rPr>
              <a:t>[ </a:t>
            </a:r>
            <a:r>
              <a:rPr lang="hu-HU" dirty="0" smtClean="0">
                <a:solidFill>
                  <a:srgbClr val="00B0F0"/>
                </a:solidFill>
              </a:rPr>
              <a:t>Mozdulj!</a:t>
            </a:r>
            <a:r>
              <a:rPr lang="hu-HU" dirty="0" smtClean="0">
                <a:solidFill>
                  <a:srgbClr val="FFFF00"/>
                </a:solidFill>
              </a:rPr>
              <a:t>]</a:t>
            </a:r>
            <a:endParaRPr lang="hu-HU" dirty="0" smtClean="0">
              <a:solidFill>
                <a:srgbClr val="00B0F0"/>
              </a:solidFill>
            </a:endParaRP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 smtClean="0"/>
              <a:t>&lt;Fel, le jobbra, balra&gt; (Ő és Én) kövessen, ha tud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FFFF00"/>
                </a:solidFill>
              </a:rPr>
              <a:t>[ </a:t>
            </a:r>
            <a:r>
              <a:rPr lang="hu-HU" dirty="0">
                <a:solidFill>
                  <a:srgbClr val="00B050"/>
                </a:solidFill>
              </a:rPr>
              <a:t>?</a:t>
            </a:r>
            <a:r>
              <a:rPr lang="hu-HU" dirty="0" smtClean="0">
                <a:solidFill>
                  <a:srgbClr val="00B0F0"/>
                </a:solidFill>
              </a:rPr>
              <a:t>Hogy lesz ebből játék</a:t>
            </a:r>
            <a:r>
              <a:rPr lang="hu-HU" dirty="0" smtClean="0">
                <a:solidFill>
                  <a:srgbClr val="00B050"/>
                </a:solidFill>
              </a:rPr>
              <a:t>?</a:t>
            </a:r>
            <a:r>
              <a:rPr lang="hu-HU" dirty="0" smtClean="0">
                <a:solidFill>
                  <a:srgbClr val="FFFF00"/>
                </a:solidFill>
              </a:rPr>
              <a:t> ]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 smtClean="0"/>
              <a:t>Egy jó ötlet és terv - GDD : Game Design Document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 smtClean="0"/>
              <a:t>Folyamatosan fut a program és a gép is irányít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 smtClean="0"/>
              <a:t>Játékmechanika – nem fogaskerék, csak logika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 smtClean="0"/>
              <a:t>Még néhány apróság: képek, effektek, trükkök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18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4676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Tudás forrása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82" y="836712"/>
            <a:ext cx="8856984" cy="5760640"/>
          </a:xfrm>
        </p:spPr>
        <p:txBody>
          <a:bodyPr>
            <a:normAutofit fontScale="62500" lnSpcReduction="20000"/>
          </a:bodyPr>
          <a:lstStyle/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FFFF00"/>
                </a:solidFill>
              </a:rPr>
              <a:t>[ TUTORIAL  - </a:t>
            </a:r>
            <a:r>
              <a:rPr lang="hu-HU" dirty="0" smtClean="0">
                <a:solidFill>
                  <a:srgbClr val="00B0F0"/>
                </a:solidFill>
              </a:rPr>
              <a:t>Próbálgatás, gyakorlás </a:t>
            </a:r>
            <a:r>
              <a:rPr lang="hu-HU" dirty="0" smtClean="0">
                <a:solidFill>
                  <a:srgbClr val="FFFF00"/>
                </a:solidFill>
              </a:rPr>
              <a:t>]</a:t>
            </a:r>
            <a:endParaRPr lang="hu-HU" dirty="0">
              <a:solidFill>
                <a:srgbClr val="00B0F0"/>
              </a:solidFill>
            </a:endParaRP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>
                <a:hlinkClick r:id="rId3"/>
              </a:rPr>
              <a:t>https://www.w3schools.com/js/DEFAULT.asp</a:t>
            </a:r>
            <a:endParaRPr lang="hu-HU" dirty="0"/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 smtClean="0">
                <a:hlinkClick r:id="rId4"/>
              </a:rPr>
              <a:t>https</a:t>
            </a:r>
            <a:r>
              <a:rPr lang="hu-HU" dirty="0">
                <a:hlinkClick r:id="rId4"/>
              </a:rPr>
              <a:t>://</a:t>
            </a:r>
            <a:r>
              <a:rPr lang="hu-HU" dirty="0" smtClean="0">
                <a:hlinkClick r:id="rId4"/>
              </a:rPr>
              <a:t>www.w3schools.com/graphics/game_intro.asp</a:t>
            </a:r>
            <a:endParaRPr lang="hu-HU" dirty="0" smtClean="0"/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>
                <a:hlinkClick r:id="rId5"/>
              </a:rPr>
              <a:t>https://</a:t>
            </a:r>
            <a:r>
              <a:rPr lang="hu-HU" dirty="0" smtClean="0">
                <a:hlinkClick r:id="rId5"/>
              </a:rPr>
              <a:t>www.w3schools.com/tags/ref_canvas.asp</a:t>
            </a:r>
            <a:endParaRPr lang="hu-HU" dirty="0" smtClean="0"/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endParaRPr lang="hu-HU" dirty="0" smtClean="0"/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FFFF00"/>
                </a:solidFill>
              </a:rPr>
              <a:t>[ Youtube tutorialok ]</a:t>
            </a: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100" dirty="0">
                <a:solidFill>
                  <a:srgbClr val="00B0F0"/>
                </a:solidFill>
              </a:rPr>
              <a:t>WallBall - </a:t>
            </a:r>
            <a:r>
              <a:rPr lang="hu-HU" sz="2400" dirty="0" smtClean="0">
                <a:hlinkClick r:id="rId6"/>
              </a:rPr>
              <a:t>https</a:t>
            </a:r>
            <a:r>
              <a:rPr lang="hu-HU" sz="2400" dirty="0">
                <a:hlinkClick r:id="rId6"/>
              </a:rPr>
              <a:t>://</a:t>
            </a:r>
            <a:r>
              <a:rPr lang="hu-HU" sz="2400" dirty="0" smtClean="0">
                <a:hlinkClick r:id="rId6"/>
              </a:rPr>
              <a:t>www.youtube.com/watch?v=BmwnNAaco1w</a:t>
            </a:r>
            <a:endParaRPr lang="hu-HU" sz="2400" dirty="0" smtClean="0"/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100" dirty="0">
                <a:solidFill>
                  <a:srgbClr val="00B0F0"/>
                </a:solidFill>
              </a:rPr>
              <a:t>Snake </a:t>
            </a:r>
            <a:r>
              <a:rPr lang="hu-HU" sz="3100" dirty="0" smtClean="0">
                <a:solidFill>
                  <a:srgbClr val="00B0F0"/>
                </a:solidFill>
              </a:rPr>
              <a:t>in 270sec– </a:t>
            </a:r>
            <a:r>
              <a:rPr lang="hu-HU" sz="2600" dirty="0">
                <a:solidFill>
                  <a:srgbClr val="00B0F0"/>
                </a:solidFill>
                <a:hlinkClick r:id="rId7"/>
              </a:rPr>
              <a:t>https://</a:t>
            </a:r>
            <a:r>
              <a:rPr lang="hu-HU" sz="2600" dirty="0" smtClean="0">
                <a:solidFill>
                  <a:srgbClr val="00B0F0"/>
                </a:solidFill>
                <a:hlinkClick r:id="rId7"/>
              </a:rPr>
              <a:t>www.youtube.com/watch?v=xGmXxpIj6vs&amp;t=356s</a:t>
            </a:r>
            <a:endParaRPr lang="hu-HU" sz="2600" dirty="0" smtClean="0">
              <a:solidFill>
                <a:srgbClr val="00B0F0"/>
              </a:solidFill>
            </a:endParaRP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/>
              <a:t>Source only: </a:t>
            </a:r>
            <a:r>
              <a:rPr lang="hu-HU" dirty="0" smtClean="0">
                <a:hlinkClick r:id="rId8"/>
              </a:rPr>
              <a:t>https</a:t>
            </a:r>
            <a:r>
              <a:rPr lang="hu-HU" dirty="0">
                <a:hlinkClick r:id="rId8"/>
              </a:rPr>
              <a:t>://</a:t>
            </a:r>
            <a:r>
              <a:rPr lang="hu-HU" dirty="0" smtClean="0">
                <a:hlinkClick r:id="rId8"/>
              </a:rPr>
              <a:t>pastebin.com/Z3zhb7cY</a:t>
            </a:r>
            <a:endParaRPr lang="hu-HU" dirty="0" smtClean="0"/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B0F0"/>
                </a:solidFill>
              </a:rPr>
              <a:t>Snake jó magyarázattal</a:t>
            </a:r>
            <a:r>
              <a:rPr lang="hu-HU" dirty="0" smtClean="0"/>
              <a:t> </a:t>
            </a:r>
            <a:r>
              <a:rPr lang="hu-HU" dirty="0"/>
              <a:t>- </a:t>
            </a:r>
            <a:r>
              <a:rPr lang="hu-HU" dirty="0">
                <a:hlinkClick r:id="rId9"/>
              </a:rPr>
              <a:t>https://</a:t>
            </a:r>
            <a:r>
              <a:rPr lang="hu-HU" dirty="0" smtClean="0">
                <a:hlinkClick r:id="rId9"/>
              </a:rPr>
              <a:t>www.youtube.com/watch?v=9TcU2C1AACw</a:t>
            </a:r>
            <a:endParaRPr lang="hu-HU" dirty="0" smtClean="0"/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endParaRPr lang="hu-HU" dirty="0" smtClean="0"/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FFFF00"/>
                </a:solidFill>
              </a:rPr>
              <a:t>[ GitHub github.com]</a:t>
            </a:r>
            <a:endParaRPr lang="hu-HU" dirty="0" smtClean="0">
              <a:solidFill>
                <a:srgbClr val="00B0F0"/>
              </a:solidFill>
            </a:endParaRP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 smtClean="0"/>
              <a:t>OpenSource </a:t>
            </a:r>
            <a:r>
              <a:rPr lang="hu-HU" dirty="0"/>
              <a:t>projektek; Kész programok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 smtClean="0"/>
              <a:t>Library-k, eszközök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endParaRPr lang="hu-HU" dirty="0" smtClean="0"/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FFFF00"/>
                </a:solidFill>
              </a:rPr>
              <a:t>[ Példák ]</a:t>
            </a:r>
            <a:endParaRPr lang="hu-HU" dirty="0" smtClean="0">
              <a:solidFill>
                <a:srgbClr val="00B0F0"/>
              </a:solidFill>
            </a:endParaRP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 smtClean="0"/>
              <a:t>JavaScript 2D game engine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 smtClean="0">
                <a:hlinkClick r:id="rId10"/>
              </a:rPr>
              <a:t>https://github.com/collections/javascript-game-engines</a:t>
            </a:r>
            <a:endParaRPr lang="hu-HU" dirty="0" smtClean="0"/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dirty="0" smtClean="0"/>
              <a:t>Demo</a:t>
            </a:r>
            <a:r>
              <a:rPr lang="hu-HU" dirty="0"/>
              <a:t>: </a:t>
            </a:r>
            <a:r>
              <a:rPr lang="hu-HU" dirty="0">
                <a:hlinkClick r:id="rId11"/>
              </a:rPr>
              <a:t>https://</a:t>
            </a:r>
            <a:r>
              <a:rPr lang="hu-HU" dirty="0" smtClean="0">
                <a:hlinkClick r:id="rId11"/>
              </a:rPr>
              <a:t>github.com/liabru/matter-js#demos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04619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5904656"/>
          </a:xfrm>
        </p:spPr>
        <p:txBody>
          <a:bodyPr>
            <a:normAutofit fontScale="90000"/>
          </a:bodyPr>
          <a:lstStyle/>
          <a:p>
            <a:r>
              <a:rPr lang="hu-HU" dirty="0" smtClean="0">
                <a:solidFill>
                  <a:srgbClr val="002060"/>
                </a:solidFill>
              </a:rPr>
              <a:t>IF </a:t>
            </a:r>
            <a:r>
              <a:rPr lang="hu-HU" dirty="0" smtClean="0">
                <a:solidFill>
                  <a:srgbClr val="C00000"/>
                </a:solidFill>
              </a:rPr>
              <a:t>(</a:t>
            </a:r>
            <a:r>
              <a:rPr lang="hu-HU" dirty="0" smtClean="0"/>
              <a:t>Eddig_minden_érthető </a:t>
            </a:r>
            <a:r>
              <a:rPr lang="hu-HU" dirty="0" smtClean="0">
                <a:solidFill>
                  <a:schemeClr val="tx1"/>
                </a:solidFill>
              </a:rPr>
              <a:t>== </a:t>
            </a:r>
            <a:r>
              <a:rPr lang="hu-HU" dirty="0" smtClean="0"/>
              <a:t>IGEN</a:t>
            </a:r>
            <a:r>
              <a:rPr lang="hu-HU" dirty="0" smtClean="0">
                <a:solidFill>
                  <a:srgbClr val="C00000"/>
                </a:solidFill>
              </a:rPr>
              <a:t>)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>
                <a:solidFill>
                  <a:srgbClr val="FFFF00"/>
                </a:solidFill>
              </a:rPr>
              <a:t>{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>	</a:t>
            </a:r>
            <a:r>
              <a:rPr lang="hu-HU" sz="4800" dirty="0" smtClean="0"/>
              <a:t>gyerunkTovabb</a:t>
            </a:r>
            <a:r>
              <a:rPr lang="hu-HU" sz="4800" dirty="0" smtClean="0">
                <a:solidFill>
                  <a:srgbClr val="C00000"/>
                </a:solidFill>
              </a:rPr>
              <a:t>()</a:t>
            </a:r>
            <a:r>
              <a:rPr lang="hu-HU" sz="4800" dirty="0" smtClean="0">
                <a:solidFill>
                  <a:schemeClr val="tx1"/>
                </a:solidFill>
              </a:rPr>
              <a:t>;</a:t>
            </a:r>
            <a:r>
              <a:rPr lang="hu-HU" sz="4800" dirty="0" smtClean="0"/>
              <a:t> </a:t>
            </a:r>
            <a:r>
              <a:rPr lang="hu-HU" sz="4800" dirty="0" smtClean="0">
                <a:solidFill>
                  <a:srgbClr val="00B050"/>
                </a:solidFill>
              </a:rPr>
              <a:t>//SZUPER</a:t>
            </a:r>
            <a:r>
              <a:rPr lang="hu-HU" sz="5400" dirty="0" smtClean="0"/>
              <a:t/>
            </a:r>
            <a:br>
              <a:rPr lang="hu-HU" sz="5400" dirty="0" smtClean="0"/>
            </a:br>
            <a:r>
              <a:rPr lang="hu-HU" dirty="0" smtClean="0">
                <a:solidFill>
                  <a:srgbClr val="FFFF00"/>
                </a:solidFill>
              </a:rPr>
              <a:t>}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>
                <a:solidFill>
                  <a:srgbClr val="002060"/>
                </a:solidFill>
              </a:rPr>
              <a:t>ELSE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>
                <a:solidFill>
                  <a:srgbClr val="FFFF00"/>
                </a:solidFill>
              </a:rPr>
              <a:t>{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6000" dirty="0"/>
              <a:t>	</a:t>
            </a:r>
            <a:r>
              <a:rPr lang="hu-HU" sz="5400" dirty="0" smtClean="0"/>
              <a:t>kérdezzFelelek</a:t>
            </a:r>
            <a:r>
              <a:rPr lang="hu-HU" sz="5400" dirty="0" smtClean="0">
                <a:solidFill>
                  <a:srgbClr val="C00000"/>
                </a:solidFill>
              </a:rPr>
              <a:t>()</a:t>
            </a:r>
            <a:r>
              <a:rPr lang="hu-HU" sz="5400" dirty="0" smtClean="0">
                <a:solidFill>
                  <a:schemeClr val="tx1"/>
                </a:solidFill>
              </a:rPr>
              <a:t>;</a:t>
            </a:r>
            <a:r>
              <a:rPr lang="hu-HU" sz="4400" dirty="0">
                <a:solidFill>
                  <a:srgbClr val="00B050"/>
                </a:solidFill>
              </a:rPr>
              <a:t> //</a:t>
            </a:r>
            <a:r>
              <a:rPr lang="hu-HU" sz="4400" dirty="0" smtClean="0">
                <a:solidFill>
                  <a:srgbClr val="00B050"/>
                </a:solidFill>
              </a:rPr>
              <a:t>SZUPER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>
                <a:solidFill>
                  <a:srgbClr val="FFFF00"/>
                </a:solidFill>
              </a:rPr>
              <a:t>}</a:t>
            </a:r>
            <a:br>
              <a:rPr lang="hu-HU" dirty="0" smtClean="0">
                <a:solidFill>
                  <a:srgbClr val="FFFF00"/>
                </a:solidFill>
              </a:rPr>
            </a:br>
            <a:r>
              <a:rPr lang="hu-HU" dirty="0" smtClean="0">
                <a:solidFill>
                  <a:srgbClr val="FFFF00"/>
                </a:solidFill>
              </a:rPr>
              <a:t/>
            </a:r>
            <a:br>
              <a:rPr lang="hu-HU" dirty="0" smtClean="0">
                <a:solidFill>
                  <a:srgbClr val="FFFF00"/>
                </a:solidFill>
              </a:rPr>
            </a:br>
            <a:r>
              <a:rPr lang="hu-HU" sz="2700" dirty="0" smtClean="0">
                <a:solidFill>
                  <a:srgbClr val="FFFF00"/>
                </a:solidFill>
              </a:rPr>
              <a:t>(</a:t>
            </a:r>
            <a:r>
              <a:rPr lang="hu-HU" sz="2700" dirty="0" smtClean="0"/>
              <a:t>Eddig_minden_érthető </a:t>
            </a:r>
            <a:r>
              <a:rPr lang="hu-HU" sz="2700" dirty="0" smtClean="0">
                <a:solidFill>
                  <a:srgbClr val="FFFF00"/>
                </a:solidFill>
              </a:rPr>
              <a:t>? </a:t>
            </a:r>
            <a:r>
              <a:rPr lang="hu-HU" sz="2700" dirty="0" smtClean="0"/>
              <a:t>gyerünkTovább</a:t>
            </a:r>
            <a:r>
              <a:rPr lang="hu-HU" sz="2700" dirty="0">
                <a:solidFill>
                  <a:srgbClr val="C00000"/>
                </a:solidFill>
              </a:rPr>
              <a:t>()</a:t>
            </a:r>
            <a:r>
              <a:rPr lang="hu-HU" sz="2700" dirty="0" smtClean="0"/>
              <a:t> </a:t>
            </a:r>
            <a:r>
              <a:rPr lang="hu-HU" sz="2700" dirty="0" smtClean="0">
                <a:solidFill>
                  <a:srgbClr val="FFFF00"/>
                </a:solidFill>
              </a:rPr>
              <a:t>: </a:t>
            </a:r>
            <a:r>
              <a:rPr lang="hu-HU" sz="2700" dirty="0" smtClean="0"/>
              <a:t>kérdezzFelelek</a:t>
            </a:r>
            <a:r>
              <a:rPr lang="hu-HU" sz="2700" dirty="0" smtClean="0">
                <a:solidFill>
                  <a:srgbClr val="C00000"/>
                </a:solidFill>
              </a:rPr>
              <a:t>()</a:t>
            </a:r>
            <a:r>
              <a:rPr lang="hu-HU" sz="2700" dirty="0" smtClean="0">
                <a:solidFill>
                  <a:srgbClr val="FFFF00"/>
                </a:solidFill>
              </a:rPr>
              <a:t>)</a:t>
            </a:r>
            <a:r>
              <a:rPr lang="hu-HU" sz="2700" dirty="0" smtClean="0">
                <a:solidFill>
                  <a:srgbClr val="00B050"/>
                </a:solidFill>
              </a:rPr>
              <a:t>//RÖVID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20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7467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Számítógép </a:t>
            </a:r>
            <a:r>
              <a:rPr lang="hu-H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Programozás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688632"/>
          </a:xfrm>
        </p:spPr>
        <p:txBody>
          <a:bodyPr>
            <a:noAutofit/>
          </a:bodyPr>
          <a:lstStyle/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3200" dirty="0" smtClean="0">
                <a:solidFill>
                  <a:srgbClr val="00B0F0"/>
                </a:solidFill>
              </a:rPr>
              <a:t>A számítógép utasításokat hajt végre</a:t>
            </a: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r>
              <a:rPr lang="hu-HU" sz="2800" dirty="0" smtClean="0">
                <a:solidFill>
                  <a:srgbClr val="00B0F0"/>
                </a:solidFill>
              </a:rPr>
              <a:t>Neumann elvű számítógép működése az alap</a:t>
            </a: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r>
              <a:rPr lang="hu-HU" sz="2800" dirty="0" smtClean="0">
                <a:solidFill>
                  <a:srgbClr val="00B0F0"/>
                </a:solidFill>
              </a:rPr>
              <a:t>Hierarchikus működés</a:t>
            </a:r>
          </a:p>
          <a:p>
            <a:pPr lvl="2"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B0F0"/>
                </a:solidFill>
              </a:rPr>
              <a:t>Mikrókód &gt; gépi kód &gt; magas szintű programnyelvek</a:t>
            </a:r>
          </a:p>
          <a:p>
            <a:pPr lvl="2">
              <a:buClr>
                <a:srgbClr val="FF00FF"/>
              </a:buClr>
              <a:buFont typeface="Arial" pitchFamily="34" charset="0"/>
              <a:buChar char="#"/>
            </a:pPr>
            <a:endParaRPr lang="hu-HU" dirty="0">
              <a:solidFill>
                <a:srgbClr val="00B0F0"/>
              </a:solidFill>
            </a:endParaRPr>
          </a:p>
          <a:p>
            <a:pPr lvl="2">
              <a:buClr>
                <a:srgbClr val="FF00FF"/>
              </a:buClr>
              <a:buFont typeface="Arial" pitchFamily="34" charset="0"/>
              <a:buChar char="#"/>
            </a:pPr>
            <a:endParaRPr lang="hu-HU" dirty="0" smtClean="0">
              <a:solidFill>
                <a:srgbClr val="00B0F0"/>
              </a:solidFill>
            </a:endParaRP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2800" dirty="0" smtClean="0">
                <a:solidFill>
                  <a:srgbClr val="00B0F0"/>
                </a:solidFill>
              </a:rPr>
              <a:t>A program adatokat manipulál utasítások segítségével</a:t>
            </a: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r>
              <a:rPr lang="hu-HU" sz="2400" dirty="0" smtClean="0">
                <a:solidFill>
                  <a:srgbClr val="00B0F0"/>
                </a:solidFill>
              </a:rPr>
              <a:t>Hogy lesz ebből játékprogram, szimulátor, navigáció?</a:t>
            </a: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r>
              <a:rPr lang="hu-HU" sz="2400" dirty="0" smtClean="0">
                <a:solidFill>
                  <a:srgbClr val="00B0F0"/>
                </a:solidFill>
              </a:rPr>
              <a:t>A program működése attól függ, hogy az adatokat mire használja a számítógép.</a:t>
            </a:r>
          </a:p>
          <a:p>
            <a:pPr marL="36576" indent="0">
              <a:buClr>
                <a:srgbClr val="FF00FF"/>
              </a:buClr>
              <a:buNone/>
            </a:pPr>
            <a:endParaRPr lang="hu-HU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78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7467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Számítógép </a:t>
            </a:r>
            <a:r>
              <a:rPr lang="hu-H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Programozás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165304"/>
          </a:xfrm>
        </p:spPr>
        <p:txBody>
          <a:bodyPr>
            <a:noAutofit/>
          </a:bodyPr>
          <a:lstStyle/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3200" dirty="0" smtClean="0">
                <a:solidFill>
                  <a:srgbClr val="00B0F0"/>
                </a:solidFill>
              </a:rPr>
              <a:t>Magaszintű programozás</a:t>
            </a:r>
          </a:p>
          <a:p>
            <a:pPr lvl="1">
              <a:spcAft>
                <a:spcPts val="600"/>
              </a:spcAft>
              <a:buClr>
                <a:srgbClr val="FF00FF"/>
              </a:buClr>
              <a:buFont typeface="Arial" pitchFamily="34" charset="0"/>
              <a:buChar char="#"/>
            </a:pPr>
            <a:r>
              <a:rPr lang="hu-HU" sz="2800" dirty="0" smtClean="0">
                <a:solidFill>
                  <a:srgbClr val="00B0F0"/>
                </a:solidFill>
              </a:rPr>
              <a:t>Minél magasabb annál inkább funkcionális</a:t>
            </a:r>
          </a:p>
          <a:p>
            <a:pPr lvl="1">
              <a:spcAft>
                <a:spcPts val="600"/>
              </a:spcAft>
              <a:buClr>
                <a:srgbClr val="FF00FF"/>
              </a:buClr>
              <a:buFont typeface="Arial" pitchFamily="34" charset="0"/>
              <a:buChar char="#"/>
            </a:pPr>
            <a:r>
              <a:rPr lang="hu-HU" sz="2800" dirty="0">
                <a:solidFill>
                  <a:srgbClr val="00B0F0"/>
                </a:solidFill>
              </a:rPr>
              <a:t>Az </a:t>
            </a:r>
            <a:r>
              <a:rPr lang="hu-HU" sz="2800" dirty="0" smtClean="0">
                <a:solidFill>
                  <a:srgbClr val="00B0F0"/>
                </a:solidFill>
              </a:rPr>
              <a:t>alsó </a:t>
            </a:r>
            <a:r>
              <a:rPr lang="hu-HU" sz="2800" dirty="0">
                <a:solidFill>
                  <a:srgbClr val="00B0F0"/>
                </a:solidFill>
              </a:rPr>
              <a:t>szint programja a felete lévő utasítása</a:t>
            </a:r>
          </a:p>
          <a:p>
            <a:pPr lvl="1">
              <a:spcAft>
                <a:spcPts val="600"/>
              </a:spcAft>
              <a:buClr>
                <a:srgbClr val="FF00FF"/>
              </a:buClr>
              <a:buFont typeface="Arial" pitchFamily="34" charset="0"/>
              <a:buChar char="#"/>
            </a:pPr>
            <a:r>
              <a:rPr lang="hu-HU" sz="2800" dirty="0" smtClean="0">
                <a:solidFill>
                  <a:srgbClr val="00B0F0"/>
                </a:solidFill>
              </a:rPr>
              <a:t>Mikrokód &gt; gépi kód &gt; OS szolgáltatások &gt; program nyelv &gt; keretrendszerek &gt; vizuális keretrendszerek (e</a:t>
            </a:r>
            <a:r>
              <a:rPr lang="hu-HU" dirty="0" smtClean="0">
                <a:solidFill>
                  <a:srgbClr val="00B0F0"/>
                </a:solidFill>
              </a:rPr>
              <a:t>gy doboz beiktatása több száz programozói év terméke)</a:t>
            </a:r>
          </a:p>
          <a:p>
            <a:pPr lvl="2">
              <a:buClr>
                <a:srgbClr val="FF00FF"/>
              </a:buClr>
              <a:buFont typeface="Arial" pitchFamily="34" charset="0"/>
              <a:buChar char="#"/>
            </a:pPr>
            <a:endParaRPr lang="hu-HU" sz="1200" dirty="0" smtClean="0">
              <a:solidFill>
                <a:srgbClr val="00B0F0"/>
              </a:solidFill>
            </a:endParaRP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3600" dirty="0" smtClean="0">
                <a:solidFill>
                  <a:srgbClr val="00B0F0"/>
                </a:solidFill>
              </a:rPr>
              <a:t>Forráskódtól a program futásig</a:t>
            </a:r>
          </a:p>
          <a:p>
            <a:pPr lvl="2"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B0F0"/>
                </a:solidFill>
              </a:rPr>
              <a:t>Nem a forrás hajtódik végre – Az előírja a végrehajtandót</a:t>
            </a:r>
          </a:p>
          <a:p>
            <a:pPr lvl="2"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B0F0"/>
                </a:solidFill>
              </a:rPr>
              <a:t>Interpreter – soronkénti végrehajtás</a:t>
            </a:r>
          </a:p>
          <a:p>
            <a:pPr lvl="2"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B0F0"/>
                </a:solidFill>
              </a:rPr>
              <a:t>Fordítás:Compile - (elő feldolgozás, fordítás, linkelés, csomagolás) &gt; futtatható verzió</a:t>
            </a:r>
          </a:p>
        </p:txBody>
      </p:sp>
    </p:spTree>
    <p:extLst>
      <p:ext uri="{BB962C8B-B14F-4D97-AF65-F5344CB8AC3E}">
        <p14:creationId xmlns:p14="http://schemas.microsoft.com/office/powerpoint/2010/main" val="239833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7467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Programozás művészete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165304"/>
          </a:xfrm>
        </p:spPr>
        <p:txBody>
          <a:bodyPr>
            <a:noAutofit/>
          </a:bodyPr>
          <a:lstStyle/>
          <a:p>
            <a:pPr marL="36576" indent="0">
              <a:buClr>
                <a:srgbClr val="FF00FF"/>
              </a:buClr>
              <a:buNone/>
            </a:pPr>
            <a:r>
              <a:rPr lang="hu-HU" sz="3200" dirty="0" smtClean="0">
                <a:solidFill>
                  <a:srgbClr val="FFFF00"/>
                </a:solidFill>
              </a:rPr>
              <a:t>[</a:t>
            </a:r>
            <a:r>
              <a:rPr lang="hu-HU" sz="3200" dirty="0" smtClean="0">
                <a:solidFill>
                  <a:srgbClr val="00B0F0"/>
                </a:solidFill>
              </a:rPr>
              <a:t>Nem a nyelv számít</a:t>
            </a:r>
            <a:r>
              <a:rPr lang="hu-HU" sz="3200" dirty="0" smtClean="0">
                <a:solidFill>
                  <a:srgbClr val="FFFF00"/>
                </a:solidFill>
              </a:rPr>
              <a:t>]</a:t>
            </a:r>
          </a:p>
          <a:p>
            <a:pPr>
              <a:spcAft>
                <a:spcPts val="600"/>
              </a:spcAft>
              <a:buClr>
                <a:srgbClr val="FF00FF"/>
              </a:buClr>
              <a:buFont typeface="Arial" pitchFamily="34" charset="0"/>
              <a:buChar char="#"/>
            </a:pPr>
            <a:r>
              <a:rPr lang="hu-HU" sz="3200" dirty="0" smtClean="0">
                <a:solidFill>
                  <a:srgbClr val="00B0F0"/>
                </a:solidFill>
              </a:rPr>
              <a:t>A programot elöszőr meg kell tervezni</a:t>
            </a:r>
          </a:p>
          <a:p>
            <a:pPr>
              <a:spcAft>
                <a:spcPts val="600"/>
              </a:spcAft>
              <a:buClr>
                <a:srgbClr val="FF00FF"/>
              </a:buClr>
              <a:buFont typeface="Arial" pitchFamily="34" charset="0"/>
              <a:buChar char="#"/>
            </a:pPr>
            <a:r>
              <a:rPr lang="hu-HU" sz="3200" dirty="0" smtClean="0">
                <a:solidFill>
                  <a:srgbClr val="00B0F0"/>
                </a:solidFill>
              </a:rPr>
              <a:t>A megoldadó problémát részekre kell szedni</a:t>
            </a:r>
          </a:p>
          <a:p>
            <a:pPr>
              <a:spcAft>
                <a:spcPts val="600"/>
              </a:spcAft>
              <a:buClr>
                <a:srgbClr val="FF00FF"/>
              </a:buClr>
              <a:buFont typeface="Arial" pitchFamily="34" charset="0"/>
              <a:buChar char="#"/>
            </a:pPr>
            <a:r>
              <a:rPr lang="hu-HU" sz="3200" dirty="0" smtClean="0">
                <a:solidFill>
                  <a:srgbClr val="00B0F0"/>
                </a:solidFill>
              </a:rPr>
              <a:t>A részeket algoritmusokból kell megvalósítani</a:t>
            </a:r>
          </a:p>
          <a:p>
            <a:pPr>
              <a:spcAft>
                <a:spcPts val="600"/>
              </a:spcAft>
              <a:buClr>
                <a:srgbClr val="FF00FF"/>
              </a:buClr>
              <a:buFont typeface="Arial" pitchFamily="34" charset="0"/>
              <a:buChar char="#"/>
            </a:pPr>
            <a:r>
              <a:rPr lang="hu-HU" sz="3200" dirty="0" smtClean="0">
                <a:solidFill>
                  <a:srgbClr val="00B0F0"/>
                </a:solidFill>
              </a:rPr>
              <a:t>Adatszerkezeteket kell kitalálni</a:t>
            </a:r>
          </a:p>
          <a:p>
            <a:pPr>
              <a:spcAft>
                <a:spcPts val="600"/>
              </a:spcAft>
              <a:buClr>
                <a:srgbClr val="FF00FF"/>
              </a:buClr>
              <a:buFont typeface="Arial" pitchFamily="34" charset="0"/>
              <a:buChar char="#"/>
            </a:pPr>
            <a:r>
              <a:rPr lang="hu-HU" sz="3200" dirty="0" smtClean="0">
                <a:solidFill>
                  <a:srgbClr val="00B0F0"/>
                </a:solidFill>
              </a:rPr>
              <a:t>Adatszerkezeteken műveleteket kell alkotni</a:t>
            </a:r>
          </a:p>
          <a:p>
            <a:pPr>
              <a:spcAft>
                <a:spcPts val="600"/>
              </a:spcAft>
              <a:buClr>
                <a:srgbClr val="FF00FF"/>
              </a:buClr>
              <a:buFont typeface="Arial" pitchFamily="34" charset="0"/>
              <a:buChar char="#"/>
            </a:pPr>
            <a:r>
              <a:rPr lang="hu-HU" sz="3200" dirty="0" smtClean="0">
                <a:solidFill>
                  <a:srgbClr val="00B0F0"/>
                </a:solidFill>
              </a:rPr>
              <a:t>Az egészet működővé kell tenni</a:t>
            </a:r>
          </a:p>
          <a:p>
            <a:pPr>
              <a:spcAft>
                <a:spcPts val="600"/>
              </a:spcAft>
              <a:buClr>
                <a:srgbClr val="FF00FF"/>
              </a:buClr>
              <a:buFont typeface="Arial" pitchFamily="34" charset="0"/>
              <a:buChar char="#"/>
            </a:pPr>
            <a:r>
              <a:rPr lang="hu-HU" sz="3200" dirty="0" smtClean="0">
                <a:solidFill>
                  <a:srgbClr val="00B0F0"/>
                </a:solidFill>
              </a:rPr>
              <a:t>A program begépelése ennek a munkának csak töredéke</a:t>
            </a:r>
            <a:endParaRPr lang="hu-HU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1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-99392"/>
            <a:ext cx="7467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Programozás művészete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165304"/>
          </a:xfrm>
        </p:spPr>
        <p:txBody>
          <a:bodyPr>
            <a:noAutofit/>
          </a:bodyPr>
          <a:lstStyle/>
          <a:p>
            <a:pPr marL="36576" indent="0">
              <a:buClr>
                <a:srgbClr val="FF00FF"/>
              </a:buClr>
              <a:buNone/>
            </a:pPr>
            <a:r>
              <a:rPr lang="hu-HU" sz="3200" dirty="0" smtClean="0">
                <a:solidFill>
                  <a:srgbClr val="FFFF00"/>
                </a:solidFill>
              </a:rPr>
              <a:t>[</a:t>
            </a:r>
            <a:r>
              <a:rPr lang="hu-HU" sz="3200" dirty="0" smtClean="0">
                <a:solidFill>
                  <a:srgbClr val="00B0F0"/>
                </a:solidFill>
              </a:rPr>
              <a:t>Mégis számít a nyelv</a:t>
            </a:r>
            <a:r>
              <a:rPr lang="hu-HU" sz="3200" dirty="0" smtClean="0">
                <a:solidFill>
                  <a:srgbClr val="FFFF00"/>
                </a:solidFill>
              </a:rPr>
              <a:t>]</a:t>
            </a:r>
          </a:p>
          <a:p>
            <a:pPr>
              <a:spcAft>
                <a:spcPts val="600"/>
              </a:spcAft>
              <a:buClr>
                <a:srgbClr val="FF00FF"/>
              </a:buClr>
              <a:buFont typeface="Arial" pitchFamily="34" charset="0"/>
              <a:buChar char="#"/>
            </a:pPr>
            <a:r>
              <a:rPr lang="hu-HU" sz="3200" dirty="0" smtClean="0">
                <a:solidFill>
                  <a:srgbClr val="00B0F0"/>
                </a:solidFill>
              </a:rPr>
              <a:t>A nyelv számít, mint jól választott eszköz</a:t>
            </a:r>
          </a:p>
          <a:p>
            <a:pPr>
              <a:spcAft>
                <a:spcPts val="600"/>
              </a:spcAft>
              <a:buClr>
                <a:srgbClr val="FF00FF"/>
              </a:buClr>
              <a:buFont typeface="Arial" pitchFamily="34" charset="0"/>
              <a:buChar char="#"/>
            </a:pPr>
            <a:r>
              <a:rPr lang="hu-HU" sz="3200" dirty="0" smtClean="0">
                <a:solidFill>
                  <a:srgbClr val="00B0F0"/>
                </a:solidFill>
              </a:rPr>
              <a:t>A feladathoz és a rendelkezésre álló programozói tudáshoz kell a nyelvet választani</a:t>
            </a:r>
          </a:p>
          <a:p>
            <a:pPr>
              <a:spcAft>
                <a:spcPts val="600"/>
              </a:spcAft>
              <a:buClr>
                <a:srgbClr val="FF00FF"/>
              </a:buClr>
              <a:buFont typeface="Arial" pitchFamily="34" charset="0"/>
              <a:buChar char="#"/>
            </a:pPr>
            <a:r>
              <a:rPr lang="hu-HU" sz="3200" dirty="0" smtClean="0">
                <a:solidFill>
                  <a:srgbClr val="00B0F0"/>
                </a:solidFill>
              </a:rPr>
              <a:t>Inkább a feladathoz.</a:t>
            </a:r>
          </a:p>
          <a:p>
            <a:pPr>
              <a:spcAft>
                <a:spcPts val="600"/>
              </a:spcAft>
              <a:buClr>
                <a:srgbClr val="FF00FF"/>
              </a:buClr>
              <a:buFont typeface="Arial" pitchFamily="34" charset="0"/>
              <a:buChar char="#"/>
            </a:pPr>
            <a:r>
              <a:rPr lang="hu-HU" sz="3200" dirty="0" smtClean="0">
                <a:solidFill>
                  <a:srgbClr val="00B0F0"/>
                </a:solidFill>
              </a:rPr>
              <a:t>Fejlesztőként, programozóként az ember elkötelezi magát pár nyelv mellet.</a:t>
            </a:r>
          </a:p>
          <a:p>
            <a:pPr>
              <a:spcAft>
                <a:spcPts val="600"/>
              </a:spcAft>
              <a:buClr>
                <a:srgbClr val="FF00FF"/>
              </a:buClr>
              <a:buFont typeface="Arial" pitchFamily="34" charset="0"/>
              <a:buChar char="#"/>
            </a:pPr>
            <a:r>
              <a:rPr lang="hu-HU" sz="3200" dirty="0" smtClean="0">
                <a:solidFill>
                  <a:srgbClr val="00B0F0"/>
                </a:solidFill>
              </a:rPr>
              <a:t>De, az okos programozó inkább megtanul egy új nyelvet, mint hogy a feladathoz alkalmatlan nyelvet </a:t>
            </a:r>
            <a:r>
              <a:rPr lang="hu-HU" sz="3200" dirty="0" smtClean="0">
                <a:solidFill>
                  <a:srgbClr val="00B0F0"/>
                </a:solidFill>
              </a:rPr>
              <a:t>használjon</a:t>
            </a:r>
            <a:r>
              <a:rPr lang="hu-HU" sz="3200" dirty="0" smtClean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00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7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7467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 fogunk használni?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688632"/>
          </a:xfrm>
        </p:spPr>
        <p:txBody>
          <a:bodyPr>
            <a:noAutofit/>
          </a:bodyPr>
          <a:lstStyle/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3200" dirty="0" smtClean="0">
                <a:solidFill>
                  <a:srgbClr val="FFFF00"/>
                </a:solidFill>
              </a:rPr>
              <a:t>[</a:t>
            </a:r>
            <a:r>
              <a:rPr lang="hu-HU" sz="3200" dirty="0" smtClean="0">
                <a:solidFill>
                  <a:srgbClr val="00B0F0"/>
                </a:solidFill>
              </a:rPr>
              <a:t>Visual Studio Code - profi fejlesztői környezet</a:t>
            </a:r>
            <a:r>
              <a:rPr lang="hu-HU" sz="3200" dirty="0" smtClean="0">
                <a:solidFill>
                  <a:srgbClr val="FFFF00"/>
                </a:solidFill>
              </a:rPr>
              <a:t>]</a:t>
            </a:r>
          </a:p>
          <a:p>
            <a:pPr lvl="1"/>
            <a:r>
              <a:rPr lang="hu-HU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Ingyenes, professzionális, sok kiegészítőve</a:t>
            </a:r>
          </a:p>
          <a:p>
            <a:pPr lvl="1"/>
            <a:r>
              <a:rPr lang="hu-HU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De elöszőr notepad</a:t>
            </a:r>
            <a:endParaRPr lang="hu-HU" sz="2800" dirty="0" smtClean="0">
              <a:solidFill>
                <a:srgbClr val="FFFF00"/>
              </a:solidFill>
            </a:endParaRP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3200" dirty="0" smtClean="0">
                <a:solidFill>
                  <a:srgbClr val="FFFF00"/>
                </a:solidFill>
              </a:rPr>
              <a:t>[</a:t>
            </a:r>
            <a:r>
              <a:rPr lang="hu-HU" sz="3200" dirty="0" smtClean="0">
                <a:solidFill>
                  <a:srgbClr val="00B0F0"/>
                </a:solidFill>
              </a:rPr>
              <a:t>Keresés az Interneten</a:t>
            </a:r>
            <a:r>
              <a:rPr lang="hu-HU" sz="3200" dirty="0" smtClean="0">
                <a:solidFill>
                  <a:srgbClr val="FFFF00"/>
                </a:solidFill>
              </a:rPr>
              <a:t>]</a:t>
            </a:r>
          </a:p>
          <a:p>
            <a:pPr lvl="1"/>
            <a:r>
              <a:rPr lang="hu-HU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 program egy részét „lopjuk” - </a:t>
            </a:r>
            <a:r>
              <a:rPr lang="hu-HU" sz="2800" dirty="0" smtClean="0">
                <a:solidFill>
                  <a:srgbClr val="00B050"/>
                </a:solidFill>
              </a:rPr>
              <a:t>w3Schools</a:t>
            </a:r>
            <a:r>
              <a:rPr lang="hu-HU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hu-HU" sz="2800" dirty="0" smtClean="0">
                <a:solidFill>
                  <a:srgbClr val="FF0000"/>
                </a:solidFill>
              </a:rPr>
              <a:t>G</a:t>
            </a:r>
            <a:r>
              <a:rPr lang="hu-HU" sz="2800" dirty="0" smtClean="0"/>
              <a:t>oo</a:t>
            </a:r>
            <a:r>
              <a:rPr lang="hu-HU" sz="2800" dirty="0" smtClean="0">
                <a:solidFill>
                  <a:srgbClr val="00B0F0"/>
                </a:solidFill>
              </a:rPr>
              <a:t>g</a:t>
            </a:r>
            <a:r>
              <a:rPr lang="hu-HU" sz="2800" dirty="0" smtClean="0">
                <a:solidFill>
                  <a:srgbClr val="00B050"/>
                </a:solidFill>
              </a:rPr>
              <a:t>l</a:t>
            </a:r>
            <a:r>
              <a:rPr lang="hu-HU" sz="2800" dirty="0" smtClean="0">
                <a:solidFill>
                  <a:srgbClr val="FFFF00"/>
                </a:solidFill>
              </a:rPr>
              <a:t>e</a:t>
            </a:r>
          </a:p>
          <a:p>
            <a:pPr lvl="2"/>
            <a:r>
              <a:rPr lang="hu-HU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nem kell megírni, ha valaki már megírta és szabad használni.</a:t>
            </a:r>
          </a:p>
          <a:p>
            <a:pPr lvl="2"/>
            <a:r>
              <a:rPr lang="hu-HU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Később saját korábbi programjainkból is használhatunk jól megírt részeket</a:t>
            </a:r>
            <a:endParaRPr lang="hu-HU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3200" dirty="0" smtClean="0">
                <a:solidFill>
                  <a:srgbClr val="FFFF00"/>
                </a:solidFill>
              </a:rPr>
              <a:t>[</a:t>
            </a:r>
            <a:r>
              <a:rPr lang="hu-HU" sz="3200" dirty="0" smtClean="0">
                <a:solidFill>
                  <a:srgbClr val="00B0F0"/>
                </a:solidFill>
              </a:rPr>
              <a:t>Böngésző</a:t>
            </a:r>
            <a:r>
              <a:rPr lang="hu-HU" sz="3200" dirty="0" smtClean="0">
                <a:solidFill>
                  <a:srgbClr val="FFFF00"/>
                </a:solidFill>
              </a:rPr>
              <a:t>]</a:t>
            </a:r>
            <a:endParaRPr lang="hu-HU" sz="3200" dirty="0">
              <a:solidFill>
                <a:srgbClr val="FFFF00"/>
              </a:solidFill>
            </a:endParaRPr>
          </a:p>
          <a:p>
            <a:pPr lvl="1"/>
            <a:r>
              <a:rPr lang="hu-HU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Megjelenít, Debuggol</a:t>
            </a:r>
          </a:p>
        </p:txBody>
      </p:sp>
    </p:spTree>
    <p:extLst>
      <p:ext uri="{BB962C8B-B14F-4D97-AF65-F5344CB8AC3E}">
        <p14:creationId xmlns:p14="http://schemas.microsoft.com/office/powerpoint/2010/main" val="201429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-99392"/>
            <a:ext cx="7467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Hogy fogunk dolgozni?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64704"/>
            <a:ext cx="8435280" cy="5904656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FFFF00"/>
                </a:solidFill>
              </a:rPr>
              <a:t>[</a:t>
            </a:r>
            <a:r>
              <a:rPr lang="hu-HU" dirty="0" smtClean="0">
                <a:solidFill>
                  <a:srgbClr val="00B0F0"/>
                </a:solidFill>
              </a:rPr>
              <a:t>Egyszerű feladatok</a:t>
            </a:r>
            <a:r>
              <a:rPr lang="hu-HU" dirty="0" smtClean="0">
                <a:solidFill>
                  <a:srgbClr val="FFFF00"/>
                </a:solidFill>
              </a:rPr>
              <a:t>]</a:t>
            </a:r>
          </a:p>
          <a:p>
            <a:pPr lvl="1"/>
            <a:r>
              <a:rPr lang="hu-H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Rajzolj kőrt, húz egy vonalat, rajzolj sok négyzetet, színezd ki</a:t>
            </a:r>
          </a:p>
          <a:p>
            <a:pPr lvl="1"/>
            <a:r>
              <a:rPr lang="hu-H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Építs vonalakból, körből alakzatot, esetleg űrhajót.</a:t>
            </a:r>
          </a:p>
          <a:p>
            <a:pPr lvl="1"/>
            <a:r>
              <a:rPr lang="hu-H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Mozgasd az alakzatot  - jobbra, balra, fel, le</a:t>
            </a:r>
          </a:p>
          <a:p>
            <a:pPr lvl="1"/>
            <a:r>
              <a:rPr lang="hu-H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Kezeld le a billentyű eseményt</a:t>
            </a:r>
          </a:p>
          <a:p>
            <a:pPr lvl="1"/>
            <a:r>
              <a:rPr lang="hu-H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Kösd össze a mozgatást a billenytűvel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FFFF00"/>
                </a:solidFill>
              </a:rPr>
              <a:t>[</a:t>
            </a:r>
            <a:r>
              <a:rPr lang="hu-HU" dirty="0" smtClean="0">
                <a:solidFill>
                  <a:srgbClr val="00B0F0"/>
                </a:solidFill>
              </a:rPr>
              <a:t>Egy kis logika, matek és fizika</a:t>
            </a:r>
            <a:r>
              <a:rPr lang="hu-HU" dirty="0" smtClean="0">
                <a:solidFill>
                  <a:srgbClr val="FFFF00"/>
                </a:solidFill>
              </a:rPr>
              <a:t>]</a:t>
            </a:r>
          </a:p>
          <a:p>
            <a:pPr lvl="1"/>
            <a:r>
              <a:rPr lang="hu-H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Milyen távol van két alakzat egymástól?</a:t>
            </a:r>
          </a:p>
          <a:p>
            <a:pPr lvl="1"/>
            <a:r>
              <a:rPr lang="hu-H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Ütközött a két alakzat? Ezt hogy lehet meghatározni?</a:t>
            </a:r>
          </a:p>
          <a:p>
            <a:pPr lvl="1"/>
            <a:r>
              <a:rPr lang="hu-H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Milyen pályán mozog egy űrhajó, vagy pattogó labda?</a:t>
            </a:r>
          </a:p>
          <a:p>
            <a:pPr lvl="1"/>
            <a:r>
              <a:rPr lang="hu-H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Hogy hat rá a gravitáció? Mekkora tolóerő kell a rakétámba?</a:t>
            </a:r>
            <a:endParaRPr lang="hu-H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FFFF00"/>
                </a:solidFill>
              </a:rPr>
              <a:t>[</a:t>
            </a:r>
            <a:r>
              <a:rPr lang="hu-HU" dirty="0" smtClean="0">
                <a:solidFill>
                  <a:srgbClr val="00B0F0"/>
                </a:solidFill>
              </a:rPr>
              <a:t>Game design - látvány és élmény</a:t>
            </a:r>
            <a:r>
              <a:rPr lang="hu-HU" dirty="0" smtClean="0">
                <a:solidFill>
                  <a:srgbClr val="FFFF00"/>
                </a:solidFill>
              </a:rPr>
              <a:t>]</a:t>
            </a:r>
            <a:endParaRPr lang="hu-HU" dirty="0">
              <a:solidFill>
                <a:srgbClr val="FFFF00"/>
              </a:solidFill>
            </a:endParaRPr>
          </a:p>
          <a:p>
            <a:pPr lvl="1"/>
            <a:r>
              <a:rPr lang="hu-H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Egy kis játékmechanika</a:t>
            </a:r>
          </a:p>
          <a:p>
            <a:pPr lvl="1"/>
            <a:r>
              <a:rPr lang="hu-H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Robbanjon, cikázzon, váltogassa a színét, pörögjön</a:t>
            </a:r>
          </a:p>
          <a:p>
            <a:pPr lvl="1"/>
            <a:r>
              <a:rPr lang="hu-H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Adjon hangot, érjen pontot</a:t>
            </a:r>
          </a:p>
        </p:txBody>
      </p:sp>
    </p:spTree>
    <p:extLst>
      <p:ext uri="{BB962C8B-B14F-4D97-AF65-F5344CB8AC3E}">
        <p14:creationId xmlns:p14="http://schemas.microsoft.com/office/powerpoint/2010/main" val="90334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Alakítsuk ki a környezetet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4824536"/>
          </a:xfrm>
        </p:spPr>
        <p:txBody>
          <a:bodyPr>
            <a:normAutofit/>
          </a:bodyPr>
          <a:lstStyle/>
          <a:p>
            <a:r>
              <a:rPr lang="hu-HU" b="1" dirty="0" smtClean="0">
                <a:solidFill>
                  <a:schemeClr val="accent2"/>
                </a:solidFill>
              </a:rPr>
              <a:t>Könyvtárszerkezetben saját területen</a:t>
            </a:r>
          </a:p>
          <a:p>
            <a:pPr lvl="1"/>
            <a:r>
              <a:rPr lang="hu-HU" dirty="0" smtClean="0">
                <a:solidFill>
                  <a:schemeClr val="accent2"/>
                </a:solidFill>
              </a:rPr>
              <a:t>Könyvtár létrehozása: </a:t>
            </a:r>
            <a:r>
              <a:rPr lang="hu-HU" dirty="0" smtClean="0"/>
              <a:t>Document / prj / devcourse</a:t>
            </a:r>
          </a:p>
          <a:p>
            <a:pPr lvl="1"/>
            <a:r>
              <a:rPr lang="hu-HU" dirty="0" smtClean="0">
                <a:solidFill>
                  <a:schemeClr val="accent2"/>
                </a:solidFill>
              </a:rPr>
              <a:t>Új állomány: </a:t>
            </a:r>
            <a:r>
              <a:rPr lang="hu-HU" dirty="0" smtClean="0">
                <a:solidFill>
                  <a:srgbClr val="00B0F0"/>
                </a:solidFill>
              </a:rPr>
              <a:t>dev00.html</a:t>
            </a:r>
          </a:p>
          <a:p>
            <a:r>
              <a:rPr lang="hu-HU" b="1" dirty="0" smtClean="0">
                <a:solidFill>
                  <a:schemeClr val="accent2"/>
                </a:solidFill>
              </a:rPr>
              <a:t>Lehet</a:t>
            </a:r>
          </a:p>
          <a:p>
            <a:pPr lvl="1"/>
            <a:r>
              <a:rPr lang="hu-HU" dirty="0" smtClean="0">
                <a:solidFill>
                  <a:schemeClr val="accent2"/>
                </a:solidFill>
              </a:rPr>
              <a:t>Windows </a:t>
            </a:r>
            <a:r>
              <a:rPr lang="hu-HU" dirty="0" smtClean="0">
                <a:solidFill>
                  <a:schemeClr val="accent2"/>
                </a:solidFill>
              </a:rPr>
              <a:t>Explorer </a:t>
            </a:r>
            <a:r>
              <a:rPr lang="hu-HU" dirty="0" smtClean="0">
                <a:solidFill>
                  <a:schemeClr val="accent2"/>
                </a:solidFill>
              </a:rPr>
              <a:t>– View / show extension</a:t>
            </a:r>
          </a:p>
          <a:p>
            <a:pPr lvl="1"/>
            <a:r>
              <a:rPr lang="hu-HU" dirty="0" smtClean="0">
                <a:solidFill>
                  <a:schemeClr val="accent2"/>
                </a:solidFill>
              </a:rPr>
              <a:t>TotalCommander</a:t>
            </a:r>
          </a:p>
          <a:p>
            <a:r>
              <a:rPr lang="hu-HU" b="1" dirty="0" smtClean="0">
                <a:solidFill>
                  <a:schemeClr val="accent2"/>
                </a:solidFill>
              </a:rPr>
              <a:t>Ide fogunk dolgozni</a:t>
            </a:r>
          </a:p>
          <a:p>
            <a:pPr lvl="1"/>
            <a:r>
              <a:rPr lang="hu-HU" dirty="0" smtClean="0">
                <a:solidFill>
                  <a:schemeClr val="accent2"/>
                </a:solidFill>
              </a:rPr>
              <a:t>Fázisok külön állományokba</a:t>
            </a:r>
          </a:p>
          <a:p>
            <a:pPr lvl="1"/>
            <a:r>
              <a:rPr lang="hu-HU" dirty="0" smtClean="0">
                <a:solidFill>
                  <a:schemeClr val="accent2"/>
                </a:solidFill>
              </a:rPr>
              <a:t>Haladás visszanézhető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63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2772</TotalTime>
  <Words>1812</Words>
  <Application>Microsoft Office PowerPoint</Application>
  <PresentationFormat>On-screen Show (4:3)</PresentationFormat>
  <Paragraphs>249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#include &lt;gameDev4Beginners-2.h&gt;</vt:lpstr>
      <vt:lpstr>{Számítógép &amp; Programozás}</vt:lpstr>
      <vt:lpstr>{Számítógép &amp; Programozás}</vt:lpstr>
      <vt:lpstr>{Programozás művészete}</vt:lpstr>
      <vt:lpstr>{Programozás művészete}</vt:lpstr>
      <vt:lpstr>PowerPoint Presentation</vt:lpstr>
      <vt:lpstr>{Mit fogunk használni?}</vt:lpstr>
      <vt:lpstr>{Hogy fogunk dolgozni?}</vt:lpstr>
      <vt:lpstr>{Alakítsuk ki a környezetet}</vt:lpstr>
      <vt:lpstr>{Első programunk - notepad}</vt:lpstr>
      <vt:lpstr>{Első programunk eredménye}</vt:lpstr>
      <vt:lpstr>{Hogyan tovább?}</vt:lpstr>
      <vt:lpstr>{Tudás forrása}</vt:lpstr>
      <vt:lpstr>IF (Eddig_minden_érthető == IGEN) {  gyerunkTovabb(); //SZUPER } ELSE {  kérdezzFelelek(); //SZUPER }  (Eddig_minden_érthető ? gyerünkTovább() : kérdezzFelelek())//RÖVID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[Game  Development 4 beginners]</dc:title>
  <dc:creator>Akos</dc:creator>
  <cp:lastModifiedBy>Akos</cp:lastModifiedBy>
  <cp:revision>122</cp:revision>
  <dcterms:created xsi:type="dcterms:W3CDTF">2021-01-05T10:09:45Z</dcterms:created>
  <dcterms:modified xsi:type="dcterms:W3CDTF">2021-02-03T19:50:23Z</dcterms:modified>
</cp:coreProperties>
</file>