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73" r:id="rId3"/>
    <p:sldId id="275" r:id="rId4"/>
    <p:sldId id="274" r:id="rId5"/>
    <p:sldId id="272" r:id="rId6"/>
    <p:sldId id="276" r:id="rId7"/>
    <p:sldId id="277" r:id="rId8"/>
    <p:sldId id="279" r:id="rId9"/>
    <p:sldId id="278" r:id="rId10"/>
    <p:sldId id="280" r:id="rId11"/>
    <p:sldId id="281" r:id="rId12"/>
    <p:sldId id="283" r:id="rId13"/>
    <p:sldId id="288" r:id="rId14"/>
    <p:sldId id="284" r:id="rId15"/>
    <p:sldId id="282" r:id="rId16"/>
    <p:sldId id="289" r:id="rId17"/>
    <p:sldId id="290" r:id="rId18"/>
    <p:sldId id="291" r:id="rId19"/>
    <p:sldId id="303" r:id="rId20"/>
    <p:sldId id="285" r:id="rId21"/>
    <p:sldId id="286" r:id="rId22"/>
    <p:sldId id="287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300" r:id="rId31"/>
    <p:sldId id="301" r:id="rId32"/>
    <p:sldId id="30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629"/>
    <a:srgbClr val="0070C0"/>
    <a:srgbClr val="00A264"/>
    <a:srgbClr val="FF00FF"/>
    <a:srgbClr val="0066FF"/>
    <a:srgbClr val="3DD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231" autoAdjust="0"/>
  </p:normalViewPr>
  <p:slideViewPr>
    <p:cSldViewPr>
      <p:cViewPr varScale="1">
        <p:scale>
          <a:sx n="72" d="100"/>
          <a:sy n="72" d="100"/>
        </p:scale>
        <p:origin x="-2736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15DBE-6B15-43B8-BDB4-1BFB8EB0A94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D388E-1982-46A5-B76C-539067D08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37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57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*A programozó lusta, dolgozzon helyette a gép</a:t>
            </a:r>
          </a:p>
          <a:p>
            <a:r>
              <a:rPr lang="hu-HU" dirty="0" smtClean="0"/>
              <a:t>Saját utasítás a kör rajzolására -  - hány programsorunk van?</a:t>
            </a:r>
          </a:p>
          <a:p>
            <a:r>
              <a:rPr lang="hu-HU" dirty="0" smtClean="0"/>
              <a:t>függvény fogalma - Neve, paraméterei, visszatérési érték.</a:t>
            </a:r>
          </a:p>
          <a:p>
            <a:r>
              <a:rPr lang="hu-HU" dirty="0" smtClean="0"/>
              <a:t>Használható csak utasítások csoportosítására, vagy visszadhat értéket is.</a:t>
            </a:r>
          </a:p>
          <a:p>
            <a:r>
              <a:rPr lang="hu-HU" dirty="0" smtClean="0"/>
              <a:t>Általában eljárás, ha nem ad vissza és függvény, ha add vissza értéket.</a:t>
            </a:r>
          </a:p>
          <a:p>
            <a:r>
              <a:rPr lang="hu-HU" dirty="0" smtClean="0"/>
              <a:t>A rajzoló nem add vissz aértéket.</a:t>
            </a:r>
          </a:p>
          <a:p>
            <a:r>
              <a:rPr lang="hu-HU" dirty="0" smtClean="0"/>
              <a:t>Lesz majd később, ami visszaad.</a:t>
            </a:r>
          </a:p>
          <a:p>
            <a:endParaRPr lang="hu-HU" dirty="0" smtClean="0"/>
          </a:p>
          <a:p>
            <a:r>
              <a:rPr lang="hu-HU" dirty="0" smtClean="0"/>
              <a:t>*Még ennél is lustább</a:t>
            </a:r>
          </a:p>
          <a:p>
            <a:r>
              <a:rPr lang="hu-HU" dirty="0" smtClean="0"/>
              <a:t>Saját utasítás a mosolygós rajzolására a kör rajzoló felhasználásával. -  - hány programsorunk van?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*program felépítése</a:t>
            </a:r>
          </a:p>
          <a:p>
            <a:r>
              <a:rPr lang="hu-HU" dirty="0" smtClean="0"/>
              <a:t>Más programrészek becsatolása - ha már túl nagy, akkor részekre lehet szedni.</a:t>
            </a:r>
          </a:p>
          <a:p>
            <a:r>
              <a:rPr lang="hu-HU" dirty="0" smtClean="0"/>
              <a:t>Általános máshol használható részeket is külön fájlba teszik.</a:t>
            </a:r>
          </a:p>
          <a:p>
            <a:r>
              <a:rPr lang="hu-HU" dirty="0" smtClean="0"/>
              <a:t>HTML-ben több script tag is lehet.</a:t>
            </a:r>
          </a:p>
          <a:p>
            <a:r>
              <a:rPr lang="hu-HU" dirty="0" smtClean="0"/>
              <a:t>A sorrendjük a feldolgozás sorrendje.</a:t>
            </a:r>
          </a:p>
          <a:p>
            <a:endParaRPr lang="hu-HU" dirty="0" smtClean="0"/>
          </a:p>
          <a:p>
            <a:r>
              <a:rPr lang="hu-HU" dirty="0" smtClean="0"/>
              <a:t>A feldolgozás fentről lefelé halad.</a:t>
            </a:r>
          </a:p>
          <a:p>
            <a:r>
              <a:rPr lang="hu-HU" dirty="0" smtClean="0"/>
              <a:t>Nem találkozhat olyan utasítással, amit nem tud értelmezni, mert egy változó csak utána készül el.</a:t>
            </a:r>
          </a:p>
          <a:p>
            <a:endParaRPr lang="hu-HU" dirty="0" smtClean="0"/>
          </a:p>
          <a:p>
            <a:r>
              <a:rPr lang="hu-HU" dirty="0" smtClean="0"/>
              <a:t>funkciók - ezeketfeldolgozáskor csak megjegyzi</a:t>
            </a:r>
          </a:p>
          <a:p>
            <a:endParaRPr lang="hu-HU" dirty="0" smtClean="0"/>
          </a:p>
          <a:p>
            <a:r>
              <a:rPr lang="hu-HU" dirty="0" smtClean="0"/>
              <a:t>konstansok</a:t>
            </a:r>
          </a:p>
          <a:p>
            <a:endParaRPr lang="hu-HU" dirty="0" smtClean="0"/>
          </a:p>
          <a:p>
            <a:r>
              <a:rPr lang="hu-HU" dirty="0" smtClean="0"/>
              <a:t>változók</a:t>
            </a:r>
          </a:p>
          <a:p>
            <a:endParaRPr lang="hu-HU" dirty="0" smtClean="0"/>
          </a:p>
          <a:p>
            <a:r>
              <a:rPr lang="hu-HU" dirty="0" smtClean="0"/>
              <a:t>program első utasítása</a:t>
            </a:r>
          </a:p>
          <a:p>
            <a:endParaRPr lang="hu-HU" dirty="0" smtClean="0"/>
          </a:p>
          <a:p>
            <a:r>
              <a:rPr lang="hu-HU" dirty="0" smtClean="0"/>
              <a:t>ha elfogytak az utasítások vége a programnak, de nem áll le a browser és nem szünnek meg a változók.</a:t>
            </a:r>
          </a:p>
          <a:p>
            <a:r>
              <a:rPr lang="hu-HU" dirty="0" smtClean="0"/>
              <a:t>Azok megtartják az értéküket, amig az oldal a böngészőben van, vagy a program át nem írja.</a:t>
            </a:r>
          </a:p>
          <a:p>
            <a:r>
              <a:rPr lang="hu-HU" dirty="0" smtClean="0"/>
              <a:t>Az események is ismét futtathatják a funkciókat</a:t>
            </a:r>
          </a:p>
          <a:p>
            <a:endParaRPr lang="hu-HU" dirty="0" smtClean="0"/>
          </a:p>
          <a:p>
            <a:r>
              <a:rPr lang="hu-HU" dirty="0" smtClean="0"/>
              <a:t>mi is létrehozhatunk olyan funciót, ami reagál eseményekre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2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  <a:p>
            <a:r>
              <a:rPr lang="hu-HU" dirty="0" smtClean="0"/>
              <a:t>*A programozó lusta, dolgozzon helyette a gép</a:t>
            </a:r>
          </a:p>
          <a:p>
            <a:r>
              <a:rPr lang="hu-HU" dirty="0" smtClean="0"/>
              <a:t>Saját utasítás a kör rajzolására -  - hány programsorunk van?</a:t>
            </a:r>
          </a:p>
          <a:p>
            <a:r>
              <a:rPr lang="hu-HU" dirty="0" smtClean="0"/>
              <a:t>függvény fogalma - Neve, paraméterei, visszatérési érték.</a:t>
            </a:r>
          </a:p>
          <a:p>
            <a:r>
              <a:rPr lang="hu-HU" dirty="0" smtClean="0"/>
              <a:t>Használható csak utasítások csoportosítására, vagy visszadhat értéket is.</a:t>
            </a:r>
          </a:p>
          <a:p>
            <a:r>
              <a:rPr lang="hu-HU" dirty="0" smtClean="0"/>
              <a:t>Általában eljárás, ha nem ad vissza és függvény, ha add vissza értéket.</a:t>
            </a:r>
          </a:p>
          <a:p>
            <a:r>
              <a:rPr lang="hu-HU" dirty="0" smtClean="0"/>
              <a:t>A rajzoló nem add vissz aértéket.</a:t>
            </a:r>
          </a:p>
          <a:p>
            <a:r>
              <a:rPr lang="hu-HU" dirty="0" smtClean="0"/>
              <a:t>Lesz majd később, ami visszaad.</a:t>
            </a:r>
          </a:p>
          <a:p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2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*Még ennél is lustább</a:t>
            </a:r>
          </a:p>
          <a:p>
            <a:r>
              <a:rPr lang="hu-HU" dirty="0" smtClean="0"/>
              <a:t>Saját utasítás a mosolygós rajzolására a kör rajzoló felhasználásával. -  - hány programsorunk van?</a:t>
            </a:r>
          </a:p>
          <a:p>
            <a:endParaRPr lang="hu-HU" dirty="0" smtClean="0"/>
          </a:p>
          <a:p>
            <a:r>
              <a:rPr lang="hu-HU" dirty="0" smtClean="0"/>
              <a:t>*azzal, hogy minden távolságot a mérettel fejeztünk ki a mosolygós fügvényben, elértük, hogy nagyíthatóvá vált</a:t>
            </a:r>
            <a:r>
              <a:rPr lang="hu-HU" baseline="0" dirty="0" smtClean="0"/>
              <a:t> a rajz.</a:t>
            </a:r>
          </a:p>
          <a:p>
            <a:r>
              <a:rPr lang="hu-HU" baseline="0" dirty="0" smtClean="0"/>
              <a:t>Azért, mert minden a méret viszonyában van kifejezve.</a:t>
            </a:r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2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*Még ha egyszerűsítettük a rajzolást függvénnyel, akkor is nagyszámú rajzolást egyenként begépelni sok munka.</a:t>
            </a:r>
          </a:p>
          <a:p>
            <a:r>
              <a:rPr lang="hu-HU" dirty="0" smtClean="0"/>
              <a:t>Ráadásul nehezen is változtatható, ha át akarunk írni valamit.</a:t>
            </a:r>
          </a:p>
          <a:p>
            <a:endParaRPr lang="hu-HU" dirty="0" smtClean="0"/>
          </a:p>
          <a:p>
            <a:r>
              <a:rPr lang="hu-HU" dirty="0" smtClean="0"/>
              <a:t>*Mi van, ha 50, 100, 1000 kört kell rajzolnunk?</a:t>
            </a:r>
          </a:p>
          <a:p>
            <a:r>
              <a:rPr lang="hu-HU" dirty="0" smtClean="0"/>
              <a:t>rajzojunk 50 kört egymás mellé - for ciklus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2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Változók elnevezésére</a:t>
            </a:r>
            <a:r>
              <a:rPr lang="hu-HU" baseline="0" dirty="0" smtClean="0"/>
              <a:t> jó, ha beszédes és a típusára utaló neveket alkalmazunk.</a:t>
            </a:r>
          </a:p>
          <a:p>
            <a:r>
              <a:rPr lang="hu-HU" baseline="0" dirty="0" smtClean="0"/>
              <a:t>Ha sok egybetűs változót használunk, akkor hamar belezavarodunk, hogy mit mire használunk.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2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https://www.w3schools.com/js/js_objects.asp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Objektum</a:t>
            </a:r>
          </a:p>
          <a:p>
            <a:r>
              <a:rPr lang="hu-HU" dirty="0" smtClean="0"/>
              <a:t>A mosolygóst ha mint egy játék elemet akarok kezelni, akkor van néhány rá jellemző adat.</a:t>
            </a:r>
          </a:p>
          <a:p>
            <a:r>
              <a:rPr lang="hu-HU" dirty="0" smtClean="0"/>
              <a:t>Mik ezek?   pozíció, méret, stb.</a:t>
            </a:r>
          </a:p>
          <a:p>
            <a:endParaRPr lang="hu-HU" dirty="0" smtClean="0"/>
          </a:p>
          <a:p>
            <a:r>
              <a:rPr lang="hu-HU" dirty="0" smtClean="0"/>
              <a:t>Egy játékban sok ilyen elemet kezelünk. Ha mindíg mindegyik eleméhezk külön változókat kell ltrehozni, akkor hamar kifogyunk a változókból és nem is tudjuk megjegyezni.</a:t>
            </a:r>
          </a:p>
          <a:p>
            <a:r>
              <a:rPr lang="hu-HU" dirty="0" smtClean="0"/>
              <a:t>Persze okoskodhatunk: x1, x2, x3</a:t>
            </a:r>
          </a:p>
          <a:p>
            <a:endParaRPr lang="hu-HU" dirty="0" smtClean="0"/>
          </a:p>
          <a:p>
            <a:r>
              <a:rPr lang="hu-HU" dirty="0" smtClean="0"/>
              <a:t>Jó lenne egyben kezelni az összetartozó paramétereket. Erre ad megoldást az objektum.</a:t>
            </a:r>
          </a:p>
          <a:p>
            <a:r>
              <a:rPr lang="hu-HU" dirty="0" smtClean="0"/>
              <a:t>Bármit berakhatunk egy objektumba (tekintsük egy zsáknak, amire ráírjuk a nevét.) Így könnyebb kezelni.</a:t>
            </a:r>
          </a:p>
          <a:p>
            <a:endParaRPr lang="hu-HU" dirty="0" smtClean="0"/>
          </a:p>
          <a:p>
            <a:r>
              <a:rPr lang="hu-HU" dirty="0" smtClean="0"/>
              <a:t>Nézzük meg mint mond a W3schools a JavaScript objektumról.</a:t>
            </a:r>
          </a:p>
          <a:p>
            <a:r>
              <a:rPr lang="hu-HU" dirty="0" smtClean="0"/>
              <a:t>https://www.w3schools.com/js/js_objects.asp</a:t>
            </a:r>
          </a:p>
          <a:p>
            <a:r>
              <a:rPr lang="hu-HU" dirty="0" smtClean="0"/>
              <a:t>Ez alapján a mosólygósunk lehet:</a:t>
            </a:r>
          </a:p>
          <a:p>
            <a:endParaRPr lang="hu-HU" dirty="0" smtClean="0"/>
          </a:p>
          <a:p>
            <a:r>
              <a:rPr lang="hu-HU" dirty="0" smtClean="0"/>
              <a:t>var smile = </a:t>
            </a:r>
          </a:p>
          <a:p>
            <a:r>
              <a:rPr lang="hu-HU" dirty="0" smtClean="0"/>
              <a:t>{</a:t>
            </a:r>
          </a:p>
          <a:p>
            <a:r>
              <a:rPr lang="hu-HU" dirty="0" smtClean="0"/>
              <a:t>    posX: 100,</a:t>
            </a:r>
          </a:p>
          <a:p>
            <a:r>
              <a:rPr lang="hu-HU" dirty="0" smtClean="0"/>
              <a:t>    posY: 50,</a:t>
            </a:r>
          </a:p>
          <a:p>
            <a:r>
              <a:rPr lang="hu-HU" dirty="0" smtClean="0"/>
              <a:t>    size = 100,</a:t>
            </a:r>
          </a:p>
          <a:p>
            <a:r>
              <a:rPr lang="hu-HU" dirty="0" smtClean="0"/>
              <a:t>    color: "blue"</a:t>
            </a:r>
          </a:p>
          <a:p>
            <a:r>
              <a:rPr lang="hu-HU" dirty="0" smtClean="0"/>
              <a:t>};</a:t>
            </a:r>
          </a:p>
          <a:p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2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Írjuk át a mosolygós rajzoló függvényünket úgy, hogy az objektumot használja.</a:t>
            </a:r>
          </a:p>
          <a:p>
            <a:r>
              <a:rPr lang="hu-HU" dirty="0" smtClean="0"/>
              <a:t>function circle( argX, argY, argR, argColor)</a:t>
            </a:r>
          </a:p>
          <a:p>
            <a:r>
              <a:rPr lang="hu-HU" dirty="0" smtClean="0"/>
              <a:t>{</a:t>
            </a:r>
          </a:p>
          <a:p>
            <a:r>
              <a:rPr lang="hu-HU" dirty="0" smtClean="0"/>
              <a:t>  c.beginPath();</a:t>
            </a:r>
          </a:p>
          <a:p>
            <a:r>
              <a:rPr lang="hu-HU" dirty="0" smtClean="0"/>
              <a:t>  c.arc(argX, argY, argR, 0, 2 * Math.PI);</a:t>
            </a:r>
          </a:p>
          <a:p>
            <a:r>
              <a:rPr lang="hu-HU" dirty="0" smtClean="0"/>
              <a:t>  c.strokeStyle = argColor;</a:t>
            </a:r>
          </a:p>
          <a:p>
            <a:r>
              <a:rPr lang="hu-HU" dirty="0" smtClean="0"/>
              <a:t>  c.stroke();</a:t>
            </a:r>
          </a:p>
          <a:p>
            <a:r>
              <a:rPr lang="hu-HU" dirty="0" smtClean="0"/>
              <a:t>}</a:t>
            </a:r>
          </a:p>
          <a:p>
            <a:endParaRPr lang="hu-HU" dirty="0" smtClean="0"/>
          </a:p>
          <a:p>
            <a:r>
              <a:rPr lang="hu-HU" dirty="0" smtClean="0"/>
              <a:t>function drawSmile( argSmile )</a:t>
            </a:r>
          </a:p>
          <a:p>
            <a:r>
              <a:rPr lang="hu-HU" dirty="0" smtClean="0"/>
              <a:t>{</a:t>
            </a:r>
          </a:p>
          <a:p>
            <a:r>
              <a:rPr lang="hu-HU" dirty="0" smtClean="0"/>
              <a:t>  circle(argSmile.x, argSmile.y, argSmile.rHead, argSmile.color);</a:t>
            </a:r>
          </a:p>
          <a:p>
            <a:r>
              <a:rPr lang="hu-HU" dirty="0" smtClean="0"/>
              <a:t>  circle(argSmile.x-argSmile.rHead/2, argSmile.y-argSmile.rHead/3, argSmile.rHead/6, argSmile.color);</a:t>
            </a:r>
          </a:p>
          <a:p>
            <a:r>
              <a:rPr lang="hu-HU" dirty="0" smtClean="0"/>
              <a:t>  circle(argSmile.x+argSmile.rHead/2, argSmile.y-argSmile.rHead/3, argSmile.rHead/6, argSmile.color);</a:t>
            </a:r>
          </a:p>
          <a:p>
            <a:endParaRPr lang="hu-HU" dirty="0" smtClean="0"/>
          </a:p>
          <a:p>
            <a:r>
              <a:rPr lang="hu-HU" dirty="0" smtClean="0"/>
              <a:t>  c.beginPath();</a:t>
            </a:r>
          </a:p>
          <a:p>
            <a:r>
              <a:rPr lang="hu-HU" dirty="0" smtClean="0"/>
              <a:t>  c.arc(argSmile.x, argSmile.y, argSmile.rHead/2, 0.25 * Math.PI, 0.75 * Math.PI);</a:t>
            </a:r>
          </a:p>
          <a:p>
            <a:r>
              <a:rPr lang="hu-HU" dirty="0" smtClean="0"/>
              <a:t>  c.strokeStyle = argSmile.color;</a:t>
            </a:r>
          </a:p>
          <a:p>
            <a:r>
              <a:rPr lang="hu-HU" dirty="0" smtClean="0"/>
              <a:t>  c.stroke();</a:t>
            </a:r>
          </a:p>
          <a:p>
            <a:r>
              <a:rPr lang="hu-HU" dirty="0" smtClean="0"/>
              <a:t>}</a:t>
            </a:r>
          </a:p>
          <a:p>
            <a:endParaRPr lang="hu-HU" dirty="0" smtClean="0"/>
          </a:p>
          <a:p>
            <a:r>
              <a:rPr lang="hu-HU" dirty="0" smtClean="0"/>
              <a:t>mySmile =</a:t>
            </a:r>
          </a:p>
          <a:p>
            <a:r>
              <a:rPr lang="hu-HU" dirty="0" smtClean="0"/>
              <a:t>{</a:t>
            </a:r>
          </a:p>
          <a:p>
            <a:r>
              <a:rPr lang="hu-HU" dirty="0" smtClean="0"/>
              <a:t>  x: 200,</a:t>
            </a:r>
          </a:p>
          <a:p>
            <a:r>
              <a:rPr lang="hu-HU" dirty="0" smtClean="0"/>
              <a:t>  y: 150,</a:t>
            </a:r>
          </a:p>
          <a:p>
            <a:r>
              <a:rPr lang="hu-HU" dirty="0" smtClean="0"/>
              <a:t>  rHead: 50,</a:t>
            </a:r>
          </a:p>
          <a:p>
            <a:r>
              <a:rPr lang="hu-HU" dirty="0" smtClean="0"/>
              <a:t>  color: "blue"</a:t>
            </a:r>
          </a:p>
          <a:p>
            <a:r>
              <a:rPr lang="hu-HU" dirty="0" smtClean="0"/>
              <a:t>};</a:t>
            </a:r>
          </a:p>
          <a:p>
            <a:r>
              <a:rPr lang="hu-HU" dirty="0" smtClean="0"/>
              <a:t>drawSmile(mySmile);</a:t>
            </a:r>
          </a:p>
          <a:p>
            <a:endParaRPr lang="hu-HU" dirty="0" smtClean="0"/>
          </a:p>
          <a:p>
            <a:r>
              <a:rPr lang="hu-HU" dirty="0" smtClean="0"/>
              <a:t>tegyünk ki mégegyet mellé</a:t>
            </a:r>
          </a:p>
          <a:p>
            <a:endParaRPr lang="hu-HU" dirty="0" smtClean="0"/>
          </a:p>
          <a:p>
            <a:r>
              <a:rPr lang="hu-HU" dirty="0" smtClean="0"/>
              <a:t>tegyünk ki egy fele akkorát alá - mi történt volna, ha fix értékeket használunk</a:t>
            </a:r>
          </a:p>
          <a:p>
            <a:r>
              <a:rPr lang="hu-HU" dirty="0" smtClean="0"/>
              <a:t>Távolságokhoz csak az objektum értékeit használjuk, vagy azok hányadosait konstansokkal.</a:t>
            </a:r>
          </a:p>
          <a:p>
            <a:r>
              <a:rPr lang="hu-HU" dirty="0" smtClean="0"/>
              <a:t>Ne írjunk olyat, hogy x+15, helyette x+r/2</a:t>
            </a:r>
          </a:p>
          <a:p>
            <a:r>
              <a:rPr lang="hu-HU" dirty="0" smtClean="0"/>
              <a:t>A miértre késöbb jön a válasz.</a:t>
            </a:r>
          </a:p>
          <a:p>
            <a:r>
              <a:rPr lang="hu-HU" dirty="0" smtClean="0"/>
              <a:t>Ehhez át kell írni a mySmile értékeket</a:t>
            </a:r>
          </a:p>
          <a:p>
            <a:r>
              <a:rPr lang="hu-HU" dirty="0" smtClean="0"/>
              <a:t>mySmile.x = 300;</a:t>
            </a:r>
          </a:p>
          <a:p>
            <a:r>
              <a:rPr lang="hu-HU" dirty="0" smtClean="0"/>
              <a:t>drawSmile(mySmile);</a:t>
            </a:r>
          </a:p>
          <a:p>
            <a:r>
              <a:rPr lang="hu-HU" dirty="0" smtClean="0"/>
              <a:t>mySmile.y = 250;</a:t>
            </a:r>
          </a:p>
          <a:p>
            <a:r>
              <a:rPr lang="hu-HU" dirty="0" smtClean="0"/>
              <a:t>mySmile.rHead = 25;</a:t>
            </a:r>
          </a:p>
          <a:p>
            <a:r>
              <a:rPr lang="hu-HU" dirty="0" smtClean="0"/>
              <a:t>drawSmile(mySmile);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Tegyük bele az onclick-be, hogy oda tegyen ki egy smilet, ahova kattintok</a:t>
            </a:r>
          </a:p>
          <a:p>
            <a:r>
              <a:rPr lang="hu-HU" dirty="0" smtClean="0"/>
              <a:t>function doClick(e)</a:t>
            </a:r>
          </a:p>
          <a:p>
            <a:r>
              <a:rPr lang="hu-HU" dirty="0" smtClean="0"/>
              <a:t>{</a:t>
            </a:r>
          </a:p>
          <a:p>
            <a:r>
              <a:rPr lang="hu-HU" dirty="0" smtClean="0"/>
              <a:t>    mySmile.x = e.offsetX;</a:t>
            </a:r>
          </a:p>
          <a:p>
            <a:r>
              <a:rPr lang="hu-HU" dirty="0" smtClean="0"/>
              <a:t>    mySmile.y = e.offsetY;</a:t>
            </a:r>
          </a:p>
          <a:p>
            <a:r>
              <a:rPr lang="hu-HU" dirty="0" smtClean="0"/>
              <a:t>    mySmile.rHead = 25;</a:t>
            </a:r>
          </a:p>
          <a:p>
            <a:r>
              <a:rPr lang="hu-HU" dirty="0" smtClean="0"/>
              <a:t>    drawSmile(mySmile);</a:t>
            </a:r>
          </a:p>
          <a:p>
            <a:r>
              <a:rPr lang="hu-HU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2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*program felépítése</a:t>
            </a:r>
          </a:p>
          <a:p>
            <a:r>
              <a:rPr lang="hu-HU" dirty="0" smtClean="0"/>
              <a:t>Más programrészek becsatolása - ha már túl nagy, akkor részekre lehet szedni.</a:t>
            </a:r>
          </a:p>
          <a:p>
            <a:r>
              <a:rPr lang="hu-HU" dirty="0" smtClean="0"/>
              <a:t>Általános máshol használható részeket is külön fájlba teszik.</a:t>
            </a:r>
          </a:p>
          <a:p>
            <a:r>
              <a:rPr lang="hu-HU" dirty="0" smtClean="0"/>
              <a:t>HTML-ben több script tag is lehet.</a:t>
            </a:r>
          </a:p>
          <a:p>
            <a:r>
              <a:rPr lang="hu-HU" dirty="0" smtClean="0"/>
              <a:t>A sorrendjük a feldolgozás sorrendje.</a:t>
            </a:r>
          </a:p>
          <a:p>
            <a:endParaRPr lang="hu-HU" dirty="0" smtClean="0"/>
          </a:p>
          <a:p>
            <a:r>
              <a:rPr lang="hu-HU" dirty="0" smtClean="0"/>
              <a:t>A feldolgozás fentről lefelé halad.</a:t>
            </a:r>
          </a:p>
          <a:p>
            <a:r>
              <a:rPr lang="hu-HU" dirty="0" smtClean="0"/>
              <a:t>Nem találkozhat olyan utasítással, amit nem tud értelmezni, mert egy változó csak utána készül el.</a:t>
            </a:r>
          </a:p>
          <a:p>
            <a:endParaRPr lang="hu-HU" dirty="0" smtClean="0"/>
          </a:p>
          <a:p>
            <a:r>
              <a:rPr lang="hu-HU" dirty="0" smtClean="0"/>
              <a:t>funkciók - ezeketfeldolgozáskor csak megjegyzi</a:t>
            </a:r>
          </a:p>
          <a:p>
            <a:endParaRPr lang="hu-HU" dirty="0" smtClean="0"/>
          </a:p>
          <a:p>
            <a:r>
              <a:rPr lang="hu-HU" dirty="0" smtClean="0"/>
              <a:t>konstansok</a:t>
            </a:r>
          </a:p>
          <a:p>
            <a:endParaRPr lang="hu-HU" dirty="0" smtClean="0"/>
          </a:p>
          <a:p>
            <a:r>
              <a:rPr lang="hu-HU" dirty="0" smtClean="0"/>
              <a:t>változók</a:t>
            </a:r>
          </a:p>
          <a:p>
            <a:endParaRPr lang="hu-HU" dirty="0" smtClean="0"/>
          </a:p>
          <a:p>
            <a:r>
              <a:rPr lang="hu-HU" dirty="0" smtClean="0"/>
              <a:t>program első utasítása</a:t>
            </a:r>
          </a:p>
          <a:p>
            <a:endParaRPr lang="hu-HU" dirty="0" smtClean="0"/>
          </a:p>
          <a:p>
            <a:r>
              <a:rPr lang="hu-HU" dirty="0" smtClean="0"/>
              <a:t>ha elfogytak az utasítások vége a programnak, de nem áll le a browser és nem szünnek meg a változók.</a:t>
            </a:r>
          </a:p>
          <a:p>
            <a:r>
              <a:rPr lang="hu-HU" dirty="0" smtClean="0"/>
              <a:t>Azok megtartják az értéküket, amig az oldal a böngészőben van, vagy a program át nem írja.</a:t>
            </a:r>
          </a:p>
          <a:p>
            <a:r>
              <a:rPr lang="hu-HU" dirty="0" smtClean="0"/>
              <a:t>Az események is ismét futtathatják a funkciókat</a:t>
            </a:r>
          </a:p>
          <a:p>
            <a:endParaRPr lang="hu-HU" dirty="0" smtClean="0"/>
          </a:p>
          <a:p>
            <a:r>
              <a:rPr lang="hu-HU" dirty="0" smtClean="0"/>
              <a:t>mi is létrehozhatunk olyan funciót, ami reagál eseményekre</a:t>
            </a:r>
          </a:p>
          <a:p>
            <a:endParaRPr lang="hu-HU" dirty="0" smtClean="0"/>
          </a:p>
          <a:p>
            <a:r>
              <a:rPr lang="hu-HU" dirty="0" smtClean="0"/>
              <a:t>ESEMÉNY fogalma</a:t>
            </a:r>
          </a:p>
          <a:p>
            <a:r>
              <a:rPr lang="hu-HU" dirty="0" smtClean="0"/>
              <a:t>Általában felhasználói akció indítja, de lehet időzített, vagy rendszer esemény is.</a:t>
            </a:r>
          </a:p>
          <a:p>
            <a:r>
              <a:rPr lang="hu-HU" dirty="0" smtClean="0"/>
              <a:t>Ezeket az eseményeket a böngésző érzékeli és a programban megadott módon reagál ezekre.</a:t>
            </a:r>
          </a:p>
          <a:p>
            <a:r>
              <a:rPr lang="hu-HU" dirty="0" smtClean="0"/>
              <a:t>Ha nincs előírva reagálási utasítássor, akkor nem történik semmi.</a:t>
            </a:r>
          </a:p>
          <a:p>
            <a:endParaRPr lang="hu-HU" dirty="0" smtClean="0"/>
          </a:p>
          <a:p>
            <a:r>
              <a:rPr lang="hu-HU" dirty="0" smtClean="0"/>
              <a:t>Mi is előírhatunk reakciót eseményekhez (egér kattinást, billenytű lenyomás, stb)</a:t>
            </a:r>
          </a:p>
          <a:p>
            <a:r>
              <a:rPr lang="hu-HU" dirty="0" smtClean="0"/>
              <a:t>Ehhez tudatni kell a böngészővel, hogy ha bekövetkezik az esemény, akkor a programunk melyik részét hajtsa végre.</a:t>
            </a:r>
          </a:p>
          <a:p>
            <a:endParaRPr lang="hu-HU" dirty="0" smtClean="0"/>
          </a:p>
          <a:p>
            <a:r>
              <a:rPr lang="hu-HU" dirty="0" smtClean="0"/>
              <a:t>Persze csak a böngészőben és azon belül is a mi dokumentumunkban bekövetkező eseményeket érjük el.</a:t>
            </a:r>
          </a:p>
          <a:p>
            <a:r>
              <a:rPr lang="hu-HU" dirty="0" smtClean="0"/>
              <a:t>Ha nem így lenne, az biztonsági probléma lenne.</a:t>
            </a:r>
          </a:p>
          <a:p>
            <a:endParaRPr lang="hu-HU" dirty="0" smtClean="0"/>
          </a:p>
          <a:p>
            <a:r>
              <a:rPr lang="hu-HU" dirty="0" smtClean="0"/>
              <a:t>Egy játék oldal megnézné, hogy a másik füleken van-e banki oldal és elkérné a lenyomott billentyűket (jelszó).</a:t>
            </a:r>
          </a:p>
          <a:p>
            <a:r>
              <a:rPr lang="hu-HU" dirty="0" smtClean="0"/>
              <a:t>Amit el is küldhet a játékprogram írójának.</a:t>
            </a:r>
          </a:p>
          <a:p>
            <a:r>
              <a:rPr lang="hu-HU" dirty="0" smtClean="0"/>
              <a:t>Mert mi történik ilyenkor?</a:t>
            </a:r>
          </a:p>
          <a:p>
            <a:r>
              <a:rPr lang="hu-HU" dirty="0" smtClean="0"/>
              <a:t>van egy tarhely, onnan mi letöltünk egy oldalt.</a:t>
            </a:r>
          </a:p>
          <a:p>
            <a:r>
              <a:rPr lang="hu-HU" dirty="0" smtClean="0"/>
              <a:t>A benne lévő programot a mi böngészönk a mi gépünkön hajtja végre.</a:t>
            </a:r>
          </a:p>
          <a:p>
            <a:r>
              <a:rPr lang="hu-HU" dirty="0" smtClean="0"/>
              <a:t>Amíg nem töltjük le és a böngésző nem futtaja, addig ártalmatla.</a:t>
            </a:r>
          </a:p>
          <a:p>
            <a:r>
              <a:rPr lang="hu-HU" dirty="0" smtClean="0"/>
              <a:t>Tehát a mi közreműködésünk kell hozzá.</a:t>
            </a:r>
          </a:p>
          <a:p>
            <a:r>
              <a:rPr lang="hu-HU" dirty="0" smtClean="0"/>
              <a:t>A böngészők igyekeznek biztonságosak lenni és nem megengedni ezeket az elérhetőségeket.</a:t>
            </a:r>
          </a:p>
          <a:p>
            <a:r>
              <a:rPr lang="hu-HU" dirty="0" smtClean="0"/>
              <a:t>Gyakran vannak hibák, amiket a patch-ek foltoznak, de amíg nem, addig vissza lehet élni velük.</a:t>
            </a:r>
          </a:p>
          <a:p>
            <a:r>
              <a:rPr lang="hu-HU" dirty="0" smtClean="0"/>
              <a:t>Fontos, hogy ismeretlen helyről ne töltsetek le és főleg ne futtasatok programokat.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2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*ha elfogytak az utasítások vége a programnak, de nem áll le a browser és nem szünnek meg a változók.</a:t>
            </a:r>
          </a:p>
          <a:p>
            <a:r>
              <a:rPr lang="hu-HU" dirty="0" smtClean="0"/>
              <a:t>Azok megtartják az értéküket, amig az oldal a böngészőben van, vagy a program át nem írja.</a:t>
            </a:r>
          </a:p>
          <a:p>
            <a:r>
              <a:rPr lang="hu-HU" dirty="0" smtClean="0"/>
              <a:t>Az események is ismét futtathatják a funkciókat</a:t>
            </a:r>
          </a:p>
          <a:p>
            <a:endParaRPr lang="hu-HU" dirty="0" smtClean="0"/>
          </a:p>
          <a:p>
            <a:r>
              <a:rPr lang="hu-HU" dirty="0" smtClean="0"/>
              <a:t>mi is létrehozhatunk olyan funciót, ami reagál eseményekre</a:t>
            </a:r>
          </a:p>
          <a:p>
            <a:endParaRPr lang="hu-HU" dirty="0" smtClean="0"/>
          </a:p>
          <a:p>
            <a:r>
              <a:rPr lang="hu-HU" dirty="0" smtClean="0"/>
              <a:t>ESEMÉNY fogalma</a:t>
            </a:r>
          </a:p>
          <a:p>
            <a:r>
              <a:rPr lang="hu-HU" dirty="0" smtClean="0"/>
              <a:t>Általában felhasználói akció indítja, de lehet időzített, vagy rendszer esemény is.</a:t>
            </a:r>
          </a:p>
          <a:p>
            <a:r>
              <a:rPr lang="hu-HU" dirty="0" smtClean="0"/>
              <a:t>Ezeket az eseményeket a böngésző érzékeli és a programban megadott módon reagál ezekre.</a:t>
            </a:r>
          </a:p>
          <a:p>
            <a:r>
              <a:rPr lang="hu-HU" dirty="0" smtClean="0"/>
              <a:t>Ha nincs előírva reagálási utasítássor, akkor nem történik semmi.</a:t>
            </a:r>
          </a:p>
          <a:p>
            <a:endParaRPr lang="hu-HU" dirty="0" smtClean="0"/>
          </a:p>
          <a:p>
            <a:r>
              <a:rPr lang="hu-HU" dirty="0" smtClean="0"/>
              <a:t>Mi is előírhatunk reakciót eseményekhez (egér kattinást, billenytű lenyomás, stb)</a:t>
            </a:r>
          </a:p>
          <a:p>
            <a:r>
              <a:rPr lang="hu-HU" dirty="0" smtClean="0"/>
              <a:t>Ehhez tudatni kell a böngészővel, hogy ha bekövetkezik az esemény, akkor a programunk melyik részét hajtsa végre.</a:t>
            </a:r>
          </a:p>
          <a:p>
            <a:endParaRPr lang="hu-HU" dirty="0" smtClean="0"/>
          </a:p>
          <a:p>
            <a:r>
              <a:rPr lang="hu-HU" dirty="0" smtClean="0"/>
              <a:t>Persze csak a böngészőben és azon belül is a mi dokumentumunkban bekövetkező eseményeket érjük el.</a:t>
            </a:r>
          </a:p>
          <a:p>
            <a:r>
              <a:rPr lang="hu-HU" dirty="0" smtClean="0"/>
              <a:t>Ha nem így lenne, az biztonsági probléma lenne.</a:t>
            </a:r>
          </a:p>
          <a:p>
            <a:endParaRPr lang="hu-HU" dirty="0" smtClean="0"/>
          </a:p>
          <a:p>
            <a:r>
              <a:rPr lang="hu-HU" dirty="0" smtClean="0"/>
              <a:t>Egy játék oldal megnézné, hogy a másik füleken van-e banki oldal és elkérné a lenyomott billentyűket (jelszó).</a:t>
            </a:r>
          </a:p>
          <a:p>
            <a:r>
              <a:rPr lang="hu-HU" dirty="0" smtClean="0"/>
              <a:t>Amit el is küldhet a játékprogram írójának.</a:t>
            </a:r>
          </a:p>
          <a:p>
            <a:r>
              <a:rPr lang="hu-HU" dirty="0" smtClean="0"/>
              <a:t>Mert mi történik ilyenkor?</a:t>
            </a:r>
          </a:p>
          <a:p>
            <a:r>
              <a:rPr lang="hu-HU" dirty="0" smtClean="0"/>
              <a:t>van egy tarhely, onnan mi letöltünk egy oldalt.</a:t>
            </a:r>
          </a:p>
          <a:p>
            <a:r>
              <a:rPr lang="hu-HU" dirty="0" smtClean="0"/>
              <a:t>A benne lévő programot a mi böngészönk a mi gépünkön hajtja végre.</a:t>
            </a:r>
          </a:p>
          <a:p>
            <a:r>
              <a:rPr lang="hu-HU" dirty="0" smtClean="0"/>
              <a:t>Amíg nem töltjük le és a böngésző nem futtaja, addig ártalmatla.</a:t>
            </a:r>
          </a:p>
          <a:p>
            <a:r>
              <a:rPr lang="hu-HU" dirty="0" smtClean="0"/>
              <a:t>Tehát a mi közreműködésünk kell hozzá.</a:t>
            </a:r>
          </a:p>
          <a:p>
            <a:r>
              <a:rPr lang="hu-HU" dirty="0" smtClean="0"/>
              <a:t>A böngészők igyekeznek biztonságosak lenni és nem megengedni ezeket az elérhetőségeket.</a:t>
            </a:r>
          </a:p>
          <a:p>
            <a:r>
              <a:rPr lang="hu-HU" dirty="0" smtClean="0"/>
              <a:t>Gyakran vannak hibák, amiket a patch-ek foltoznak, de amíg nem, addig vissza lehet élni velük.</a:t>
            </a:r>
          </a:p>
          <a:p>
            <a:r>
              <a:rPr lang="hu-HU" dirty="0" smtClean="0"/>
              <a:t>Fontos, hogy ismeretlen helyről ne töltsetek le és főleg ne futtasatok programokat.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2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Események - billenytű leütése - a dokumentum eseményeiről lehet kérni értesítést</a:t>
            </a:r>
          </a:p>
          <a:p>
            <a:r>
              <a:rPr lang="hu-HU" dirty="0" smtClean="0"/>
              <a:t>document.onkeydown = doKeyDown;  //bárhol van a focus, de lenyomodik a billentyű</a:t>
            </a:r>
          </a:p>
          <a:p>
            <a:r>
              <a:rPr lang="hu-HU" dirty="0" smtClean="0"/>
              <a:t>canv.onclick = doClick;  //clickelés a canvason</a:t>
            </a:r>
          </a:p>
          <a:p>
            <a:endParaRPr lang="hu-HU" dirty="0" smtClean="0"/>
          </a:p>
          <a:p>
            <a:r>
              <a:rPr lang="hu-HU" dirty="0" smtClean="0"/>
              <a:t>function doKeyDown(e)</a:t>
            </a:r>
          </a:p>
          <a:p>
            <a:r>
              <a:rPr lang="hu-HU" dirty="0" smtClean="0"/>
              <a:t>{</a:t>
            </a:r>
          </a:p>
          <a:p>
            <a:r>
              <a:rPr lang="hu-HU" dirty="0" smtClean="0"/>
              <a:t>    console.log(e.keyCode);</a:t>
            </a:r>
          </a:p>
          <a:p>
            <a:r>
              <a:rPr lang="hu-HU" dirty="0" smtClean="0"/>
              <a:t>}</a:t>
            </a:r>
          </a:p>
          <a:p>
            <a:endParaRPr lang="hu-HU" dirty="0" smtClean="0"/>
          </a:p>
          <a:p>
            <a:r>
              <a:rPr lang="hu-HU" dirty="0" smtClean="0"/>
              <a:t>function onClick(e)</a:t>
            </a:r>
          </a:p>
          <a:p>
            <a:r>
              <a:rPr lang="hu-HU" dirty="0" smtClean="0"/>
              <a:t>{</a:t>
            </a:r>
          </a:p>
          <a:p>
            <a:r>
              <a:rPr lang="hu-HU" dirty="0" smtClean="0"/>
              <a:t>    console.log("X:"+e.offsetX + "y:"+e.offsetY);//</a:t>
            </a:r>
          </a:p>
          <a:p>
            <a:r>
              <a:rPr lang="hu-HU" dirty="0" smtClean="0"/>
              <a:t>    //rajzoljunk ki erre a kordinátára egy téglalapot</a:t>
            </a:r>
          </a:p>
          <a:p>
            <a:r>
              <a:rPr lang="hu-HU" dirty="0" smtClean="0"/>
              <a:t>    c.fillRect(e.offsetX, e.offsetY, 50, 20); //A teljes terület kifestése - jegyezzük meg. Ez már egy játékelem</a:t>
            </a:r>
          </a:p>
          <a:p>
            <a:r>
              <a:rPr lang="hu-HU" dirty="0" smtClean="0"/>
              <a:t>}</a:t>
            </a:r>
          </a:p>
          <a:p>
            <a:endParaRPr lang="hu-HU" dirty="0" smtClean="0"/>
          </a:p>
          <a:p>
            <a:r>
              <a:rPr lang="hu-HU" dirty="0" smtClean="0"/>
              <a:t>Melyik billentyűnek mi a kódja - consol</a:t>
            </a:r>
          </a:p>
          <a:p>
            <a:r>
              <a:rPr lang="hu-HU" dirty="0" smtClean="0"/>
              <a:t>Milyen egér eseményekre lehet feliratkozni - Google</a:t>
            </a:r>
          </a:p>
          <a:p>
            <a:r>
              <a:rPr lang="hu-HU" dirty="0" smtClean="0"/>
              <a:t>Milyen paramétereket lehet elkérni?</a:t>
            </a:r>
          </a:p>
          <a:p>
            <a:r>
              <a:rPr lang="hu-HU" dirty="0" smtClean="0"/>
              <a:t>https://www.w3schools.com/jsref/obj_mouseevent.asp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2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Eleinte tömény lesz. Nagyon sok lesz az új infó.</a:t>
            </a:r>
          </a:p>
          <a:p>
            <a:r>
              <a:rPr lang="hu-HU" dirty="0" smtClean="0"/>
              <a:t>Lesz amit nem foktok fel, vagy nem értitek meg teljesen.</a:t>
            </a:r>
          </a:p>
          <a:p>
            <a:r>
              <a:rPr lang="hu-HU" dirty="0" smtClean="0"/>
              <a:t>Ez nem gond. Idő kell az agynak.</a:t>
            </a:r>
          </a:p>
          <a:p>
            <a:r>
              <a:rPr lang="hu-HU" dirty="0" smtClean="0"/>
              <a:t>Az a jó, hogy délután, holnap, hétvégén ezekhez hozzáfértek, lehet gyakorolni, próbálkozni.</a:t>
            </a:r>
          </a:p>
          <a:p>
            <a:r>
              <a:rPr lang="hu-HU" dirty="0" smtClean="0"/>
              <a:t>A próbálkozás, módosítgatások a jó módszer. Közben rájön az ember a működésre.</a:t>
            </a:r>
          </a:p>
          <a:p>
            <a:endParaRPr lang="hu-HU" dirty="0" smtClean="0"/>
          </a:p>
          <a:p>
            <a:r>
              <a:rPr lang="hu-HU" dirty="0" smtClean="0"/>
              <a:t>Ahogy haladunk előre egyre kevesebbet fogok beszélni és ti egyre többet fogtok programozni.</a:t>
            </a:r>
          </a:p>
          <a:p>
            <a:r>
              <a:rPr lang="hu-HU" dirty="0" smtClean="0"/>
              <a:t>Most még az alapozás tart, ezért sok a mondandóm.</a:t>
            </a:r>
          </a:p>
          <a:p>
            <a:endParaRPr lang="hu-HU" dirty="0" smtClean="0"/>
          </a:p>
          <a:p>
            <a:r>
              <a:rPr lang="hu-HU" dirty="0" smtClean="0"/>
              <a:t>Segíti a késöbbi emlékezést és az itt tanultak felhasználását, ha jegyzeteltek.</a:t>
            </a:r>
          </a:p>
          <a:p>
            <a:r>
              <a:rPr lang="hu-HU" dirty="0" smtClean="0"/>
              <a:t>A letöbb dologhoz adok hivatkozást, elég azt leírni és néhány gondolatot: Nézd meg a többi függvényt is. stb.</a:t>
            </a:r>
          </a:p>
          <a:p>
            <a:r>
              <a:rPr lang="hu-HU" dirty="0" smtClean="0"/>
              <a:t>De lesz menetközben olyan is, amit nem terveztem elmondani, de kérdések alapján felmeül.</a:t>
            </a:r>
          </a:p>
          <a:p>
            <a:r>
              <a:rPr lang="hu-HU" dirty="0" smtClean="0"/>
              <a:t>Azokat is érdemes leírni magatokank.</a:t>
            </a:r>
          </a:p>
          <a:p>
            <a:r>
              <a:rPr lang="hu-HU" dirty="0" smtClean="0"/>
              <a:t>Inkább többet írjatok le és osszátok meg egymással, mint kevesebbet.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864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Feltétel</a:t>
            </a:r>
            <a:r>
              <a:rPr lang="en-US" dirty="0" smtClean="0"/>
              <a:t> - Condition</a:t>
            </a:r>
          </a:p>
          <a:p>
            <a:r>
              <a:rPr lang="en-US" dirty="0" smtClean="0"/>
              <a:t>if ( </a:t>
            </a:r>
            <a:r>
              <a:rPr lang="en-US" dirty="0" err="1" smtClean="0"/>
              <a:t>e.keyCode</a:t>
            </a:r>
            <a:r>
              <a:rPr lang="en-US" dirty="0" smtClean="0"/>
              <a:t> == 33 )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shipX</a:t>
            </a:r>
            <a:r>
              <a:rPr lang="en-US" dirty="0" smtClean="0"/>
              <a:t>+=1;    </a:t>
            </a:r>
          </a:p>
          <a:p>
            <a:r>
              <a:rPr lang="en-US" dirty="0" smtClean="0"/>
              <a:t>        return;</a:t>
            </a:r>
          </a:p>
          <a:p>
            <a:r>
              <a:rPr lang="en-US" dirty="0" smtClean="0"/>
              <a:t>}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IF( feltétel ) //feltétel logikai</a:t>
            </a:r>
            <a:r>
              <a:rPr lang="hu-HU" baseline="0" dirty="0" smtClean="0"/>
              <a:t> kifejezés: ÉS, VAGY,  és matematikai műveletek, változók kifejezések</a:t>
            </a:r>
            <a:endParaRPr lang="hu-HU" dirty="0" smtClean="0"/>
          </a:p>
          <a:p>
            <a:r>
              <a:rPr lang="hu-HU" dirty="0" smtClean="0"/>
              <a:t>{</a:t>
            </a:r>
          </a:p>
          <a:p>
            <a:r>
              <a:rPr lang="hu-HU" dirty="0" smtClean="0"/>
              <a:t>	//HA igaz, akkor ezt hajtsd végre</a:t>
            </a:r>
          </a:p>
          <a:p>
            <a:r>
              <a:rPr lang="hu-HU" dirty="0" smtClean="0"/>
              <a:t>}</a:t>
            </a:r>
          </a:p>
          <a:p>
            <a:r>
              <a:rPr lang="hu-HU" dirty="0" smtClean="0"/>
              <a:t>Else //nem kötelező</a:t>
            </a:r>
          </a:p>
          <a:p>
            <a:r>
              <a:rPr lang="hu-HU" dirty="0" smtClean="0"/>
              <a:t>{</a:t>
            </a:r>
          </a:p>
          <a:p>
            <a:r>
              <a:rPr lang="hu-HU" dirty="0" smtClean="0"/>
              <a:t>	//HA nem igaz, vagyis hamis, akkor ezt hajtsd végre</a:t>
            </a:r>
          </a:p>
          <a:p>
            <a:r>
              <a:rPr lang="hu-HU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21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Feltétel</a:t>
            </a:r>
            <a:r>
              <a:rPr lang="en-US" dirty="0" smtClean="0"/>
              <a:t> - Condition</a:t>
            </a:r>
          </a:p>
          <a:p>
            <a:r>
              <a:rPr lang="en-US" dirty="0" smtClean="0"/>
              <a:t>if ( </a:t>
            </a:r>
            <a:r>
              <a:rPr lang="en-US" dirty="0" err="1" smtClean="0"/>
              <a:t>e.keyCode</a:t>
            </a:r>
            <a:r>
              <a:rPr lang="en-US" dirty="0" smtClean="0"/>
              <a:t> == 3</a:t>
            </a:r>
            <a:r>
              <a:rPr lang="hu-HU" dirty="0" smtClean="0"/>
              <a:t>9</a:t>
            </a:r>
            <a:r>
              <a:rPr lang="en-US" dirty="0" smtClean="0"/>
              <a:t> 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  </a:t>
            </a:r>
            <a:r>
              <a:rPr lang="hu-HU" dirty="0" smtClean="0"/>
              <a:t>mySmile.x</a:t>
            </a:r>
            <a:r>
              <a:rPr lang="en-US" dirty="0" smtClean="0"/>
              <a:t>+=1;    </a:t>
            </a:r>
          </a:p>
          <a:p>
            <a:r>
              <a:rPr lang="en-US" dirty="0" smtClean="0"/>
              <a:t>        return;</a:t>
            </a:r>
          </a:p>
          <a:p>
            <a:r>
              <a:rPr lang="en-US" dirty="0" smtClean="0"/>
              <a:t>}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IF( feltétel ) //feltétel logikai</a:t>
            </a:r>
            <a:r>
              <a:rPr lang="hu-HU" baseline="0" dirty="0" smtClean="0"/>
              <a:t> kifejezés: ÉS &amp;&amp; , VAGY ||,  és matematikai műveletek, változók kifejezések</a:t>
            </a:r>
            <a:endParaRPr lang="hu-HU" dirty="0" smtClean="0"/>
          </a:p>
          <a:p>
            <a:r>
              <a:rPr lang="hu-HU" dirty="0" smtClean="0"/>
              <a:t>{</a:t>
            </a:r>
          </a:p>
          <a:p>
            <a:r>
              <a:rPr lang="hu-HU" dirty="0" smtClean="0"/>
              <a:t>	//HA igaz, akkor ezt hajtsd végre</a:t>
            </a:r>
          </a:p>
          <a:p>
            <a:r>
              <a:rPr lang="hu-HU" dirty="0" smtClean="0"/>
              <a:t>}</a:t>
            </a:r>
          </a:p>
          <a:p>
            <a:r>
              <a:rPr lang="hu-HU" dirty="0" smtClean="0"/>
              <a:t>Else //nem kötelező</a:t>
            </a:r>
          </a:p>
          <a:p>
            <a:r>
              <a:rPr lang="hu-HU" dirty="0" smtClean="0"/>
              <a:t>{</a:t>
            </a:r>
          </a:p>
          <a:p>
            <a:r>
              <a:rPr lang="hu-HU" dirty="0" smtClean="0"/>
              <a:t>	//HA nem igaz, vagyis hamis, akkor ezt hajtsd végre</a:t>
            </a:r>
          </a:p>
          <a:p>
            <a:r>
              <a:rPr lang="hu-HU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21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Nézzünk egy egyserű feladatot, ami már egy játékelem is lehet.</a:t>
            </a:r>
          </a:p>
          <a:p>
            <a:endParaRPr lang="hu-HU" dirty="0" smtClean="0"/>
          </a:p>
          <a:p>
            <a:r>
              <a:rPr lang="hu-HU" dirty="0" smtClean="0"/>
              <a:t>Ha a Smile</a:t>
            </a:r>
            <a:r>
              <a:rPr lang="hu-HU" baseline="0" dirty="0" smtClean="0"/>
              <a:t> koordinátáját a kattintás koordinátáival teszem egyenlővé, akkor oda kerül, de nem oda megy.</a:t>
            </a:r>
          </a:p>
          <a:p>
            <a:r>
              <a:rPr lang="hu-HU" baseline="0" dirty="0" smtClean="0"/>
              <a:t>Vagyis nem egy folyamatot látunk kis változások összegeként, hanem egy nagy változást.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Ezért egységlépést számolunk és a megfelelő irányokba változtatjuk a koordinátákat. Ez így haladás,</a:t>
            </a:r>
            <a:r>
              <a:rPr lang="hu-HU" baseline="0" dirty="0" smtClean="0"/>
              <a:t> ha a változások egymásutániságát nézzük.</a:t>
            </a:r>
            <a:endParaRPr lang="hu-HU" dirty="0" smtClean="0"/>
          </a:p>
          <a:p>
            <a:r>
              <a:rPr lang="hu-HU" dirty="0" smtClean="0"/>
              <a:t>Egységlépés irányvektora dx; dy</a:t>
            </a:r>
          </a:p>
          <a:p>
            <a:r>
              <a:rPr lang="hu-HU" dirty="0" smtClean="0"/>
              <a:t>A hossza 1, vagy nulla</a:t>
            </a:r>
          </a:p>
          <a:p>
            <a:r>
              <a:rPr lang="hu-HU" dirty="0" smtClean="0"/>
              <a:t>Kiszámítása a kattintás és a smile koordinátáiból.</a:t>
            </a:r>
          </a:p>
          <a:p>
            <a:r>
              <a:rPr lang="hu-HU" dirty="0" smtClean="0"/>
              <a:t>Koordinátánként</a:t>
            </a:r>
            <a:r>
              <a:rPr lang="hu-HU" baseline="0" dirty="0" smtClean="0"/>
              <a:t> egyenként: 1,0,-1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21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Miért külön</a:t>
            </a:r>
            <a:r>
              <a:rPr lang="hu-HU" baseline="0" dirty="0" smtClean="0"/>
              <a:t> if van és nem else? – az else a nem nagyobb esettel az egyenlőséget is magában foglalja.</a:t>
            </a:r>
          </a:p>
          <a:p>
            <a:r>
              <a:rPr lang="hu-HU" baseline="0" dirty="0" smtClean="0"/>
              <a:t>Az egyezés esetében d értéke nulla kell, hogy maradjon.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21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Ne kelljen annyit klikkelni.</a:t>
            </a:r>
          </a:p>
          <a:p>
            <a:r>
              <a:rPr lang="hu-HU" dirty="0" smtClean="0"/>
              <a:t>Egy klikk után addig jöjjön, amíg nem ér oda.</a:t>
            </a:r>
          </a:p>
          <a:p>
            <a:r>
              <a:rPr lang="hu-HU" dirty="0" smtClean="0"/>
              <a:t>Hogy kellene ezt csinálni?</a:t>
            </a:r>
          </a:p>
          <a:p>
            <a:endParaRPr lang="hu-HU" dirty="0" smtClean="0"/>
          </a:p>
          <a:p>
            <a:r>
              <a:rPr lang="hu-HU" dirty="0" smtClean="0"/>
              <a:t>Lépjen egyet és utána megint számoljon és lépjen még egyet.</a:t>
            </a:r>
          </a:p>
          <a:p>
            <a:r>
              <a:rPr lang="hu-HU" dirty="0" smtClean="0"/>
              <a:t>Ezt addig ismételje, amíg oda nem ér.</a:t>
            </a:r>
          </a:p>
          <a:p>
            <a:r>
              <a:rPr lang="hu-HU" dirty="0" smtClean="0"/>
              <a:t>Ehhez az kellene, hogy a kattintás mindíg történjen meg.</a:t>
            </a:r>
          </a:p>
          <a:p>
            <a:r>
              <a:rPr lang="hu-HU" dirty="0" smtClean="0"/>
              <a:t>Vagy egy másik fügvény mindíg hívodjon meg.</a:t>
            </a:r>
          </a:p>
          <a:p>
            <a:endParaRPr lang="hu-HU" dirty="0" smtClean="0"/>
          </a:p>
          <a:p>
            <a:r>
              <a:rPr lang="hu-HU" dirty="0" smtClean="0"/>
              <a:t>!!! Jól figyeljetek,mert egy fontos pillanathoz értünk. !!!!</a:t>
            </a:r>
          </a:p>
          <a:p>
            <a:r>
              <a:rPr lang="hu-HU" dirty="0" smtClean="0"/>
              <a:t>A következő lépéstől kezdve a programunk önálló életre kell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21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!!! Jól figyeljetek,mert egy fontos pillanathoz értünk. !!!!</a:t>
            </a:r>
          </a:p>
          <a:p>
            <a:r>
              <a:rPr lang="hu-HU" dirty="0" smtClean="0"/>
              <a:t>A következő lépéstől kezdve a programunk önálló életre kell</a:t>
            </a:r>
          </a:p>
          <a:p>
            <a:endParaRPr lang="hu-HU" dirty="0" smtClean="0"/>
          </a:p>
          <a:p>
            <a:r>
              <a:rPr lang="hu-HU" dirty="0" smtClean="0"/>
              <a:t>Egy kicsit át kell variálni az eddigi programot:</a:t>
            </a:r>
          </a:p>
          <a:p>
            <a:r>
              <a:rPr lang="hu-HU" dirty="0" smtClean="0"/>
              <a:t>Folyamatábra rajzolás</a:t>
            </a:r>
          </a:p>
          <a:p>
            <a:endParaRPr lang="hu-HU" dirty="0" smtClean="0"/>
          </a:p>
          <a:p>
            <a:r>
              <a:rPr lang="hu-HU" dirty="0" smtClean="0"/>
              <a:t>1) készítsünk egy objektumot a targetnak a main részben. Ez fogja tárolni a cél koordinátáit</a:t>
            </a:r>
          </a:p>
          <a:p>
            <a:r>
              <a:rPr lang="hu-HU" dirty="0" smtClean="0"/>
              <a:t>target =</a:t>
            </a:r>
          </a:p>
          <a:p>
            <a:r>
              <a:rPr lang="hu-HU" dirty="0" smtClean="0"/>
              <a:t>{</a:t>
            </a:r>
          </a:p>
          <a:p>
            <a:r>
              <a:rPr lang="hu-HU" dirty="0" smtClean="0"/>
              <a:t>  tx: 0,</a:t>
            </a:r>
          </a:p>
          <a:p>
            <a:r>
              <a:rPr lang="hu-HU" dirty="0" smtClean="0"/>
              <a:t>  ty: 0,</a:t>
            </a:r>
          </a:p>
          <a:p>
            <a:r>
              <a:rPr lang="hu-HU" dirty="0" smtClean="0"/>
              <a:t>  status: 0</a:t>
            </a:r>
          </a:p>
          <a:p>
            <a:r>
              <a:rPr lang="hu-HU" dirty="0" smtClean="0"/>
              <a:t>};</a:t>
            </a:r>
          </a:p>
          <a:p>
            <a:endParaRPr lang="hu-HU" dirty="0" smtClean="0"/>
          </a:p>
          <a:p>
            <a:r>
              <a:rPr lang="hu-HU" dirty="0" smtClean="0"/>
              <a:t>2)Ami az doClick-ben volt az menjen egy külön függvénybe: </a:t>
            </a:r>
          </a:p>
          <a:p>
            <a:r>
              <a:rPr lang="hu-HU" dirty="0" smtClean="0"/>
              <a:t>function catchMouse() {}</a:t>
            </a:r>
          </a:p>
          <a:p>
            <a:r>
              <a:rPr lang="hu-HU" dirty="0" smtClean="0"/>
              <a:t>De ne az e.offsetX-ből vegye, hanem target.x-ből és target.y-ból</a:t>
            </a:r>
          </a:p>
          <a:p>
            <a:r>
              <a:rPr lang="hu-HU" dirty="0" smtClean="0"/>
              <a:t>ÉS tegyünk bele egy lezárást, ha már odaért, akkor target.status=0</a:t>
            </a:r>
          </a:p>
          <a:p>
            <a:endParaRPr lang="hu-HU" dirty="0" smtClean="0"/>
          </a:p>
          <a:p>
            <a:r>
              <a:rPr lang="hu-HU" dirty="0" smtClean="0"/>
              <a:t>2) doClick - kattintáskor adjuk meg a mouse értékeit a Targetnek</a:t>
            </a:r>
          </a:p>
          <a:p>
            <a:r>
              <a:rPr lang="hu-HU" dirty="0" smtClean="0"/>
              <a:t>target.status=1;</a:t>
            </a:r>
          </a:p>
          <a:p>
            <a:r>
              <a:rPr lang="hu-HU" dirty="0" smtClean="0"/>
              <a:t>target.x = e.offsetX;</a:t>
            </a:r>
          </a:p>
          <a:p>
            <a:r>
              <a:rPr lang="hu-HU" dirty="0" smtClean="0"/>
              <a:t>target.y = e.offsetY;</a:t>
            </a:r>
          </a:p>
          <a:p>
            <a:endParaRPr lang="hu-HU" dirty="0" smtClean="0"/>
          </a:p>
          <a:p>
            <a:r>
              <a:rPr lang="hu-HU" dirty="0" smtClean="0"/>
              <a:t>3) Készítsünk egy fügvényt, amit a böngésző mindíg meghív</a:t>
            </a:r>
          </a:p>
          <a:p>
            <a:endParaRPr lang="hu-HU" dirty="0" smtClean="0"/>
          </a:p>
          <a:p>
            <a:r>
              <a:rPr lang="hu-HU" dirty="0" smtClean="0"/>
              <a:t>function gameLoop()</a:t>
            </a:r>
          </a:p>
          <a:p>
            <a:r>
              <a:rPr lang="hu-HU" dirty="0" smtClean="0"/>
              <a:t>{</a:t>
            </a:r>
          </a:p>
          <a:p>
            <a:r>
              <a:rPr lang="hu-HU" dirty="0" smtClean="0"/>
              <a:t>  //c.clearRect(0,0,canv.width, canv.height);//törléswitch</a:t>
            </a:r>
          </a:p>
          <a:p>
            <a:endParaRPr lang="hu-HU" dirty="0" smtClean="0"/>
          </a:p>
          <a:p>
            <a:r>
              <a:rPr lang="hu-HU" dirty="0" smtClean="0"/>
              <a:t>  if(target.status == 1)</a:t>
            </a:r>
          </a:p>
          <a:p>
            <a:r>
              <a:rPr lang="hu-HU" dirty="0" smtClean="0"/>
              <a:t>  {</a:t>
            </a:r>
          </a:p>
          <a:p>
            <a:r>
              <a:rPr lang="hu-HU" dirty="0" smtClean="0"/>
              <a:t>    catchMouse();</a:t>
            </a:r>
          </a:p>
          <a:p>
            <a:r>
              <a:rPr lang="hu-HU" dirty="0" smtClean="0"/>
              <a:t>  }</a:t>
            </a:r>
          </a:p>
          <a:p>
            <a:r>
              <a:rPr lang="hu-HU" dirty="0" smtClean="0"/>
              <a:t>  else</a:t>
            </a:r>
          </a:p>
          <a:p>
            <a:r>
              <a:rPr lang="hu-HU" dirty="0" smtClean="0"/>
              <a:t>  {</a:t>
            </a:r>
          </a:p>
          <a:p>
            <a:r>
              <a:rPr lang="hu-HU" dirty="0" smtClean="0"/>
              <a:t>    drawSmile(mySmile);</a:t>
            </a:r>
          </a:p>
          <a:p>
            <a:r>
              <a:rPr lang="hu-HU" dirty="0" smtClean="0"/>
              <a:t>  }</a:t>
            </a:r>
          </a:p>
          <a:p>
            <a:r>
              <a:rPr lang="hu-HU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21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Ha az x távolság és az y távolság is kissebb, mint 5, akkor</a:t>
            </a:r>
            <a:r>
              <a:rPr lang="hu-HU" baseline="0" dirty="0" smtClean="0"/>
              <a:t> a target státuszát állítsa be 0-ra.</a:t>
            </a:r>
          </a:p>
          <a:p>
            <a:r>
              <a:rPr lang="hu-HU" baseline="0" dirty="0" smtClean="0"/>
              <a:t>Ha státusz 0, akkor nincs üldözés a gameLoop-ban</a:t>
            </a:r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21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Egy kicsit át kell variálni az eddigi programot:</a:t>
            </a:r>
          </a:p>
          <a:p>
            <a:r>
              <a:rPr lang="hu-HU" dirty="0" smtClean="0"/>
              <a:t>1) készítsünk egy objektumot a targetnak a main részben. Ez fogja tárolni a cél koordinátáit</a:t>
            </a:r>
          </a:p>
          <a:p>
            <a:r>
              <a:rPr lang="hu-HU" dirty="0" smtClean="0"/>
              <a:t>target =</a:t>
            </a:r>
          </a:p>
          <a:p>
            <a:r>
              <a:rPr lang="hu-HU" dirty="0" smtClean="0"/>
              <a:t>{</a:t>
            </a:r>
          </a:p>
          <a:p>
            <a:r>
              <a:rPr lang="hu-HU" dirty="0" smtClean="0"/>
              <a:t>  tx: 0,</a:t>
            </a:r>
          </a:p>
          <a:p>
            <a:r>
              <a:rPr lang="hu-HU" dirty="0" smtClean="0"/>
              <a:t>  ty: 0,</a:t>
            </a:r>
          </a:p>
          <a:p>
            <a:r>
              <a:rPr lang="hu-HU" dirty="0" smtClean="0"/>
              <a:t>  status: 0</a:t>
            </a:r>
          </a:p>
          <a:p>
            <a:r>
              <a:rPr lang="hu-HU" dirty="0" smtClean="0"/>
              <a:t>};</a:t>
            </a:r>
          </a:p>
          <a:p>
            <a:endParaRPr lang="hu-HU" dirty="0" smtClean="0"/>
          </a:p>
          <a:p>
            <a:r>
              <a:rPr lang="hu-HU" dirty="0" smtClean="0"/>
              <a:t>2)Ami az doClick-ben volt az menjen egy külön függvénybe: </a:t>
            </a:r>
          </a:p>
          <a:p>
            <a:r>
              <a:rPr lang="hu-HU" dirty="0" smtClean="0"/>
              <a:t>function catchMouse() {}</a:t>
            </a:r>
          </a:p>
          <a:p>
            <a:r>
              <a:rPr lang="hu-HU" dirty="0" smtClean="0"/>
              <a:t>De ne az e.offsetX-ből vegye, hanem target.x-ből és target.y-ból</a:t>
            </a:r>
          </a:p>
          <a:p>
            <a:r>
              <a:rPr lang="hu-HU" dirty="0" smtClean="0"/>
              <a:t>ÉS tegyünk bele egy lezárást, ha már odaért, akkor target.status=0</a:t>
            </a:r>
          </a:p>
          <a:p>
            <a:endParaRPr lang="hu-HU" dirty="0" smtClean="0"/>
          </a:p>
          <a:p>
            <a:r>
              <a:rPr lang="hu-HU" dirty="0" smtClean="0"/>
              <a:t>2) doClick - kattintáskor adjuk meg a mouse értékeit a Targetnek</a:t>
            </a:r>
          </a:p>
          <a:p>
            <a:r>
              <a:rPr lang="hu-HU" dirty="0" smtClean="0"/>
              <a:t>target.status=1;</a:t>
            </a:r>
          </a:p>
          <a:p>
            <a:r>
              <a:rPr lang="hu-HU" dirty="0" smtClean="0"/>
              <a:t>target.x = e.offsetX;</a:t>
            </a:r>
          </a:p>
          <a:p>
            <a:r>
              <a:rPr lang="hu-HU" dirty="0" smtClean="0"/>
              <a:t>target.y = e.offsetY;</a:t>
            </a:r>
          </a:p>
          <a:p>
            <a:endParaRPr lang="hu-HU" dirty="0" smtClean="0"/>
          </a:p>
          <a:p>
            <a:r>
              <a:rPr lang="hu-HU" dirty="0" smtClean="0"/>
              <a:t>3) Készítsünk egy fügvényt, amit a böngésző mindíg meghív</a:t>
            </a:r>
          </a:p>
          <a:p>
            <a:endParaRPr lang="hu-HU" dirty="0" smtClean="0"/>
          </a:p>
          <a:p>
            <a:r>
              <a:rPr lang="hu-HU" dirty="0" smtClean="0"/>
              <a:t>function gameLoop()</a:t>
            </a:r>
          </a:p>
          <a:p>
            <a:r>
              <a:rPr lang="hu-HU" dirty="0" smtClean="0"/>
              <a:t>{</a:t>
            </a:r>
          </a:p>
          <a:p>
            <a:r>
              <a:rPr lang="hu-HU" dirty="0" smtClean="0"/>
              <a:t>  if(target.status == 1)</a:t>
            </a:r>
          </a:p>
          <a:p>
            <a:r>
              <a:rPr lang="hu-HU" dirty="0" smtClean="0"/>
              <a:t>  {</a:t>
            </a:r>
          </a:p>
          <a:p>
            <a:r>
              <a:rPr lang="hu-HU" dirty="0" smtClean="0"/>
              <a:t>    catchMouse();</a:t>
            </a:r>
          </a:p>
          <a:p>
            <a:r>
              <a:rPr lang="hu-HU" dirty="0" smtClean="0"/>
              <a:t>  }</a:t>
            </a:r>
          </a:p>
          <a:p>
            <a:r>
              <a:rPr lang="hu-HU" dirty="0" smtClean="0"/>
              <a:t>  else</a:t>
            </a:r>
          </a:p>
          <a:p>
            <a:r>
              <a:rPr lang="hu-HU" dirty="0" smtClean="0"/>
              <a:t>  {</a:t>
            </a:r>
          </a:p>
          <a:p>
            <a:r>
              <a:rPr lang="hu-HU" dirty="0" smtClean="0"/>
              <a:t>    drawSmile(mySmile);</a:t>
            </a:r>
          </a:p>
          <a:p>
            <a:r>
              <a:rPr lang="hu-HU" dirty="0" smtClean="0"/>
              <a:t>  }</a:t>
            </a:r>
          </a:p>
          <a:p>
            <a:r>
              <a:rPr lang="hu-HU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21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Mindíg nyomot hagy.</a:t>
            </a:r>
          </a:p>
          <a:p>
            <a:r>
              <a:rPr lang="hu-HU" dirty="0" smtClean="0"/>
              <a:t>Töröljük le a nyomokat. gameLoop elejére rakjuk be:</a:t>
            </a:r>
          </a:p>
          <a:p>
            <a:r>
              <a:rPr lang="hu-HU" dirty="0" smtClean="0"/>
              <a:t>c.clearRect(0,0,canv.width, canv.height);//törléswitch</a:t>
            </a:r>
          </a:p>
          <a:p>
            <a:r>
              <a:rPr lang="hu-HU" dirty="0" smtClean="0"/>
              <a:t>HÁZI FELADAT - jöjjön lassabban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MOST a gameLoop mindíg meghívódik</a:t>
            </a:r>
          </a:p>
          <a:p>
            <a:r>
              <a:rPr lang="hu-HU" dirty="0" smtClean="0"/>
              <a:t>var interval = setInterval(gameLoop, 10);</a:t>
            </a:r>
          </a:p>
          <a:p>
            <a:r>
              <a:rPr lang="hu-HU" dirty="0" smtClean="0"/>
              <a:t>A böngésző ugyan úgy hivja mint a doClicket, csak itt a kiváltó esemény az idő eltelése.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Tudunk rajzolni</a:t>
            </a:r>
          </a:p>
          <a:p>
            <a:r>
              <a:rPr lang="hu-HU" dirty="0" smtClean="0"/>
              <a:t>változókat, objektumokat használunk</a:t>
            </a:r>
          </a:p>
          <a:p>
            <a:r>
              <a:rPr lang="hu-HU" dirty="0" smtClean="0"/>
              <a:t>ciklusokat és Függvényeket is használunk.</a:t>
            </a:r>
          </a:p>
          <a:p>
            <a:r>
              <a:rPr lang="hu-HU" dirty="0" smtClean="0"/>
              <a:t>Kezeljük az eseményeket</a:t>
            </a:r>
          </a:p>
          <a:p>
            <a:r>
              <a:rPr lang="hu-HU" dirty="0" smtClean="0"/>
              <a:t>és van egy ciklikusan futó programvázunk.</a:t>
            </a:r>
          </a:p>
          <a:p>
            <a:endParaRPr lang="hu-HU" dirty="0" smtClean="0"/>
          </a:p>
          <a:p>
            <a:r>
              <a:rPr lang="hu-HU" dirty="0" smtClean="0"/>
              <a:t>Minden egyben van egy játék megírásához.</a:t>
            </a:r>
          </a:p>
          <a:p>
            <a:endParaRPr lang="hu-HU" dirty="0" smtClean="0"/>
          </a:p>
          <a:p>
            <a:r>
              <a:rPr lang="hu-HU" dirty="0" smtClean="0"/>
              <a:t>Következő alkalommal el is kezdjük a játék megírását</a:t>
            </a:r>
          </a:p>
          <a:p>
            <a:r>
              <a:rPr lang="hu-HU" dirty="0" smtClean="0"/>
              <a:t>Ehhez megnézzük egy játék általános felépítését.</a:t>
            </a:r>
          </a:p>
          <a:p>
            <a:r>
              <a:rPr lang="hu-HU" dirty="0" smtClean="0"/>
              <a:t>Hangot generálunk és képet jelenítünk meg.</a:t>
            </a:r>
          </a:p>
          <a:p>
            <a:r>
              <a:rPr lang="hu-HU" dirty="0" smtClean="0"/>
              <a:t>Majd kialakítjuk a játék fő mechanikáját.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21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Tudunk rajzolni</a:t>
            </a:r>
          </a:p>
          <a:p>
            <a:r>
              <a:rPr lang="hu-HU" dirty="0" smtClean="0"/>
              <a:t>változókat, objektumokat használunk</a:t>
            </a:r>
          </a:p>
          <a:p>
            <a:r>
              <a:rPr lang="hu-HU" dirty="0" smtClean="0"/>
              <a:t>ciklusokat és Függvényeket is használunk.</a:t>
            </a:r>
          </a:p>
          <a:p>
            <a:r>
              <a:rPr lang="hu-HU" dirty="0" smtClean="0"/>
              <a:t>Kezeljük az eseményeket</a:t>
            </a:r>
          </a:p>
          <a:p>
            <a:r>
              <a:rPr lang="hu-HU" dirty="0" smtClean="0"/>
              <a:t>és van egy ciklikusan futó programvázunk.</a:t>
            </a:r>
          </a:p>
          <a:p>
            <a:endParaRPr lang="hu-HU" dirty="0" smtClean="0"/>
          </a:p>
          <a:p>
            <a:r>
              <a:rPr lang="hu-HU" dirty="0" smtClean="0"/>
              <a:t>Minden egyben van egy játék megírásához.</a:t>
            </a:r>
          </a:p>
          <a:p>
            <a:r>
              <a:rPr lang="hu-HU" dirty="0" smtClean="0"/>
              <a:t>A legnagyobb játékok is hasonló elemekből építkeznek, csak több és bonyolultabak azok az elemek, de a működési logikájuk ugyan ez.</a:t>
            </a:r>
          </a:p>
          <a:p>
            <a:endParaRPr lang="hu-HU" dirty="0" smtClean="0"/>
          </a:p>
          <a:p>
            <a:r>
              <a:rPr lang="hu-HU" dirty="0" smtClean="0"/>
              <a:t>Következő alkalommal el is kezdjük a játék megírását</a:t>
            </a:r>
          </a:p>
          <a:p>
            <a:r>
              <a:rPr lang="hu-HU" dirty="0" smtClean="0"/>
              <a:t>Ehhez megnézzük egy játék általános felépítését.</a:t>
            </a:r>
          </a:p>
          <a:p>
            <a:r>
              <a:rPr lang="hu-HU" dirty="0" smtClean="0"/>
              <a:t>Hangot generálunk és képet jelenítünk meg.</a:t>
            </a:r>
          </a:p>
          <a:p>
            <a:r>
              <a:rPr lang="hu-HU" dirty="0" smtClean="0"/>
              <a:t>Majd kialakítjuk a játék fő mechanikáját.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2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baseline="0" dirty="0" smtClean="0"/>
          </a:p>
          <a:p>
            <a:endParaRPr lang="hu-HU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82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Tudunk rajzolni</a:t>
            </a:r>
          </a:p>
          <a:p>
            <a:r>
              <a:rPr lang="hu-HU" dirty="0" smtClean="0"/>
              <a:t>változókat, objektumokat használunk</a:t>
            </a:r>
          </a:p>
          <a:p>
            <a:r>
              <a:rPr lang="hu-HU" dirty="0" smtClean="0"/>
              <a:t>ciklusokat és Függvényeket is használunk.</a:t>
            </a:r>
          </a:p>
          <a:p>
            <a:r>
              <a:rPr lang="hu-HU" dirty="0" smtClean="0"/>
              <a:t>Kezeljük az eseményeket</a:t>
            </a:r>
          </a:p>
          <a:p>
            <a:r>
              <a:rPr lang="hu-HU" dirty="0" smtClean="0"/>
              <a:t>és van egy ciklikusan futó programvázunk.</a:t>
            </a:r>
          </a:p>
          <a:p>
            <a:endParaRPr lang="hu-HU" dirty="0" smtClean="0"/>
          </a:p>
          <a:p>
            <a:r>
              <a:rPr lang="hu-HU" dirty="0" smtClean="0"/>
              <a:t>Minden egyben van egy játék megírásához.</a:t>
            </a:r>
          </a:p>
          <a:p>
            <a:endParaRPr lang="hu-HU" dirty="0" smtClean="0"/>
          </a:p>
          <a:p>
            <a:r>
              <a:rPr lang="hu-HU" dirty="0" smtClean="0"/>
              <a:t>Következő alkalommal el is kezdjük a játék megírását</a:t>
            </a:r>
          </a:p>
          <a:p>
            <a:r>
              <a:rPr lang="hu-HU" dirty="0" smtClean="0"/>
              <a:t>Ehhez megnézzük egy játék általános felépítését.</a:t>
            </a:r>
          </a:p>
          <a:p>
            <a:r>
              <a:rPr lang="hu-HU" dirty="0" smtClean="0"/>
              <a:t>Hangot generálunk és képet jelenítünk meg.</a:t>
            </a:r>
          </a:p>
          <a:p>
            <a:r>
              <a:rPr lang="hu-HU" dirty="0" smtClean="0"/>
              <a:t>Majd kialakítjuk a játék fő mechanikáját.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2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Mi a hover (lebegés) effekt?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78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Github – ingyenes forráskezelő. </a:t>
            </a:r>
            <a:r>
              <a:rPr lang="hu-HU" smtClean="0"/>
              <a:t>Opensource projektek egyik közkedvelt helye.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Rajzoljunk</a:t>
            </a:r>
          </a:p>
          <a:p>
            <a:endParaRPr lang="hu-HU" dirty="0" smtClean="0"/>
          </a:p>
          <a:p>
            <a:r>
              <a:rPr lang="hu-HU" dirty="0" smtClean="0"/>
              <a:t>A vászon egy kétdimenziós koordináta rendszer</a:t>
            </a:r>
          </a:p>
          <a:p>
            <a:r>
              <a:rPr lang="hu-HU" dirty="0" smtClean="0"/>
              <a:t>Bal felső sarok a 0,0 pozíció.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HTML-ben hozzunk látre egy rajzolható felületet.</a:t>
            </a:r>
          </a:p>
          <a:p>
            <a:r>
              <a:rPr lang="hu-HU" dirty="0" smtClean="0"/>
              <a:t>A DIV csak a pozícionálásért kell, hogy becsomagoljuk a canvas-t</a:t>
            </a:r>
          </a:p>
          <a:p>
            <a:r>
              <a:rPr lang="hu-HU" dirty="0" smtClean="0"/>
              <a:t>id-hogy tudjunk majd vele kommunikálni.</a:t>
            </a:r>
          </a:p>
          <a:p>
            <a:r>
              <a:rPr lang="hu-HU" dirty="0" smtClean="0"/>
              <a:t>width és heigh a szélesség és magassága</a:t>
            </a:r>
          </a:p>
          <a:p>
            <a:r>
              <a:rPr lang="hu-HU" dirty="0" smtClean="0"/>
              <a:t>&lt;div &gt;</a:t>
            </a:r>
          </a:p>
          <a:p>
            <a:r>
              <a:rPr lang="hu-HU" dirty="0" smtClean="0"/>
              <a:t>    &lt;canvas id="myCanvas" width="400" height="380"&gt;&lt;/canvas&gt;</a:t>
            </a:r>
          </a:p>
          <a:p>
            <a:r>
              <a:rPr lang="hu-HU" dirty="0" smtClean="0"/>
              <a:t>&lt;/div&gt;</a:t>
            </a:r>
          </a:p>
          <a:p>
            <a:endParaRPr lang="hu-HU" dirty="0" smtClean="0"/>
          </a:p>
          <a:p>
            <a:r>
              <a:rPr lang="hu-HU" dirty="0" smtClean="0"/>
              <a:t>Most pedig prgogramból rajzoljunk</a:t>
            </a:r>
          </a:p>
          <a:p>
            <a:r>
              <a:rPr lang="hu-HU" dirty="0" smtClean="0"/>
              <a:t>Ehhez kérjük el a böngészötől a rajzolás lehetőségét:</a:t>
            </a:r>
          </a:p>
          <a:p>
            <a:r>
              <a:rPr lang="hu-HU" dirty="0" smtClean="0"/>
              <a:t>létrehoztam egy canv és egy c nevű változót.</a:t>
            </a:r>
          </a:p>
          <a:p>
            <a:r>
              <a:rPr lang="hu-HU" dirty="0" smtClean="0"/>
              <a:t>Változó fogalma?</a:t>
            </a:r>
          </a:p>
          <a:p>
            <a:r>
              <a:rPr lang="hu-HU" dirty="0" smtClean="0"/>
              <a:t>A nevük lehet más is, de a canv neve elrulja, hogy mi a funkciója.</a:t>
            </a:r>
          </a:p>
          <a:p>
            <a:r>
              <a:rPr lang="hu-HU" dirty="0" smtClean="0"/>
              <a:t>A c-t pedig nagyon sokszor fogjuk használni, ezért ilyen rövid a neve, hogy ne kelljen annyit gépelni.</a:t>
            </a:r>
          </a:p>
          <a:p>
            <a:r>
              <a:rPr lang="hu-HU" dirty="0" smtClean="0"/>
              <a:t>A neve lehetne rajzolhato2DFelulet is, de akkor 3x olyan hosszú lenne a programom és 3x annyit kellene gépelnem.</a:t>
            </a:r>
          </a:p>
          <a:p>
            <a:r>
              <a:rPr lang="hu-HU" dirty="0" smtClean="0"/>
              <a:t>A használatából pedig egyértelmű, hogy micsoda.</a:t>
            </a:r>
          </a:p>
          <a:p>
            <a:endParaRPr lang="hu-HU" dirty="0" smtClean="0"/>
          </a:p>
          <a:p>
            <a:r>
              <a:rPr lang="hu-HU" dirty="0" smtClean="0"/>
              <a:t>JavaScriptbe ez a két sor:</a:t>
            </a:r>
          </a:p>
          <a:p>
            <a:r>
              <a:rPr lang="hu-HU" dirty="0" smtClean="0"/>
              <a:t>var canv = document.getElementById("myCanvas"); </a:t>
            </a:r>
          </a:p>
          <a:p>
            <a:r>
              <a:rPr lang="hu-HU" dirty="0" smtClean="0"/>
              <a:t>var c = canv.getContext("2d");</a:t>
            </a:r>
          </a:p>
          <a:p>
            <a:endParaRPr lang="hu-HU" dirty="0" smtClean="0"/>
          </a:p>
          <a:p>
            <a:r>
              <a:rPr lang="hu-HU" dirty="0" smtClean="0"/>
              <a:t>Ezek segítségével tudok rajzolni. A canv sor mit csinál?</a:t>
            </a:r>
          </a:p>
          <a:p>
            <a:r>
              <a:rPr lang="hu-HU" dirty="0" smtClean="0"/>
              <a:t>Elkéri a böngésző-ben lévő dokumentum objektumtól az ID-je alapján a canvas tag-et. </a:t>
            </a:r>
          </a:p>
          <a:p>
            <a:r>
              <a:rPr lang="hu-HU" dirty="0" smtClean="0"/>
              <a:t>A másik sorral pedig elkérem a tartalmat kezelő objektumot.</a:t>
            </a:r>
          </a:p>
          <a:p>
            <a:r>
              <a:rPr lang="hu-HU" dirty="0" smtClean="0"/>
              <a:t>Ennek a funkcióival végzem a rajzolási műveleteket.</a:t>
            </a:r>
          </a:p>
          <a:p>
            <a:endParaRPr lang="hu-HU" dirty="0" smtClean="0"/>
          </a:p>
          <a:p>
            <a:r>
              <a:rPr lang="hu-HU" dirty="0" smtClean="0"/>
              <a:t>!!!! JavaScript SOROK VÉGÉN PONTOSVESSZŐ !!!!!</a:t>
            </a:r>
          </a:p>
          <a:p>
            <a:endParaRPr lang="hu-HU" dirty="0" smtClean="0"/>
          </a:p>
          <a:p>
            <a:r>
              <a:rPr lang="hu-HU" dirty="0" smtClean="0"/>
              <a:t>canvas (vászon) - ez egy rajzolható terület. Az x,y kordínáta egyik negyede. Bal felső sarka 0,0. jobbra, le növekszik a koordináta</a:t>
            </a:r>
          </a:p>
          <a:p>
            <a:r>
              <a:rPr lang="hu-HU" dirty="0" smtClean="0"/>
              <a:t>Egy négyzet rajzolása</a:t>
            </a:r>
          </a:p>
          <a:p>
            <a:r>
              <a:rPr lang="hu-HU" dirty="0" smtClean="0"/>
              <a:t>c.fillStyle = "#FF0000";</a:t>
            </a:r>
          </a:p>
          <a:p>
            <a:r>
              <a:rPr lang="hu-HU" dirty="0" smtClean="0"/>
              <a:t>c.fillRect(100, 150, 50, 20);</a:t>
            </a:r>
          </a:p>
          <a:p>
            <a:r>
              <a:rPr lang="hu-HU" dirty="0" smtClean="0"/>
              <a:t>Mit csinálhat a két sor és mit jelentenek a számok?</a:t>
            </a:r>
          </a:p>
          <a:p>
            <a:r>
              <a:rPr lang="hu-HU" dirty="0" smtClean="0"/>
              <a:t>Próbálgatás / w3Schools - canvas: https://www.w3schools.com/tags/ref_canvas.asp</a:t>
            </a:r>
          </a:p>
          <a:p>
            <a:r>
              <a:rPr lang="hu-HU" dirty="0" smtClean="0"/>
              <a:t>//szinesceruza választása - rgb</a:t>
            </a:r>
          </a:p>
          <a:p>
            <a:r>
              <a:rPr lang="hu-HU" dirty="0" smtClean="0"/>
              <a:t>//Egy téglalap rajzolása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2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PONTOSVESSZŐ a style-ban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2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js külön fájlba - &lt;script src=„dev03.js"&gt;&lt;/script&gt;</a:t>
            </a:r>
          </a:p>
          <a:p>
            <a:r>
              <a:rPr lang="hu-HU" dirty="0" smtClean="0"/>
              <a:t>javascript részbe kerüljön át a consol sor</a:t>
            </a:r>
          </a:p>
          <a:p>
            <a:r>
              <a:rPr lang="hu-HU" dirty="0" smtClean="0"/>
              <a:t>A html script tag-je legyen kikommentezve: &lt;!-- --&gt;</a:t>
            </a:r>
          </a:p>
          <a:p>
            <a:r>
              <a:rPr lang="hu-HU" dirty="0" smtClean="0"/>
              <a:t>Komment fogalma: nem hajtódik végre - megjegyzések működésről, még elvégzendőkről, in code dokumentáció</a:t>
            </a:r>
          </a:p>
          <a:p>
            <a:r>
              <a:rPr lang="hu-HU" dirty="0" smtClean="0"/>
              <a:t>Módszerekről majd később.</a:t>
            </a:r>
          </a:p>
          <a:p>
            <a:r>
              <a:rPr lang="hu-HU" dirty="0" smtClean="0"/>
              <a:t>A kód majdnem fele megjegyzés. Fél év múlva nem biztos, hogy azonnal érted a saját kódod.</a:t>
            </a:r>
          </a:p>
          <a:p>
            <a:r>
              <a:rPr lang="hu-HU" dirty="0" smtClean="0"/>
              <a:t>Jó ha rendezett és könynen értelmezhető. ezt segíatik a megjegyzések.</a:t>
            </a:r>
          </a:p>
          <a:p>
            <a:r>
              <a:rPr lang="hu-HU" dirty="0" smtClean="0"/>
              <a:t>Mindíg olyan kódot írja, emit mástól is elvársz.</a:t>
            </a:r>
          </a:p>
          <a:p>
            <a:endParaRPr lang="hu-HU" dirty="0" smtClean="0"/>
          </a:p>
          <a:p>
            <a:r>
              <a:rPr lang="hu-HU" dirty="0" smtClean="0"/>
              <a:t>Amikor ide kerül, akkor beolvassa a fájlt és behelyettesíti.</a:t>
            </a:r>
          </a:p>
          <a:p>
            <a:r>
              <a:rPr lang="hu-HU" dirty="0" smtClean="0"/>
              <a:t>Majd ugyan úgy végrehajtja</a:t>
            </a:r>
          </a:p>
          <a:p>
            <a:r>
              <a:rPr lang="hu-HU" dirty="0" smtClean="0"/>
              <a:t>Nézzük meg, hogy ugyan az e a végeredmény.</a:t>
            </a:r>
          </a:p>
          <a:p>
            <a:r>
              <a:rPr lang="hu-HU" dirty="0" smtClean="0"/>
              <a:t>Azért szedtük szét, mert kezelni így könnyebb és másra is való.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2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Új fájlok párosítása script src része mindíg az új js-t</a:t>
            </a:r>
            <a:r>
              <a:rPr lang="hu-HU" baseline="0" dirty="0" smtClean="0"/>
              <a:t> tartalmazza!!!!!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path és rajzolás mechanizmusa.</a:t>
            </a:r>
          </a:p>
          <a:p>
            <a:r>
              <a:rPr lang="hu-HU" dirty="0" smtClean="0"/>
              <a:t>Vannak alakzatok, amik egymásba kapcsolodó elemekből állhatnak és zártak (téglalap - rect).</a:t>
            </a:r>
          </a:p>
          <a:p>
            <a:r>
              <a:rPr lang="hu-HU" dirty="0" smtClean="0"/>
              <a:t>Illetve vannak a nem feltétlenül zártak. Line</a:t>
            </a:r>
          </a:p>
          <a:p>
            <a:r>
              <a:rPr lang="hu-HU" dirty="0" smtClean="0"/>
              <a:t>Legegyszerűbb esetben csak egy elemből, pl egy vonal.</a:t>
            </a:r>
          </a:p>
          <a:p>
            <a:r>
              <a:rPr lang="hu-HU" dirty="0" smtClean="0"/>
              <a:t>De általában több összekapcsolt elemből állnak.</a:t>
            </a:r>
          </a:p>
          <a:p>
            <a:r>
              <a:rPr lang="hu-HU" dirty="0" smtClean="0"/>
              <a:t>Js-ben ezt path-nak (ösvénynek) hívjuk.</a:t>
            </a:r>
          </a:p>
          <a:p>
            <a:endParaRPr lang="hu-HU" dirty="0" smtClean="0"/>
          </a:p>
          <a:p>
            <a:r>
              <a:rPr lang="hu-HU" dirty="0" smtClean="0"/>
              <a:t>Ha rajzolni akarunk egy ilyen elemet, akkor meg kell nyitnunk egy path-t hozzáadni az elemeket, majd kirakni.</a:t>
            </a:r>
          </a:p>
          <a:p>
            <a:r>
              <a:rPr lang="hu-HU" dirty="0" smtClean="0"/>
              <a:t>Akkor is meg kell nyitni és ki kell rakni, ha egyetlen elemet rajzolunk.</a:t>
            </a:r>
          </a:p>
          <a:p>
            <a:r>
              <a:rPr lang="hu-HU" dirty="0" smtClean="0"/>
              <a:t>A négyszög (rect) zárt alakzat, itt nem kell path-t létrehozni.</a:t>
            </a:r>
          </a:p>
          <a:p>
            <a:endParaRPr lang="hu-HU" dirty="0" smtClean="0"/>
          </a:p>
          <a:p>
            <a:r>
              <a:rPr lang="hu-HU" dirty="0" smtClean="0"/>
              <a:t>Körív rajzolása, teljes kőr rajzolása - https://www.w3schools.com/tags/canvas_arc.asp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2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Dev05 HTML és JS a dev04-ből lemásolva.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*programozás - https://www.w3schools.com/js/DEFAULT.asp</a:t>
            </a:r>
          </a:p>
          <a:p>
            <a:r>
              <a:rPr lang="hu-HU" dirty="0" smtClean="0"/>
              <a:t>Változó - variables - típus, név, érték - js-ben nem kell típust megadni. A felhasználás dönti el.</a:t>
            </a:r>
          </a:p>
          <a:p>
            <a:r>
              <a:rPr lang="hu-HU" dirty="0" smtClean="0"/>
              <a:t>pozíció legyen változóba cx, cy, r, angle</a:t>
            </a:r>
          </a:p>
          <a:p>
            <a:r>
              <a:rPr lang="hu-HU" dirty="0" smtClean="0"/>
              <a:t>változót változtassuk és alakzat legyen kirajzolva ismét</a:t>
            </a:r>
          </a:p>
          <a:p>
            <a:r>
              <a:rPr lang="hu-HU" dirty="0" smtClean="0"/>
              <a:t>Rajzoljunk ki 5 alapzatot különböző váltzó értékekkel</a:t>
            </a:r>
          </a:p>
          <a:p>
            <a:endParaRPr lang="hu-HU" dirty="0" smtClean="0"/>
          </a:p>
          <a:p>
            <a:r>
              <a:rPr lang="hu-HU" dirty="0" smtClean="0"/>
              <a:t>Copy+Paste és szerkesztés</a:t>
            </a:r>
          </a:p>
          <a:p>
            <a:endParaRPr lang="hu-HU" dirty="0" smtClean="0"/>
          </a:p>
          <a:p>
            <a:r>
              <a:rPr lang="hu-HU" dirty="0" smtClean="0"/>
              <a:t>*Mi van, ha 50, 100, 1000 kört kell rajzolnunk?</a:t>
            </a:r>
          </a:p>
          <a:p>
            <a:r>
              <a:rPr lang="hu-HU" dirty="0" smtClean="0"/>
              <a:t>rajzojunk 50 kört egymás mellé - for ciklus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*Rajzoljunk egy mosolygóst.</a:t>
            </a:r>
          </a:p>
          <a:p>
            <a:r>
              <a:rPr lang="hu-HU" dirty="0" smtClean="0"/>
              <a:t>Rajzoljunk 5 mosolygóst különböző helyre.</a:t>
            </a:r>
          </a:p>
          <a:p>
            <a:r>
              <a:rPr lang="hu-HU" dirty="0" smtClean="0"/>
              <a:t>Kód másolása és átszerkesztése gyakorlat. - hány programsorunk van?</a:t>
            </a:r>
          </a:p>
          <a:p>
            <a:endParaRPr lang="hu-HU" dirty="0" smtClean="0"/>
          </a:p>
          <a:p>
            <a:r>
              <a:rPr lang="hu-HU" dirty="0" smtClean="0"/>
              <a:t>*A programozó lusta, dolgozzon helyette a gép</a:t>
            </a:r>
          </a:p>
          <a:p>
            <a:r>
              <a:rPr lang="hu-HU" dirty="0" smtClean="0"/>
              <a:t>Saját utasítás a kör rajzolására -  - hány programsorunk van?</a:t>
            </a:r>
          </a:p>
          <a:p>
            <a:r>
              <a:rPr lang="hu-HU" dirty="0" smtClean="0"/>
              <a:t>függvény fogalma - Neve, paraméterei, visszatérési érték.</a:t>
            </a:r>
          </a:p>
          <a:p>
            <a:r>
              <a:rPr lang="hu-HU" dirty="0" smtClean="0"/>
              <a:t>Használható csak utasítások csoportosítására, vagy visszadhat értéket is.</a:t>
            </a:r>
          </a:p>
          <a:p>
            <a:r>
              <a:rPr lang="hu-HU" dirty="0" smtClean="0"/>
              <a:t>Általában eljárás, ha nem ad vissza és függvény, ha add vissza értéket.</a:t>
            </a:r>
          </a:p>
          <a:p>
            <a:r>
              <a:rPr lang="hu-HU" dirty="0" smtClean="0"/>
              <a:t>A rajzoló nem add vissz aértéket.</a:t>
            </a:r>
          </a:p>
          <a:p>
            <a:r>
              <a:rPr lang="hu-HU" dirty="0" smtClean="0"/>
              <a:t>Lesz majd később, ami visszaad.</a:t>
            </a:r>
          </a:p>
          <a:p>
            <a:endParaRPr lang="hu-HU" dirty="0" smtClean="0"/>
          </a:p>
          <a:p>
            <a:r>
              <a:rPr lang="hu-HU" dirty="0" smtClean="0"/>
              <a:t>*Még ennél is lustább</a:t>
            </a:r>
          </a:p>
          <a:p>
            <a:r>
              <a:rPr lang="hu-HU" dirty="0" smtClean="0"/>
              <a:t>Saját utasítás a mosolygós rajzolására a kör rajzoló felhasználásával. -  - hány programsorunk van?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*program felépítése</a:t>
            </a:r>
          </a:p>
          <a:p>
            <a:r>
              <a:rPr lang="hu-HU" dirty="0" smtClean="0"/>
              <a:t>Más programrészek becsatolása - ha már túl nagy, akkor részekre lehet szedni.</a:t>
            </a:r>
          </a:p>
          <a:p>
            <a:r>
              <a:rPr lang="hu-HU" dirty="0" smtClean="0"/>
              <a:t>Általános máshol használható részeket is külön fájlba teszik.</a:t>
            </a:r>
          </a:p>
          <a:p>
            <a:r>
              <a:rPr lang="hu-HU" dirty="0" smtClean="0"/>
              <a:t>HTML-ben több script tag is lehet.</a:t>
            </a:r>
          </a:p>
          <a:p>
            <a:r>
              <a:rPr lang="hu-HU" dirty="0" smtClean="0"/>
              <a:t>A sorrendjük a feldolgozás sorrendje.</a:t>
            </a:r>
          </a:p>
          <a:p>
            <a:endParaRPr lang="hu-HU" dirty="0" smtClean="0"/>
          </a:p>
          <a:p>
            <a:r>
              <a:rPr lang="hu-HU" dirty="0" smtClean="0"/>
              <a:t>A feldolgozás fentről lefelé halad.</a:t>
            </a:r>
          </a:p>
          <a:p>
            <a:r>
              <a:rPr lang="hu-HU" dirty="0" smtClean="0"/>
              <a:t>Nem találkozhat olyan utasítással, amit nem tud értelmezni, mert egy változó csak utána készül el.</a:t>
            </a:r>
          </a:p>
          <a:p>
            <a:endParaRPr lang="hu-HU" dirty="0" smtClean="0"/>
          </a:p>
          <a:p>
            <a:r>
              <a:rPr lang="hu-HU" dirty="0" smtClean="0"/>
              <a:t>funkciók - ezeketfeldolgozáskor csak megjegyzi</a:t>
            </a:r>
          </a:p>
          <a:p>
            <a:endParaRPr lang="hu-HU" dirty="0" smtClean="0"/>
          </a:p>
          <a:p>
            <a:r>
              <a:rPr lang="hu-HU" dirty="0" smtClean="0"/>
              <a:t>konstansok</a:t>
            </a:r>
          </a:p>
          <a:p>
            <a:endParaRPr lang="hu-HU" dirty="0" smtClean="0"/>
          </a:p>
          <a:p>
            <a:r>
              <a:rPr lang="hu-HU" dirty="0" smtClean="0"/>
              <a:t>változók</a:t>
            </a:r>
          </a:p>
          <a:p>
            <a:endParaRPr lang="hu-HU" dirty="0" smtClean="0"/>
          </a:p>
          <a:p>
            <a:r>
              <a:rPr lang="hu-HU" dirty="0" smtClean="0"/>
              <a:t>program első utasítása</a:t>
            </a:r>
          </a:p>
          <a:p>
            <a:endParaRPr lang="hu-HU" dirty="0" smtClean="0"/>
          </a:p>
          <a:p>
            <a:r>
              <a:rPr lang="hu-HU" dirty="0" smtClean="0"/>
              <a:t>ha elfogytak az utasítások vége a programnak, de nem áll le a browser és nem szünnek meg a változók.</a:t>
            </a:r>
          </a:p>
          <a:p>
            <a:r>
              <a:rPr lang="hu-HU" dirty="0" smtClean="0"/>
              <a:t>Azok megtartják az értéküket, amig az oldal a böngészőben van, vagy a program át nem írja.</a:t>
            </a:r>
          </a:p>
          <a:p>
            <a:r>
              <a:rPr lang="hu-HU" dirty="0" smtClean="0"/>
              <a:t>Az események is ismét futtathatják a funkciókat</a:t>
            </a:r>
          </a:p>
          <a:p>
            <a:endParaRPr lang="hu-HU" dirty="0" smtClean="0"/>
          </a:p>
          <a:p>
            <a:r>
              <a:rPr lang="hu-HU" dirty="0" smtClean="0"/>
              <a:t>mi is létrehozhatunk olyan funciót, ami reagál eseményekre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2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2/3/2021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2/3/2021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2/3/2021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hyperlink" Target="http://www.axigen.h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hyperlink" Target="mailto:Aaszabo@gmail.com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objects.as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events.as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ref/obj_mouseevent.asp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if_else.asp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if_else.asp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hitehawkTailo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945" y="404664"/>
            <a:ext cx="8892480" cy="936104"/>
          </a:xfrm>
        </p:spPr>
        <p:txBody>
          <a:bodyPr>
            <a:normAutofit/>
          </a:bodyPr>
          <a:lstStyle/>
          <a:p>
            <a:r>
              <a:rPr lang="hu-HU" sz="3600" b="0" cap="none" dirty="0" smtClean="0">
                <a:solidFill>
                  <a:srgbClr val="FFFF00"/>
                </a:solidFill>
                <a:latin typeface="Arial" pitchFamily="34" charset="0"/>
              </a:rPr>
              <a:t>#</a:t>
            </a:r>
            <a:r>
              <a:rPr lang="hu-HU" sz="3600" b="0" cap="none" smtClean="0">
                <a:solidFill>
                  <a:srgbClr val="FFFF00"/>
                </a:solidFill>
                <a:latin typeface="Arial" pitchFamily="34" charset="0"/>
              </a:rPr>
              <a:t>include </a:t>
            </a:r>
            <a:r>
              <a:rPr lang="hu-HU" b="0" cap="none" smtClean="0">
                <a:solidFill>
                  <a:srgbClr val="FFFF00"/>
                </a:solidFill>
                <a:latin typeface="Arial" pitchFamily="34" charset="0"/>
              </a:rPr>
              <a:t>&lt;</a:t>
            </a:r>
            <a:r>
              <a:rPr lang="hu-HU" sz="3600" b="0" cap="none" dirty="0">
                <a:latin typeface="Arial" pitchFamily="34" charset="0"/>
              </a:rPr>
              <a:t>g</a:t>
            </a:r>
            <a:r>
              <a:rPr lang="hu-HU" sz="3600" b="0" cap="none" smtClean="0">
                <a:latin typeface="Arial" pitchFamily="34" charset="0"/>
              </a:rPr>
              <a:t>ameDev</a:t>
            </a:r>
            <a:r>
              <a:rPr lang="hu-HU" sz="3600" b="0" cap="none" smtClean="0">
                <a:solidFill>
                  <a:srgbClr val="FFFF00"/>
                </a:solidFill>
                <a:latin typeface="Arial" pitchFamily="34" charset="0"/>
              </a:rPr>
              <a:t>4</a:t>
            </a:r>
            <a:r>
              <a:rPr lang="hu-HU" sz="3600" b="0" cap="none" smtClean="0">
                <a:latin typeface="Arial" pitchFamily="34" charset="0"/>
              </a:rPr>
              <a:t>Beginners-3.h</a:t>
            </a:r>
            <a:r>
              <a:rPr lang="hu-HU" b="0" cap="none" dirty="0" smtClean="0">
                <a:solidFill>
                  <a:srgbClr val="FFFF00"/>
                </a:solidFill>
                <a:latin typeface="Arial" pitchFamily="34" charset="0"/>
              </a:rPr>
              <a:t>&gt;</a:t>
            </a:r>
            <a:endParaRPr lang="en-US" b="0" cap="none" dirty="0">
              <a:solidFill>
                <a:srgbClr val="FFFF00"/>
              </a:solidFill>
              <a:latin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3952" y="29344"/>
            <a:ext cx="6480048" cy="384448"/>
          </a:xfrm>
        </p:spPr>
        <p:txBody>
          <a:bodyPr/>
          <a:lstStyle/>
          <a:p>
            <a:r>
              <a:rPr lang="hu-HU" dirty="0" smtClean="0"/>
              <a:t>Funny, easy and usefull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841526"/>
            <a:ext cx="1905000" cy="149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249" y="1360389"/>
            <a:ext cx="2262188" cy="148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827" y="4365104"/>
            <a:ext cx="4537173" cy="249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60389"/>
            <a:ext cx="2181674" cy="1481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" t="3399" r="2458" b="4253"/>
          <a:stretch/>
        </p:blipFill>
        <p:spPr bwMode="auto">
          <a:xfrm>
            <a:off x="4085249" y="2841526"/>
            <a:ext cx="2262188" cy="1523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7" t="16518" r="13020" b="8908"/>
          <a:stretch/>
        </p:blipFill>
        <p:spPr bwMode="auto">
          <a:xfrm>
            <a:off x="2181673" y="1360389"/>
            <a:ext cx="1905000" cy="1481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41526"/>
            <a:ext cx="2180249" cy="149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" t="5090" r="5" b="5533"/>
          <a:stretch/>
        </p:blipFill>
        <p:spPr bwMode="auto">
          <a:xfrm>
            <a:off x="6372000" y="1360389"/>
            <a:ext cx="2772000" cy="3004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-1" y="4336086"/>
            <a:ext cx="4572000" cy="2521914"/>
          </a:xfrm>
          <a:prstGeom prst="rect">
            <a:avLst/>
          </a:prstGeom>
        </p:spPr>
        <p:txBody>
          <a:bodyPr vert="horz" lIns="45720" rIns="45720" anchor="t">
            <a:normAutofit lnSpcReduction="10000"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8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algn="l"/>
            <a:r>
              <a:rPr lang="hu-HU" sz="2800" cap="none" dirty="0" smtClean="0">
                <a:solidFill>
                  <a:schemeClr val="tx1"/>
                </a:solidFill>
              </a:rPr>
              <a:t>author: </a:t>
            </a:r>
            <a:r>
              <a:rPr lang="hu-HU" sz="2800" cap="none" dirty="0" smtClean="0"/>
              <a:t>”</a:t>
            </a:r>
            <a:r>
              <a:rPr lang="hu-HU" sz="2800" cap="none" dirty="0"/>
              <a:t>Akos Szabo”, </a:t>
            </a:r>
          </a:p>
          <a:p>
            <a:pPr algn="l"/>
            <a:r>
              <a:rPr lang="hu-HU" sz="2800" cap="none" dirty="0" smtClean="0">
                <a:solidFill>
                  <a:schemeClr val="tx1"/>
                </a:solidFill>
              </a:rPr>
              <a:t>mail: </a:t>
            </a:r>
            <a:r>
              <a:rPr lang="hu-HU" sz="2800" cap="none" dirty="0" smtClean="0">
                <a:solidFill>
                  <a:schemeClr val="tx1"/>
                </a:solidFill>
                <a:hlinkClick r:id="rId11"/>
              </a:rPr>
              <a:t>”</a:t>
            </a:r>
            <a:r>
              <a:rPr lang="hu-HU" sz="2800" cap="none" dirty="0" smtClean="0">
                <a:hlinkClick r:id="rId11"/>
              </a:rPr>
              <a:t>aaszabo@gmail.com</a:t>
            </a:r>
            <a:r>
              <a:rPr lang="hu-HU" sz="2800" cap="none" dirty="0" smtClean="0"/>
              <a:t>”,</a:t>
            </a:r>
            <a:endParaRPr lang="hu-HU" sz="2800" cap="none" dirty="0"/>
          </a:p>
          <a:p>
            <a:pPr algn="l"/>
            <a:r>
              <a:rPr lang="hu-HU" sz="2800" cap="none" dirty="0" smtClean="0">
                <a:solidFill>
                  <a:schemeClr val="tx1"/>
                </a:solidFill>
              </a:rPr>
              <a:t>github: </a:t>
            </a:r>
            <a:r>
              <a:rPr lang="hu-HU" sz="2800" cap="none" smtClean="0"/>
              <a:t>”WhitehawkTailor</a:t>
            </a:r>
            <a:r>
              <a:rPr lang="hu-HU" sz="2800" cap="none" dirty="0"/>
              <a:t>”,</a:t>
            </a:r>
          </a:p>
          <a:p>
            <a:pPr algn="l"/>
            <a:r>
              <a:rPr lang="hu-HU" sz="2800" cap="none" dirty="0" smtClean="0">
                <a:solidFill>
                  <a:schemeClr val="tx1"/>
                </a:solidFill>
              </a:rPr>
              <a:t>web: </a:t>
            </a:r>
            <a:r>
              <a:rPr lang="hu-HU" sz="2800" cap="none" dirty="0" smtClean="0">
                <a:hlinkClick r:id="rId12"/>
              </a:rPr>
              <a:t>”</a:t>
            </a:r>
            <a:r>
              <a:rPr lang="hu-HU" sz="2800" cap="none" dirty="0">
                <a:hlinkClick r:id="rId12"/>
              </a:rPr>
              <a:t>www.axigen.hu</a:t>
            </a:r>
            <a:r>
              <a:rPr lang="hu-HU" sz="2800" cap="none" dirty="0"/>
              <a:t>”</a:t>
            </a:r>
          </a:p>
          <a:p>
            <a:pPr algn="l"/>
            <a:r>
              <a:rPr lang="hu-HU" sz="28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85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467600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Rajzeszközök - 04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877272"/>
          </a:xfrm>
        </p:spPr>
        <p:txBody>
          <a:bodyPr>
            <a:normAutofit fontScale="92500"/>
          </a:bodyPr>
          <a:lstStyle/>
          <a:p>
            <a:r>
              <a:rPr lang="hu-HU" dirty="0" smtClean="0">
                <a:solidFill>
                  <a:srgbClr val="0070C0"/>
                </a:solidFill>
              </a:rPr>
              <a:t>Új fájlok: dev04.html</a:t>
            </a:r>
          </a:p>
          <a:p>
            <a:pPr lvl="1"/>
            <a:r>
              <a:rPr lang="hu-HU" dirty="0">
                <a:solidFill>
                  <a:srgbClr val="0070C0"/>
                </a:solidFill>
              </a:rPr>
              <a:t>&lt;body style="background-color:black;</a:t>
            </a:r>
            <a:r>
              <a:rPr lang="hu-HU" dirty="0">
                <a:solidFill>
                  <a:srgbClr val="FF00FF"/>
                </a:solidFill>
              </a:rPr>
              <a:t>text-align:center</a:t>
            </a:r>
            <a:r>
              <a:rPr lang="hu-HU" dirty="0" smtClean="0">
                <a:solidFill>
                  <a:srgbClr val="0070C0"/>
                </a:solidFill>
              </a:rPr>
              <a:t>"&gt;</a:t>
            </a:r>
          </a:p>
          <a:p>
            <a:r>
              <a:rPr lang="hu-HU" dirty="0" smtClean="0">
                <a:solidFill>
                  <a:srgbClr val="0070C0"/>
                </a:solidFill>
              </a:rPr>
              <a:t>dev04.js</a:t>
            </a:r>
          </a:p>
          <a:p>
            <a:pPr lvl="1"/>
            <a:r>
              <a:rPr lang="hu-HU" dirty="0" smtClean="0">
                <a:solidFill>
                  <a:srgbClr val="0070C0"/>
                </a:solidFill>
              </a:rPr>
              <a:t>Körcikk </a:t>
            </a:r>
            <a:r>
              <a:rPr lang="hu-HU" dirty="0">
                <a:solidFill>
                  <a:srgbClr val="0070C0"/>
                </a:solidFill>
              </a:rPr>
              <a:t>- </a:t>
            </a:r>
            <a:r>
              <a:rPr lang="hu-HU" sz="2200" dirty="0">
                <a:solidFill>
                  <a:srgbClr val="0070C0"/>
                </a:solidFill>
              </a:rPr>
              <a:t>https://www.w3schools.com/tags/canvas_arc.asp</a:t>
            </a:r>
            <a:endParaRPr lang="hu-HU" dirty="0" smtClean="0">
              <a:solidFill>
                <a:srgbClr val="0070C0"/>
              </a:solidFill>
            </a:endParaRPr>
          </a:p>
          <a:p>
            <a:pPr marL="36576" indent="0">
              <a:buNone/>
            </a:pPr>
            <a:r>
              <a:rPr lang="hu-HU" sz="2000" dirty="0">
                <a:solidFill>
                  <a:schemeClr val="bg1"/>
                </a:solidFill>
              </a:rPr>
              <a:t>var canv = document.getElementById("myCanvas"); </a:t>
            </a:r>
          </a:p>
          <a:p>
            <a:pPr marL="36576" indent="0">
              <a:buNone/>
            </a:pPr>
            <a:r>
              <a:rPr lang="hu-HU" sz="2000" dirty="0">
                <a:solidFill>
                  <a:schemeClr val="bg1"/>
                </a:solidFill>
              </a:rPr>
              <a:t>var c = canv.getContext("2d");</a:t>
            </a:r>
          </a:p>
          <a:p>
            <a:pPr marL="36576" indent="0">
              <a:buNone/>
            </a:pPr>
            <a:r>
              <a:rPr lang="hu-HU" sz="2000" dirty="0">
                <a:solidFill>
                  <a:schemeClr val="bg1"/>
                </a:solidFill>
              </a:rPr>
              <a:t>c.strokeStyle = "black</a:t>
            </a:r>
            <a:r>
              <a:rPr lang="hu-HU" sz="2000" dirty="0" smtClean="0">
                <a:solidFill>
                  <a:schemeClr val="bg1"/>
                </a:solidFill>
              </a:rPr>
              <a:t>"; //rajzolás színe fekete</a:t>
            </a:r>
            <a:endParaRPr lang="hu-HU" sz="2000" dirty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sz="2000" dirty="0">
                <a:solidFill>
                  <a:schemeClr val="bg1"/>
                </a:solidFill>
              </a:rPr>
              <a:t>c.beginPath</a:t>
            </a:r>
            <a:r>
              <a:rPr lang="hu-HU" sz="2000" dirty="0" smtClean="0">
                <a:solidFill>
                  <a:schemeClr val="bg1"/>
                </a:solidFill>
              </a:rPr>
              <a:t>(); //Vonalvezetés kezdete. Több vonal is kapcsolható egymásba</a:t>
            </a:r>
            <a:endParaRPr lang="hu-HU" sz="2000" dirty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sz="2000" dirty="0">
                <a:solidFill>
                  <a:schemeClr val="bg1"/>
                </a:solidFill>
              </a:rPr>
              <a:t>c.arc(100, 75, 50, 0, 2 * Math.PI);  </a:t>
            </a:r>
            <a:r>
              <a:rPr lang="hu-HU" sz="2000" dirty="0" smtClean="0">
                <a:solidFill>
                  <a:schemeClr val="bg1"/>
                </a:solidFill>
              </a:rPr>
              <a:t>//körcikk  2 </a:t>
            </a:r>
            <a:r>
              <a:rPr lang="hu-HU" sz="2000" dirty="0">
                <a:solidFill>
                  <a:schemeClr val="bg1"/>
                </a:solidFill>
              </a:rPr>
              <a:t>* Math.PI = </a:t>
            </a:r>
            <a:r>
              <a:rPr lang="hu-HU" sz="2000" dirty="0" smtClean="0">
                <a:solidFill>
                  <a:schemeClr val="bg1"/>
                </a:solidFill>
              </a:rPr>
              <a:t>2xPI rad = 360fok</a:t>
            </a:r>
            <a:endParaRPr lang="hu-HU" sz="2000" dirty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sz="2000" dirty="0">
                <a:solidFill>
                  <a:schemeClr val="bg1"/>
                </a:solidFill>
              </a:rPr>
              <a:t>c.stroke</a:t>
            </a:r>
            <a:r>
              <a:rPr lang="hu-HU" sz="2000" dirty="0" smtClean="0">
                <a:solidFill>
                  <a:schemeClr val="bg1"/>
                </a:solidFill>
              </a:rPr>
              <a:t>(); //zárd le és jelenítsd meg</a:t>
            </a:r>
          </a:p>
          <a:p>
            <a:pPr marL="36576" indent="0">
              <a:buNone/>
            </a:pPr>
            <a:r>
              <a:rPr lang="hu-HU" dirty="0" smtClean="0">
                <a:solidFill>
                  <a:srgbClr val="C00000"/>
                </a:solidFill>
              </a:rPr>
              <a:t>Feladat - </a:t>
            </a:r>
            <a:r>
              <a:rPr lang="hu-HU" dirty="0" smtClean="0">
                <a:solidFill>
                  <a:srgbClr val="0070C0"/>
                </a:solidFill>
              </a:rPr>
              <a:t>Rajzolj egy mosolygós fejet (smile)</a:t>
            </a:r>
          </a:p>
          <a:p>
            <a:pPr lvl="2"/>
            <a:r>
              <a:rPr lang="hu-HU" dirty="0" smtClean="0">
                <a:solidFill>
                  <a:srgbClr val="0070C0"/>
                </a:solidFill>
              </a:rPr>
              <a:t>Fej – nagy kör – </a:t>
            </a:r>
            <a:r>
              <a:rPr lang="hu-HU" dirty="0" smtClean="0">
                <a:solidFill>
                  <a:schemeClr val="bg1"/>
                </a:solidFill>
              </a:rPr>
              <a:t>(</a:t>
            </a:r>
            <a:r>
              <a:rPr lang="fi-FI" dirty="0" smtClean="0">
                <a:solidFill>
                  <a:schemeClr val="bg1"/>
                </a:solidFill>
              </a:rPr>
              <a:t>200</a:t>
            </a:r>
            <a:r>
              <a:rPr lang="fi-FI" dirty="0">
                <a:solidFill>
                  <a:schemeClr val="bg1"/>
                </a:solidFill>
              </a:rPr>
              <a:t>, 200, 100, 0, 2 * </a:t>
            </a:r>
            <a:r>
              <a:rPr lang="fi-FI" dirty="0" smtClean="0">
                <a:solidFill>
                  <a:schemeClr val="bg1"/>
                </a:solidFill>
              </a:rPr>
              <a:t>Math.PI</a:t>
            </a:r>
            <a:r>
              <a:rPr lang="hu-HU" dirty="0" smtClean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hu-HU" dirty="0" smtClean="0">
                <a:solidFill>
                  <a:srgbClr val="0070C0"/>
                </a:solidFill>
              </a:rPr>
              <a:t>Szemek – két kisebb kör </a:t>
            </a:r>
            <a:r>
              <a:rPr lang="hu-HU" dirty="0" smtClean="0">
                <a:solidFill>
                  <a:schemeClr val="bg1"/>
                </a:solidFill>
              </a:rPr>
              <a:t>(200+-</a:t>
            </a:r>
            <a:r>
              <a:rPr lang="fi-FI" dirty="0" smtClean="0">
                <a:solidFill>
                  <a:schemeClr val="bg1"/>
                </a:solidFill>
              </a:rPr>
              <a:t>50</a:t>
            </a:r>
            <a:r>
              <a:rPr lang="fi-FI" dirty="0">
                <a:solidFill>
                  <a:schemeClr val="bg1"/>
                </a:solidFill>
              </a:rPr>
              <a:t>, 175, 20, 0, 2 * </a:t>
            </a:r>
            <a:r>
              <a:rPr lang="fi-FI" dirty="0" smtClean="0">
                <a:solidFill>
                  <a:schemeClr val="bg1"/>
                </a:solidFill>
              </a:rPr>
              <a:t>Math.PI</a:t>
            </a:r>
            <a:r>
              <a:rPr lang="hu-HU" dirty="0" smtClean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hu-HU" dirty="0" smtClean="0">
                <a:solidFill>
                  <a:srgbClr val="0070C0"/>
                </a:solidFill>
              </a:rPr>
              <a:t>Száj – körív </a:t>
            </a:r>
            <a:r>
              <a:rPr lang="fi-FI" dirty="0">
                <a:solidFill>
                  <a:schemeClr val="bg1"/>
                </a:solidFill>
              </a:rPr>
              <a:t>(200, 200, 75, 0.25 * Math.PI, 0.75 * Math.PI)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09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-12374"/>
            <a:ext cx="7467600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Programozás  - </a:t>
            </a:r>
            <a:r>
              <a:rPr lang="hu-HU" b="1" dirty="0" smtClean="0">
                <a:solidFill>
                  <a:srgbClr val="FBA6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dev05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760640"/>
          </a:xfrm>
        </p:spPr>
        <p:txBody>
          <a:bodyPr>
            <a:normAutofit fontScale="92500" lnSpcReduction="20000"/>
          </a:bodyPr>
          <a:lstStyle/>
          <a:p>
            <a:r>
              <a:rPr lang="hu-HU" b="1" dirty="0" smtClean="0">
                <a:solidFill>
                  <a:srgbClr val="0070C0"/>
                </a:solidFill>
              </a:rPr>
              <a:t>A program adatokon végez műveleteket</a:t>
            </a:r>
          </a:p>
          <a:p>
            <a:pPr lvl="1"/>
            <a:r>
              <a:rPr lang="hu-HU" dirty="0" smtClean="0">
                <a:solidFill>
                  <a:srgbClr val="0070C0"/>
                </a:solidFill>
              </a:rPr>
              <a:t>Adat, amit a programban változókban kezelünk</a:t>
            </a:r>
          </a:p>
          <a:p>
            <a:pPr lvl="1"/>
            <a:r>
              <a:rPr lang="hu-HU" dirty="0" smtClean="0">
                <a:solidFill>
                  <a:srgbClr val="0070C0"/>
                </a:solidFill>
              </a:rPr>
              <a:t>Utasítások végzik a műveleteket</a:t>
            </a:r>
          </a:p>
          <a:p>
            <a:r>
              <a:rPr lang="hu-HU" b="1" dirty="0">
                <a:solidFill>
                  <a:srgbClr val="0070C0"/>
                </a:solidFill>
              </a:rPr>
              <a:t>Változó </a:t>
            </a:r>
            <a:r>
              <a:rPr lang="hu-HU" b="1" dirty="0" smtClean="0">
                <a:solidFill>
                  <a:srgbClr val="0070C0"/>
                </a:solidFill>
              </a:rPr>
              <a:t>– variable</a:t>
            </a:r>
          </a:p>
          <a:p>
            <a:pPr lvl="1"/>
            <a:r>
              <a:rPr lang="hu-HU" dirty="0" smtClean="0">
                <a:solidFill>
                  <a:srgbClr val="0070C0"/>
                </a:solidFill>
              </a:rPr>
              <a:t>Jellemzői: típus</a:t>
            </a:r>
            <a:r>
              <a:rPr lang="hu-HU" dirty="0">
                <a:solidFill>
                  <a:srgbClr val="0070C0"/>
                </a:solidFill>
              </a:rPr>
              <a:t>, </a:t>
            </a:r>
            <a:r>
              <a:rPr lang="hu-HU" dirty="0" smtClean="0">
                <a:solidFill>
                  <a:srgbClr val="0070C0"/>
                </a:solidFill>
              </a:rPr>
              <a:t>név (</a:t>
            </a:r>
            <a:r>
              <a:rPr lang="hu-HU" dirty="0" smtClean="0">
                <a:solidFill>
                  <a:srgbClr val="FF0000"/>
                </a:solidFill>
              </a:rPr>
              <a:t>kisbetű/nagybetű!</a:t>
            </a:r>
            <a:r>
              <a:rPr lang="hu-HU" dirty="0" smtClean="0">
                <a:solidFill>
                  <a:srgbClr val="0070C0"/>
                </a:solidFill>
              </a:rPr>
              <a:t>), érték.</a:t>
            </a:r>
          </a:p>
          <a:p>
            <a:pPr lvl="1"/>
            <a:r>
              <a:rPr lang="hu-HU" dirty="0" smtClean="0">
                <a:solidFill>
                  <a:srgbClr val="0070C0"/>
                </a:solidFill>
              </a:rPr>
              <a:t>js-ben </a:t>
            </a:r>
            <a:r>
              <a:rPr lang="hu-HU" dirty="0">
                <a:solidFill>
                  <a:srgbClr val="0070C0"/>
                </a:solidFill>
              </a:rPr>
              <a:t>nem kell típust megadni. A felhasználás dönti el</a:t>
            </a:r>
            <a:r>
              <a:rPr lang="hu-HU" dirty="0" smtClean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hu-HU" dirty="0">
                <a:solidFill>
                  <a:srgbClr val="7030A0"/>
                </a:solidFill>
              </a:rPr>
              <a:t>v</a:t>
            </a:r>
            <a:r>
              <a:rPr lang="hu-HU" dirty="0" smtClean="0">
                <a:solidFill>
                  <a:srgbClr val="7030A0"/>
                </a:solidFill>
              </a:rPr>
              <a:t>ar</a:t>
            </a:r>
            <a:r>
              <a:rPr lang="hu-HU" dirty="0" smtClean="0">
                <a:solidFill>
                  <a:srgbClr val="0070C0"/>
                </a:solidFill>
              </a:rPr>
              <a:t> a = 14; </a:t>
            </a:r>
            <a:r>
              <a:rPr lang="hu-HU" dirty="0" smtClean="0">
                <a:solidFill>
                  <a:srgbClr val="00A264"/>
                </a:solidFill>
              </a:rPr>
              <a:t>//szám</a:t>
            </a:r>
          </a:p>
          <a:p>
            <a:pPr lvl="1"/>
            <a:r>
              <a:rPr lang="hu-HU" dirty="0" smtClean="0">
                <a:solidFill>
                  <a:srgbClr val="7030A0"/>
                </a:solidFill>
              </a:rPr>
              <a:t>var</a:t>
            </a:r>
            <a:r>
              <a:rPr lang="hu-HU" dirty="0" smtClean="0">
                <a:solidFill>
                  <a:srgbClr val="0070C0"/>
                </a:solidFill>
              </a:rPr>
              <a:t> b = ”Hello”; </a:t>
            </a:r>
            <a:r>
              <a:rPr lang="hu-HU" dirty="0" smtClean="0">
                <a:solidFill>
                  <a:srgbClr val="00A264"/>
                </a:solidFill>
              </a:rPr>
              <a:t>//string – karakter sorozat</a:t>
            </a:r>
          </a:p>
          <a:p>
            <a:r>
              <a:rPr lang="hu-HU" dirty="0" smtClean="0">
                <a:solidFill>
                  <a:srgbClr val="C00000"/>
                </a:solidFill>
              </a:rPr>
              <a:t>Feladat:</a:t>
            </a:r>
            <a:r>
              <a:rPr lang="hu-HU" dirty="0" smtClean="0">
                <a:solidFill>
                  <a:srgbClr val="0070C0"/>
                </a:solidFill>
              </a:rPr>
              <a:t> hozzunk létre változókat a kör rajzoláshoz és rajzoljunk még 3 különböző kört. – </a:t>
            </a:r>
            <a:r>
              <a:rPr lang="hu-HU" dirty="0" smtClean="0">
                <a:solidFill>
                  <a:srgbClr val="FF00FF"/>
                </a:solidFill>
              </a:rPr>
              <a:t>hány sor kell hozzá?</a:t>
            </a:r>
          </a:p>
          <a:p>
            <a:pPr marL="448056" lvl="1" indent="0">
              <a:buNone/>
            </a:pPr>
            <a:r>
              <a:rPr lang="hu-HU" dirty="0">
                <a:solidFill>
                  <a:schemeClr val="bg1"/>
                </a:solidFill>
              </a:rPr>
              <a:t>v</a:t>
            </a:r>
            <a:r>
              <a:rPr lang="hu-HU" dirty="0" smtClean="0">
                <a:solidFill>
                  <a:schemeClr val="bg1"/>
                </a:solidFill>
              </a:rPr>
              <a:t>ar cx, cy, r, </a:t>
            </a:r>
            <a:r>
              <a:rPr lang="hu-HU" dirty="0">
                <a:solidFill>
                  <a:schemeClr val="bg1"/>
                </a:solidFill>
              </a:rPr>
              <a:t>sAngle, e</a:t>
            </a:r>
            <a:r>
              <a:rPr lang="hu-HU" dirty="0" smtClean="0">
                <a:solidFill>
                  <a:schemeClr val="bg1"/>
                </a:solidFill>
              </a:rPr>
              <a:t>Angle</a:t>
            </a:r>
            <a:r>
              <a:rPr lang="hu-HU" dirty="0">
                <a:solidFill>
                  <a:schemeClr val="bg1"/>
                </a:solidFill>
              </a:rPr>
              <a:t>;</a:t>
            </a:r>
            <a:endParaRPr lang="hu-HU" dirty="0" smtClean="0">
              <a:solidFill>
                <a:schemeClr val="bg1"/>
              </a:solidFill>
            </a:endParaRPr>
          </a:p>
          <a:p>
            <a:pPr marL="448056" lvl="1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cx=100;</a:t>
            </a:r>
          </a:p>
          <a:p>
            <a:pPr marL="448056" lvl="1" indent="0">
              <a:buNone/>
            </a:pPr>
            <a:r>
              <a:rPr lang="hu-HU" b="1" dirty="0" smtClean="0">
                <a:solidFill>
                  <a:srgbClr val="C00000"/>
                </a:solidFill>
              </a:rPr>
              <a:t>	...</a:t>
            </a:r>
          </a:p>
          <a:p>
            <a:pPr marL="448056" lvl="1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.arc(</a:t>
            </a:r>
            <a:r>
              <a:rPr lang="hu-HU" dirty="0" smtClean="0">
                <a:solidFill>
                  <a:schemeClr val="bg1"/>
                </a:solidFill>
              </a:rPr>
              <a:t>cx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hu-HU" dirty="0" smtClean="0">
                <a:solidFill>
                  <a:schemeClr val="bg1"/>
                </a:solidFill>
              </a:rPr>
              <a:t>cy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hu-HU" dirty="0" smtClean="0">
                <a:solidFill>
                  <a:schemeClr val="bg1"/>
                </a:solidFill>
              </a:rPr>
              <a:t>r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hu-HU" dirty="0">
                <a:solidFill>
                  <a:schemeClr val="bg1"/>
                </a:solidFill>
              </a:rPr>
              <a:t>sAngle, </a:t>
            </a:r>
            <a:r>
              <a:rPr lang="hu-HU" dirty="0" smtClean="0">
                <a:solidFill>
                  <a:schemeClr val="bg1"/>
                </a:solidFill>
              </a:rPr>
              <a:t>eAngle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  <a:endParaRPr lang="hu-H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61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496944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jó programozó lusta – </a:t>
            </a:r>
            <a:r>
              <a:rPr lang="hu-HU" b="1" dirty="0" smtClean="0">
                <a:solidFill>
                  <a:srgbClr val="FBA6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dev06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5877272"/>
          </a:xfrm>
        </p:spPr>
        <p:txBody>
          <a:bodyPr>
            <a:normAutofit fontScale="85000" lnSpcReduction="20000"/>
          </a:bodyPr>
          <a:lstStyle/>
          <a:p>
            <a:r>
              <a:rPr lang="hu-HU" dirty="0" smtClean="0">
                <a:solidFill>
                  <a:srgbClr val="0070C0"/>
                </a:solidFill>
              </a:rPr>
              <a:t>Hány program sor kell 3 kör kirajzolásához?</a:t>
            </a:r>
          </a:p>
          <a:p>
            <a:r>
              <a:rPr lang="hu-HU" dirty="0" smtClean="0">
                <a:solidFill>
                  <a:srgbClr val="0070C0"/>
                </a:solidFill>
              </a:rPr>
              <a:t>Saját utasítás – függvény – function</a:t>
            </a:r>
          </a:p>
          <a:p>
            <a:pPr marL="36576" indent="0">
              <a:buNone/>
            </a:pPr>
            <a:r>
              <a:rPr lang="hu-HU" dirty="0">
                <a:solidFill>
                  <a:schemeClr val="bg1"/>
                </a:solidFill>
              </a:rPr>
              <a:t>f</a:t>
            </a:r>
            <a:r>
              <a:rPr lang="hu-HU" dirty="0" smtClean="0">
                <a:solidFill>
                  <a:schemeClr val="bg1"/>
                </a:solidFill>
              </a:rPr>
              <a:t>unction circle(argX, argY, argR, argColor)</a:t>
            </a:r>
          </a:p>
          <a:p>
            <a:pPr marL="36576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{</a:t>
            </a:r>
          </a:p>
          <a:p>
            <a:pPr marL="36576" indent="0">
              <a:buNone/>
            </a:pPr>
            <a:r>
              <a:rPr lang="hu-HU" dirty="0">
                <a:solidFill>
                  <a:schemeClr val="bg1"/>
                </a:solidFill>
              </a:rPr>
              <a:t>	</a:t>
            </a:r>
            <a:r>
              <a:rPr lang="hu-HU" dirty="0" smtClean="0">
                <a:solidFill>
                  <a:schemeClr val="bg1"/>
                </a:solidFill>
              </a:rPr>
              <a:t>c.strokeStyle </a:t>
            </a:r>
            <a:r>
              <a:rPr lang="hu-HU" dirty="0">
                <a:solidFill>
                  <a:schemeClr val="bg1"/>
                </a:solidFill>
              </a:rPr>
              <a:t>= </a:t>
            </a:r>
            <a:r>
              <a:rPr lang="hu-HU" dirty="0" smtClean="0">
                <a:solidFill>
                  <a:schemeClr val="bg1"/>
                </a:solidFill>
              </a:rPr>
              <a:t>argColor;</a:t>
            </a:r>
          </a:p>
          <a:p>
            <a:pPr marL="36576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	c.beginpath();</a:t>
            </a:r>
          </a:p>
          <a:p>
            <a:pPr marL="36576" indent="0">
              <a:buNone/>
            </a:pPr>
            <a:r>
              <a:rPr lang="hu-HU" dirty="0">
                <a:solidFill>
                  <a:schemeClr val="bg1"/>
                </a:solidFill>
              </a:rPr>
              <a:t>	</a:t>
            </a:r>
            <a:r>
              <a:rPr lang="hu-HU" dirty="0" smtClean="0">
                <a:solidFill>
                  <a:schemeClr val="bg1"/>
                </a:solidFill>
              </a:rPr>
              <a:t>c.arc(argX, argY, argR, 0, 2*Math.Pi)</a:t>
            </a:r>
          </a:p>
          <a:p>
            <a:pPr marL="36576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	c.stroke();</a:t>
            </a:r>
          </a:p>
          <a:p>
            <a:pPr marL="36576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}</a:t>
            </a:r>
          </a:p>
          <a:p>
            <a:r>
              <a:rPr lang="hu-HU" dirty="0" smtClean="0">
                <a:solidFill>
                  <a:srgbClr val="0070C0"/>
                </a:solidFill>
              </a:rPr>
              <a:t>Használat bárhol a programban:</a:t>
            </a:r>
          </a:p>
          <a:p>
            <a:pPr marL="36576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	circle(100, 150, 30, ”blue”);</a:t>
            </a:r>
          </a:p>
          <a:p>
            <a:r>
              <a:rPr lang="hu-HU" dirty="0" smtClean="0">
                <a:solidFill>
                  <a:srgbClr val="C00000"/>
                </a:solidFill>
              </a:rPr>
              <a:t>Feladat</a:t>
            </a:r>
            <a:r>
              <a:rPr lang="hu-HU" dirty="0">
                <a:solidFill>
                  <a:srgbClr val="0070C0"/>
                </a:solidFill>
              </a:rPr>
              <a:t>: </a:t>
            </a:r>
            <a:endParaRPr lang="hu-HU" dirty="0" smtClean="0">
              <a:solidFill>
                <a:srgbClr val="0070C0"/>
              </a:solidFill>
            </a:endParaRPr>
          </a:p>
          <a:p>
            <a:pPr lvl="1"/>
            <a:r>
              <a:rPr lang="hu-HU" dirty="0" smtClean="0">
                <a:solidFill>
                  <a:srgbClr val="0070C0"/>
                </a:solidFill>
              </a:rPr>
              <a:t>írd át a 3 kör rajzolást kör függvénnyel. </a:t>
            </a:r>
            <a:r>
              <a:rPr lang="hu-HU" dirty="0" smtClean="0">
                <a:solidFill>
                  <a:schemeClr val="accent2">
                    <a:lumMod val="75000"/>
                  </a:schemeClr>
                </a:solidFill>
              </a:rPr>
              <a:t>Hány sor kell hozzá?</a:t>
            </a:r>
          </a:p>
          <a:p>
            <a:pPr lvl="1"/>
            <a:r>
              <a:rPr lang="hu-HU" dirty="0">
                <a:solidFill>
                  <a:srgbClr val="0070C0"/>
                </a:solidFill>
              </a:rPr>
              <a:t>Írd át a mosolygós rajzolást kör </a:t>
            </a:r>
            <a:r>
              <a:rPr lang="hu-HU" dirty="0" smtClean="0">
                <a:solidFill>
                  <a:srgbClr val="0070C0"/>
                </a:solidFill>
              </a:rPr>
              <a:t>függvénnyel.</a:t>
            </a:r>
            <a:endParaRPr lang="hu-H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55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467600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függvény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64704"/>
            <a:ext cx="8712968" cy="5877272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>
                <a:solidFill>
                  <a:srgbClr val="0070C0"/>
                </a:solidFill>
              </a:rPr>
              <a:t>A function blokk csak akkor hajtódik végre, ha meghívják a programban.</a:t>
            </a:r>
          </a:p>
          <a:p>
            <a:r>
              <a:rPr lang="hu-HU" dirty="0" smtClean="0">
                <a:solidFill>
                  <a:srgbClr val="0070C0"/>
                </a:solidFill>
              </a:rPr>
              <a:t>Jellemzői – neve; paraméterei; visszatérési értéke</a:t>
            </a:r>
          </a:p>
          <a:p>
            <a:r>
              <a:rPr lang="hu-HU" dirty="0" smtClean="0">
                <a:solidFill>
                  <a:srgbClr val="0070C0"/>
                </a:solidFill>
              </a:rPr>
              <a:t>Legegyszerűbb fomájában nincs paraméter és visszatérés – csak végrehajtja a benne lévő utasításokat.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dirty="0" smtClean="0">
                <a:solidFill>
                  <a:schemeClr val="bg1"/>
                </a:solidFill>
              </a:rPr>
              <a:t>function atlag(argX, argY)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dirty="0" smtClean="0">
                <a:solidFill>
                  <a:schemeClr val="bg1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dirty="0" smtClean="0">
                <a:solidFill>
                  <a:schemeClr val="bg1"/>
                </a:solidFill>
              </a:rPr>
              <a:t>	return (a+b)/2;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dirty="0" smtClean="0">
                <a:solidFill>
                  <a:schemeClr val="bg1"/>
                </a:solidFill>
              </a:rPr>
              <a:t>}</a:t>
            </a:r>
          </a:p>
          <a:p>
            <a:r>
              <a:rPr lang="hu-HU" dirty="0" smtClean="0">
                <a:solidFill>
                  <a:srgbClr val="0070C0"/>
                </a:solidFill>
              </a:rPr>
              <a:t>Használat bárhol a programban: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dirty="0" smtClean="0">
                <a:solidFill>
                  <a:schemeClr val="bg1"/>
                </a:solidFill>
              </a:rPr>
              <a:t>	var a = 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dirty="0" smtClean="0">
                <a:solidFill>
                  <a:schemeClr val="bg1"/>
                </a:solidFill>
              </a:rPr>
              <a:t>	var b = atlag(a, 8); </a:t>
            </a:r>
          </a:p>
        </p:txBody>
      </p:sp>
    </p:spTree>
    <p:extLst>
      <p:ext uri="{BB962C8B-B14F-4D97-AF65-F5344CB8AC3E}">
        <p14:creationId xmlns:p14="http://schemas.microsoft.com/office/powerpoint/2010/main" val="177049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0"/>
            <a:ext cx="7467600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Még ennél is lustább –</a:t>
            </a:r>
            <a:r>
              <a:rPr lang="hu-HU" b="1" dirty="0" smtClean="0">
                <a:solidFill>
                  <a:srgbClr val="FBA6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dev07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69368"/>
            <a:ext cx="8712968" cy="5688632"/>
          </a:xfrm>
        </p:spPr>
        <p:txBody>
          <a:bodyPr>
            <a:normAutofit fontScale="92500" lnSpcReduction="20000"/>
          </a:bodyPr>
          <a:lstStyle/>
          <a:p>
            <a:r>
              <a:rPr lang="hu-HU" sz="3600" dirty="0" smtClean="0">
                <a:solidFill>
                  <a:srgbClr val="C00000"/>
                </a:solidFill>
              </a:rPr>
              <a:t>Feladat</a:t>
            </a:r>
            <a:r>
              <a:rPr lang="hu-HU" sz="3600" dirty="0" smtClean="0">
                <a:solidFill>
                  <a:srgbClr val="0070C0"/>
                </a:solidFill>
              </a:rPr>
              <a:t>: Készíts funkciót a mosolygós rajzolásához a circle funkció felhasználásával.</a:t>
            </a:r>
          </a:p>
          <a:p>
            <a:pPr lvl="1"/>
            <a:r>
              <a:rPr lang="hu-HU" sz="3200" dirty="0" smtClean="0">
                <a:solidFill>
                  <a:srgbClr val="0070C0"/>
                </a:solidFill>
              </a:rPr>
              <a:t>Mik a paraméterei?</a:t>
            </a:r>
          </a:p>
          <a:p>
            <a:pPr lvl="1"/>
            <a:r>
              <a:rPr lang="hu-HU" sz="3200" dirty="0" smtClean="0">
                <a:solidFill>
                  <a:srgbClr val="0070C0"/>
                </a:solidFill>
              </a:rPr>
              <a:t>A rajzoláshoz a paramétereket használd. A koordintátkat a nagy kör sugarának függvényében add meg a középponttól. </a:t>
            </a:r>
            <a:r>
              <a:rPr lang="hu-HU" sz="3200" dirty="0" smtClean="0">
                <a:solidFill>
                  <a:schemeClr val="accent2">
                    <a:lumMod val="75000"/>
                  </a:schemeClr>
                </a:solidFill>
              </a:rPr>
              <a:t>Miért?</a:t>
            </a:r>
          </a:p>
          <a:p>
            <a:r>
              <a:rPr lang="hu-HU" sz="3600" dirty="0" smtClean="0">
                <a:solidFill>
                  <a:srgbClr val="C00000"/>
                </a:solidFill>
              </a:rPr>
              <a:t>Feladat</a:t>
            </a:r>
            <a:r>
              <a:rPr lang="hu-HU" sz="3600" dirty="0" smtClean="0">
                <a:solidFill>
                  <a:srgbClr val="0070C0"/>
                </a:solidFill>
              </a:rPr>
              <a:t>: </a:t>
            </a:r>
            <a:r>
              <a:rPr lang="hu-HU" sz="3600" dirty="0">
                <a:solidFill>
                  <a:srgbClr val="0070C0"/>
                </a:solidFill>
              </a:rPr>
              <a:t>4</a:t>
            </a:r>
            <a:r>
              <a:rPr lang="hu-HU" sz="3600" dirty="0" smtClean="0">
                <a:solidFill>
                  <a:srgbClr val="0070C0"/>
                </a:solidFill>
              </a:rPr>
              <a:t> mosolygós kirakása az új függvényekkel.</a:t>
            </a:r>
          </a:p>
          <a:p>
            <a:r>
              <a:rPr lang="hu-HU" sz="3600" dirty="0" smtClean="0">
                <a:solidFill>
                  <a:schemeClr val="accent2">
                    <a:lumMod val="75000"/>
                  </a:schemeClr>
                </a:solidFill>
              </a:rPr>
              <a:t>Hány soros lenne és hány sor most a 4 mosolygós kirajzolása? </a:t>
            </a:r>
          </a:p>
        </p:txBody>
      </p:sp>
    </p:spTree>
    <p:extLst>
      <p:ext uri="{BB962C8B-B14F-4D97-AF65-F5344CB8AC3E}">
        <p14:creationId xmlns:p14="http://schemas.microsoft.com/office/powerpoint/2010/main" val="229034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467600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Sokat kevésből  - </a:t>
            </a:r>
            <a:r>
              <a:rPr lang="hu-HU" b="1" dirty="0" smtClean="0">
                <a:solidFill>
                  <a:srgbClr val="FBA6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dev08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760640"/>
          </a:xfrm>
        </p:spPr>
        <p:txBody>
          <a:bodyPr>
            <a:normAutofit fontScale="85000" lnSpcReduction="20000"/>
          </a:bodyPr>
          <a:lstStyle/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Rajzoljunk egymás mellé 10 kört</a:t>
            </a: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Bízzuk a számítógépre. </a:t>
            </a:r>
            <a:r>
              <a:rPr lang="hu-HU" b="1" dirty="0" smtClean="0">
                <a:solidFill>
                  <a:srgbClr val="0070C0"/>
                </a:solidFill>
              </a:rPr>
              <a:t>Ciklus</a:t>
            </a:r>
            <a:r>
              <a:rPr lang="hu-HU" dirty="0" smtClean="0">
                <a:solidFill>
                  <a:srgbClr val="0070C0"/>
                </a:solidFill>
              </a:rPr>
              <a:t> – egymás után többször végrehajtott programrész</a:t>
            </a: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A végrehajtás feltételhez kötött</a:t>
            </a:r>
          </a:p>
          <a:p>
            <a:pPr lvl="1"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Elején, vagy végén ellenörzi a feltételt</a:t>
            </a: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Indulási állapot </a:t>
            </a:r>
            <a:r>
              <a:rPr lang="hu-HU" dirty="0" smtClean="0">
                <a:solidFill>
                  <a:schemeClr val="bg1"/>
                </a:solidFill>
              </a:rPr>
              <a:t>i=0</a:t>
            </a: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Feltétel: amíg </a:t>
            </a:r>
            <a:r>
              <a:rPr lang="hu-HU" dirty="0" smtClean="0">
                <a:solidFill>
                  <a:schemeClr val="bg1"/>
                </a:solidFill>
              </a:rPr>
              <a:t>i&lt;10</a:t>
            </a: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Változás </a:t>
            </a:r>
            <a:r>
              <a:rPr lang="hu-HU" dirty="0" smtClean="0">
                <a:solidFill>
                  <a:schemeClr val="bg1"/>
                </a:solidFill>
              </a:rPr>
              <a:t>i=i+1</a:t>
            </a:r>
          </a:p>
          <a:p>
            <a:pPr marL="36576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For( var i =0; i&lt;10; i=i+1)</a:t>
            </a:r>
          </a:p>
          <a:p>
            <a:pPr marL="36576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{</a:t>
            </a:r>
          </a:p>
          <a:p>
            <a:pPr marL="36576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	circle(cx+i*5, </a:t>
            </a:r>
            <a:r>
              <a:rPr lang="hu-HU" dirty="0">
                <a:solidFill>
                  <a:schemeClr val="bg1"/>
                </a:solidFill>
              </a:rPr>
              <a:t>cy, </a:t>
            </a:r>
            <a:r>
              <a:rPr lang="hu-HU" dirty="0" smtClean="0">
                <a:solidFill>
                  <a:schemeClr val="bg1"/>
                </a:solidFill>
              </a:rPr>
              <a:t>r, ”blue”);</a:t>
            </a:r>
          </a:p>
          <a:p>
            <a:pPr marL="36576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}</a:t>
            </a: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Profi megoldás: </a:t>
            </a:r>
            <a:r>
              <a:rPr lang="hu-HU" dirty="0" smtClean="0">
                <a:solidFill>
                  <a:schemeClr val="bg1"/>
                </a:solidFill>
              </a:rPr>
              <a:t>i=i+1</a:t>
            </a:r>
            <a:r>
              <a:rPr lang="hu-HU" dirty="0" smtClean="0">
                <a:solidFill>
                  <a:srgbClr val="0070C0"/>
                </a:solidFill>
              </a:rPr>
              <a:t> helyett </a:t>
            </a:r>
            <a:r>
              <a:rPr lang="hu-HU" dirty="0" smtClean="0">
                <a:solidFill>
                  <a:schemeClr val="bg1"/>
                </a:solidFill>
              </a:rPr>
              <a:t>i++</a:t>
            </a: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C00000"/>
                </a:solidFill>
              </a:rPr>
              <a:t>Feladat</a:t>
            </a:r>
            <a:r>
              <a:rPr lang="hu-HU" dirty="0" smtClean="0">
                <a:solidFill>
                  <a:srgbClr val="0070C0"/>
                </a:solidFill>
              </a:rPr>
              <a:t>: </a:t>
            </a:r>
            <a:r>
              <a:rPr lang="hu-HU" b="1" dirty="0" smtClean="0">
                <a:solidFill>
                  <a:schemeClr val="bg1"/>
                </a:solidFill>
              </a:rPr>
              <a:t>i</a:t>
            </a:r>
            <a:r>
              <a:rPr lang="hu-HU" dirty="0" smtClean="0">
                <a:solidFill>
                  <a:srgbClr val="0070C0"/>
                </a:solidFill>
              </a:rPr>
              <a:t> változót máshol is használjuk. Több kör, sürübben, növekvő sugárral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66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467600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Változók hatóköre 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6165304"/>
          </a:xfrm>
        </p:spPr>
        <p:txBody>
          <a:bodyPr>
            <a:normAutofit fontScale="47500" lnSpcReduction="20000"/>
          </a:bodyPr>
          <a:lstStyle/>
          <a:p>
            <a:r>
              <a:rPr lang="hu-HU" sz="3200" dirty="0" smtClean="0">
                <a:solidFill>
                  <a:srgbClr val="0070C0"/>
                </a:solidFill>
              </a:rPr>
              <a:t>Változó keletkezhet a</a:t>
            </a:r>
          </a:p>
          <a:p>
            <a:pPr lvl="1"/>
            <a:r>
              <a:rPr lang="hu-HU" sz="2800" dirty="0" smtClean="0">
                <a:solidFill>
                  <a:srgbClr val="0070C0"/>
                </a:solidFill>
              </a:rPr>
              <a:t>Fő programban</a:t>
            </a:r>
          </a:p>
          <a:p>
            <a:pPr lvl="1"/>
            <a:r>
              <a:rPr lang="hu-HU" sz="2800" dirty="0" smtClean="0">
                <a:solidFill>
                  <a:srgbClr val="0070C0"/>
                </a:solidFill>
              </a:rPr>
              <a:t>Függvényben</a:t>
            </a:r>
          </a:p>
          <a:p>
            <a:r>
              <a:rPr lang="hu-HU" sz="3200" dirty="0">
                <a:solidFill>
                  <a:srgbClr val="0070C0"/>
                </a:solidFill>
              </a:rPr>
              <a:t>Változó </a:t>
            </a:r>
            <a:r>
              <a:rPr lang="hu-HU" sz="3200" dirty="0" smtClean="0">
                <a:solidFill>
                  <a:srgbClr val="0070C0"/>
                </a:solidFill>
              </a:rPr>
              <a:t>hatóköre a létrehozás környezete.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function myfunc()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hu-HU" sz="3200" dirty="0">
                <a:solidFill>
                  <a:schemeClr val="bg1"/>
                </a:solidFill>
              </a:rPr>
              <a:t>	</a:t>
            </a:r>
            <a:r>
              <a:rPr lang="hu-HU" sz="3200" dirty="0" smtClean="0">
                <a:solidFill>
                  <a:schemeClr val="bg1"/>
                </a:solidFill>
              </a:rPr>
              <a:t>var t = 4;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hu-HU" sz="3200" dirty="0">
                <a:solidFill>
                  <a:schemeClr val="bg1"/>
                </a:solidFill>
              </a:rPr>
              <a:t>	</a:t>
            </a:r>
            <a:r>
              <a:rPr lang="hu-HU" sz="3200" dirty="0" smtClean="0">
                <a:solidFill>
                  <a:schemeClr val="bg1"/>
                </a:solidFill>
              </a:rPr>
              <a:t>console.log(”func t:”+t); //4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var </a:t>
            </a:r>
            <a:r>
              <a:rPr lang="hu-HU" sz="3200" dirty="0">
                <a:solidFill>
                  <a:schemeClr val="bg1"/>
                </a:solidFill>
              </a:rPr>
              <a:t>t = 3</a:t>
            </a:r>
            <a:r>
              <a:rPr lang="hu-HU" sz="3200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hu-HU" sz="3200" dirty="0">
                <a:solidFill>
                  <a:schemeClr val="bg1"/>
                </a:solidFill>
              </a:rPr>
              <a:t>console.log</a:t>
            </a:r>
            <a:r>
              <a:rPr lang="hu-HU" sz="3200" dirty="0" smtClean="0">
                <a:solidFill>
                  <a:schemeClr val="bg1"/>
                </a:solidFill>
              </a:rPr>
              <a:t>(”main t</a:t>
            </a:r>
            <a:r>
              <a:rPr lang="hu-HU" sz="3200" dirty="0">
                <a:solidFill>
                  <a:schemeClr val="bg1"/>
                </a:solidFill>
              </a:rPr>
              <a:t>:”+t</a:t>
            </a:r>
            <a:r>
              <a:rPr lang="hu-HU" sz="3200" dirty="0" smtClean="0">
                <a:solidFill>
                  <a:schemeClr val="bg1"/>
                </a:solidFill>
              </a:rPr>
              <a:t>); //3</a:t>
            </a:r>
          </a:p>
          <a:p>
            <a:pPr>
              <a:lnSpc>
                <a:spcPct val="110000"/>
              </a:lnSpc>
            </a:pPr>
            <a:r>
              <a:rPr lang="hu-HU" sz="3200" dirty="0">
                <a:solidFill>
                  <a:srgbClr val="0070C0"/>
                </a:solidFill>
              </a:rPr>
              <a:t>Ha függvényben nincs azonos nevű változó, akkor ott a fő program változója </a:t>
            </a:r>
            <a:r>
              <a:rPr lang="hu-HU" sz="3200" dirty="0" smtClean="0">
                <a:solidFill>
                  <a:srgbClr val="0070C0"/>
                </a:solidFill>
              </a:rPr>
              <a:t>elérhető.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hu-HU" sz="3200" dirty="0">
                <a:solidFill>
                  <a:schemeClr val="bg1"/>
                </a:solidFill>
              </a:rPr>
              <a:t>function myfunc()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hu-HU" sz="3200" dirty="0">
                <a:solidFill>
                  <a:schemeClr val="bg1"/>
                </a:solidFill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hu-HU" sz="3200" dirty="0">
                <a:solidFill>
                  <a:schemeClr val="bg1"/>
                </a:solidFill>
              </a:rPr>
              <a:t>	</a:t>
            </a:r>
            <a:r>
              <a:rPr lang="hu-HU" sz="3200" dirty="0" smtClean="0">
                <a:solidFill>
                  <a:schemeClr val="bg1"/>
                </a:solidFill>
              </a:rPr>
              <a:t>console.log</a:t>
            </a:r>
            <a:r>
              <a:rPr lang="hu-HU" sz="3200" dirty="0">
                <a:solidFill>
                  <a:schemeClr val="bg1"/>
                </a:solidFill>
              </a:rPr>
              <a:t>(”func t:”+t</a:t>
            </a:r>
            <a:r>
              <a:rPr lang="hu-HU" sz="3200" dirty="0" smtClean="0">
                <a:solidFill>
                  <a:schemeClr val="bg1"/>
                </a:solidFill>
              </a:rPr>
              <a:t>); //3</a:t>
            </a:r>
            <a:endParaRPr lang="hu-HU" sz="3200" dirty="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hu-HU" sz="3200" dirty="0">
                <a:solidFill>
                  <a:schemeClr val="bg1"/>
                </a:solidFill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hu-HU" sz="3200" dirty="0">
                <a:solidFill>
                  <a:schemeClr val="bg1"/>
                </a:solidFill>
              </a:rPr>
              <a:t>var t = 3;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hu-HU" sz="3200" dirty="0">
                <a:solidFill>
                  <a:schemeClr val="bg1"/>
                </a:solidFill>
              </a:rPr>
              <a:t>console.log(”main t:”+t</a:t>
            </a:r>
            <a:r>
              <a:rPr lang="hu-HU" sz="3200" dirty="0" smtClean="0">
                <a:solidFill>
                  <a:schemeClr val="bg1"/>
                </a:solidFill>
              </a:rPr>
              <a:t>); //3</a:t>
            </a:r>
            <a:endParaRPr lang="hu-HU" sz="3200" dirty="0" smtClean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hu-HU" sz="3200" dirty="0" smtClean="0">
                <a:solidFill>
                  <a:srgbClr val="0070C0"/>
                </a:solidFill>
              </a:rPr>
              <a:t>Ez fordítva nem igaz – fügvény változója kívül nem elérhető.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hu-HU" sz="3200" dirty="0" smtClean="0">
                <a:solidFill>
                  <a:srgbClr val="0070C0"/>
                </a:solidFill>
              </a:rPr>
              <a:t>Olvasási értelmezése zavart okozhat az azonos nevű globális és lokális változó. De csak az emberi olvasás számára. A gép megfelelően fogja használni.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hu-HU" sz="3200" dirty="0" smtClean="0">
                <a:solidFill>
                  <a:srgbClr val="0070C0"/>
                </a:solidFill>
              </a:rPr>
              <a:t>Nagyobb programokban érdemes névkonvencióval is utalni a különbségekre: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hu-HU" sz="3200" dirty="0" smtClean="0">
                <a:solidFill>
                  <a:srgbClr val="0070C0"/>
                </a:solidFill>
              </a:rPr>
              <a:t>argName – függvény paraméter változó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hu-HU" sz="3200" dirty="0" smtClean="0">
                <a:solidFill>
                  <a:srgbClr val="0070C0"/>
                </a:solidFill>
              </a:rPr>
              <a:t>mName – lokális változó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hu-HU" sz="3200" dirty="0" smtClean="0">
                <a:solidFill>
                  <a:srgbClr val="0070C0"/>
                </a:solidFill>
              </a:rPr>
              <a:t>gName – globális változó</a:t>
            </a:r>
          </a:p>
        </p:txBody>
      </p:sp>
    </p:spTree>
    <p:extLst>
      <p:ext uri="{BB962C8B-B14F-4D97-AF65-F5344CB8AC3E}">
        <p14:creationId xmlns:p14="http://schemas.microsoft.com/office/powerpoint/2010/main" val="427566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-4553"/>
            <a:ext cx="7467600" cy="648072"/>
          </a:xfrm>
        </p:spPr>
        <p:txBody>
          <a:bodyPr wrap="none" lIns="0" tIns="0" rIns="0" bIns="0">
            <a:no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Objektum – </a:t>
            </a:r>
            <a:r>
              <a:rPr lang="hu-HU" b="1" dirty="0" smtClean="0">
                <a:solidFill>
                  <a:srgbClr val="FBA6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dev09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8712968" cy="5949280"/>
          </a:xfrm>
        </p:spPr>
        <p:txBody>
          <a:bodyPr>
            <a:normAutofit fontScale="40000" lnSpcReduction="20000"/>
          </a:bodyPr>
          <a:lstStyle/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sz="4000" b="1" dirty="0" smtClean="0">
                <a:solidFill>
                  <a:srgbClr val="FF00FF"/>
                </a:solidFill>
              </a:rPr>
              <a:t>Javascript: csak a canvas rész és a két függvény maradjon.</a:t>
            </a: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sz="4000" dirty="0" smtClean="0">
                <a:solidFill>
                  <a:srgbClr val="0070C0"/>
                </a:solidFill>
              </a:rPr>
              <a:t>Ha a programunkban 5 mosolygóst kell kezelni, akkor hány változót kell létrehozni?</a:t>
            </a:r>
          </a:p>
          <a:p>
            <a:pPr lvl="1">
              <a:buClr>
                <a:srgbClr val="FF00FF"/>
              </a:buClr>
              <a:buFont typeface="Arial" pitchFamily="34" charset="0"/>
              <a:buChar char="#"/>
            </a:pPr>
            <a:r>
              <a:rPr lang="hu-HU" sz="4000" dirty="0" smtClean="0">
                <a:solidFill>
                  <a:srgbClr val="0070C0"/>
                </a:solidFill>
              </a:rPr>
              <a:t>5x (posx, posy, size, color) = 20 változó</a:t>
            </a:r>
          </a:p>
          <a:p>
            <a:pPr lvl="2">
              <a:buClr>
                <a:srgbClr val="FF00FF"/>
              </a:buClr>
              <a:buFont typeface="Arial" pitchFamily="34" charset="0"/>
              <a:buChar char="#"/>
            </a:pPr>
            <a:r>
              <a:rPr lang="hu-HU" sz="4000" dirty="0" smtClean="0">
                <a:solidFill>
                  <a:srgbClr val="0070C0"/>
                </a:solidFill>
              </a:rPr>
              <a:t>posx1, posx2...</a:t>
            </a:r>
          </a:p>
          <a:p>
            <a:pPr lvl="2">
              <a:buClr>
                <a:srgbClr val="FF00FF"/>
              </a:buClr>
              <a:buFont typeface="Arial" pitchFamily="34" charset="0"/>
              <a:buChar char="#"/>
            </a:pPr>
            <a:r>
              <a:rPr lang="hu-HU" sz="4000" dirty="0" smtClean="0">
                <a:solidFill>
                  <a:srgbClr val="0070C0"/>
                </a:solidFill>
              </a:rPr>
              <a:t>posy1, posy2...</a:t>
            </a:r>
          </a:p>
          <a:p>
            <a:pPr lvl="2">
              <a:buClr>
                <a:srgbClr val="FF00FF"/>
              </a:buClr>
              <a:buFont typeface="Arial" pitchFamily="34" charset="0"/>
              <a:buChar char="#"/>
            </a:pPr>
            <a:r>
              <a:rPr lang="hu-HU" sz="4000" dirty="0" smtClean="0">
                <a:solidFill>
                  <a:srgbClr val="0070C0"/>
                </a:solidFill>
              </a:rPr>
              <a:t>...</a:t>
            </a: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sz="4000" dirty="0" smtClean="0">
                <a:solidFill>
                  <a:srgbClr val="0070C0"/>
                </a:solidFill>
              </a:rPr>
              <a:t>Jó lenne, ha egybe lehetne kezelni egy mosolygós változóit. Ezzel egyszerűb lene a sok változó kezelése is. Erre megoldás az objektum.</a:t>
            </a: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sz="4000" dirty="0" smtClean="0">
                <a:solidFill>
                  <a:srgbClr val="0070C0"/>
                </a:solidFill>
              </a:rPr>
              <a:t>Ez egy „zsák”, amibe mindent bedobálhatunk. A valamilyen logika szerint összetartozó változókat érdemes egy zsákba rakni.</a:t>
            </a:r>
          </a:p>
          <a:p>
            <a:pPr marL="36576" indent="0">
              <a:buNone/>
            </a:pPr>
            <a:r>
              <a:rPr lang="hu-HU" sz="3600" dirty="0" smtClean="0">
                <a:solidFill>
                  <a:schemeClr val="bg1"/>
                </a:solidFill>
              </a:rPr>
              <a:t>var mySmile = </a:t>
            </a:r>
          </a:p>
          <a:p>
            <a:pPr marL="36576" indent="0">
              <a:buNone/>
            </a:pPr>
            <a:r>
              <a:rPr lang="hu-HU" sz="3600" dirty="0" smtClean="0">
                <a:solidFill>
                  <a:schemeClr val="bg1"/>
                </a:solidFill>
              </a:rPr>
              <a:t>{</a:t>
            </a:r>
          </a:p>
          <a:p>
            <a:pPr marL="36576" indent="0">
              <a:buNone/>
            </a:pPr>
            <a:r>
              <a:rPr lang="hu-HU" sz="3600" dirty="0">
                <a:solidFill>
                  <a:schemeClr val="bg1"/>
                </a:solidFill>
              </a:rPr>
              <a:t>	</a:t>
            </a:r>
            <a:r>
              <a:rPr lang="hu-HU" sz="3600" dirty="0" smtClean="0">
                <a:solidFill>
                  <a:schemeClr val="bg1"/>
                </a:solidFill>
              </a:rPr>
              <a:t>x: 100,   </a:t>
            </a:r>
            <a:r>
              <a:rPr lang="hu-HU" sz="3600" dirty="0" smtClean="0">
                <a:solidFill>
                  <a:srgbClr val="00B050"/>
                </a:solidFill>
              </a:rPr>
              <a:t>//belül nem egyenlőség jel van, hanem kettőspont</a:t>
            </a:r>
          </a:p>
          <a:p>
            <a:pPr marL="36576" indent="0">
              <a:buNone/>
            </a:pPr>
            <a:r>
              <a:rPr lang="hu-HU" sz="3600" dirty="0">
                <a:solidFill>
                  <a:schemeClr val="bg1"/>
                </a:solidFill>
              </a:rPr>
              <a:t>	</a:t>
            </a:r>
            <a:r>
              <a:rPr lang="hu-HU" sz="3600" dirty="0" smtClean="0">
                <a:solidFill>
                  <a:schemeClr val="bg1"/>
                </a:solidFill>
              </a:rPr>
              <a:t>y: 150, </a:t>
            </a:r>
            <a:r>
              <a:rPr lang="hu-HU" sz="3600" dirty="0" smtClean="0">
                <a:solidFill>
                  <a:srgbClr val="00B050"/>
                </a:solidFill>
              </a:rPr>
              <a:t>//a tagok vesszővel vannak elválasztva</a:t>
            </a:r>
            <a:endParaRPr lang="hu-HU" sz="3600" dirty="0" smtClean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sz="3600" dirty="0">
                <a:solidFill>
                  <a:schemeClr val="bg1"/>
                </a:solidFill>
              </a:rPr>
              <a:t>	</a:t>
            </a:r>
            <a:r>
              <a:rPr lang="hu-HU" sz="3600" dirty="0" smtClean="0">
                <a:solidFill>
                  <a:schemeClr val="bg1"/>
                </a:solidFill>
              </a:rPr>
              <a:t>size: 50, </a:t>
            </a:r>
          </a:p>
          <a:p>
            <a:pPr marL="36576" indent="0">
              <a:buNone/>
            </a:pPr>
            <a:r>
              <a:rPr lang="hu-HU" sz="3600" dirty="0">
                <a:solidFill>
                  <a:schemeClr val="bg1"/>
                </a:solidFill>
              </a:rPr>
              <a:t>	</a:t>
            </a:r>
            <a:r>
              <a:rPr lang="hu-HU" sz="3600" dirty="0" smtClean="0">
                <a:solidFill>
                  <a:schemeClr val="bg1"/>
                </a:solidFill>
              </a:rPr>
              <a:t>color: „blue”</a:t>
            </a:r>
          </a:p>
          <a:p>
            <a:pPr marL="36576" indent="0">
              <a:buNone/>
            </a:pPr>
            <a:r>
              <a:rPr lang="hu-HU" sz="3600" dirty="0" smtClean="0">
                <a:solidFill>
                  <a:schemeClr val="bg1"/>
                </a:solidFill>
              </a:rPr>
              <a:t>};   </a:t>
            </a:r>
            <a:r>
              <a:rPr lang="hu-HU" sz="3600" dirty="0" smtClean="0">
                <a:solidFill>
                  <a:srgbClr val="00B050"/>
                </a:solidFill>
              </a:rPr>
              <a:t> //pontosvesszővel kell lezárni</a:t>
            </a:r>
          </a:p>
          <a:p>
            <a:pPr marL="36576" indent="0">
              <a:buNone/>
            </a:pPr>
            <a:r>
              <a:rPr lang="hu-HU" sz="3800" dirty="0" smtClean="0">
                <a:solidFill>
                  <a:schemeClr val="bg1"/>
                </a:solidFill>
              </a:rPr>
              <a:t>var mySmile2 </a:t>
            </a:r>
            <a:r>
              <a:rPr lang="hu-HU" sz="3800" dirty="0">
                <a:solidFill>
                  <a:schemeClr val="bg1"/>
                </a:solidFill>
              </a:rPr>
              <a:t>= </a:t>
            </a:r>
            <a:r>
              <a:rPr lang="hu-HU" sz="3800" dirty="0" smtClean="0">
                <a:solidFill>
                  <a:schemeClr val="bg1"/>
                </a:solidFill>
              </a:rPr>
              <a:t>{ x</a:t>
            </a:r>
            <a:r>
              <a:rPr lang="hu-HU" sz="3800" dirty="0">
                <a:solidFill>
                  <a:schemeClr val="bg1"/>
                </a:solidFill>
              </a:rPr>
              <a:t>: 2</a:t>
            </a:r>
            <a:r>
              <a:rPr lang="hu-HU" sz="3800" dirty="0" smtClean="0">
                <a:solidFill>
                  <a:schemeClr val="bg1"/>
                </a:solidFill>
              </a:rPr>
              <a:t>00, y: 200</a:t>
            </a:r>
            <a:r>
              <a:rPr lang="hu-HU" sz="3800" dirty="0">
                <a:solidFill>
                  <a:schemeClr val="bg1"/>
                </a:solidFill>
              </a:rPr>
              <a:t>, </a:t>
            </a:r>
            <a:r>
              <a:rPr lang="hu-HU" sz="3800" dirty="0" smtClean="0">
                <a:solidFill>
                  <a:schemeClr val="bg1"/>
                </a:solidFill>
              </a:rPr>
              <a:t>size</a:t>
            </a:r>
            <a:r>
              <a:rPr lang="hu-HU" sz="3800" dirty="0">
                <a:solidFill>
                  <a:schemeClr val="bg1"/>
                </a:solidFill>
              </a:rPr>
              <a:t>: </a:t>
            </a:r>
            <a:r>
              <a:rPr lang="hu-HU" sz="3800" dirty="0" smtClean="0">
                <a:solidFill>
                  <a:schemeClr val="bg1"/>
                </a:solidFill>
              </a:rPr>
              <a:t>100</a:t>
            </a:r>
            <a:r>
              <a:rPr lang="hu-HU" sz="3800" dirty="0">
                <a:solidFill>
                  <a:schemeClr val="bg1"/>
                </a:solidFill>
              </a:rPr>
              <a:t>, </a:t>
            </a:r>
            <a:r>
              <a:rPr lang="hu-HU" sz="3800" dirty="0" smtClean="0">
                <a:solidFill>
                  <a:schemeClr val="bg1"/>
                </a:solidFill>
              </a:rPr>
              <a:t>color</a:t>
            </a:r>
            <a:r>
              <a:rPr lang="hu-HU" sz="3800" dirty="0">
                <a:solidFill>
                  <a:schemeClr val="bg1"/>
                </a:solidFill>
              </a:rPr>
              <a:t>: </a:t>
            </a:r>
            <a:r>
              <a:rPr lang="hu-HU" sz="3800" dirty="0" smtClean="0">
                <a:solidFill>
                  <a:schemeClr val="bg1"/>
                </a:solidFill>
              </a:rPr>
              <a:t>”red”};   </a:t>
            </a:r>
            <a:r>
              <a:rPr lang="hu-HU" sz="3800" dirty="0" smtClean="0">
                <a:solidFill>
                  <a:srgbClr val="00B050"/>
                </a:solidFill>
              </a:rPr>
              <a:t> //egy sorba is lehet írni</a:t>
            </a:r>
          </a:p>
          <a:p>
            <a:pPr marL="36576" indent="0">
              <a:buNone/>
            </a:pPr>
            <a:endParaRPr lang="hu-HU" sz="3800" dirty="0">
              <a:solidFill>
                <a:srgbClr val="00B050"/>
              </a:solidFill>
            </a:endParaRP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sz="4000" dirty="0" smtClean="0">
                <a:solidFill>
                  <a:srgbClr val="0070C0"/>
                </a:solidFill>
              </a:rPr>
              <a:t>Hivatkozás:  </a:t>
            </a:r>
            <a:r>
              <a:rPr lang="hu-HU" sz="4000" dirty="0" smtClean="0">
                <a:solidFill>
                  <a:schemeClr val="bg1"/>
                </a:solidFill>
              </a:rPr>
              <a:t>cx=mySmile.x;</a:t>
            </a: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sz="4000" dirty="0" smtClean="0">
                <a:solidFill>
                  <a:srgbClr val="0070C0"/>
                </a:solidFill>
              </a:rPr>
              <a:t>Értékadás: </a:t>
            </a:r>
            <a:r>
              <a:rPr lang="hu-HU" sz="4000" dirty="0" smtClean="0">
                <a:solidFill>
                  <a:schemeClr val="bg1"/>
                </a:solidFill>
              </a:rPr>
              <a:t>mySmile.color = ”blue”;</a:t>
            </a: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endParaRPr lang="hu-HU" sz="4000" dirty="0" smtClean="0">
              <a:solidFill>
                <a:schemeClr val="bg1"/>
              </a:solidFill>
            </a:endParaRP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sz="4000" dirty="0" smtClean="0">
                <a:solidFill>
                  <a:srgbClr val="C00000"/>
                </a:solidFill>
              </a:rPr>
              <a:t>JavaScript Object reference: </a:t>
            </a:r>
            <a:r>
              <a:rPr lang="hu-HU" sz="3700" dirty="0" smtClean="0">
                <a:solidFill>
                  <a:srgbClr val="0070C0"/>
                </a:solidFill>
                <a:hlinkClick r:id="rId3"/>
              </a:rPr>
              <a:t>https</a:t>
            </a:r>
            <a:r>
              <a:rPr lang="hu-HU" sz="3700" dirty="0">
                <a:solidFill>
                  <a:srgbClr val="0070C0"/>
                </a:solidFill>
                <a:hlinkClick r:id="rId3"/>
              </a:rPr>
              <a:t>://</a:t>
            </a:r>
            <a:r>
              <a:rPr lang="hu-HU" sz="3700" dirty="0" smtClean="0">
                <a:solidFill>
                  <a:srgbClr val="0070C0"/>
                </a:solidFill>
                <a:hlinkClick r:id="rId3"/>
              </a:rPr>
              <a:t>www.w3schools.com/js/js_objects.asp</a:t>
            </a:r>
            <a:endParaRPr lang="hu-HU" sz="37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25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-4553"/>
            <a:ext cx="7467600" cy="648072"/>
          </a:xfrm>
        </p:spPr>
        <p:txBody>
          <a:bodyPr wrap="none" lIns="0" tIns="0" rIns="0" bIns="0">
            <a:no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Objektum használata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8856984" cy="6093296"/>
          </a:xfrm>
        </p:spPr>
        <p:txBody>
          <a:bodyPr>
            <a:noAutofit/>
          </a:bodyPr>
          <a:lstStyle/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sz="1400" dirty="0" smtClean="0">
                <a:solidFill>
                  <a:srgbClr val="C00000"/>
                </a:solidFill>
              </a:rPr>
              <a:t>FELADAT</a:t>
            </a:r>
            <a:r>
              <a:rPr lang="hu-HU" sz="1400" dirty="0" smtClean="0">
                <a:solidFill>
                  <a:schemeClr val="bg1"/>
                </a:solidFill>
              </a:rPr>
              <a:t>: </a:t>
            </a:r>
            <a:r>
              <a:rPr lang="hu-HU" sz="1400" dirty="0" smtClean="0">
                <a:solidFill>
                  <a:srgbClr val="0070C0"/>
                </a:solidFill>
              </a:rPr>
              <a:t>Legyen a </a:t>
            </a:r>
            <a:r>
              <a:rPr lang="hu-HU" sz="1400" dirty="0">
                <a:solidFill>
                  <a:srgbClr val="0070C0"/>
                </a:solidFill>
              </a:rPr>
              <a:t>mosolygós </a:t>
            </a:r>
            <a:r>
              <a:rPr lang="hu-HU" sz="1400" dirty="0" smtClean="0">
                <a:solidFill>
                  <a:srgbClr val="0070C0"/>
                </a:solidFill>
              </a:rPr>
              <a:t>fügvény </a:t>
            </a:r>
            <a:r>
              <a:rPr lang="hu-HU" sz="1400" dirty="0">
                <a:solidFill>
                  <a:srgbClr val="0070C0"/>
                </a:solidFill>
              </a:rPr>
              <a:t>objektum </a:t>
            </a:r>
            <a:r>
              <a:rPr lang="hu-HU" sz="1400" dirty="0" smtClean="0">
                <a:solidFill>
                  <a:srgbClr val="0070C0"/>
                </a:solidFill>
              </a:rPr>
              <a:t>alapu. Rajzolj több mosolygóst eltérő paraméterekkel.</a:t>
            </a:r>
          </a:p>
          <a:p>
            <a:pPr marL="36576" indent="0">
              <a:buNone/>
            </a:pPr>
            <a:r>
              <a:rPr lang="hu-HU" sz="1400" dirty="0" smtClean="0">
                <a:solidFill>
                  <a:srgbClr val="00B050"/>
                </a:solidFill>
              </a:rPr>
              <a:t>//</a:t>
            </a:r>
            <a:r>
              <a:rPr lang="hu-HU" sz="1400" dirty="0">
                <a:solidFill>
                  <a:srgbClr val="00B050"/>
                </a:solidFill>
              </a:rPr>
              <a:t>mosolygóst rajzoló funkció</a:t>
            </a:r>
            <a:endParaRPr lang="hu-HU" sz="1400" dirty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sz="1400" dirty="0">
                <a:solidFill>
                  <a:schemeClr val="bg1"/>
                </a:solidFill>
              </a:rPr>
              <a:t>function drawSmile( argSmile </a:t>
            </a:r>
            <a:r>
              <a:rPr lang="hu-HU" sz="1400" dirty="0" smtClean="0">
                <a:solidFill>
                  <a:schemeClr val="bg1"/>
                </a:solidFill>
              </a:rPr>
              <a:t>)</a:t>
            </a:r>
            <a:endParaRPr lang="hu-HU" sz="1400" dirty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sz="1400" dirty="0">
                <a:solidFill>
                  <a:schemeClr val="bg1"/>
                </a:solidFill>
              </a:rPr>
              <a:t>{</a:t>
            </a:r>
          </a:p>
          <a:p>
            <a:pPr marL="36576" indent="0">
              <a:buNone/>
            </a:pPr>
            <a:r>
              <a:rPr lang="hu-HU" sz="1400" dirty="0">
                <a:solidFill>
                  <a:schemeClr val="bg1"/>
                </a:solidFill>
              </a:rPr>
              <a:t>  circle(argSmile.x, argSmile.y, </a:t>
            </a:r>
            <a:r>
              <a:rPr lang="hu-HU" sz="1400" dirty="0" smtClean="0">
                <a:solidFill>
                  <a:schemeClr val="bg1"/>
                </a:solidFill>
              </a:rPr>
              <a:t>argSmile.size, </a:t>
            </a:r>
            <a:r>
              <a:rPr lang="hu-HU" sz="1400" dirty="0">
                <a:solidFill>
                  <a:schemeClr val="bg1"/>
                </a:solidFill>
              </a:rPr>
              <a:t>argSmile.color</a:t>
            </a:r>
            <a:r>
              <a:rPr lang="hu-HU" sz="1400" dirty="0" smtClean="0">
                <a:solidFill>
                  <a:schemeClr val="bg1"/>
                </a:solidFill>
              </a:rPr>
              <a:t>); </a:t>
            </a:r>
            <a:r>
              <a:rPr lang="hu-HU" sz="1400" dirty="0" smtClean="0">
                <a:solidFill>
                  <a:srgbClr val="00B050"/>
                </a:solidFill>
              </a:rPr>
              <a:t>//fej</a:t>
            </a:r>
            <a:endParaRPr lang="hu-HU" sz="1400" dirty="0">
              <a:solidFill>
                <a:srgbClr val="00B050"/>
              </a:solidFill>
            </a:endParaRPr>
          </a:p>
          <a:p>
            <a:pPr marL="36576" indent="0">
              <a:buNone/>
            </a:pPr>
            <a:r>
              <a:rPr lang="hu-HU" sz="1400" dirty="0">
                <a:solidFill>
                  <a:schemeClr val="bg1"/>
                </a:solidFill>
              </a:rPr>
              <a:t>  </a:t>
            </a:r>
            <a:r>
              <a:rPr lang="hu-HU" sz="1400" dirty="0" smtClean="0">
                <a:solidFill>
                  <a:schemeClr val="bg1"/>
                </a:solidFill>
              </a:rPr>
              <a:t>circle(argSmile.x-argSmile.size/2</a:t>
            </a:r>
            <a:r>
              <a:rPr lang="hu-HU" sz="1400" dirty="0">
                <a:solidFill>
                  <a:schemeClr val="bg1"/>
                </a:solidFill>
              </a:rPr>
              <a:t>, </a:t>
            </a:r>
            <a:r>
              <a:rPr lang="hu-HU" sz="1400" dirty="0" smtClean="0">
                <a:solidFill>
                  <a:schemeClr val="bg1"/>
                </a:solidFill>
              </a:rPr>
              <a:t>argSmile.y-argSmile.size/3</a:t>
            </a:r>
            <a:r>
              <a:rPr lang="hu-HU" sz="1400" dirty="0">
                <a:solidFill>
                  <a:schemeClr val="bg1"/>
                </a:solidFill>
              </a:rPr>
              <a:t>, </a:t>
            </a:r>
            <a:r>
              <a:rPr lang="hu-HU" sz="1400" dirty="0" smtClean="0">
                <a:solidFill>
                  <a:schemeClr val="bg1"/>
                </a:solidFill>
              </a:rPr>
              <a:t>argSmile.size/6</a:t>
            </a:r>
            <a:r>
              <a:rPr lang="hu-HU" sz="1400" dirty="0">
                <a:solidFill>
                  <a:schemeClr val="bg1"/>
                </a:solidFill>
              </a:rPr>
              <a:t>, argSmile.color</a:t>
            </a:r>
            <a:r>
              <a:rPr lang="hu-HU" sz="1400" dirty="0" smtClean="0">
                <a:solidFill>
                  <a:schemeClr val="bg1"/>
                </a:solidFill>
              </a:rPr>
              <a:t>); </a:t>
            </a:r>
            <a:r>
              <a:rPr lang="hu-HU" sz="1400" dirty="0" smtClean="0">
                <a:solidFill>
                  <a:srgbClr val="00B050"/>
                </a:solidFill>
              </a:rPr>
              <a:t>//szem bal</a:t>
            </a:r>
            <a:endParaRPr lang="hu-HU" sz="1400" dirty="0">
              <a:solidFill>
                <a:srgbClr val="00B050"/>
              </a:solidFill>
            </a:endParaRPr>
          </a:p>
          <a:p>
            <a:pPr marL="36576" indent="0">
              <a:buNone/>
            </a:pPr>
            <a:r>
              <a:rPr lang="hu-HU" sz="1400" dirty="0">
                <a:solidFill>
                  <a:schemeClr val="bg1"/>
                </a:solidFill>
              </a:rPr>
              <a:t>  </a:t>
            </a:r>
            <a:r>
              <a:rPr lang="hu-HU" sz="1400" dirty="0" smtClean="0">
                <a:solidFill>
                  <a:schemeClr val="bg1"/>
                </a:solidFill>
              </a:rPr>
              <a:t>circle(argSmile.x+argSmile.size/2</a:t>
            </a:r>
            <a:r>
              <a:rPr lang="hu-HU" sz="1400" dirty="0">
                <a:solidFill>
                  <a:schemeClr val="bg1"/>
                </a:solidFill>
              </a:rPr>
              <a:t>, </a:t>
            </a:r>
            <a:r>
              <a:rPr lang="hu-HU" sz="1400" dirty="0" smtClean="0">
                <a:solidFill>
                  <a:schemeClr val="bg1"/>
                </a:solidFill>
              </a:rPr>
              <a:t>argSmile.y-argSmile.size/3</a:t>
            </a:r>
            <a:r>
              <a:rPr lang="hu-HU" sz="1400" dirty="0">
                <a:solidFill>
                  <a:schemeClr val="bg1"/>
                </a:solidFill>
              </a:rPr>
              <a:t>, </a:t>
            </a:r>
            <a:r>
              <a:rPr lang="hu-HU" sz="1400" dirty="0" smtClean="0">
                <a:solidFill>
                  <a:schemeClr val="bg1"/>
                </a:solidFill>
              </a:rPr>
              <a:t>argSmile.size/6</a:t>
            </a:r>
            <a:r>
              <a:rPr lang="hu-HU" sz="1400" dirty="0">
                <a:solidFill>
                  <a:schemeClr val="bg1"/>
                </a:solidFill>
              </a:rPr>
              <a:t>, argSmile.color</a:t>
            </a:r>
            <a:r>
              <a:rPr lang="hu-HU" sz="1400" dirty="0" smtClean="0">
                <a:solidFill>
                  <a:schemeClr val="bg1"/>
                </a:solidFill>
              </a:rPr>
              <a:t>); </a:t>
            </a:r>
            <a:r>
              <a:rPr lang="hu-HU" sz="1400" dirty="0">
                <a:solidFill>
                  <a:srgbClr val="00B050"/>
                </a:solidFill>
              </a:rPr>
              <a:t>//szem </a:t>
            </a:r>
            <a:r>
              <a:rPr lang="hu-HU" sz="1400" dirty="0" smtClean="0">
                <a:solidFill>
                  <a:srgbClr val="00B050"/>
                </a:solidFill>
              </a:rPr>
              <a:t>jobb</a:t>
            </a:r>
            <a:endParaRPr lang="hu-HU" sz="1400" dirty="0" smtClean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sz="1400" dirty="0" smtClean="0">
                <a:solidFill>
                  <a:srgbClr val="00B050"/>
                </a:solidFill>
              </a:rPr>
              <a:t>  </a:t>
            </a:r>
            <a:r>
              <a:rPr lang="hu-HU" sz="1400" dirty="0">
                <a:solidFill>
                  <a:srgbClr val="00B050"/>
                </a:solidFill>
              </a:rPr>
              <a:t>//</a:t>
            </a:r>
            <a:r>
              <a:rPr lang="hu-HU" sz="1400" dirty="0" smtClean="0">
                <a:solidFill>
                  <a:srgbClr val="00B050"/>
                </a:solidFill>
              </a:rPr>
              <a:t>száj</a:t>
            </a:r>
            <a:endParaRPr lang="hu-HU" sz="1400" dirty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sz="1400" dirty="0">
                <a:solidFill>
                  <a:schemeClr val="bg1"/>
                </a:solidFill>
              </a:rPr>
              <a:t>  c.beginPath();</a:t>
            </a:r>
          </a:p>
          <a:p>
            <a:pPr marL="36576" indent="0">
              <a:buNone/>
            </a:pPr>
            <a:r>
              <a:rPr lang="hu-HU" sz="1400" dirty="0">
                <a:solidFill>
                  <a:schemeClr val="bg1"/>
                </a:solidFill>
              </a:rPr>
              <a:t>  c.arc(argSmile.x, argSmile.y, </a:t>
            </a:r>
            <a:r>
              <a:rPr lang="hu-HU" sz="1400" dirty="0" smtClean="0">
                <a:solidFill>
                  <a:schemeClr val="bg1"/>
                </a:solidFill>
              </a:rPr>
              <a:t>argSmile.size/2</a:t>
            </a:r>
            <a:r>
              <a:rPr lang="hu-HU" sz="1400" dirty="0">
                <a:solidFill>
                  <a:schemeClr val="bg1"/>
                </a:solidFill>
              </a:rPr>
              <a:t>, 0.25 * Math.PI, 0.75 * Math.PI);</a:t>
            </a:r>
          </a:p>
          <a:p>
            <a:pPr marL="36576" indent="0">
              <a:buNone/>
            </a:pPr>
            <a:r>
              <a:rPr lang="hu-HU" sz="1400" dirty="0">
                <a:solidFill>
                  <a:schemeClr val="bg1"/>
                </a:solidFill>
              </a:rPr>
              <a:t>  c.strokeStyle = argSmile.color;</a:t>
            </a:r>
          </a:p>
          <a:p>
            <a:pPr marL="36576" indent="0">
              <a:buNone/>
            </a:pPr>
            <a:r>
              <a:rPr lang="hu-HU" sz="1400" dirty="0">
                <a:solidFill>
                  <a:schemeClr val="bg1"/>
                </a:solidFill>
              </a:rPr>
              <a:t>  c.stroke();</a:t>
            </a:r>
          </a:p>
          <a:p>
            <a:pPr marL="36576" indent="0">
              <a:buNone/>
            </a:pPr>
            <a:r>
              <a:rPr lang="hu-HU" sz="1400" dirty="0" smtClean="0">
                <a:solidFill>
                  <a:schemeClr val="bg1"/>
                </a:solidFill>
              </a:rPr>
              <a:t>}</a:t>
            </a:r>
          </a:p>
          <a:p>
            <a:pPr marL="36576" indent="0">
              <a:buNone/>
            </a:pPr>
            <a:endParaRPr lang="hu-HU" sz="1400" dirty="0" smtClean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sz="1400" b="1" dirty="0" smtClean="0">
                <a:solidFill>
                  <a:srgbClr val="00A264"/>
                </a:solidFill>
              </a:rPr>
              <a:t>//Fő programrész</a:t>
            </a:r>
            <a:endParaRPr lang="hu-HU" sz="1400" b="1" dirty="0">
              <a:solidFill>
                <a:srgbClr val="00A264"/>
              </a:solidFill>
            </a:endParaRPr>
          </a:p>
          <a:p>
            <a:pPr marL="36576" indent="0">
              <a:buNone/>
            </a:pPr>
            <a:r>
              <a:rPr lang="hu-HU" sz="1600" dirty="0" smtClean="0">
                <a:solidFill>
                  <a:schemeClr val="bg1"/>
                </a:solidFill>
              </a:rPr>
              <a:t>var mySmile = {x:200, y:200, size:100, color:”blue”};</a:t>
            </a:r>
          </a:p>
          <a:p>
            <a:pPr marL="36576" indent="0">
              <a:buNone/>
            </a:pPr>
            <a:r>
              <a:rPr lang="hu-HU" sz="1600" dirty="0">
                <a:solidFill>
                  <a:schemeClr val="bg1"/>
                </a:solidFill>
              </a:rPr>
              <a:t>//draw the smile</a:t>
            </a:r>
          </a:p>
          <a:p>
            <a:pPr marL="36576" indent="0">
              <a:buNone/>
            </a:pPr>
            <a:r>
              <a:rPr lang="hu-HU" sz="1600" dirty="0">
                <a:solidFill>
                  <a:schemeClr val="bg1"/>
                </a:solidFill>
              </a:rPr>
              <a:t>drawSmile (mySmile);</a:t>
            </a:r>
          </a:p>
          <a:p>
            <a:pPr marL="36576" indent="0">
              <a:buNone/>
            </a:pPr>
            <a:endParaRPr lang="hu-HU" sz="1600" dirty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sz="1600" dirty="0">
                <a:solidFill>
                  <a:schemeClr val="bg1"/>
                </a:solidFill>
              </a:rPr>
              <a:t>mySmile.x=50;</a:t>
            </a:r>
          </a:p>
          <a:p>
            <a:pPr marL="36576" indent="0">
              <a:buNone/>
            </a:pPr>
            <a:r>
              <a:rPr lang="hu-HU" sz="1600" dirty="0">
                <a:solidFill>
                  <a:schemeClr val="bg1"/>
                </a:solidFill>
              </a:rPr>
              <a:t>mySmile.size=30;</a:t>
            </a:r>
          </a:p>
          <a:p>
            <a:pPr marL="36576" indent="0">
              <a:buNone/>
            </a:pPr>
            <a:r>
              <a:rPr lang="hu-HU" sz="1600" dirty="0">
                <a:solidFill>
                  <a:schemeClr val="bg1"/>
                </a:solidFill>
              </a:rPr>
              <a:t>drawSmile (mySmile);</a:t>
            </a:r>
            <a:endParaRPr lang="hu-HU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65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0"/>
            <a:ext cx="7467600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program felépítése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84" y="1196752"/>
            <a:ext cx="9036496" cy="5328592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 2" pitchFamily="18" charset="2"/>
              <a:buChar char="P"/>
            </a:pPr>
            <a:r>
              <a:rPr lang="hu-HU" sz="3600" dirty="0" smtClean="0">
                <a:solidFill>
                  <a:srgbClr val="0070C0"/>
                </a:solidFill>
              </a:rPr>
              <a:t>HTML-ben </a:t>
            </a:r>
            <a:r>
              <a:rPr lang="hu-HU" sz="3600" dirty="0">
                <a:solidFill>
                  <a:srgbClr val="0070C0"/>
                </a:solidFill>
              </a:rPr>
              <a:t>több </a:t>
            </a:r>
            <a:r>
              <a:rPr lang="hu-HU" sz="3600" dirty="0">
                <a:solidFill>
                  <a:srgbClr val="C00000"/>
                </a:solidFill>
              </a:rPr>
              <a:t>script</a:t>
            </a:r>
            <a:r>
              <a:rPr lang="hu-HU" sz="3600" dirty="0">
                <a:solidFill>
                  <a:srgbClr val="0070C0"/>
                </a:solidFill>
              </a:rPr>
              <a:t> tag is </a:t>
            </a:r>
            <a:r>
              <a:rPr lang="hu-HU" sz="3600" dirty="0" smtClean="0">
                <a:solidFill>
                  <a:srgbClr val="0070C0"/>
                </a:solidFill>
              </a:rPr>
              <a:t>lehet, akár belső, kár külső (</a:t>
            </a:r>
            <a:r>
              <a:rPr lang="hu-HU" sz="3600" dirty="0" smtClean="0">
                <a:solidFill>
                  <a:srgbClr val="C00000"/>
                </a:solidFill>
              </a:rPr>
              <a:t>src</a:t>
            </a:r>
            <a:r>
              <a:rPr lang="hu-HU" sz="3600" dirty="0" smtClean="0">
                <a:solidFill>
                  <a:srgbClr val="0070C0"/>
                </a:solidFill>
              </a:rPr>
              <a:t>=””) tartalommal.</a:t>
            </a:r>
            <a:endParaRPr lang="hu-HU" sz="3600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 2" pitchFamily="18" charset="2"/>
              <a:buChar char="P"/>
            </a:pPr>
            <a:r>
              <a:rPr lang="hu-HU" sz="3600" dirty="0">
                <a:solidFill>
                  <a:srgbClr val="0070C0"/>
                </a:solidFill>
              </a:rPr>
              <a:t>A sorrendjük a feldolgozás </a:t>
            </a:r>
            <a:r>
              <a:rPr lang="hu-HU" sz="3600" dirty="0" smtClean="0">
                <a:solidFill>
                  <a:srgbClr val="0070C0"/>
                </a:solidFill>
              </a:rPr>
              <a:t>sorrendje, ami fentről legfelé halad. 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 2" pitchFamily="18" charset="2"/>
              <a:buChar char="P"/>
            </a:pPr>
            <a:r>
              <a:rPr lang="hu-HU" sz="3600" dirty="0" smtClean="0">
                <a:solidFill>
                  <a:srgbClr val="0070C0"/>
                </a:solidFill>
              </a:rPr>
              <a:t>A böngésző értelmezője egy nagy programba fűzi az egészet.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 2" pitchFamily="18" charset="2"/>
              <a:buChar char="P"/>
            </a:pPr>
            <a:r>
              <a:rPr lang="hu-HU" sz="3600" dirty="0" smtClean="0">
                <a:solidFill>
                  <a:srgbClr val="0070C0"/>
                </a:solidFill>
              </a:rPr>
              <a:t>Nem </a:t>
            </a:r>
            <a:r>
              <a:rPr lang="hu-HU" sz="3600" dirty="0">
                <a:solidFill>
                  <a:srgbClr val="0070C0"/>
                </a:solidFill>
              </a:rPr>
              <a:t>találkozhat olyan utasítással, amit nem tud értelmezni, mert egy változó csak utána készül el.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 2" pitchFamily="18" charset="2"/>
              <a:buChar char="P"/>
            </a:pPr>
            <a:r>
              <a:rPr lang="hu-HU" sz="3200" dirty="0">
                <a:solidFill>
                  <a:schemeClr val="bg1"/>
                </a:solidFill>
              </a:rPr>
              <a:t>drawSmile (</a:t>
            </a:r>
            <a:r>
              <a:rPr lang="hu-HU" sz="3200" dirty="0">
                <a:solidFill>
                  <a:schemeClr val="accent2">
                    <a:lumMod val="75000"/>
                  </a:schemeClr>
                </a:solidFill>
              </a:rPr>
              <a:t>mySmile</a:t>
            </a:r>
            <a:r>
              <a:rPr lang="hu-HU" sz="3200" dirty="0" smtClean="0">
                <a:solidFill>
                  <a:schemeClr val="bg1"/>
                </a:solidFill>
              </a:rPr>
              <a:t>); </a:t>
            </a:r>
            <a:r>
              <a:rPr lang="hu-HU" sz="3200" dirty="0" smtClean="0">
                <a:solidFill>
                  <a:srgbClr val="0070C0"/>
                </a:solidFill>
              </a:rPr>
              <a:t>nem előzheti meg a </a:t>
            </a:r>
            <a:r>
              <a:rPr lang="hu-HU" sz="3200" dirty="0" smtClean="0">
                <a:solidFill>
                  <a:schemeClr val="bg1"/>
                </a:solidFill>
              </a:rPr>
              <a:t>var </a:t>
            </a:r>
            <a:r>
              <a:rPr lang="hu-HU" sz="3200" dirty="0" smtClean="0">
                <a:solidFill>
                  <a:schemeClr val="accent2">
                    <a:lumMod val="75000"/>
                  </a:schemeClr>
                </a:solidFill>
              </a:rPr>
              <a:t>mySmile</a:t>
            </a:r>
            <a:r>
              <a:rPr lang="hu-HU" sz="3200" dirty="0" smtClean="0">
                <a:solidFill>
                  <a:schemeClr val="bg1"/>
                </a:solidFill>
              </a:rPr>
              <a:t>=</a:t>
            </a:r>
            <a:r>
              <a:rPr lang="hu-HU" sz="3200" dirty="0" smtClean="0">
                <a:solidFill>
                  <a:srgbClr val="0070C0"/>
                </a:solidFill>
              </a:rPr>
              <a:t> sort.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 2" pitchFamily="18" charset="2"/>
              <a:buChar char="P"/>
            </a:pPr>
            <a:r>
              <a:rPr lang="hu-HU" sz="3600" b="1" dirty="0" smtClean="0">
                <a:solidFill>
                  <a:srgbClr val="C00000"/>
                </a:solidFill>
              </a:rPr>
              <a:t>Script</a:t>
            </a:r>
            <a:r>
              <a:rPr lang="hu-HU" sz="3600" b="1" dirty="0" smtClean="0">
                <a:solidFill>
                  <a:srgbClr val="0070C0"/>
                </a:solidFill>
              </a:rPr>
              <a:t> felépítése</a:t>
            </a:r>
            <a:endParaRPr lang="hu-HU" sz="3600" b="1" dirty="0">
              <a:solidFill>
                <a:srgbClr val="0070C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 2" pitchFamily="18" charset="2"/>
              <a:buChar char="P"/>
            </a:pPr>
            <a:r>
              <a:rPr lang="hu-HU" sz="3800" dirty="0">
                <a:solidFill>
                  <a:srgbClr val="C00000"/>
                </a:solidFill>
              </a:rPr>
              <a:t>funkciók</a:t>
            </a:r>
            <a:r>
              <a:rPr lang="hu-HU" sz="3800" dirty="0">
                <a:solidFill>
                  <a:srgbClr val="0070C0"/>
                </a:solidFill>
              </a:rPr>
              <a:t> </a:t>
            </a:r>
            <a:r>
              <a:rPr lang="hu-HU" sz="3800" dirty="0" smtClean="0">
                <a:solidFill>
                  <a:srgbClr val="0070C0"/>
                </a:solidFill>
              </a:rPr>
              <a:t>definíciója (+deklarációja) – megjegyzi a feldolgozó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 2" pitchFamily="18" charset="2"/>
              <a:buChar char="P"/>
            </a:pPr>
            <a:r>
              <a:rPr lang="hu-HU" sz="3800" dirty="0" smtClean="0">
                <a:solidFill>
                  <a:srgbClr val="C00000"/>
                </a:solidFill>
              </a:rPr>
              <a:t>Konstansok</a:t>
            </a:r>
            <a:r>
              <a:rPr lang="hu-HU" sz="3800" dirty="0" smtClean="0">
                <a:solidFill>
                  <a:srgbClr val="0070C0"/>
                </a:solidFill>
              </a:rPr>
              <a:t> – a programban csak a futás legelején egyszer kap értéket és azt végig megtartja</a:t>
            </a:r>
            <a:endParaRPr lang="hu-HU" sz="3800" dirty="0" smtClean="0">
              <a:solidFill>
                <a:srgbClr val="C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 2" pitchFamily="18" charset="2"/>
              <a:buChar char="P"/>
            </a:pPr>
            <a:r>
              <a:rPr lang="hu-HU" sz="3800" dirty="0" smtClean="0">
                <a:solidFill>
                  <a:srgbClr val="C00000"/>
                </a:solidFill>
              </a:rPr>
              <a:t>Változók</a:t>
            </a:r>
            <a:r>
              <a:rPr lang="hu-HU" sz="3800" dirty="0" smtClean="0">
                <a:solidFill>
                  <a:srgbClr val="0070C0"/>
                </a:solidFill>
              </a:rPr>
              <a:t> – </a:t>
            </a:r>
            <a:r>
              <a:rPr lang="hu-HU" sz="3800" dirty="0" smtClean="0">
                <a:solidFill>
                  <a:schemeClr val="bg1"/>
                </a:solidFill>
              </a:rPr>
              <a:t>var</a:t>
            </a:r>
            <a:r>
              <a:rPr lang="hu-HU" sz="3800" dirty="0" smtClean="0">
                <a:solidFill>
                  <a:srgbClr val="0070C0"/>
                </a:solidFill>
              </a:rPr>
              <a:t> deklaráció</a:t>
            </a:r>
            <a:endParaRPr lang="hu-HU" sz="3800" dirty="0">
              <a:solidFill>
                <a:srgbClr val="C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 2" pitchFamily="18" charset="2"/>
              <a:buChar char="P"/>
            </a:pPr>
            <a:r>
              <a:rPr lang="hu-HU" sz="3800" dirty="0" smtClean="0">
                <a:solidFill>
                  <a:srgbClr val="0070C0"/>
                </a:solidFill>
              </a:rPr>
              <a:t>A fő program </a:t>
            </a:r>
            <a:r>
              <a:rPr lang="hu-HU" sz="3800" dirty="0" smtClean="0">
                <a:solidFill>
                  <a:srgbClr val="C00000"/>
                </a:solidFill>
              </a:rPr>
              <a:t>utasításai</a:t>
            </a:r>
            <a:r>
              <a:rPr lang="hu-HU" sz="3800" dirty="0" smtClean="0">
                <a:solidFill>
                  <a:srgbClr val="0070C0"/>
                </a:solidFill>
              </a:rPr>
              <a:t>, és </a:t>
            </a:r>
            <a:r>
              <a:rPr lang="hu-HU" sz="3800" dirty="0" smtClean="0">
                <a:solidFill>
                  <a:srgbClr val="C00000"/>
                </a:solidFill>
              </a:rPr>
              <a:t>függvény</a:t>
            </a:r>
            <a:r>
              <a:rPr lang="hu-HU" sz="3800" dirty="0" smtClean="0">
                <a:solidFill>
                  <a:srgbClr val="0070C0"/>
                </a:solidFill>
              </a:rPr>
              <a:t> hívásai.</a:t>
            </a:r>
            <a:endParaRPr lang="hu-HU" sz="3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0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-27195"/>
            <a:ext cx="7467600" cy="719891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Vágjunk bele - Let’s get started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544616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hu-HU" sz="4400" dirty="0" smtClean="0">
                <a:solidFill>
                  <a:srgbClr val="00B050"/>
                </a:solidFill>
              </a:rPr>
              <a:t>Eleinte tömény lesz, aztán tisztul a kép.</a:t>
            </a:r>
          </a:p>
          <a:p>
            <a:pPr>
              <a:buFont typeface="Wingdings" pitchFamily="2" charset="2"/>
              <a:buChar char="Ø"/>
            </a:pPr>
            <a:r>
              <a:rPr lang="hu-HU" sz="4400" dirty="0">
                <a:solidFill>
                  <a:srgbClr val="00B050"/>
                </a:solidFill>
              </a:rPr>
              <a:t>Lesz </a:t>
            </a:r>
            <a:r>
              <a:rPr lang="hu-HU" sz="4400" dirty="0" smtClean="0">
                <a:solidFill>
                  <a:srgbClr val="00B050"/>
                </a:solidFill>
              </a:rPr>
              <a:t>ami elsőre, vagy többedszerre sem érthető.</a:t>
            </a:r>
          </a:p>
          <a:p>
            <a:pPr lvl="1">
              <a:buFont typeface="Wingdings" pitchFamily="2" charset="2"/>
              <a:buChar char="Ø"/>
            </a:pPr>
            <a:r>
              <a:rPr lang="hu-HU" sz="4000" dirty="0" smtClean="0">
                <a:solidFill>
                  <a:srgbClr val="00B050"/>
                </a:solidFill>
              </a:rPr>
              <a:t>Nem ess pánikba: kérdezd meg, jegyezd fel, nézz utána</a:t>
            </a:r>
          </a:p>
          <a:p>
            <a:pPr>
              <a:buFont typeface="Wingdings" pitchFamily="2" charset="2"/>
              <a:buChar char="Ø"/>
            </a:pPr>
            <a:r>
              <a:rPr lang="hu-HU" sz="4400" dirty="0">
                <a:solidFill>
                  <a:srgbClr val="00B050"/>
                </a:solidFill>
              </a:rPr>
              <a:t>A próbálkozás, módosítgatások a jó módszer. Közben rájön az ember a működésre</a:t>
            </a:r>
            <a:r>
              <a:rPr lang="hu-HU" sz="4400" dirty="0" smtClean="0">
                <a:solidFill>
                  <a:srgbClr val="00B050"/>
                </a:solidFill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hu-HU" sz="4400" dirty="0" smtClean="0">
                <a:solidFill>
                  <a:srgbClr val="00B050"/>
                </a:solidFill>
              </a:rPr>
              <a:t>Jegyzeteljetek</a:t>
            </a:r>
          </a:p>
          <a:p>
            <a:pPr>
              <a:buFont typeface="Wingdings" pitchFamily="2" charset="2"/>
              <a:buChar char="Ø"/>
            </a:pPr>
            <a:r>
              <a:rPr lang="hu-HU" sz="4400" dirty="0" smtClean="0">
                <a:solidFill>
                  <a:srgbClr val="00B050"/>
                </a:solidFill>
              </a:rPr>
              <a:t>Osszátok meg egymással a tapasztalatokat, eredményeket, hogyanokat</a:t>
            </a:r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pPr marL="36576" indent="0"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26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467600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Esemény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9036496" cy="5688632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600" b="1" dirty="0" smtClean="0">
                <a:solidFill>
                  <a:srgbClr val="0070C0"/>
                </a:solidFill>
              </a:rPr>
              <a:t>Bekövetkezése</a:t>
            </a:r>
          </a:p>
          <a:p>
            <a:pPr lvl="1"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200" dirty="0" smtClean="0">
                <a:solidFill>
                  <a:srgbClr val="0070C0"/>
                </a:solidFill>
              </a:rPr>
              <a:t>Felhasználói akció – egérkattintás</a:t>
            </a:r>
          </a:p>
          <a:p>
            <a:pPr lvl="1"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200" dirty="0" smtClean="0">
                <a:solidFill>
                  <a:srgbClr val="0070C0"/>
                </a:solidFill>
              </a:rPr>
              <a:t>Időzitett – másodpercenként történjen valami</a:t>
            </a:r>
          </a:p>
          <a:p>
            <a:pPr lvl="1"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200" dirty="0" smtClean="0">
                <a:solidFill>
                  <a:srgbClr val="0070C0"/>
                </a:solidFill>
              </a:rPr>
              <a:t>Rendszeresemény – betöltődött az oldal</a:t>
            </a:r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600" b="1" dirty="0" smtClean="0">
                <a:solidFill>
                  <a:srgbClr val="0070C0"/>
                </a:solidFill>
              </a:rPr>
              <a:t>Böngésző érzékeli és továbbítja</a:t>
            </a:r>
          </a:p>
          <a:p>
            <a:pPr lvl="1"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200" dirty="0" smtClean="0">
                <a:solidFill>
                  <a:srgbClr val="0070C0"/>
                </a:solidFill>
              </a:rPr>
              <a:t>Jelentkezni kell rá</a:t>
            </a:r>
          </a:p>
          <a:p>
            <a:pPr lvl="1"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200" dirty="0" smtClean="0">
                <a:solidFill>
                  <a:srgbClr val="0070C0"/>
                </a:solidFill>
              </a:rPr>
              <a:t>Készíthetünk saját fügvényt, amit a böngésző meghív eseménykor</a:t>
            </a:r>
          </a:p>
          <a:p>
            <a:pPr lvl="1"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200" dirty="0" smtClean="0">
                <a:solidFill>
                  <a:srgbClr val="0070C0"/>
                </a:solidFill>
              </a:rPr>
              <a:t>Csak a böngészőn belüli esemény érvényes</a:t>
            </a:r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500" dirty="0">
                <a:solidFill>
                  <a:srgbClr val="0070C0"/>
                </a:solidFill>
                <a:hlinkClick r:id="rId3"/>
              </a:rPr>
              <a:t>https://</a:t>
            </a:r>
            <a:r>
              <a:rPr lang="hu-HU" sz="3500" dirty="0" smtClean="0">
                <a:solidFill>
                  <a:srgbClr val="0070C0"/>
                </a:solidFill>
                <a:hlinkClick r:id="rId3"/>
              </a:rPr>
              <a:t>www.w3schools.com/js/js_events.asp</a:t>
            </a:r>
            <a:endParaRPr lang="hu-HU" sz="3500" dirty="0" smtClean="0">
              <a:solidFill>
                <a:srgbClr val="0070C0"/>
              </a:solidFill>
            </a:endParaRPr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500" dirty="0">
                <a:solidFill>
                  <a:srgbClr val="0070C0"/>
                </a:solidFill>
                <a:hlinkClick r:id="rId4"/>
              </a:rPr>
              <a:t>https://</a:t>
            </a:r>
            <a:r>
              <a:rPr lang="hu-HU" sz="3500" dirty="0" smtClean="0">
                <a:solidFill>
                  <a:srgbClr val="0070C0"/>
                </a:solidFill>
                <a:hlinkClick r:id="rId4"/>
              </a:rPr>
              <a:t>www.w3schools.com/jsref/obj_mouseevent.asp</a:t>
            </a:r>
            <a:endParaRPr lang="hu-HU" sz="3500" dirty="0" smtClean="0">
              <a:solidFill>
                <a:srgbClr val="0070C0"/>
              </a:solidFill>
            </a:endParaRPr>
          </a:p>
          <a:p>
            <a:endParaRPr lang="hu-HU" sz="35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30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00" y="-99392"/>
            <a:ext cx="7467600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Saját eseménykezelő – </a:t>
            </a:r>
            <a:r>
              <a:rPr lang="hu-HU" b="1" dirty="0" smtClean="0">
                <a:solidFill>
                  <a:srgbClr val="FBA6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dev10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5949280"/>
          </a:xfrm>
        </p:spPr>
        <p:txBody>
          <a:bodyPr>
            <a:normAutofit fontScale="55000" lnSpcReduction="20000"/>
          </a:bodyPr>
          <a:lstStyle/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600" dirty="0" smtClean="0">
                <a:solidFill>
                  <a:srgbClr val="0070C0"/>
                </a:solidFill>
              </a:rPr>
              <a:t>Kerüljön a forrás tetejére</a:t>
            </a:r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600" dirty="0" smtClean="0">
                <a:solidFill>
                  <a:srgbClr val="0070C0"/>
                </a:solidFill>
              </a:rPr>
              <a:t>Billentyűzet kezelés</a:t>
            </a:r>
          </a:p>
          <a:p>
            <a:pPr marL="36576" indent="0">
              <a:buNone/>
            </a:pPr>
            <a:r>
              <a:rPr lang="hu-HU" sz="3600" dirty="0">
                <a:solidFill>
                  <a:schemeClr val="bg1"/>
                </a:solidFill>
              </a:rPr>
              <a:t>document.onkeydown = </a:t>
            </a:r>
            <a:r>
              <a:rPr lang="hu-HU" sz="3600" dirty="0" smtClean="0">
                <a:solidFill>
                  <a:schemeClr val="bg1"/>
                </a:solidFill>
              </a:rPr>
              <a:t>doKeyDown;  </a:t>
            </a:r>
            <a:r>
              <a:rPr lang="hu-HU" sz="3600" dirty="0" smtClean="0">
                <a:solidFill>
                  <a:srgbClr val="00B050"/>
                </a:solidFill>
              </a:rPr>
              <a:t>//billentyű lenyomása az egész böngésző felületen</a:t>
            </a:r>
            <a:endParaRPr lang="hu-HU" sz="3600" dirty="0">
              <a:solidFill>
                <a:srgbClr val="00B050"/>
              </a:solidFill>
            </a:endParaRPr>
          </a:p>
          <a:p>
            <a:pPr marL="36576" indent="0"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function </a:t>
            </a:r>
            <a:r>
              <a:rPr lang="hu-HU" sz="3200" dirty="0">
                <a:solidFill>
                  <a:schemeClr val="bg1"/>
                </a:solidFill>
              </a:rPr>
              <a:t>doKeyDown(e</a:t>
            </a:r>
            <a:r>
              <a:rPr lang="hu-HU" sz="3200" dirty="0" smtClean="0">
                <a:solidFill>
                  <a:schemeClr val="bg1"/>
                </a:solidFill>
              </a:rPr>
              <a:t>)</a:t>
            </a:r>
          </a:p>
          <a:p>
            <a:pPr marL="36576" indent="0"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{</a:t>
            </a:r>
          </a:p>
          <a:p>
            <a:pPr marL="36576" indent="0"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  console.log(e.keyCode);</a:t>
            </a:r>
            <a:r>
              <a:rPr lang="hu-HU" sz="3200" dirty="0">
                <a:solidFill>
                  <a:srgbClr val="00B050"/>
                </a:solidFill>
              </a:rPr>
              <a:t> </a:t>
            </a:r>
            <a:r>
              <a:rPr lang="hu-HU" sz="3200" dirty="0" smtClean="0">
                <a:solidFill>
                  <a:srgbClr val="00B050"/>
                </a:solidFill>
              </a:rPr>
              <a:t>//billentyű kód kiírása</a:t>
            </a:r>
            <a:endParaRPr lang="hu-HU" sz="3200" dirty="0" smtClean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}</a:t>
            </a:r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600" b="1" dirty="0" smtClean="0">
                <a:solidFill>
                  <a:srgbClr val="C00000"/>
                </a:solidFill>
              </a:rPr>
              <a:t>Feladat</a:t>
            </a:r>
            <a:r>
              <a:rPr lang="hu-HU" sz="3600" dirty="0" smtClean="0">
                <a:solidFill>
                  <a:srgbClr val="0070C0"/>
                </a:solidFill>
              </a:rPr>
              <a:t>  </a:t>
            </a:r>
            <a:r>
              <a:rPr lang="hu-HU" sz="3600" dirty="0">
                <a:solidFill>
                  <a:srgbClr val="0070C0"/>
                </a:solidFill>
              </a:rPr>
              <a:t>– mi a nyilak </a:t>
            </a:r>
            <a:r>
              <a:rPr lang="hu-HU" sz="3600" dirty="0" smtClean="0">
                <a:solidFill>
                  <a:srgbClr val="0070C0"/>
                </a:solidFill>
              </a:rPr>
              <a:t>kódja?</a:t>
            </a:r>
            <a:endParaRPr lang="hu-HU" sz="3600" dirty="0">
              <a:solidFill>
                <a:srgbClr val="0070C0"/>
              </a:solidFill>
            </a:endParaRPr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600" dirty="0" smtClean="0">
                <a:solidFill>
                  <a:srgbClr val="0070C0"/>
                </a:solidFill>
              </a:rPr>
              <a:t>Egér kattintás</a:t>
            </a:r>
          </a:p>
          <a:p>
            <a:pPr marL="36576" lvl="1" indent="0">
              <a:buSzPct val="80000"/>
              <a:buNone/>
            </a:pPr>
            <a:r>
              <a:rPr lang="hu-HU" sz="3200" dirty="0">
                <a:solidFill>
                  <a:schemeClr val="bg1"/>
                </a:solidFill>
              </a:rPr>
              <a:t>canv.onclick = doClick;  </a:t>
            </a:r>
            <a:r>
              <a:rPr lang="hu-HU" sz="3200" dirty="0" smtClean="0">
                <a:solidFill>
                  <a:srgbClr val="00B050"/>
                </a:solidFill>
              </a:rPr>
              <a:t>//kattintása canvason – csak a canvason, nem az egész böngésző felületen</a:t>
            </a:r>
          </a:p>
          <a:p>
            <a:pPr marL="36576" lvl="1" indent="0">
              <a:buSzPct val="80000"/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function </a:t>
            </a:r>
            <a:r>
              <a:rPr lang="hu-HU" sz="3200" dirty="0">
                <a:solidFill>
                  <a:schemeClr val="bg1"/>
                </a:solidFill>
              </a:rPr>
              <a:t>onClick(e</a:t>
            </a:r>
            <a:r>
              <a:rPr lang="hu-HU" sz="3200" dirty="0" smtClean="0">
                <a:solidFill>
                  <a:schemeClr val="bg1"/>
                </a:solidFill>
              </a:rPr>
              <a:t>)</a:t>
            </a:r>
          </a:p>
          <a:p>
            <a:pPr marL="36576" lvl="1" indent="0">
              <a:buSzPct val="80000"/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{</a:t>
            </a:r>
          </a:p>
          <a:p>
            <a:pPr marL="36576" lvl="1" indent="0">
              <a:buSzPct val="80000"/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	console.log</a:t>
            </a:r>
            <a:r>
              <a:rPr lang="hu-HU" sz="3200" dirty="0">
                <a:solidFill>
                  <a:schemeClr val="bg1"/>
                </a:solidFill>
              </a:rPr>
              <a:t>("X:"+e.offsetX + "y:"+e.offsetY</a:t>
            </a:r>
            <a:r>
              <a:rPr lang="hu-HU" sz="3200" dirty="0" smtClean="0">
                <a:solidFill>
                  <a:schemeClr val="bg1"/>
                </a:solidFill>
              </a:rPr>
              <a:t>);  </a:t>
            </a:r>
            <a:r>
              <a:rPr lang="hu-HU" sz="3200" dirty="0" smtClean="0">
                <a:solidFill>
                  <a:srgbClr val="00B050"/>
                </a:solidFill>
              </a:rPr>
              <a:t>//offset a canvason</a:t>
            </a:r>
          </a:p>
          <a:p>
            <a:pPr marL="36576" lvl="1" indent="0">
              <a:buSzPct val="80000"/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	</a:t>
            </a:r>
            <a:r>
              <a:rPr lang="hu-HU" sz="3200" dirty="0" smtClean="0">
                <a:solidFill>
                  <a:srgbClr val="00B050"/>
                </a:solidFill>
              </a:rPr>
              <a:t>//</a:t>
            </a:r>
            <a:r>
              <a:rPr lang="hu-HU" sz="3200" dirty="0">
                <a:solidFill>
                  <a:srgbClr val="00B050"/>
                </a:solidFill>
              </a:rPr>
              <a:t>rajzoljunk ki erre a kordinátára egy </a:t>
            </a:r>
            <a:r>
              <a:rPr lang="hu-HU" sz="3200" dirty="0" smtClean="0">
                <a:solidFill>
                  <a:srgbClr val="00B050"/>
                </a:solidFill>
              </a:rPr>
              <a:t>mosolygóst</a:t>
            </a:r>
          </a:p>
          <a:p>
            <a:pPr marL="36576" lvl="1" indent="0">
              <a:buSzPct val="80000"/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	mySmile.x=e.offsetX;</a:t>
            </a:r>
          </a:p>
          <a:p>
            <a:pPr marL="36576" lvl="1" indent="0">
              <a:buSzPct val="80000"/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	mySmile.y=e.offsetY;</a:t>
            </a:r>
          </a:p>
          <a:p>
            <a:pPr marL="36576" lvl="1" indent="0">
              <a:buSzPct val="80000"/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	drawSmile( mySmile );</a:t>
            </a:r>
            <a:endParaRPr lang="hu-HU" sz="3200" dirty="0" smtClean="0">
              <a:solidFill>
                <a:srgbClr val="00B050"/>
              </a:solidFill>
            </a:endParaRPr>
          </a:p>
          <a:p>
            <a:pPr marL="36576" lvl="1" indent="0">
              <a:buSzPct val="80000"/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}</a:t>
            </a:r>
            <a:endParaRPr lang="hu-H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63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-99392"/>
            <a:ext cx="746760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 ez igaz akkor...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 fontScale="55000" lnSpcReduction="20000"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600" dirty="0" smtClean="0">
                <a:solidFill>
                  <a:srgbClr val="0070C0"/>
                </a:solidFill>
              </a:rPr>
              <a:t>A programok működését az adatok tartalma és az események befolyásolják.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600" dirty="0" smtClean="0">
                <a:solidFill>
                  <a:srgbClr val="0070C0"/>
                </a:solidFill>
              </a:rPr>
              <a:t>Adatokról és eseményekről tartalmuk alapján döntést kell hozni, hogy mit csináljon a program.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600" dirty="0" smtClean="0">
                <a:solidFill>
                  <a:srgbClr val="0070C0"/>
                </a:solidFill>
              </a:rPr>
              <a:t>Ehhez kérdéseket kell feltenni és a választól függően folytani a programot.</a:t>
            </a:r>
            <a:endParaRPr lang="hu-HU" sz="32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600" dirty="0" smtClean="0">
                <a:solidFill>
                  <a:srgbClr val="0070C0"/>
                </a:solidFill>
              </a:rPr>
              <a:t>Ha a leütött billentyű a jobbra nyíl volt, akkor mozgasd az objektumot jobbra.</a:t>
            </a:r>
            <a:endParaRPr lang="hu-HU" sz="3600" dirty="0" smtClean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sz="3600" dirty="0" smtClean="0">
                <a:solidFill>
                  <a:schemeClr val="bg1"/>
                </a:solidFill>
              </a:rPr>
              <a:t>document.onkeydown </a:t>
            </a:r>
            <a:r>
              <a:rPr lang="hu-HU" sz="3600" dirty="0">
                <a:solidFill>
                  <a:schemeClr val="bg1"/>
                </a:solidFill>
              </a:rPr>
              <a:t>= doKeyDown; </a:t>
            </a:r>
            <a:r>
              <a:rPr lang="hu-HU" sz="3600" dirty="0" smtClean="0">
                <a:solidFill>
                  <a:srgbClr val="00B050"/>
                </a:solidFill>
              </a:rPr>
              <a:t>//billentyű esemény ezt futtassa</a:t>
            </a:r>
          </a:p>
          <a:p>
            <a:pPr marL="36576" indent="0">
              <a:buNone/>
            </a:pPr>
            <a:r>
              <a:rPr lang="hu-HU" sz="3600" dirty="0" smtClean="0">
                <a:solidFill>
                  <a:schemeClr val="bg1"/>
                </a:solidFill>
              </a:rPr>
              <a:t>function doKeyDown(e) </a:t>
            </a:r>
            <a:r>
              <a:rPr lang="hu-HU" sz="3600" dirty="0" smtClean="0">
                <a:solidFill>
                  <a:srgbClr val="00B050"/>
                </a:solidFill>
              </a:rPr>
              <a:t>//billenytű esemény kezelése</a:t>
            </a:r>
          </a:p>
          <a:p>
            <a:pPr marL="36576" indent="0">
              <a:buNone/>
            </a:pPr>
            <a:r>
              <a:rPr lang="hu-HU" sz="3600" dirty="0" smtClean="0">
                <a:solidFill>
                  <a:schemeClr val="bg1"/>
                </a:solidFill>
              </a:rPr>
              <a:t>{</a:t>
            </a:r>
          </a:p>
          <a:p>
            <a:pPr marL="36576" indent="0">
              <a:buNone/>
            </a:pPr>
            <a:r>
              <a:rPr lang="hu-HU" sz="3600" dirty="0" smtClean="0">
                <a:solidFill>
                  <a:schemeClr val="bg1"/>
                </a:solidFill>
              </a:rPr>
              <a:t>	</a:t>
            </a:r>
            <a:r>
              <a:rPr lang="en-US" sz="3600" dirty="0" smtClean="0">
                <a:solidFill>
                  <a:schemeClr val="bg1"/>
                </a:solidFill>
              </a:rPr>
              <a:t>console.log(</a:t>
            </a:r>
            <a:r>
              <a:rPr lang="en-US" sz="3600" dirty="0" err="1" smtClean="0">
                <a:solidFill>
                  <a:schemeClr val="bg1"/>
                </a:solidFill>
              </a:rPr>
              <a:t>e.keyCode</a:t>
            </a:r>
            <a:r>
              <a:rPr lang="en-US" sz="3600" dirty="0">
                <a:solidFill>
                  <a:schemeClr val="bg1"/>
                </a:solidFill>
              </a:rPr>
              <a:t>); </a:t>
            </a:r>
            <a:r>
              <a:rPr lang="en-US" sz="3600" dirty="0" smtClean="0">
                <a:solidFill>
                  <a:srgbClr val="00B050"/>
                </a:solidFill>
              </a:rPr>
              <a:t>//</a:t>
            </a:r>
            <a:r>
              <a:rPr lang="hu-HU" sz="3600" dirty="0" smtClean="0">
                <a:solidFill>
                  <a:srgbClr val="00B050"/>
                </a:solidFill>
              </a:rPr>
              <a:t>írd ki a kódot</a:t>
            </a:r>
            <a:endParaRPr lang="hu-HU" sz="3600" dirty="0">
              <a:solidFill>
                <a:srgbClr val="00B050"/>
              </a:solidFill>
            </a:endParaRPr>
          </a:p>
          <a:p>
            <a:pPr marL="36576" indent="0">
              <a:buNone/>
            </a:pPr>
            <a:r>
              <a:rPr lang="hu-HU" sz="3600" dirty="0">
                <a:solidFill>
                  <a:schemeClr val="bg1"/>
                </a:solidFill>
              </a:rPr>
              <a:t>	</a:t>
            </a:r>
            <a:r>
              <a:rPr lang="en-US" sz="3600" dirty="0">
                <a:solidFill>
                  <a:schemeClr val="bg1"/>
                </a:solidFill>
              </a:rPr>
              <a:t>if ( </a:t>
            </a:r>
            <a:r>
              <a:rPr lang="en-US" sz="3600" dirty="0" err="1">
                <a:solidFill>
                  <a:schemeClr val="bg1"/>
                </a:solidFill>
              </a:rPr>
              <a:t>e.keyCode</a:t>
            </a:r>
            <a:r>
              <a:rPr lang="en-US" sz="3600" dirty="0">
                <a:solidFill>
                  <a:schemeClr val="bg1"/>
                </a:solidFill>
              </a:rPr>
              <a:t> == </a:t>
            </a:r>
            <a:r>
              <a:rPr lang="en-US" sz="3600" dirty="0" smtClean="0">
                <a:solidFill>
                  <a:schemeClr val="bg1"/>
                </a:solidFill>
              </a:rPr>
              <a:t>3</a:t>
            </a:r>
            <a:r>
              <a:rPr lang="hu-HU" sz="3600" dirty="0" smtClean="0">
                <a:solidFill>
                  <a:schemeClr val="bg1"/>
                </a:solidFill>
              </a:rPr>
              <a:t>9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)</a:t>
            </a:r>
            <a:r>
              <a:rPr lang="hu-HU" sz="3600" dirty="0">
                <a:solidFill>
                  <a:schemeClr val="bg1"/>
                </a:solidFill>
              </a:rPr>
              <a:t> </a:t>
            </a:r>
            <a:r>
              <a:rPr lang="hu-HU" sz="3600" dirty="0">
                <a:solidFill>
                  <a:srgbClr val="00B050"/>
                </a:solidFill>
              </a:rPr>
              <a:t>// ha a leütött bill kódja 33, akkor</a:t>
            </a:r>
            <a:endParaRPr lang="en-US" sz="3600" dirty="0">
              <a:solidFill>
                <a:srgbClr val="00B050"/>
              </a:solidFill>
            </a:endParaRPr>
          </a:p>
          <a:p>
            <a:pPr marL="36576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	{</a:t>
            </a:r>
            <a:endParaRPr lang="hu-HU" sz="3600" dirty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sz="3600" dirty="0">
                <a:solidFill>
                  <a:schemeClr val="bg1"/>
                </a:solidFill>
              </a:rPr>
              <a:t>		mySmile.x </a:t>
            </a:r>
            <a:r>
              <a:rPr lang="en-US" sz="3600" dirty="0">
                <a:solidFill>
                  <a:schemeClr val="bg1"/>
                </a:solidFill>
              </a:rPr>
              <a:t>=</a:t>
            </a:r>
            <a:r>
              <a:rPr lang="hu-HU" sz="3600" dirty="0">
                <a:solidFill>
                  <a:schemeClr val="bg1"/>
                </a:solidFill>
              </a:rPr>
              <a:t> mySmile.x + </a:t>
            </a:r>
            <a:r>
              <a:rPr lang="en-US" sz="3600" dirty="0">
                <a:solidFill>
                  <a:schemeClr val="bg1"/>
                </a:solidFill>
              </a:rPr>
              <a:t>1; </a:t>
            </a:r>
            <a:r>
              <a:rPr lang="hu-HU" sz="3600" dirty="0">
                <a:solidFill>
                  <a:srgbClr val="00B050"/>
                </a:solidFill>
              </a:rPr>
              <a:t>//növeld </a:t>
            </a:r>
            <a:r>
              <a:rPr lang="hu-HU" sz="3600" dirty="0" smtClean="0">
                <a:solidFill>
                  <a:srgbClr val="00B050"/>
                </a:solidFill>
              </a:rPr>
              <a:t>az </a:t>
            </a:r>
            <a:r>
              <a:rPr lang="hu-HU" sz="3600" dirty="0">
                <a:solidFill>
                  <a:srgbClr val="00B050"/>
                </a:solidFill>
              </a:rPr>
              <a:t>X </a:t>
            </a:r>
            <a:r>
              <a:rPr lang="hu-HU" sz="3600" dirty="0" smtClean="0">
                <a:solidFill>
                  <a:srgbClr val="00B050"/>
                </a:solidFill>
              </a:rPr>
              <a:t>koordinátát</a:t>
            </a:r>
            <a:r>
              <a:rPr lang="hu-HU" sz="3600" dirty="0">
                <a:solidFill>
                  <a:srgbClr val="00B050"/>
                </a:solidFill>
              </a:rPr>
              <a:t>	</a:t>
            </a:r>
            <a:r>
              <a:rPr lang="hu-HU" sz="3600" dirty="0">
                <a:solidFill>
                  <a:schemeClr val="bg1"/>
                </a:solidFill>
              </a:rPr>
              <a:t>	</a:t>
            </a:r>
            <a:r>
              <a:rPr lang="hu-HU" sz="3600" dirty="0" smtClean="0">
                <a:solidFill>
                  <a:schemeClr val="bg1"/>
                </a:solidFill>
              </a:rPr>
              <a:t>	drawSmile</a:t>
            </a:r>
            <a:r>
              <a:rPr lang="hu-HU" sz="3600" dirty="0">
                <a:solidFill>
                  <a:schemeClr val="bg1"/>
                </a:solidFill>
              </a:rPr>
              <a:t>( mySmile );</a:t>
            </a:r>
            <a:r>
              <a:rPr lang="hu-HU" sz="3600" dirty="0" smtClean="0">
                <a:solidFill>
                  <a:schemeClr val="bg1"/>
                </a:solidFill>
              </a:rPr>
              <a:t>	</a:t>
            </a:r>
          </a:p>
          <a:p>
            <a:pPr marL="36576" indent="0">
              <a:buNone/>
            </a:pPr>
            <a:r>
              <a:rPr lang="hu-HU" sz="3600" dirty="0" smtClean="0">
                <a:solidFill>
                  <a:schemeClr val="bg1"/>
                </a:solidFill>
              </a:rPr>
              <a:t>		</a:t>
            </a:r>
            <a:r>
              <a:rPr lang="en-US" sz="3600" dirty="0" smtClean="0">
                <a:solidFill>
                  <a:schemeClr val="bg1"/>
                </a:solidFill>
              </a:rPr>
              <a:t>return</a:t>
            </a:r>
            <a:r>
              <a:rPr lang="en-US" sz="3600" dirty="0">
                <a:solidFill>
                  <a:schemeClr val="bg1"/>
                </a:solidFill>
              </a:rPr>
              <a:t>;</a:t>
            </a:r>
            <a:r>
              <a:rPr lang="hu-HU" sz="3600" dirty="0">
                <a:solidFill>
                  <a:schemeClr val="bg1"/>
                </a:solidFill>
              </a:rPr>
              <a:t> </a:t>
            </a:r>
            <a:r>
              <a:rPr lang="hu-HU" sz="3600" dirty="0">
                <a:solidFill>
                  <a:srgbClr val="00B050"/>
                </a:solidFill>
              </a:rPr>
              <a:t>//ugorj ki a függvényből</a:t>
            </a:r>
            <a:endParaRPr lang="en-US" sz="3600" dirty="0">
              <a:solidFill>
                <a:srgbClr val="00B050"/>
              </a:solidFill>
            </a:endParaRPr>
          </a:p>
          <a:p>
            <a:pPr marL="36576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	}</a:t>
            </a:r>
            <a:endParaRPr lang="hu-HU" sz="3600" dirty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sz="3600" dirty="0" smtClean="0">
                <a:solidFill>
                  <a:schemeClr val="bg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600" dirty="0" smtClean="0">
                <a:solidFill>
                  <a:srgbClr val="C00000"/>
                </a:solidFill>
              </a:rPr>
              <a:t>Referencia:</a:t>
            </a:r>
            <a:r>
              <a:rPr lang="hu-HU" sz="3600" dirty="0" smtClean="0">
                <a:solidFill>
                  <a:srgbClr val="0070C0"/>
                </a:solidFill>
              </a:rPr>
              <a:t> </a:t>
            </a:r>
            <a:r>
              <a:rPr lang="hu-HU" sz="3600" dirty="0" smtClean="0">
                <a:solidFill>
                  <a:srgbClr val="0070C0"/>
                </a:solidFill>
                <a:hlinkClick r:id="rId3"/>
              </a:rPr>
              <a:t>https</a:t>
            </a:r>
            <a:r>
              <a:rPr lang="hu-HU" sz="3600" dirty="0">
                <a:solidFill>
                  <a:srgbClr val="0070C0"/>
                </a:solidFill>
                <a:hlinkClick r:id="rId3"/>
              </a:rPr>
              <a:t>://</a:t>
            </a:r>
            <a:r>
              <a:rPr lang="hu-HU" sz="3700" dirty="0" smtClean="0">
                <a:solidFill>
                  <a:srgbClr val="0070C0"/>
                </a:solidFill>
                <a:hlinkClick r:id="rId3"/>
              </a:rPr>
              <a:t>www.w3schools.com/js/js_if_else.asp</a:t>
            </a:r>
            <a:endParaRPr lang="hu-HU" sz="37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3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-99392"/>
            <a:ext cx="7467600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mint az EXCEL-ben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 fontScale="85000" lnSpcReduction="20000"/>
          </a:bodyPr>
          <a:lstStyle/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600" b="1" dirty="0" smtClean="0">
                <a:solidFill>
                  <a:srgbClr val="0070C0"/>
                </a:solidFill>
              </a:rPr>
              <a:t>Feltétel - </a:t>
            </a:r>
            <a:r>
              <a:rPr lang="hu-HU" sz="3600" dirty="0">
                <a:solidFill>
                  <a:srgbClr val="0070C0"/>
                </a:solidFill>
              </a:rPr>
              <a:t>logikai kifejezés: </a:t>
            </a:r>
            <a:r>
              <a:rPr lang="hu-HU" sz="3600" dirty="0" smtClean="0">
                <a:solidFill>
                  <a:srgbClr val="0070C0"/>
                </a:solidFill>
              </a:rPr>
              <a:t>ÉS &amp;&amp;, VAGY ||, stb. </a:t>
            </a:r>
            <a:r>
              <a:rPr lang="hu-HU" sz="3600" dirty="0">
                <a:solidFill>
                  <a:srgbClr val="0070C0"/>
                </a:solidFill>
              </a:rPr>
              <a:t>és matematikai műveletek, </a:t>
            </a:r>
            <a:r>
              <a:rPr lang="hu-HU" sz="3600" dirty="0" smtClean="0">
                <a:solidFill>
                  <a:srgbClr val="0070C0"/>
                </a:solidFill>
              </a:rPr>
              <a:t>változók, kifejezések</a:t>
            </a:r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600" dirty="0" smtClean="0">
                <a:solidFill>
                  <a:srgbClr val="0070C0"/>
                </a:solidFill>
              </a:rPr>
              <a:t>Egyenlőség vizsgálat == </a:t>
            </a:r>
          </a:p>
          <a:p>
            <a:pPr marL="36576" indent="0">
              <a:buNone/>
            </a:pPr>
            <a:r>
              <a:rPr lang="hu-HU" sz="3600" dirty="0" smtClean="0">
                <a:solidFill>
                  <a:schemeClr val="bg1"/>
                </a:solidFill>
              </a:rPr>
              <a:t>if( feltétel ) </a:t>
            </a:r>
            <a:r>
              <a:rPr lang="hu-HU" sz="3600" dirty="0" smtClean="0">
                <a:solidFill>
                  <a:srgbClr val="00B050"/>
                </a:solidFill>
              </a:rPr>
              <a:t>//feltétel  posX == mouseX</a:t>
            </a:r>
          </a:p>
          <a:p>
            <a:pPr marL="36576" indent="0">
              <a:buNone/>
            </a:pPr>
            <a:r>
              <a:rPr lang="hu-HU" sz="3600" dirty="0" smtClean="0">
                <a:solidFill>
                  <a:schemeClr val="bg1"/>
                </a:solidFill>
              </a:rPr>
              <a:t>{</a:t>
            </a:r>
          </a:p>
          <a:p>
            <a:pPr marL="36576" indent="0">
              <a:buNone/>
            </a:pPr>
            <a:r>
              <a:rPr lang="hu-HU" sz="3600" dirty="0">
                <a:solidFill>
                  <a:schemeClr val="bg1"/>
                </a:solidFill>
              </a:rPr>
              <a:t>	</a:t>
            </a:r>
            <a:r>
              <a:rPr lang="hu-HU" dirty="0">
                <a:solidFill>
                  <a:srgbClr val="00B050"/>
                </a:solidFill>
              </a:rPr>
              <a:t>//HA igaz, akkor ezt hajtsd végre</a:t>
            </a:r>
          </a:p>
          <a:p>
            <a:pPr marL="36576" indent="0">
              <a:buNone/>
            </a:pPr>
            <a:r>
              <a:rPr lang="hu-HU" sz="3600" dirty="0">
                <a:solidFill>
                  <a:schemeClr val="bg1"/>
                </a:solidFill>
              </a:rPr>
              <a:t>}</a:t>
            </a:r>
          </a:p>
          <a:p>
            <a:pPr marL="36576" indent="0">
              <a:buNone/>
            </a:pPr>
            <a:r>
              <a:rPr lang="hu-HU" sz="3600" dirty="0" smtClean="0">
                <a:solidFill>
                  <a:schemeClr val="bg1"/>
                </a:solidFill>
              </a:rPr>
              <a:t>else </a:t>
            </a:r>
            <a:r>
              <a:rPr lang="hu-HU" sz="3600" dirty="0">
                <a:solidFill>
                  <a:srgbClr val="00B050"/>
                </a:solidFill>
              </a:rPr>
              <a:t>//nem kötelező</a:t>
            </a:r>
          </a:p>
          <a:p>
            <a:pPr marL="36576" indent="0">
              <a:buNone/>
            </a:pPr>
            <a:r>
              <a:rPr lang="hu-HU" sz="3600" dirty="0">
                <a:solidFill>
                  <a:schemeClr val="bg1"/>
                </a:solidFill>
              </a:rPr>
              <a:t>{</a:t>
            </a:r>
          </a:p>
          <a:p>
            <a:pPr marL="36576" indent="0">
              <a:buNone/>
            </a:pPr>
            <a:r>
              <a:rPr lang="hu-HU" sz="3600" dirty="0">
                <a:solidFill>
                  <a:schemeClr val="bg1"/>
                </a:solidFill>
              </a:rPr>
              <a:t>	</a:t>
            </a:r>
            <a:r>
              <a:rPr lang="hu-HU" dirty="0">
                <a:solidFill>
                  <a:srgbClr val="00B050"/>
                </a:solidFill>
              </a:rPr>
              <a:t>//HA nem </a:t>
            </a:r>
            <a:r>
              <a:rPr lang="hu-HU" dirty="0" smtClean="0">
                <a:solidFill>
                  <a:srgbClr val="00B050"/>
                </a:solidFill>
              </a:rPr>
              <a:t>igaz (hamis), </a:t>
            </a:r>
            <a:r>
              <a:rPr lang="hu-HU" dirty="0">
                <a:solidFill>
                  <a:srgbClr val="00B050"/>
                </a:solidFill>
              </a:rPr>
              <a:t>akkor ezt hajtsd végre</a:t>
            </a:r>
          </a:p>
          <a:p>
            <a:pPr marL="36576" indent="0">
              <a:buNone/>
            </a:pPr>
            <a:r>
              <a:rPr lang="hu-HU" sz="3600" dirty="0">
                <a:solidFill>
                  <a:schemeClr val="bg1"/>
                </a:solidFill>
              </a:rPr>
              <a:t>}</a:t>
            </a:r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600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hu-HU" sz="3600" dirty="0">
                <a:solidFill>
                  <a:schemeClr val="bg1"/>
                </a:solidFill>
                <a:hlinkClick r:id="rId3"/>
              </a:rPr>
              <a:t>://</a:t>
            </a:r>
            <a:r>
              <a:rPr lang="hu-HU" sz="3700" dirty="0" smtClean="0">
                <a:solidFill>
                  <a:srgbClr val="0070C0"/>
                </a:solidFill>
                <a:hlinkClick r:id="rId3"/>
              </a:rPr>
              <a:t>www.w3schools.com/js/js_if_else.asp</a:t>
            </a:r>
            <a:endParaRPr lang="hu-HU" sz="37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18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-99392"/>
            <a:ext cx="7467600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Gyere ide hozzám – </a:t>
            </a:r>
            <a:r>
              <a:rPr lang="hu-HU" b="1" dirty="0" smtClean="0">
                <a:solidFill>
                  <a:srgbClr val="FBA6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dev11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1440160"/>
          </a:xfrm>
        </p:spPr>
        <p:txBody>
          <a:bodyPr>
            <a:normAutofit/>
          </a:bodyPr>
          <a:lstStyle/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600" b="1" dirty="0" smtClean="0">
                <a:solidFill>
                  <a:srgbClr val="C00000"/>
                </a:solidFill>
              </a:rPr>
              <a:t>Feladat</a:t>
            </a:r>
            <a:r>
              <a:rPr lang="hu-HU" sz="3600" b="1" dirty="0" smtClean="0">
                <a:solidFill>
                  <a:srgbClr val="0070C0"/>
                </a:solidFill>
              </a:rPr>
              <a:t> –</a:t>
            </a:r>
            <a:r>
              <a:rPr lang="hu-HU" sz="3600" dirty="0" smtClean="0">
                <a:solidFill>
                  <a:srgbClr val="0070C0"/>
                </a:solidFill>
              </a:rPr>
              <a:t> </a:t>
            </a:r>
            <a:r>
              <a:rPr lang="hu-HU" sz="2800" dirty="0" smtClean="0">
                <a:solidFill>
                  <a:srgbClr val="0070C0"/>
                </a:solidFill>
              </a:rPr>
              <a:t>A smile menjen oda, ahova kattintok</a:t>
            </a:r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200" dirty="0" smtClean="0">
                <a:solidFill>
                  <a:srgbClr val="0070C0"/>
                </a:solidFill>
              </a:rPr>
              <a:t>Hogy kell ezt megoldani?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782741" y="2841731"/>
            <a:ext cx="3321516" cy="2520280"/>
            <a:chOff x="5292080" y="2745322"/>
            <a:chExt cx="3321516" cy="2520280"/>
          </a:xfrm>
        </p:grpSpPr>
        <p:sp>
          <p:nvSpPr>
            <p:cNvPr id="4" name="Rectangle 3"/>
            <p:cNvSpPr/>
            <p:nvPr/>
          </p:nvSpPr>
          <p:spPr>
            <a:xfrm>
              <a:off x="5292080" y="2745322"/>
              <a:ext cx="3264123" cy="25202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ight Arrow 4"/>
            <p:cNvSpPr/>
            <p:nvPr/>
          </p:nvSpPr>
          <p:spPr>
            <a:xfrm rot="13055248">
              <a:off x="7500315" y="3205679"/>
              <a:ext cx="402791" cy="323362"/>
            </a:xfrm>
            <a:prstGeom prst="rightArrow">
              <a:avLst>
                <a:gd name="adj1" fmla="val 21189"/>
                <a:gd name="adj2" fmla="val 9533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miley Face 5"/>
            <p:cNvSpPr/>
            <p:nvPr/>
          </p:nvSpPr>
          <p:spPr>
            <a:xfrm>
              <a:off x="5828054" y="4005462"/>
              <a:ext cx="582712" cy="616068"/>
            </a:xfrm>
            <a:prstGeom prst="smileyFac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ouble Bracket 6"/>
            <p:cNvSpPr/>
            <p:nvPr/>
          </p:nvSpPr>
          <p:spPr>
            <a:xfrm>
              <a:off x="7041721" y="2924944"/>
              <a:ext cx="1336342" cy="257997"/>
            </a:xfrm>
            <a:prstGeom prst="bracketPair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hu-HU" sz="2400" dirty="0">
                  <a:solidFill>
                    <a:schemeClr val="bg1"/>
                  </a:solidFill>
                </a:rPr>
                <a:t>m</a:t>
              </a:r>
              <a:r>
                <a:rPr lang="hu-HU" sz="2400" dirty="0" smtClean="0">
                  <a:solidFill>
                    <a:schemeClr val="bg1"/>
                  </a:solidFill>
                </a:rPr>
                <a:t>x; my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Double Bracket 7"/>
            <p:cNvSpPr/>
            <p:nvPr/>
          </p:nvSpPr>
          <p:spPr>
            <a:xfrm>
              <a:off x="5437372" y="3565155"/>
              <a:ext cx="1364075" cy="280031"/>
            </a:xfrm>
            <a:prstGeom prst="bracketPair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hu-HU" sz="3200" dirty="0" smtClean="0">
                  <a:solidFill>
                    <a:schemeClr val="accent2">
                      <a:lumMod val="75000"/>
                    </a:schemeClr>
                  </a:solidFill>
                </a:rPr>
                <a:t>sx; sy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0" name="Straight Connector 9"/>
            <p:cNvCxnSpPr>
              <a:stCxn id="6" idx="6"/>
            </p:cNvCxnSpPr>
            <p:nvPr/>
          </p:nvCxnSpPr>
          <p:spPr>
            <a:xfrm>
              <a:off x="6410766" y="4313496"/>
              <a:ext cx="1130111" cy="0"/>
            </a:xfrm>
            <a:prstGeom prst="line">
              <a:avLst/>
            </a:prstGeom>
            <a:ln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3"/>
            </p:cNvCxnSpPr>
            <p:nvPr/>
          </p:nvCxnSpPr>
          <p:spPr>
            <a:xfrm>
              <a:off x="7542120" y="3237482"/>
              <a:ext cx="12667" cy="1076014"/>
            </a:xfrm>
            <a:prstGeom prst="line">
              <a:avLst/>
            </a:prstGeom>
            <a:ln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465729" y="3926310"/>
              <a:ext cx="1072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400" dirty="0" smtClean="0">
                  <a:solidFill>
                    <a:schemeClr val="bg1"/>
                  </a:solidFill>
                </a:rPr>
                <a:t>mx-sx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40877" y="3640206"/>
              <a:ext cx="1072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400" dirty="0" smtClean="0">
                  <a:solidFill>
                    <a:schemeClr val="bg1"/>
                  </a:solidFill>
                </a:rPr>
                <a:t>my-sy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Content Placeholder 2"/>
          <p:cNvSpPr txBox="1">
            <a:spLocks/>
          </p:cNvSpPr>
          <p:nvPr/>
        </p:nvSpPr>
        <p:spPr>
          <a:xfrm>
            <a:off x="1825" y="2420888"/>
            <a:ext cx="5926208" cy="443711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600" dirty="0" smtClean="0">
                <a:solidFill>
                  <a:srgbClr val="0070C0"/>
                </a:solidFill>
              </a:rPr>
              <a:t>A smile </a:t>
            </a:r>
            <a:r>
              <a:rPr lang="hu-HU" sz="3600" dirty="0" smtClean="0">
                <a:solidFill>
                  <a:schemeClr val="bg1"/>
                </a:solidFill>
              </a:rPr>
              <a:t>x</a:t>
            </a:r>
            <a:r>
              <a:rPr lang="hu-HU" sz="3600" dirty="0" smtClean="0">
                <a:solidFill>
                  <a:srgbClr val="0070C0"/>
                </a:solidFill>
              </a:rPr>
              <a:t> és </a:t>
            </a:r>
            <a:r>
              <a:rPr lang="hu-HU" sz="3600" dirty="0" smtClean="0">
                <a:solidFill>
                  <a:schemeClr val="bg1"/>
                </a:solidFill>
              </a:rPr>
              <a:t>y</a:t>
            </a:r>
            <a:r>
              <a:rPr lang="hu-HU" sz="3600" dirty="0" smtClean="0">
                <a:solidFill>
                  <a:srgbClr val="0070C0"/>
                </a:solidFill>
              </a:rPr>
              <a:t> irányba léphet: </a:t>
            </a:r>
            <a:r>
              <a:rPr lang="hu-HU" sz="3600" dirty="0" smtClean="0">
                <a:solidFill>
                  <a:schemeClr val="bg1"/>
                </a:solidFill>
              </a:rPr>
              <a:t>dx</a:t>
            </a:r>
            <a:r>
              <a:rPr lang="hu-HU" sz="3600" dirty="0" smtClean="0">
                <a:solidFill>
                  <a:srgbClr val="0070C0"/>
                </a:solidFill>
              </a:rPr>
              <a:t> és </a:t>
            </a:r>
            <a:r>
              <a:rPr lang="hu-HU" sz="3600" dirty="0" smtClean="0">
                <a:solidFill>
                  <a:schemeClr val="bg1"/>
                </a:solidFill>
              </a:rPr>
              <a:t>dy</a:t>
            </a:r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700" dirty="0" smtClean="0">
                <a:solidFill>
                  <a:srgbClr val="0070C0"/>
                </a:solidFill>
              </a:rPr>
              <a:t>Ha </a:t>
            </a:r>
            <a:r>
              <a:rPr lang="hu-HU" sz="3700" dirty="0" smtClean="0">
                <a:solidFill>
                  <a:schemeClr val="bg1"/>
                </a:solidFill>
              </a:rPr>
              <a:t>mx&gt;sx</a:t>
            </a:r>
            <a:r>
              <a:rPr lang="hu-HU" sz="3700" dirty="0" smtClean="0">
                <a:solidFill>
                  <a:srgbClr val="0070C0"/>
                </a:solidFill>
              </a:rPr>
              <a:t>, akkor </a:t>
            </a:r>
            <a:r>
              <a:rPr lang="hu-HU" sz="3700" dirty="0" smtClean="0">
                <a:solidFill>
                  <a:schemeClr val="bg1"/>
                </a:solidFill>
              </a:rPr>
              <a:t>dx=1</a:t>
            </a:r>
            <a:r>
              <a:rPr lang="hu-HU" sz="3700" dirty="0" smtClean="0">
                <a:solidFill>
                  <a:srgbClr val="0070C0"/>
                </a:solidFill>
              </a:rPr>
              <a:t>, ha </a:t>
            </a:r>
            <a:r>
              <a:rPr lang="hu-HU" sz="3700" dirty="0" smtClean="0">
                <a:solidFill>
                  <a:schemeClr val="bg1"/>
                </a:solidFill>
              </a:rPr>
              <a:t>mx&lt;sx</a:t>
            </a:r>
            <a:r>
              <a:rPr lang="hu-HU" sz="3700" dirty="0" smtClean="0">
                <a:solidFill>
                  <a:srgbClr val="0070C0"/>
                </a:solidFill>
              </a:rPr>
              <a:t>, akkor </a:t>
            </a:r>
            <a:r>
              <a:rPr lang="hu-HU" sz="3700" dirty="0" smtClean="0">
                <a:solidFill>
                  <a:schemeClr val="bg1"/>
                </a:solidFill>
              </a:rPr>
              <a:t>dx=-1</a:t>
            </a:r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700" dirty="0" smtClean="0">
                <a:solidFill>
                  <a:srgbClr val="0070C0"/>
                </a:solidFill>
              </a:rPr>
              <a:t>Egyébként</a:t>
            </a:r>
            <a:r>
              <a:rPr lang="hu-HU" sz="3700" dirty="0" smtClean="0">
                <a:solidFill>
                  <a:schemeClr val="bg1"/>
                </a:solidFill>
              </a:rPr>
              <a:t> dx=0</a:t>
            </a:r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700" dirty="0" smtClean="0">
                <a:solidFill>
                  <a:schemeClr val="bg1"/>
                </a:solidFill>
              </a:rPr>
              <a:t>y</a:t>
            </a:r>
            <a:r>
              <a:rPr lang="hu-HU" sz="3700" dirty="0" smtClean="0">
                <a:solidFill>
                  <a:srgbClr val="0070C0"/>
                </a:solidFill>
              </a:rPr>
              <a:t> ugyan így</a:t>
            </a:r>
          </a:p>
        </p:txBody>
      </p:sp>
    </p:spTree>
    <p:extLst>
      <p:ext uri="{BB962C8B-B14F-4D97-AF65-F5344CB8AC3E}">
        <p14:creationId xmlns:p14="http://schemas.microsoft.com/office/powerpoint/2010/main" val="17222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-99392"/>
            <a:ext cx="7467600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Gyere ide hozzám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7956376" cy="5832648"/>
          </a:xfrm>
        </p:spPr>
        <p:txBody>
          <a:bodyPr>
            <a:normAutofit fontScale="47500" lnSpcReduction="20000"/>
          </a:bodyPr>
          <a:lstStyle/>
          <a:p>
            <a:pPr marL="36576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function doClick(e)</a:t>
            </a:r>
          </a:p>
          <a:p>
            <a:pPr marL="36576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{</a:t>
            </a:r>
          </a:p>
          <a:p>
            <a:pPr marL="36576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var </a:t>
            </a:r>
            <a:r>
              <a:rPr lang="hu-HU" sz="3200" dirty="0" smtClean="0">
                <a:solidFill>
                  <a:schemeClr val="bg1"/>
                </a:solidFill>
              </a:rPr>
              <a:t>dx =dy = 0;  //lokális segédváltozó</a:t>
            </a:r>
            <a:endParaRPr lang="hu-HU" sz="3200" dirty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if( mySmile.x &lt; e.offsetX</a:t>
            </a:r>
            <a:r>
              <a:rPr lang="hu-HU" sz="3200" dirty="0" smtClean="0">
                <a:solidFill>
                  <a:schemeClr val="bg1"/>
                </a:solidFill>
              </a:rPr>
              <a:t>) //x lépés irány és érték beállítása</a:t>
            </a:r>
            <a:endParaRPr lang="hu-HU" sz="3200" dirty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{</a:t>
            </a:r>
          </a:p>
          <a:p>
            <a:pPr marL="36576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  dx = </a:t>
            </a:r>
            <a:r>
              <a:rPr lang="hu-HU" sz="3200" dirty="0" smtClean="0">
                <a:solidFill>
                  <a:schemeClr val="bg1"/>
                </a:solidFill>
              </a:rPr>
              <a:t>1;</a:t>
            </a:r>
            <a:endParaRPr lang="hu-HU" sz="3200" dirty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}</a:t>
            </a:r>
          </a:p>
          <a:p>
            <a:pPr marL="36576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if( mySmile.x &gt; e.offsetX)</a:t>
            </a:r>
          </a:p>
          <a:p>
            <a:pPr marL="36576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{</a:t>
            </a:r>
          </a:p>
          <a:p>
            <a:pPr marL="36576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  dx = </a:t>
            </a:r>
            <a:r>
              <a:rPr lang="hu-HU" sz="3200" dirty="0" smtClean="0">
                <a:solidFill>
                  <a:schemeClr val="bg1"/>
                </a:solidFill>
              </a:rPr>
              <a:t>-1;</a:t>
            </a:r>
            <a:endParaRPr lang="hu-HU" sz="3200" dirty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}</a:t>
            </a:r>
          </a:p>
          <a:p>
            <a:pPr marL="36576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if( mySmile.y &lt; e.offsetY</a:t>
            </a:r>
            <a:r>
              <a:rPr lang="hu-HU" sz="3200" dirty="0" smtClean="0">
                <a:solidFill>
                  <a:schemeClr val="bg1"/>
                </a:solidFill>
              </a:rPr>
              <a:t>)</a:t>
            </a:r>
            <a:r>
              <a:rPr lang="hu-HU" sz="3200" dirty="0">
                <a:solidFill>
                  <a:schemeClr val="bg1"/>
                </a:solidFill>
              </a:rPr>
              <a:t> //x lépés irány és érték </a:t>
            </a:r>
            <a:r>
              <a:rPr lang="hu-HU" sz="3200" dirty="0" smtClean="0">
                <a:solidFill>
                  <a:schemeClr val="bg1"/>
                </a:solidFill>
              </a:rPr>
              <a:t>beállítása</a:t>
            </a:r>
            <a:endParaRPr lang="hu-HU" sz="3200" dirty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{</a:t>
            </a:r>
          </a:p>
          <a:p>
            <a:pPr marL="36576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  dy = </a:t>
            </a:r>
            <a:r>
              <a:rPr lang="hu-HU" sz="3200" dirty="0" smtClean="0">
                <a:solidFill>
                  <a:schemeClr val="bg1"/>
                </a:solidFill>
              </a:rPr>
              <a:t>1;</a:t>
            </a:r>
            <a:endParaRPr lang="hu-HU" sz="3200" dirty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}</a:t>
            </a:r>
          </a:p>
          <a:p>
            <a:pPr marL="36576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if( mySmile.y &gt; e.offsetY)</a:t>
            </a:r>
          </a:p>
          <a:p>
            <a:pPr marL="36576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{</a:t>
            </a:r>
          </a:p>
          <a:p>
            <a:pPr marL="36576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  dy = </a:t>
            </a:r>
            <a:r>
              <a:rPr lang="hu-HU" sz="3200" dirty="0" smtClean="0">
                <a:solidFill>
                  <a:schemeClr val="bg1"/>
                </a:solidFill>
              </a:rPr>
              <a:t>-1;</a:t>
            </a:r>
            <a:endParaRPr lang="hu-HU" sz="3200" dirty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}</a:t>
            </a:r>
          </a:p>
          <a:p>
            <a:pPr marL="36576" indent="0"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//Léptetés</a:t>
            </a:r>
            <a:endParaRPr lang="hu-HU" sz="3200" dirty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mySmile.x = mySmile.x + dx;</a:t>
            </a:r>
          </a:p>
          <a:p>
            <a:pPr marL="36576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mySmile.y = mySmile.y + dy;</a:t>
            </a:r>
          </a:p>
          <a:p>
            <a:pPr marL="36576" indent="0"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drawSmile(mySmile); //kirajzolás</a:t>
            </a:r>
            <a:endParaRPr lang="hu-HU" sz="3200" dirty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}</a:t>
            </a:r>
            <a:endParaRPr lang="hu-HU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54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0"/>
            <a:ext cx="7467600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 jön ide ;(  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05158"/>
            <a:ext cx="4752528" cy="5832648"/>
          </a:xfrm>
        </p:spPr>
        <p:txBody>
          <a:bodyPr>
            <a:normAutofit fontScale="77500" lnSpcReduction="20000"/>
          </a:bodyPr>
          <a:lstStyle/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200" dirty="0" smtClean="0">
                <a:solidFill>
                  <a:srgbClr val="0070C0"/>
                </a:solidFill>
              </a:rPr>
              <a:t>Csak egyszer lép. Kattingatni kell, hogy odajöjjön. Miért?</a:t>
            </a:r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endParaRPr lang="hu-HU" sz="3200" dirty="0" smtClean="0">
              <a:solidFill>
                <a:srgbClr val="0070C0"/>
              </a:solidFill>
            </a:endParaRPr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200" dirty="0" smtClean="0">
                <a:solidFill>
                  <a:srgbClr val="0070C0"/>
                </a:solidFill>
              </a:rPr>
              <a:t>A megadott eseménykezelő fügvényt egy eseményhez csak egyszer hívja meg a böngésző.</a:t>
            </a:r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endParaRPr lang="hu-HU" sz="3200" dirty="0" smtClean="0">
              <a:solidFill>
                <a:srgbClr val="0070C0"/>
              </a:solidFill>
            </a:endParaRPr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200" dirty="0" smtClean="0">
                <a:solidFill>
                  <a:srgbClr val="0070C0"/>
                </a:solidFill>
              </a:rPr>
              <a:t>Ha folyamatot akarunk megvalósítani, akkor a </a:t>
            </a:r>
            <a:r>
              <a:rPr lang="hu-HU" sz="3200" dirty="0" smtClean="0">
                <a:solidFill>
                  <a:srgbClr val="FF0000"/>
                </a:solidFill>
              </a:rPr>
              <a:t>folyamatos végrehajtásról </a:t>
            </a:r>
            <a:r>
              <a:rPr lang="hu-HU" sz="3200" dirty="0" smtClean="0">
                <a:solidFill>
                  <a:srgbClr val="0070C0"/>
                </a:solidFill>
              </a:rPr>
              <a:t>nekünk kell gondoskodni.</a:t>
            </a:r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endParaRPr lang="hu-HU" sz="3200" dirty="0" smtClean="0">
              <a:solidFill>
                <a:srgbClr val="0070C0"/>
              </a:solidFill>
            </a:endParaRPr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200" dirty="0" smtClean="0">
                <a:solidFill>
                  <a:srgbClr val="0070C0"/>
                </a:solidFill>
              </a:rPr>
              <a:t>Kell valami megoldás, ami folyamatosan végrehajtja a program bizonyos részét.</a:t>
            </a:r>
            <a:endParaRPr lang="hu-HU" sz="3200" dirty="0" smtClean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228184" y="836712"/>
            <a:ext cx="158417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START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220072" y="2787497"/>
            <a:ext cx="3600400" cy="3672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hu-HU" dirty="0" smtClean="0"/>
              <a:t>Script futtatás</a:t>
            </a:r>
            <a:endParaRPr lang="en-US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6228184" y="1700808"/>
            <a:ext cx="1584176" cy="72008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Script feldolgozás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97887" y="3465004"/>
            <a:ext cx="1368152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Utasítás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97887" y="4263661"/>
            <a:ext cx="1368152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Utasítás 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97887" y="5445224"/>
            <a:ext cx="1368152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Utasítás N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>
          <a:xfrm>
            <a:off x="6581963" y="3825044"/>
            <a:ext cx="0" cy="4386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0"/>
          </p:cNvCxnSpPr>
          <p:nvPr/>
        </p:nvCxnSpPr>
        <p:spPr>
          <a:xfrm>
            <a:off x="6581963" y="4623701"/>
            <a:ext cx="0" cy="82152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" idx="3"/>
            <a:endCxn id="7" idx="3"/>
          </p:cNvCxnSpPr>
          <p:nvPr/>
        </p:nvCxnSpPr>
        <p:spPr>
          <a:xfrm flipV="1">
            <a:off x="7266039" y="3645024"/>
            <a:ext cx="12700" cy="1980220"/>
          </a:xfrm>
          <a:prstGeom prst="bentConnector3">
            <a:avLst>
              <a:gd name="adj1" fmla="val 5494740"/>
            </a:avLst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4"/>
            <a:endCxn id="6" idx="3"/>
          </p:cNvCxnSpPr>
          <p:nvPr/>
        </p:nvCxnSpPr>
        <p:spPr>
          <a:xfrm>
            <a:off x="7020272" y="141277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1"/>
            <a:endCxn id="5" idx="0"/>
          </p:cNvCxnSpPr>
          <p:nvPr/>
        </p:nvCxnSpPr>
        <p:spPr>
          <a:xfrm>
            <a:off x="7020272" y="2420888"/>
            <a:ext cx="0" cy="3666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72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0"/>
            <a:ext cx="7467600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ez már majdnem játék  - </a:t>
            </a:r>
            <a:r>
              <a:rPr lang="hu-HU" b="1" dirty="0" smtClean="0">
                <a:solidFill>
                  <a:srgbClr val="FBA6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dev12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5158"/>
            <a:ext cx="9144000" cy="5832648"/>
          </a:xfrm>
        </p:spPr>
        <p:txBody>
          <a:bodyPr>
            <a:normAutofit lnSpcReduction="10000"/>
          </a:bodyPr>
          <a:lstStyle/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200" dirty="0">
                <a:solidFill>
                  <a:srgbClr val="0070C0"/>
                </a:solidFill>
              </a:rPr>
              <a:t>E</a:t>
            </a:r>
            <a:r>
              <a:rPr lang="hu-HU" sz="3200" dirty="0" smtClean="0">
                <a:solidFill>
                  <a:srgbClr val="0070C0"/>
                </a:solidFill>
              </a:rPr>
              <a:t>gy globális objektumba mentsük el a kattintás koordinátáját. Ehhez fogjuk mindíg hasonlítani a mosolygós helyzetét és léptetjük, ha kell</a:t>
            </a:r>
          </a:p>
          <a:p>
            <a:pPr marL="36576" indent="0"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var </a:t>
            </a:r>
            <a:r>
              <a:rPr lang="en-US" sz="3200" dirty="0" smtClean="0">
                <a:solidFill>
                  <a:schemeClr val="bg1"/>
                </a:solidFill>
              </a:rPr>
              <a:t>target ={  </a:t>
            </a:r>
            <a:r>
              <a:rPr lang="en-US" sz="3200" dirty="0" err="1">
                <a:solidFill>
                  <a:schemeClr val="bg1"/>
                </a:solidFill>
              </a:rPr>
              <a:t>tx</a:t>
            </a:r>
            <a:r>
              <a:rPr lang="en-US" sz="3200" dirty="0">
                <a:solidFill>
                  <a:schemeClr val="bg1"/>
                </a:solidFill>
              </a:rPr>
              <a:t>: 0</a:t>
            </a:r>
            <a:r>
              <a:rPr lang="en-US" sz="3200" dirty="0" smtClean="0">
                <a:solidFill>
                  <a:schemeClr val="bg1"/>
                </a:solidFill>
              </a:rPr>
              <a:t>,  </a:t>
            </a:r>
            <a:r>
              <a:rPr lang="en-US" sz="3200" dirty="0" err="1">
                <a:solidFill>
                  <a:schemeClr val="bg1"/>
                </a:solidFill>
              </a:rPr>
              <a:t>ty</a:t>
            </a:r>
            <a:r>
              <a:rPr lang="en-US" sz="3200" dirty="0">
                <a:solidFill>
                  <a:schemeClr val="bg1"/>
                </a:solidFill>
              </a:rPr>
              <a:t>: 0</a:t>
            </a:r>
            <a:r>
              <a:rPr lang="en-US" sz="3200" dirty="0" smtClean="0">
                <a:solidFill>
                  <a:schemeClr val="bg1"/>
                </a:solidFill>
              </a:rPr>
              <a:t>,  </a:t>
            </a:r>
            <a:r>
              <a:rPr lang="en-US" sz="3200" dirty="0">
                <a:solidFill>
                  <a:schemeClr val="bg1"/>
                </a:solidFill>
              </a:rPr>
              <a:t>status: </a:t>
            </a:r>
            <a:r>
              <a:rPr lang="en-US" sz="3200" dirty="0" smtClean="0">
                <a:solidFill>
                  <a:schemeClr val="bg1"/>
                </a:solidFill>
              </a:rPr>
              <a:t>0</a:t>
            </a:r>
            <a:r>
              <a:rPr lang="hu-HU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};</a:t>
            </a:r>
            <a:endParaRPr lang="hu-HU" sz="3200" dirty="0" smtClean="0">
              <a:solidFill>
                <a:schemeClr val="bg1"/>
              </a:solidFill>
            </a:endParaRPr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200" dirty="0" smtClean="0">
                <a:solidFill>
                  <a:srgbClr val="0070C0"/>
                </a:solidFill>
              </a:rPr>
              <a:t>A doClick-ben adjunk értéket a target objektumnak</a:t>
            </a:r>
          </a:p>
          <a:p>
            <a:pPr marL="36576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target.status=1</a:t>
            </a:r>
            <a:r>
              <a:rPr lang="hu-HU" sz="3200" dirty="0" smtClean="0">
                <a:solidFill>
                  <a:schemeClr val="bg1"/>
                </a:solidFill>
              </a:rPr>
              <a:t>; </a:t>
            </a:r>
            <a:r>
              <a:rPr lang="hu-HU" sz="3200" dirty="0" smtClean="0">
                <a:solidFill>
                  <a:srgbClr val="00B050"/>
                </a:solidFill>
              </a:rPr>
              <a:t> //üldözési státus</a:t>
            </a:r>
            <a:endParaRPr lang="hu-HU" sz="3200" dirty="0">
              <a:solidFill>
                <a:srgbClr val="00B050"/>
              </a:solidFill>
            </a:endParaRPr>
          </a:p>
          <a:p>
            <a:pPr marL="36576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target.x = e.offsetX</a:t>
            </a:r>
            <a:r>
              <a:rPr lang="hu-HU" sz="3200" dirty="0" smtClean="0">
                <a:solidFill>
                  <a:schemeClr val="bg1"/>
                </a:solidFill>
              </a:rPr>
              <a:t>; </a:t>
            </a:r>
            <a:r>
              <a:rPr lang="hu-HU" sz="3200" dirty="0" smtClean="0">
                <a:solidFill>
                  <a:srgbClr val="00B050"/>
                </a:solidFill>
              </a:rPr>
              <a:t>//kattintás x koordinátája</a:t>
            </a:r>
            <a:endParaRPr lang="hu-HU" sz="3200" dirty="0">
              <a:solidFill>
                <a:srgbClr val="00B050"/>
              </a:solidFill>
            </a:endParaRPr>
          </a:p>
          <a:p>
            <a:pPr marL="36576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target.y = e.offsetY</a:t>
            </a:r>
            <a:r>
              <a:rPr lang="hu-HU" sz="3200" dirty="0" smtClean="0">
                <a:solidFill>
                  <a:schemeClr val="bg1"/>
                </a:solidFill>
              </a:rPr>
              <a:t>;</a:t>
            </a:r>
            <a:r>
              <a:rPr lang="hu-HU" sz="3200" dirty="0">
                <a:solidFill>
                  <a:srgbClr val="00B050"/>
                </a:solidFill>
              </a:rPr>
              <a:t> //kattintás </a:t>
            </a:r>
            <a:r>
              <a:rPr lang="hu-HU" sz="3200" dirty="0" smtClean="0">
                <a:solidFill>
                  <a:srgbClr val="00B050"/>
                </a:solidFill>
              </a:rPr>
              <a:t>y koordinátája</a:t>
            </a:r>
            <a:endParaRPr lang="hu-HU" sz="3200" dirty="0">
              <a:solidFill>
                <a:schemeClr val="bg1"/>
              </a:solidFill>
            </a:endParaRPr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200" dirty="0" smtClean="0">
                <a:solidFill>
                  <a:srgbClr val="0070C0"/>
                </a:solidFill>
              </a:rPr>
              <a:t>A </a:t>
            </a:r>
            <a:r>
              <a:rPr lang="hu-HU" sz="3200" dirty="0" smtClean="0">
                <a:solidFill>
                  <a:schemeClr val="bg1"/>
                </a:solidFill>
              </a:rPr>
              <a:t>doClick</a:t>
            </a:r>
            <a:r>
              <a:rPr lang="hu-HU" sz="3200" dirty="0" smtClean="0">
                <a:solidFill>
                  <a:srgbClr val="0070C0"/>
                </a:solidFill>
              </a:rPr>
              <a:t> tobbi részét tegyük át egy másik függvénybe: </a:t>
            </a:r>
            <a:r>
              <a:rPr lang="hu-HU" sz="2800" dirty="0" smtClean="0">
                <a:solidFill>
                  <a:schemeClr val="bg1"/>
                </a:solidFill>
              </a:rPr>
              <a:t>function catchMouse()</a:t>
            </a:r>
          </a:p>
        </p:txBody>
      </p:sp>
    </p:spTree>
    <p:extLst>
      <p:ext uri="{BB962C8B-B14F-4D97-AF65-F5344CB8AC3E}">
        <p14:creationId xmlns:p14="http://schemas.microsoft.com/office/powerpoint/2010/main" val="192821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0"/>
            <a:ext cx="7467600" cy="764704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Megvagy!  - Gotcha!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29086"/>
          </a:xfrm>
        </p:spPr>
        <p:txBody>
          <a:bodyPr>
            <a:normAutofit fontScale="85000" lnSpcReduction="20000"/>
          </a:bodyPr>
          <a:lstStyle/>
          <a:p>
            <a:pPr marL="0"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200" dirty="0">
                <a:solidFill>
                  <a:srgbClr val="0070C0"/>
                </a:solidFill>
              </a:rPr>
              <a:t>Itt ne </a:t>
            </a:r>
            <a:r>
              <a:rPr lang="hu-HU" sz="3200" dirty="0" smtClean="0">
                <a:solidFill>
                  <a:srgbClr val="0070C0"/>
                </a:solidFill>
              </a:rPr>
              <a:t>az </a:t>
            </a:r>
            <a:r>
              <a:rPr lang="hu-HU" sz="3200" dirty="0" smtClean="0">
                <a:solidFill>
                  <a:schemeClr val="bg1"/>
                </a:solidFill>
              </a:rPr>
              <a:t>e.offsetX</a:t>
            </a:r>
            <a:r>
              <a:rPr lang="hu-HU" sz="3200" dirty="0" smtClean="0">
                <a:solidFill>
                  <a:srgbClr val="0070C0"/>
                </a:solidFill>
              </a:rPr>
              <a:t> hanem a </a:t>
            </a:r>
            <a:r>
              <a:rPr lang="hu-HU" sz="3200" dirty="0">
                <a:solidFill>
                  <a:schemeClr val="bg1"/>
                </a:solidFill>
              </a:rPr>
              <a:t>target.x</a:t>
            </a:r>
            <a:r>
              <a:rPr lang="hu-HU" sz="3200" dirty="0">
                <a:solidFill>
                  <a:srgbClr val="0070C0"/>
                </a:solidFill>
              </a:rPr>
              <a:t> legyen amit a </a:t>
            </a:r>
            <a:r>
              <a:rPr lang="hu-HU" sz="3200" dirty="0">
                <a:solidFill>
                  <a:schemeClr val="bg1"/>
                </a:solidFill>
              </a:rPr>
              <a:t>mySmile.x</a:t>
            </a:r>
            <a:r>
              <a:rPr lang="hu-HU" sz="3200" dirty="0">
                <a:solidFill>
                  <a:srgbClr val="0070C0"/>
                </a:solidFill>
              </a:rPr>
              <a:t>-val hasonlítunk</a:t>
            </a:r>
            <a:r>
              <a:rPr lang="hu-HU" sz="3200" dirty="0" smtClean="0">
                <a:solidFill>
                  <a:srgbClr val="0070C0"/>
                </a:solidFill>
              </a:rPr>
              <a:t>. Az </a:t>
            </a:r>
            <a:r>
              <a:rPr lang="hu-HU" sz="3200" b="1" dirty="0" smtClean="0">
                <a:solidFill>
                  <a:schemeClr val="bg1"/>
                </a:solidFill>
              </a:rPr>
              <a:t>y</a:t>
            </a:r>
            <a:r>
              <a:rPr lang="hu-HU" sz="3200" dirty="0" smtClean="0">
                <a:solidFill>
                  <a:srgbClr val="0070C0"/>
                </a:solidFill>
              </a:rPr>
              <a:t>-nál ugyan így.</a:t>
            </a:r>
            <a:endParaRPr lang="hu-HU" sz="3200" dirty="0">
              <a:solidFill>
                <a:srgbClr val="0070C0"/>
              </a:solidFill>
            </a:endParaRPr>
          </a:p>
          <a:p>
            <a:pPr marL="0"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200" dirty="0" smtClean="0">
                <a:solidFill>
                  <a:srgbClr val="0070C0"/>
                </a:solidFill>
              </a:rPr>
              <a:t>A </a:t>
            </a:r>
            <a:r>
              <a:rPr lang="hu-HU" sz="3200" dirty="0" smtClean="0">
                <a:solidFill>
                  <a:schemeClr val="bg1"/>
                </a:solidFill>
              </a:rPr>
              <a:t>catchMouse</a:t>
            </a:r>
            <a:r>
              <a:rPr lang="hu-HU" sz="3200" dirty="0" smtClean="0">
                <a:solidFill>
                  <a:srgbClr val="0070C0"/>
                </a:solidFill>
              </a:rPr>
              <a:t> függvény végén oldjuk meg az üldözési folyamat leállítást is, ha célhoz ér a mosolygós:</a:t>
            </a:r>
          </a:p>
          <a:p>
            <a:pPr marL="36576" indent="0"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if</a:t>
            </a:r>
            <a:r>
              <a:rPr lang="hu-HU" sz="3200" dirty="0">
                <a:solidFill>
                  <a:schemeClr val="bg1"/>
                </a:solidFill>
              </a:rPr>
              <a:t>( Math.abs(mySmile.x-target.x</a:t>
            </a:r>
            <a:r>
              <a:rPr lang="hu-HU" sz="3200" dirty="0" smtClean="0">
                <a:solidFill>
                  <a:schemeClr val="bg1"/>
                </a:solidFill>
              </a:rPr>
              <a:t>) &lt; 5 &amp;&amp; 	Math.abs(mySmile.y-target.y) &lt; 5 )</a:t>
            </a:r>
            <a:endParaRPr lang="hu-HU" sz="3200" dirty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{</a:t>
            </a:r>
          </a:p>
          <a:p>
            <a:pPr marL="36576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  target.status=0;</a:t>
            </a:r>
          </a:p>
          <a:p>
            <a:pPr marL="36576" indent="0"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}</a:t>
            </a:r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200" b="1" dirty="0" smtClean="0">
                <a:solidFill>
                  <a:srgbClr val="0070C0"/>
                </a:solidFill>
              </a:rPr>
              <a:t>Hogy is működik ez?</a:t>
            </a:r>
          </a:p>
          <a:p>
            <a:pPr lvl="1"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2800" dirty="0" smtClean="0">
                <a:solidFill>
                  <a:srgbClr val="0070C0"/>
                </a:solidFill>
              </a:rPr>
              <a:t>ÉS    - </a:t>
            </a:r>
            <a:r>
              <a:rPr lang="hu-HU" sz="2800" b="1" dirty="0">
                <a:solidFill>
                  <a:srgbClr val="0070C0"/>
                </a:solidFill>
              </a:rPr>
              <a:t>&amp;&amp;</a:t>
            </a:r>
            <a:endParaRPr lang="hu-HU" sz="2800" dirty="0" smtClean="0">
              <a:solidFill>
                <a:srgbClr val="0070C0"/>
              </a:solidFill>
            </a:endParaRPr>
          </a:p>
          <a:p>
            <a:pPr lvl="1"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2800" dirty="0" smtClean="0">
                <a:solidFill>
                  <a:srgbClr val="0070C0"/>
                </a:solidFill>
              </a:rPr>
              <a:t>VAGY  - </a:t>
            </a:r>
            <a:r>
              <a:rPr lang="hu-HU" sz="2800" b="1" dirty="0">
                <a:solidFill>
                  <a:srgbClr val="0070C0"/>
                </a:solidFill>
              </a:rPr>
              <a:t>||</a:t>
            </a:r>
            <a:endParaRPr lang="hu-HU" sz="2800" dirty="0" smtClean="0">
              <a:solidFill>
                <a:srgbClr val="0070C0"/>
              </a:solidFill>
            </a:endParaRPr>
          </a:p>
          <a:p>
            <a:pPr lvl="1"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2800" dirty="0" smtClean="0">
                <a:solidFill>
                  <a:srgbClr val="0070C0"/>
                </a:solidFill>
              </a:rPr>
              <a:t>NEM    - </a:t>
            </a:r>
            <a:r>
              <a:rPr lang="hu-HU" sz="2800" b="1" dirty="0" smtClean="0">
                <a:solidFill>
                  <a:srgbClr val="0070C0"/>
                </a:solidFill>
              </a:rPr>
              <a:t>!          </a:t>
            </a:r>
            <a:r>
              <a:rPr lang="hu-HU" sz="2800" dirty="0" smtClean="0">
                <a:solidFill>
                  <a:srgbClr val="0070C0"/>
                </a:solidFill>
              </a:rPr>
              <a:t>if( </a:t>
            </a:r>
            <a:r>
              <a:rPr lang="hu-HU" sz="2800" b="1" dirty="0" smtClean="0">
                <a:solidFill>
                  <a:srgbClr val="0070C0"/>
                </a:solidFill>
              </a:rPr>
              <a:t>!</a:t>
            </a:r>
            <a:r>
              <a:rPr lang="hu-HU" sz="2800" dirty="0" smtClean="0">
                <a:solidFill>
                  <a:srgbClr val="0070C0"/>
                </a:solidFill>
              </a:rPr>
              <a:t>(a==b &amp;&amp; b==c) )</a:t>
            </a:r>
          </a:p>
          <a:p>
            <a:pPr lvl="1"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2800" b="1" dirty="0" smtClean="0">
                <a:solidFill>
                  <a:srgbClr val="0070C0"/>
                </a:solidFill>
              </a:rPr>
              <a:t>== </a:t>
            </a:r>
            <a:r>
              <a:rPr lang="hu-HU" sz="2800" dirty="0" smtClean="0">
                <a:solidFill>
                  <a:srgbClr val="0070C0"/>
                </a:solidFill>
              </a:rPr>
              <a:t>  -    Egyenlő</a:t>
            </a:r>
          </a:p>
          <a:p>
            <a:pPr lvl="1"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2800" b="1" dirty="0" smtClean="0">
                <a:solidFill>
                  <a:srgbClr val="0070C0"/>
                </a:solidFill>
              </a:rPr>
              <a:t>!=</a:t>
            </a:r>
            <a:r>
              <a:rPr lang="hu-HU" sz="2800" dirty="0" smtClean="0">
                <a:solidFill>
                  <a:srgbClr val="0070C0"/>
                </a:solidFill>
              </a:rPr>
              <a:t>   -   NEM Egyenlő</a:t>
            </a:r>
            <a:endParaRPr lang="hu-HU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59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0"/>
            <a:ext cx="7467600" cy="764704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gameLoop  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29086"/>
          </a:xfrm>
        </p:spPr>
        <p:txBody>
          <a:bodyPr>
            <a:normAutofit fontScale="70000" lnSpcReduction="20000"/>
          </a:bodyPr>
          <a:lstStyle/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200" dirty="0" smtClean="0">
                <a:solidFill>
                  <a:srgbClr val="0070C0"/>
                </a:solidFill>
              </a:rPr>
              <a:t>Állítsuk be az egyik függvény állandó futását. Ezt 40ms-enként elindítja a böngésző.</a:t>
            </a:r>
          </a:p>
          <a:p>
            <a:pPr marL="36576" indent="0">
              <a:buNone/>
            </a:pPr>
            <a:r>
              <a:rPr lang="hu-HU" sz="3200" dirty="0">
                <a:solidFill>
                  <a:schemeClr val="bg2"/>
                </a:solidFill>
              </a:rPr>
              <a:t>var interval = setInterval(gameLoop, </a:t>
            </a:r>
            <a:r>
              <a:rPr lang="hu-HU" sz="3200" dirty="0" smtClean="0">
                <a:solidFill>
                  <a:schemeClr val="bg2"/>
                </a:solidFill>
              </a:rPr>
              <a:t>40);</a:t>
            </a:r>
          </a:p>
          <a:p>
            <a:pPr marL="36576" indent="0">
              <a:buNone/>
            </a:pPr>
            <a:endParaRPr lang="hu-HU" sz="3200" dirty="0">
              <a:solidFill>
                <a:schemeClr val="bg2"/>
              </a:solidFill>
            </a:endParaRPr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200" dirty="0" smtClean="0">
                <a:solidFill>
                  <a:srgbClr val="0070C0"/>
                </a:solidFill>
              </a:rPr>
              <a:t>Írjuk meg az ismétlödő futású </a:t>
            </a:r>
            <a:r>
              <a:rPr lang="hu-HU" sz="3200" dirty="0" smtClean="0">
                <a:solidFill>
                  <a:schemeClr val="bg1"/>
                </a:solidFill>
              </a:rPr>
              <a:t>gameLoop</a:t>
            </a:r>
            <a:r>
              <a:rPr lang="hu-HU" sz="3200" dirty="0" smtClean="0">
                <a:solidFill>
                  <a:srgbClr val="0070C0"/>
                </a:solidFill>
              </a:rPr>
              <a:t> funkciót</a:t>
            </a:r>
          </a:p>
          <a:p>
            <a:pPr marL="36576" indent="0">
              <a:buNone/>
            </a:pPr>
            <a:r>
              <a:rPr lang="hu-HU" sz="3200" dirty="0">
                <a:solidFill>
                  <a:schemeClr val="bg2"/>
                </a:solidFill>
              </a:rPr>
              <a:t>function gameLoop()</a:t>
            </a:r>
          </a:p>
          <a:p>
            <a:pPr marL="36576" indent="0">
              <a:buNone/>
            </a:pPr>
            <a:r>
              <a:rPr lang="hu-HU" sz="3200" dirty="0">
                <a:solidFill>
                  <a:schemeClr val="bg2"/>
                </a:solidFill>
              </a:rPr>
              <a:t>{</a:t>
            </a:r>
          </a:p>
          <a:p>
            <a:pPr marL="36576" indent="0">
              <a:buNone/>
            </a:pPr>
            <a:r>
              <a:rPr lang="hu-HU" sz="3200" dirty="0">
                <a:solidFill>
                  <a:schemeClr val="bg2"/>
                </a:solidFill>
              </a:rPr>
              <a:t> </a:t>
            </a:r>
            <a:r>
              <a:rPr lang="hu-HU" sz="3200" dirty="0" smtClean="0">
                <a:solidFill>
                  <a:schemeClr val="bg2"/>
                </a:solidFill>
              </a:rPr>
              <a:t>  </a:t>
            </a:r>
            <a:r>
              <a:rPr lang="hu-HU" sz="3200" dirty="0">
                <a:solidFill>
                  <a:schemeClr val="bg2"/>
                </a:solidFill>
              </a:rPr>
              <a:t>if(target.status == 1</a:t>
            </a:r>
            <a:r>
              <a:rPr lang="hu-HU" sz="3200" dirty="0" smtClean="0">
                <a:solidFill>
                  <a:schemeClr val="bg2"/>
                </a:solidFill>
              </a:rPr>
              <a:t>) </a:t>
            </a:r>
            <a:r>
              <a:rPr lang="hu-HU" sz="3200" dirty="0" smtClean="0">
                <a:solidFill>
                  <a:srgbClr val="00B050"/>
                </a:solidFill>
              </a:rPr>
              <a:t>//ha status==1, akkor üldözzön</a:t>
            </a:r>
            <a:endParaRPr lang="hu-HU" sz="3200" dirty="0">
              <a:solidFill>
                <a:srgbClr val="00B050"/>
              </a:solidFill>
            </a:endParaRPr>
          </a:p>
          <a:p>
            <a:pPr marL="36576" indent="0">
              <a:buNone/>
            </a:pPr>
            <a:r>
              <a:rPr lang="hu-HU" sz="3200" dirty="0">
                <a:solidFill>
                  <a:schemeClr val="bg2"/>
                </a:solidFill>
              </a:rPr>
              <a:t>  {</a:t>
            </a:r>
          </a:p>
          <a:p>
            <a:pPr marL="36576" indent="0">
              <a:buNone/>
            </a:pPr>
            <a:r>
              <a:rPr lang="hu-HU" sz="3200" dirty="0">
                <a:solidFill>
                  <a:schemeClr val="bg2"/>
                </a:solidFill>
              </a:rPr>
              <a:t>    catchMouse</a:t>
            </a:r>
            <a:r>
              <a:rPr lang="hu-HU" sz="3200" dirty="0" smtClean="0">
                <a:solidFill>
                  <a:schemeClr val="bg2"/>
                </a:solidFill>
              </a:rPr>
              <a:t>(); </a:t>
            </a:r>
            <a:r>
              <a:rPr lang="hu-HU" sz="3200" dirty="0" smtClean="0">
                <a:solidFill>
                  <a:srgbClr val="00B050"/>
                </a:solidFill>
              </a:rPr>
              <a:t>//target és smile koordináták különbsége alapján üldöz</a:t>
            </a:r>
            <a:endParaRPr lang="hu-HU" sz="3200" dirty="0">
              <a:solidFill>
                <a:srgbClr val="00B050"/>
              </a:solidFill>
            </a:endParaRPr>
          </a:p>
          <a:p>
            <a:pPr marL="36576" indent="0">
              <a:buNone/>
            </a:pPr>
            <a:r>
              <a:rPr lang="hu-HU" sz="3200" dirty="0">
                <a:solidFill>
                  <a:schemeClr val="bg2"/>
                </a:solidFill>
              </a:rPr>
              <a:t>  }</a:t>
            </a:r>
          </a:p>
          <a:p>
            <a:pPr marL="36576" indent="0">
              <a:buNone/>
            </a:pPr>
            <a:r>
              <a:rPr lang="hu-HU" sz="3200" dirty="0">
                <a:solidFill>
                  <a:schemeClr val="bg2"/>
                </a:solidFill>
              </a:rPr>
              <a:t>  </a:t>
            </a:r>
            <a:r>
              <a:rPr lang="hu-HU" sz="3200" dirty="0" smtClean="0">
                <a:solidFill>
                  <a:schemeClr val="bg2"/>
                </a:solidFill>
              </a:rPr>
              <a:t>else </a:t>
            </a:r>
            <a:r>
              <a:rPr lang="hu-HU" sz="3200" dirty="0" smtClean="0">
                <a:solidFill>
                  <a:srgbClr val="00B050"/>
                </a:solidFill>
              </a:rPr>
              <a:t>//egyébként csak rajzoljon</a:t>
            </a:r>
            <a:endParaRPr lang="hu-HU" sz="3200" dirty="0">
              <a:solidFill>
                <a:srgbClr val="00B050"/>
              </a:solidFill>
            </a:endParaRPr>
          </a:p>
          <a:p>
            <a:pPr marL="36576" indent="0">
              <a:buNone/>
            </a:pPr>
            <a:r>
              <a:rPr lang="hu-HU" sz="3200" dirty="0">
                <a:solidFill>
                  <a:schemeClr val="bg2"/>
                </a:solidFill>
              </a:rPr>
              <a:t>  {</a:t>
            </a:r>
          </a:p>
          <a:p>
            <a:pPr marL="36576" indent="0">
              <a:buNone/>
            </a:pPr>
            <a:r>
              <a:rPr lang="hu-HU" sz="3200" dirty="0">
                <a:solidFill>
                  <a:schemeClr val="bg2"/>
                </a:solidFill>
              </a:rPr>
              <a:t>    drawSmile(mySmile);</a:t>
            </a:r>
          </a:p>
          <a:p>
            <a:pPr marL="36576" indent="0">
              <a:buNone/>
            </a:pPr>
            <a:r>
              <a:rPr lang="hu-HU" sz="3200" dirty="0">
                <a:solidFill>
                  <a:schemeClr val="bg2"/>
                </a:solidFill>
              </a:rPr>
              <a:t>  }</a:t>
            </a:r>
          </a:p>
          <a:p>
            <a:pPr marL="36576" indent="0">
              <a:buNone/>
            </a:pPr>
            <a:r>
              <a:rPr lang="hu-HU" sz="3200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565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7467600" cy="908720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 tudunk eddig?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28800"/>
            <a:ext cx="8352928" cy="489654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hu-HU" sz="4400" dirty="0" smtClean="0">
                <a:solidFill>
                  <a:srgbClr val="00B050"/>
                </a:solidFill>
              </a:rPr>
              <a:t>Programozni jó</a:t>
            </a:r>
          </a:p>
          <a:p>
            <a:pPr>
              <a:buFont typeface="Wingdings" pitchFamily="2" charset="2"/>
              <a:buChar char="Ø"/>
            </a:pPr>
            <a:r>
              <a:rPr lang="hu-HU" sz="4400" dirty="0" smtClean="0">
                <a:solidFill>
                  <a:srgbClr val="00B050"/>
                </a:solidFill>
              </a:rPr>
              <a:t>Játékot programozni még jobb</a:t>
            </a:r>
          </a:p>
          <a:p>
            <a:pPr>
              <a:buFont typeface="Wingdings" pitchFamily="2" charset="2"/>
              <a:buChar char="Ø"/>
            </a:pPr>
            <a:r>
              <a:rPr lang="hu-HU" sz="4400" dirty="0" smtClean="0">
                <a:solidFill>
                  <a:srgbClr val="00B050"/>
                </a:solidFill>
              </a:rPr>
              <a:t>HTML + JavaScript + notepad</a:t>
            </a:r>
          </a:p>
          <a:p>
            <a:pPr>
              <a:buFont typeface="Wingdings" pitchFamily="2" charset="2"/>
              <a:buChar char="Ø"/>
            </a:pPr>
            <a:r>
              <a:rPr lang="hu-HU" sz="4400" dirty="0" smtClean="0">
                <a:solidFill>
                  <a:srgbClr val="00B050"/>
                </a:solidFill>
              </a:rPr>
              <a:t>Consol</a:t>
            </a:r>
          </a:p>
          <a:p>
            <a:pPr lvl="1">
              <a:buFont typeface="Wingdings" pitchFamily="2" charset="2"/>
              <a:buChar char="Ø"/>
            </a:pPr>
            <a:r>
              <a:rPr lang="hu-HU" sz="4000" dirty="0" smtClean="0">
                <a:solidFill>
                  <a:srgbClr val="00B050"/>
                </a:solidFill>
              </a:rPr>
              <a:t>Helló Világ!   2+3=5</a:t>
            </a:r>
          </a:p>
          <a:p>
            <a:endParaRPr lang="hu-HU" sz="4400" dirty="0" smtClean="0">
              <a:solidFill>
                <a:srgbClr val="00B0F0"/>
              </a:solidFill>
            </a:endParaRPr>
          </a:p>
          <a:p>
            <a:pPr marL="448056" lvl="1" indent="0">
              <a:buNone/>
            </a:pPr>
            <a:endParaRPr lang="hu-HU" dirty="0" smtClean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pPr marL="36576" indent="0"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09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0"/>
            <a:ext cx="7467600" cy="764704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 az igazi  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3536" y="1772816"/>
            <a:ext cx="9144000" cy="4920974"/>
          </a:xfrm>
        </p:spPr>
        <p:txBody>
          <a:bodyPr>
            <a:normAutofit/>
          </a:bodyPr>
          <a:lstStyle/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200" dirty="0" smtClean="0">
                <a:solidFill>
                  <a:srgbClr val="0070C0"/>
                </a:solidFill>
              </a:rPr>
              <a:t>Mindíg nyomot hagy. Töröljük le a nyomokat. gameLoop-ban első sor legyen</a:t>
            </a:r>
          </a:p>
          <a:p>
            <a:pPr marL="36576" indent="0">
              <a:buNone/>
            </a:pPr>
            <a:r>
              <a:rPr lang="hu-HU" sz="2400" dirty="0" smtClean="0">
                <a:solidFill>
                  <a:schemeClr val="bg2"/>
                </a:solidFill>
              </a:rPr>
              <a:t>c.clearRect(0,0,canv.width</a:t>
            </a:r>
            <a:r>
              <a:rPr lang="hu-HU" sz="2400" dirty="0">
                <a:solidFill>
                  <a:schemeClr val="bg2"/>
                </a:solidFill>
              </a:rPr>
              <a:t>, canv.height</a:t>
            </a:r>
            <a:r>
              <a:rPr lang="hu-HU" sz="2400" dirty="0" smtClean="0">
                <a:solidFill>
                  <a:schemeClr val="bg2"/>
                </a:solidFill>
              </a:rPr>
              <a:t>); </a:t>
            </a:r>
            <a:r>
              <a:rPr lang="hu-HU" sz="2400" dirty="0" smtClean="0">
                <a:solidFill>
                  <a:srgbClr val="00B050"/>
                </a:solidFill>
              </a:rPr>
              <a:t>//egész törlése</a:t>
            </a:r>
          </a:p>
          <a:p>
            <a:pPr marL="36576" indent="0">
              <a:buNone/>
            </a:pPr>
            <a:endParaRPr lang="hu-HU" sz="2400" dirty="0" smtClean="0">
              <a:solidFill>
                <a:srgbClr val="00B050"/>
              </a:solidFill>
            </a:endParaRPr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200" dirty="0" smtClean="0">
                <a:solidFill>
                  <a:srgbClr val="C00000"/>
                </a:solidFill>
              </a:rPr>
              <a:t>Házi feladat: </a:t>
            </a:r>
            <a:r>
              <a:rPr lang="hu-HU" sz="3200" dirty="0" smtClean="0">
                <a:solidFill>
                  <a:srgbClr val="0070C0"/>
                </a:solidFill>
              </a:rPr>
              <a:t>jöjjön gyorsabban</a:t>
            </a:r>
            <a:endParaRPr lang="hu-HU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4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0"/>
            <a:ext cx="7467600" cy="764704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Hogy lesz ebből játék?  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22" y="980728"/>
            <a:ext cx="9144000" cy="5877272"/>
          </a:xfrm>
        </p:spPr>
        <p:txBody>
          <a:bodyPr>
            <a:normAutofit lnSpcReduction="10000"/>
          </a:bodyPr>
          <a:lstStyle/>
          <a:p>
            <a:pPr>
              <a:buClr>
                <a:srgbClr val="FF00FF"/>
              </a:buClr>
              <a:buFont typeface="Wingdings 2" pitchFamily="18" charset="2"/>
              <a:buChar char="P"/>
            </a:pPr>
            <a:r>
              <a:rPr lang="hu-HU" sz="3200" b="1" dirty="0" smtClean="0">
                <a:solidFill>
                  <a:srgbClr val="0070C0"/>
                </a:solidFill>
              </a:rPr>
              <a:t>Mi tudunk eddig?</a:t>
            </a:r>
          </a:p>
          <a:p>
            <a:pPr lvl="1">
              <a:buClr>
                <a:srgbClr val="FF00FF"/>
              </a:buClr>
              <a:buFont typeface="Wingdings 2" pitchFamily="18" charset="2"/>
              <a:buChar char="P"/>
            </a:pPr>
            <a:r>
              <a:rPr lang="hu-HU" sz="2800" dirty="0" smtClean="0">
                <a:solidFill>
                  <a:srgbClr val="0070C0"/>
                </a:solidFill>
              </a:rPr>
              <a:t>Tudunk rajzolni</a:t>
            </a:r>
          </a:p>
          <a:p>
            <a:pPr lvl="1">
              <a:buClr>
                <a:srgbClr val="FF00FF"/>
              </a:buClr>
              <a:buFont typeface="Wingdings 2" pitchFamily="18" charset="2"/>
              <a:buChar char="P"/>
            </a:pPr>
            <a:r>
              <a:rPr lang="hu-HU" sz="2800" dirty="0" smtClean="0">
                <a:solidFill>
                  <a:srgbClr val="0070C0"/>
                </a:solidFill>
              </a:rPr>
              <a:t>Változók, objektumok, ciklus és feltételek kezelése</a:t>
            </a:r>
          </a:p>
          <a:p>
            <a:pPr lvl="1">
              <a:buClr>
                <a:srgbClr val="FF00FF"/>
              </a:buClr>
              <a:buFont typeface="Wingdings 2" pitchFamily="18" charset="2"/>
              <a:buChar char="P"/>
            </a:pPr>
            <a:r>
              <a:rPr lang="hu-HU" sz="2800" dirty="0" smtClean="0">
                <a:solidFill>
                  <a:srgbClr val="0070C0"/>
                </a:solidFill>
              </a:rPr>
              <a:t>Eseménykezelés: egér és billentyű</a:t>
            </a:r>
          </a:p>
          <a:p>
            <a:pPr lvl="1">
              <a:buClr>
                <a:srgbClr val="FF00FF"/>
              </a:buClr>
              <a:buFont typeface="Wingdings 2" pitchFamily="18" charset="2"/>
              <a:buChar char="P"/>
            </a:pPr>
            <a:r>
              <a:rPr lang="hu-HU" sz="2800" dirty="0" smtClean="0">
                <a:solidFill>
                  <a:srgbClr val="0070C0"/>
                </a:solidFill>
              </a:rPr>
              <a:t>Egy kis matek – üldözés számítása</a:t>
            </a:r>
          </a:p>
          <a:p>
            <a:pPr>
              <a:spcBef>
                <a:spcPts val="1200"/>
              </a:spcBef>
              <a:buClr>
                <a:srgbClr val="FF00FF"/>
              </a:buClr>
              <a:buFont typeface="Wingdings 2" pitchFamily="18" charset="2"/>
              <a:buChar char="P"/>
            </a:pPr>
            <a:r>
              <a:rPr lang="hu-HU" sz="3200" b="1" dirty="0" smtClean="0">
                <a:solidFill>
                  <a:srgbClr val="0070C0"/>
                </a:solidFill>
              </a:rPr>
              <a:t>Mi kell még egy játékhoz? – </a:t>
            </a:r>
            <a:r>
              <a:rPr lang="hu-HU" sz="3200" b="1" dirty="0" smtClean="0">
                <a:solidFill>
                  <a:srgbClr val="C00000"/>
                </a:solidFill>
              </a:rPr>
              <a:t>Ez már elég!</a:t>
            </a:r>
          </a:p>
          <a:p>
            <a:pPr>
              <a:spcBef>
                <a:spcPts val="1200"/>
              </a:spcBef>
              <a:buClr>
                <a:srgbClr val="FF00FF"/>
              </a:buClr>
              <a:buFont typeface="Wingdings 2" pitchFamily="18" charset="2"/>
              <a:buChar char="P"/>
            </a:pPr>
            <a:r>
              <a:rPr lang="hu-HU" sz="3200" b="1" dirty="0" smtClean="0">
                <a:solidFill>
                  <a:srgbClr val="0070C0"/>
                </a:solidFill>
              </a:rPr>
              <a:t>De lehet fokozni</a:t>
            </a:r>
          </a:p>
          <a:p>
            <a:pPr lvl="1">
              <a:buClr>
                <a:srgbClr val="FF00FF"/>
              </a:buClr>
              <a:buFont typeface="Wingdings 2" pitchFamily="18" charset="2"/>
              <a:buChar char="P"/>
            </a:pPr>
            <a:r>
              <a:rPr lang="hu-HU" sz="2800" dirty="0" smtClean="0">
                <a:solidFill>
                  <a:srgbClr val="0070C0"/>
                </a:solidFill>
              </a:rPr>
              <a:t>Hang és képek</a:t>
            </a:r>
          </a:p>
          <a:p>
            <a:pPr lvl="1">
              <a:buClr>
                <a:srgbClr val="FF00FF"/>
              </a:buClr>
              <a:buFont typeface="Wingdings 2" pitchFamily="18" charset="2"/>
              <a:buChar char="P"/>
            </a:pPr>
            <a:r>
              <a:rPr lang="hu-HU" sz="2800" dirty="0" smtClean="0">
                <a:solidFill>
                  <a:srgbClr val="0070C0"/>
                </a:solidFill>
              </a:rPr>
              <a:t>Több objektum</a:t>
            </a:r>
          </a:p>
          <a:p>
            <a:pPr lvl="1">
              <a:buClr>
                <a:srgbClr val="FF00FF"/>
              </a:buClr>
              <a:buFont typeface="Wingdings 2" pitchFamily="18" charset="2"/>
              <a:buChar char="P"/>
            </a:pPr>
            <a:r>
              <a:rPr lang="hu-HU" sz="2800" dirty="0" smtClean="0">
                <a:solidFill>
                  <a:srgbClr val="0070C0"/>
                </a:solidFill>
              </a:rPr>
              <a:t>Effektek</a:t>
            </a:r>
          </a:p>
          <a:p>
            <a:pPr>
              <a:buClr>
                <a:srgbClr val="FF00FF"/>
              </a:buClr>
              <a:buFont typeface="Wingdings 2" pitchFamily="18" charset="2"/>
              <a:buChar char="P"/>
            </a:pPr>
            <a:r>
              <a:rPr lang="hu-HU" sz="3200" b="1" dirty="0" smtClean="0">
                <a:solidFill>
                  <a:srgbClr val="0070C0"/>
                </a:solidFill>
              </a:rPr>
              <a:t>és kell egy jó játékötlet...</a:t>
            </a:r>
          </a:p>
          <a:p>
            <a:endParaRPr lang="hu-HU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12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0"/>
            <a:ext cx="7467600" cy="764704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Következő alkalmak  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36712"/>
            <a:ext cx="8892480" cy="5904656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hu-HU" sz="3200" b="1" dirty="0" smtClean="0">
                <a:solidFill>
                  <a:srgbClr val="0070C0"/>
                </a:solidFill>
              </a:rPr>
              <a:t>Írunk egy teljes játékot – </a:t>
            </a:r>
            <a:r>
              <a:rPr lang="hu-HU" sz="3200" dirty="0" smtClean="0">
                <a:solidFill>
                  <a:srgbClr val="0070C0"/>
                </a:solidFill>
              </a:rPr>
              <a:t>mindenki magának</a:t>
            </a:r>
          </a:p>
          <a:p>
            <a:pPr lvl="1"/>
            <a:r>
              <a:rPr lang="hu-HU" sz="2800" dirty="0" smtClean="0">
                <a:solidFill>
                  <a:srgbClr val="0070C0"/>
                </a:solidFill>
              </a:rPr>
              <a:t>Pálya és akadályok</a:t>
            </a:r>
          </a:p>
          <a:p>
            <a:pPr lvl="1"/>
            <a:r>
              <a:rPr lang="hu-HU" sz="2800" dirty="0" smtClean="0">
                <a:solidFill>
                  <a:srgbClr val="0070C0"/>
                </a:solidFill>
              </a:rPr>
              <a:t>Pontok és legjobb eredmény</a:t>
            </a:r>
          </a:p>
          <a:p>
            <a:pPr lvl="1"/>
            <a:r>
              <a:rPr lang="hu-HU" sz="2800" dirty="0" smtClean="0">
                <a:solidFill>
                  <a:srgbClr val="0070C0"/>
                </a:solidFill>
              </a:rPr>
              <a:t>Grafika, hang és effektek</a:t>
            </a:r>
          </a:p>
          <a:p>
            <a:pPr marL="448056" lvl="1" indent="0">
              <a:buNone/>
            </a:pPr>
            <a:endParaRPr lang="hu-HU" sz="2800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hu-HU" sz="3200" b="1" dirty="0" smtClean="0">
                <a:solidFill>
                  <a:srgbClr val="0070C0"/>
                </a:solidFill>
              </a:rPr>
              <a:t>Áttérünk egy profi fejlesztői környezetre</a:t>
            </a:r>
          </a:p>
          <a:p>
            <a:pPr lvl="1"/>
            <a:r>
              <a:rPr lang="hu-HU" sz="2800" dirty="0" smtClean="0">
                <a:solidFill>
                  <a:srgbClr val="0070C0"/>
                </a:solidFill>
              </a:rPr>
              <a:t>Kódkiegészítés</a:t>
            </a:r>
          </a:p>
          <a:p>
            <a:pPr lvl="1"/>
            <a:r>
              <a:rPr lang="hu-HU" sz="2800" dirty="0" smtClean="0">
                <a:solidFill>
                  <a:srgbClr val="0070C0"/>
                </a:solidFill>
              </a:rPr>
              <a:t>Kód navigálás: listák és térkép</a:t>
            </a:r>
          </a:p>
          <a:p>
            <a:pPr lvl="1"/>
            <a:r>
              <a:rPr lang="hu-HU" sz="2800" dirty="0" smtClean="0">
                <a:solidFill>
                  <a:srgbClr val="0070C0"/>
                </a:solidFill>
              </a:rPr>
              <a:t>Gépelés közbeni automatikus futás</a:t>
            </a:r>
          </a:p>
          <a:p>
            <a:pPr lvl="1"/>
            <a:r>
              <a:rPr lang="hu-HU" sz="2800" dirty="0" smtClean="0">
                <a:solidFill>
                  <a:srgbClr val="0070C0"/>
                </a:solidFill>
              </a:rPr>
              <a:t>Megtanulunk debuggolni</a:t>
            </a:r>
          </a:p>
          <a:p>
            <a:pPr lvl="1"/>
            <a:endParaRPr lang="hu-HU" sz="2800" dirty="0" smtClean="0">
              <a:solidFill>
                <a:srgbClr val="0070C0"/>
              </a:solidFill>
            </a:endParaRP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hu-HU" sz="3200" b="1" dirty="0" smtClean="0">
                <a:solidFill>
                  <a:srgbClr val="0070C0"/>
                </a:solidFill>
              </a:rPr>
              <a:t>Szó lesz játéktervezésről is</a:t>
            </a:r>
          </a:p>
          <a:p>
            <a:pPr lvl="1">
              <a:spcBef>
                <a:spcPts val="1200"/>
              </a:spcBef>
            </a:pPr>
            <a:r>
              <a:rPr lang="hu-HU" sz="2800" dirty="0" smtClean="0">
                <a:solidFill>
                  <a:srgbClr val="0070C0"/>
                </a:solidFill>
              </a:rPr>
              <a:t>Hogy csinálják a nagyok?</a:t>
            </a:r>
          </a:p>
          <a:p>
            <a:pPr lvl="1">
              <a:spcBef>
                <a:spcPts val="1200"/>
              </a:spcBef>
            </a:pPr>
            <a:r>
              <a:rPr lang="hu-HU" sz="2800" dirty="0" smtClean="0">
                <a:solidFill>
                  <a:srgbClr val="0070C0"/>
                </a:solidFill>
              </a:rPr>
              <a:t>Mi az a </a:t>
            </a:r>
            <a:r>
              <a:rPr lang="hu-HU" sz="2800" b="1" dirty="0" smtClean="0">
                <a:solidFill>
                  <a:schemeClr val="accent2">
                    <a:lumMod val="75000"/>
                  </a:schemeClr>
                </a:solidFill>
              </a:rPr>
              <a:t>GDD</a:t>
            </a:r>
            <a:r>
              <a:rPr lang="hu-HU" sz="2800" dirty="0" smtClean="0">
                <a:solidFill>
                  <a:srgbClr val="0070C0"/>
                </a:solidFill>
              </a:rPr>
              <a:t> és mire jó?</a:t>
            </a:r>
          </a:p>
          <a:p>
            <a:pPr lvl="1">
              <a:spcBef>
                <a:spcPts val="1200"/>
              </a:spcBef>
            </a:pPr>
            <a:r>
              <a:rPr lang="hu-HU" sz="2800" dirty="0" smtClean="0">
                <a:solidFill>
                  <a:srgbClr val="0070C0"/>
                </a:solidFill>
              </a:rPr>
              <a:t>Miért fontos az </a:t>
            </a:r>
            <a:r>
              <a:rPr lang="hu-HU" sz="2800" b="1" dirty="0" smtClean="0">
                <a:solidFill>
                  <a:srgbClr val="7030A0"/>
                </a:solidFill>
              </a:rPr>
              <a:t>fps</a:t>
            </a:r>
            <a:r>
              <a:rPr lang="hu-HU" sz="2800" dirty="0" smtClean="0">
                <a:solidFill>
                  <a:srgbClr val="0070C0"/>
                </a:solidFill>
              </a:rPr>
              <a:t> és hogyan bánjunk vele?</a:t>
            </a:r>
          </a:p>
        </p:txBody>
      </p:sp>
    </p:spTree>
    <p:extLst>
      <p:ext uri="{BB962C8B-B14F-4D97-AF65-F5344CB8AC3E}">
        <p14:creationId xmlns:p14="http://schemas.microsoft.com/office/powerpoint/2010/main" val="423877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776864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Első programunk eredménye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568952" cy="5760640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Nézzük meg a </a:t>
            </a:r>
            <a:r>
              <a:rPr lang="hu-HU" dirty="0" smtClean="0">
                <a:solidFill>
                  <a:schemeClr val="bg1"/>
                </a:solidFill>
              </a:rPr>
              <a:t>Consol</a:t>
            </a:r>
            <a:r>
              <a:rPr lang="hu-HU" dirty="0" smtClean="0">
                <a:solidFill>
                  <a:srgbClr val="0070C0"/>
                </a:solidFill>
              </a:rPr>
              <a:t> tartalmát</a:t>
            </a:r>
          </a:p>
          <a:p>
            <a:pPr marL="36576" indent="0">
              <a:buNone/>
            </a:pPr>
            <a:r>
              <a:rPr lang="hu-HU" dirty="0">
                <a:solidFill>
                  <a:schemeClr val="bg1"/>
                </a:solidFill>
              </a:rPr>
              <a:t>&lt;html&gt;</a:t>
            </a:r>
          </a:p>
          <a:p>
            <a:pPr marL="36576" indent="0">
              <a:buNone/>
            </a:pPr>
            <a:r>
              <a:rPr lang="hu-HU" dirty="0">
                <a:solidFill>
                  <a:schemeClr val="bg1"/>
                </a:solidFill>
              </a:rPr>
              <a:t>	&lt;body&gt;</a:t>
            </a:r>
          </a:p>
          <a:p>
            <a:pPr marL="36576" indent="0">
              <a:buNone/>
            </a:pPr>
            <a:r>
              <a:rPr lang="hu-HU" dirty="0">
                <a:solidFill>
                  <a:schemeClr val="bg1"/>
                </a:solidFill>
              </a:rPr>
              <a:t>		&lt;script&gt;</a:t>
            </a:r>
          </a:p>
          <a:p>
            <a:pPr marL="36576" indent="0">
              <a:buNone/>
            </a:pPr>
            <a:r>
              <a:rPr lang="hu-HU" dirty="0">
                <a:solidFill>
                  <a:schemeClr val="bg1"/>
                </a:solidFill>
              </a:rPr>
              <a:t>			console.log("Helló Világ!");		</a:t>
            </a:r>
          </a:p>
          <a:p>
            <a:pPr marL="36576" indent="0">
              <a:buNone/>
            </a:pPr>
            <a:r>
              <a:rPr lang="hu-HU" dirty="0">
                <a:solidFill>
                  <a:schemeClr val="bg1"/>
                </a:solidFill>
              </a:rPr>
              <a:t>		&lt;/script&gt;</a:t>
            </a:r>
          </a:p>
          <a:p>
            <a:pPr marL="36576" indent="0">
              <a:buNone/>
            </a:pPr>
            <a:r>
              <a:rPr lang="hu-HU" dirty="0">
                <a:solidFill>
                  <a:schemeClr val="bg1"/>
                </a:solidFill>
              </a:rPr>
              <a:t>	&lt;/body&gt;</a:t>
            </a:r>
          </a:p>
          <a:p>
            <a:pPr marL="36576" indent="0">
              <a:buNone/>
            </a:pPr>
            <a:r>
              <a:rPr lang="hu-HU" dirty="0">
                <a:solidFill>
                  <a:schemeClr val="bg1"/>
                </a:solidFill>
              </a:rPr>
              <a:t>&lt;/html</a:t>
            </a:r>
            <a:r>
              <a:rPr lang="hu-HU" dirty="0" smtClean="0">
                <a:solidFill>
                  <a:schemeClr val="bg1"/>
                </a:solidFill>
              </a:rPr>
              <a:t>&gt;</a:t>
            </a:r>
            <a:endParaRPr lang="hu-HU" dirty="0">
              <a:solidFill>
                <a:srgbClr val="0070C0"/>
              </a:solidFill>
            </a:endParaRP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A </a:t>
            </a:r>
            <a:r>
              <a:rPr lang="hu-HU" dirty="0" smtClean="0">
                <a:solidFill>
                  <a:srgbClr val="7030A0"/>
                </a:solidFill>
              </a:rPr>
              <a:t>console</a:t>
            </a:r>
            <a:r>
              <a:rPr lang="hu-HU" dirty="0" smtClean="0">
                <a:solidFill>
                  <a:srgbClr val="0070C0"/>
                </a:solidFill>
              </a:rPr>
              <a:t> utasítás a </a:t>
            </a:r>
            <a:r>
              <a:rPr lang="hu-HU" dirty="0" smtClean="0">
                <a:solidFill>
                  <a:schemeClr val="bg1"/>
                </a:solidFill>
              </a:rPr>
              <a:t>Console</a:t>
            </a:r>
            <a:r>
              <a:rPr lang="hu-HU" dirty="0" smtClean="0">
                <a:solidFill>
                  <a:srgbClr val="0070C0"/>
                </a:solidFill>
              </a:rPr>
              <a:t> területre ír.</a:t>
            </a:r>
          </a:p>
          <a:p>
            <a:pPr lvl="1"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>
                <a:solidFill>
                  <a:srgbClr val="0070C0"/>
                </a:solidFill>
              </a:rPr>
              <a:t>console.log("3+2="+(3+2</a:t>
            </a:r>
            <a:r>
              <a:rPr lang="hu-HU" dirty="0" smtClean="0">
                <a:solidFill>
                  <a:srgbClr val="0070C0"/>
                </a:solidFill>
              </a:rPr>
              <a:t>));</a:t>
            </a:r>
          </a:p>
          <a:p>
            <a:pPr lvl="1">
              <a:buClr>
                <a:srgbClr val="FF00FF"/>
              </a:buClr>
              <a:buFont typeface="Arial" pitchFamily="34" charset="0"/>
              <a:buChar char="#"/>
            </a:pPr>
            <a:endParaRPr lang="hu-HU" dirty="0" smtClean="0">
              <a:solidFill>
                <a:srgbClr val="0070C0"/>
              </a:solidFill>
            </a:endParaRP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Ezt böngészőben is megnézhetjük:</a:t>
            </a:r>
          </a:p>
          <a:p>
            <a:pPr lvl="1"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>
                <a:solidFill>
                  <a:srgbClr val="0070C0"/>
                </a:solidFill>
              </a:rPr>
              <a:t>Chrome: </a:t>
            </a:r>
            <a:r>
              <a:rPr lang="hu-HU" dirty="0">
                <a:solidFill>
                  <a:schemeClr val="bg1"/>
                </a:solidFill>
              </a:rPr>
              <a:t>Ctrl+Shift+i</a:t>
            </a:r>
            <a:endParaRPr lang="hu-HU" dirty="0">
              <a:solidFill>
                <a:srgbClr val="0070C0"/>
              </a:solidFill>
            </a:endParaRPr>
          </a:p>
          <a:p>
            <a:pPr lvl="1"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>
                <a:solidFill>
                  <a:srgbClr val="0070C0"/>
                </a:solidFill>
              </a:rPr>
              <a:t>Firefox: </a:t>
            </a:r>
            <a:r>
              <a:rPr lang="hu-HU" dirty="0">
                <a:solidFill>
                  <a:schemeClr val="bg1"/>
                </a:solidFill>
              </a:rPr>
              <a:t>Ctrl+Shift+k</a:t>
            </a:r>
          </a:p>
          <a:p>
            <a:pPr marL="36576" indent="0">
              <a:buClr>
                <a:srgbClr val="FF00FF"/>
              </a:buClr>
              <a:buNone/>
            </a:pPr>
            <a:endParaRPr lang="hu-HU" dirty="0" smtClean="0">
              <a:solidFill>
                <a:srgbClr val="0070C0"/>
              </a:solidFill>
            </a:endParaRP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40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467600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Hogy működik ez?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568952" cy="576064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hu-HU" dirty="0" smtClean="0">
                <a:solidFill>
                  <a:srgbClr val="0070C0"/>
                </a:solidFill>
              </a:rPr>
              <a:t>Böngésző </a:t>
            </a:r>
            <a:r>
              <a:rPr lang="hu-HU" dirty="0">
                <a:solidFill>
                  <a:srgbClr val="0070C0"/>
                </a:solidFill>
              </a:rPr>
              <a:t>értelmezi HTML-t sorról sorra és felépíti a memóriában a szerkezetet.</a:t>
            </a:r>
          </a:p>
          <a:p>
            <a:pPr>
              <a:buFont typeface="Wingdings" pitchFamily="2" charset="2"/>
              <a:buChar char="Ø"/>
            </a:pPr>
            <a:r>
              <a:rPr lang="hu-HU" dirty="0">
                <a:solidFill>
                  <a:srgbClr val="0070C0"/>
                </a:solidFill>
              </a:rPr>
              <a:t>script-ben talál egy utasítást - értelmezi és végrehajtja az itt található JavaScript utasításokat</a:t>
            </a:r>
          </a:p>
          <a:p>
            <a:pPr>
              <a:buFont typeface="Wingdings" pitchFamily="2" charset="2"/>
              <a:buChar char="Ø"/>
            </a:pPr>
            <a:r>
              <a:rPr lang="hu-HU" dirty="0">
                <a:solidFill>
                  <a:srgbClr val="0070C0"/>
                </a:solidFill>
              </a:rPr>
              <a:t>console.log("3+2="+(3+2));</a:t>
            </a:r>
          </a:p>
          <a:p>
            <a:pPr>
              <a:buFont typeface="Wingdings" pitchFamily="2" charset="2"/>
              <a:buChar char="Ø"/>
            </a:pPr>
            <a:r>
              <a:rPr lang="hu-HU" dirty="0">
                <a:solidFill>
                  <a:srgbClr val="0070C0"/>
                </a:solidFill>
              </a:rPr>
              <a:t>Ha több is van fentről lefelé halad.</a:t>
            </a:r>
          </a:p>
          <a:p>
            <a:pPr>
              <a:buFont typeface="Wingdings" pitchFamily="2" charset="2"/>
              <a:buChar char="Ø"/>
            </a:pPr>
            <a:r>
              <a:rPr lang="hu-HU" dirty="0">
                <a:solidFill>
                  <a:srgbClr val="0070C0"/>
                </a:solidFill>
              </a:rPr>
              <a:t>Ez egy dinamikus működés. Elöszőr megjeleníti a HTML struktúrát, majd az </a:t>
            </a:r>
            <a:r>
              <a:rPr lang="hu-HU" dirty="0" smtClean="0">
                <a:solidFill>
                  <a:srgbClr val="0070C0"/>
                </a:solidFill>
              </a:rPr>
              <a:t>aktív elemeik (mint </a:t>
            </a:r>
            <a:r>
              <a:rPr lang="hu-HU" dirty="0">
                <a:solidFill>
                  <a:srgbClr val="0070C0"/>
                </a:solidFill>
              </a:rPr>
              <a:t>a </a:t>
            </a:r>
            <a:r>
              <a:rPr lang="hu-HU" dirty="0" smtClean="0">
                <a:solidFill>
                  <a:srgbClr val="0070C0"/>
                </a:solidFill>
              </a:rPr>
              <a:t>script) </a:t>
            </a:r>
            <a:r>
              <a:rPr lang="hu-HU" dirty="0">
                <a:solidFill>
                  <a:srgbClr val="0070C0"/>
                </a:solidFill>
              </a:rPr>
              <a:t>alapján akár módosíthatja is.</a:t>
            </a:r>
          </a:p>
          <a:p>
            <a:pPr>
              <a:buFont typeface="Wingdings" pitchFamily="2" charset="2"/>
              <a:buChar char="Ø"/>
            </a:pPr>
            <a:r>
              <a:rPr lang="hu-HU" dirty="0">
                <a:solidFill>
                  <a:srgbClr val="0070C0"/>
                </a:solidFill>
              </a:rPr>
              <a:t>Változtatnak még CSS és más eseményekhez kötöt programrészek, CSS elemek (hover effekt</a:t>
            </a:r>
            <a:r>
              <a:rPr lang="hu-HU" dirty="0" smtClean="0">
                <a:solidFill>
                  <a:srgbClr val="0070C0"/>
                </a:solidFill>
              </a:rPr>
              <a:t>)</a:t>
            </a:r>
          </a:p>
          <a:p>
            <a:pPr>
              <a:buFont typeface="Wingdings" pitchFamily="2" charset="2"/>
              <a:buChar char="Ø"/>
            </a:pPr>
            <a:endParaRPr lang="hu-HU" dirty="0" smtClean="0">
              <a:solidFill>
                <a:srgbClr val="0070C0"/>
              </a:solidFill>
            </a:endParaRPr>
          </a:p>
          <a:p>
            <a:endParaRPr lang="hu-HU" dirty="0" smtClean="0">
              <a:solidFill>
                <a:srgbClr val="0070C0"/>
              </a:solidFill>
            </a:endParaRPr>
          </a:p>
          <a:p>
            <a:endParaRPr lang="hu-HU" dirty="0" smtClean="0">
              <a:solidFill>
                <a:srgbClr val="0070C0"/>
              </a:solidFill>
            </a:endParaRPr>
          </a:p>
          <a:p>
            <a:endParaRPr lang="hu-HU" dirty="0" smtClean="0">
              <a:solidFill>
                <a:srgbClr val="0070C0"/>
              </a:solidFill>
            </a:endParaRPr>
          </a:p>
          <a:p>
            <a:endParaRPr lang="hu-HU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02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0"/>
            <a:ext cx="7467600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szerkesztés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568952" cy="5472608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  <a:buFont typeface="Arial" pitchFamily="34" charset="0"/>
              <a:buChar char="#"/>
            </a:pPr>
            <a:r>
              <a:rPr lang="hu-HU" sz="3400" dirty="0">
                <a:solidFill>
                  <a:srgbClr val="0070C0"/>
                </a:solidFill>
              </a:rPr>
              <a:t>A programozó lusta, ha lehet mással végezteti a munkát:</a:t>
            </a:r>
          </a:p>
          <a:p>
            <a:pPr lvl="1">
              <a:buFont typeface="Arial" pitchFamily="34" charset="0"/>
              <a:buChar char="#"/>
            </a:pPr>
            <a:r>
              <a:rPr lang="hu-HU" sz="3400" dirty="0" smtClean="0">
                <a:solidFill>
                  <a:srgbClr val="0070C0"/>
                </a:solidFill>
              </a:rPr>
              <a:t>nem </a:t>
            </a:r>
            <a:r>
              <a:rPr lang="hu-HU" sz="3400" dirty="0">
                <a:solidFill>
                  <a:srgbClr val="0070C0"/>
                </a:solidFill>
              </a:rPr>
              <a:t>gépel, hanem másol ahol tud.</a:t>
            </a:r>
          </a:p>
          <a:p>
            <a:pPr lvl="1">
              <a:buFont typeface="Arial" pitchFamily="34" charset="0"/>
              <a:buChar char="#"/>
            </a:pPr>
            <a:r>
              <a:rPr lang="hu-HU" sz="3400" dirty="0" smtClean="0">
                <a:solidFill>
                  <a:srgbClr val="0070C0"/>
                </a:solidFill>
              </a:rPr>
              <a:t>amit </a:t>
            </a:r>
            <a:r>
              <a:rPr lang="hu-HU" sz="3400" dirty="0">
                <a:solidFill>
                  <a:srgbClr val="0070C0"/>
                </a:solidFill>
              </a:rPr>
              <a:t>lehet újra hasznosít.</a:t>
            </a:r>
          </a:p>
          <a:p>
            <a:pPr>
              <a:spcAft>
                <a:spcPts val="600"/>
              </a:spcAft>
              <a:buFont typeface="Arial" pitchFamily="34" charset="0"/>
              <a:buChar char="#"/>
            </a:pPr>
            <a:r>
              <a:rPr lang="hu-HU" sz="3400" dirty="0" smtClean="0">
                <a:solidFill>
                  <a:srgbClr val="0070C0"/>
                </a:solidFill>
              </a:rPr>
              <a:t>Beírás </a:t>
            </a:r>
            <a:r>
              <a:rPr lang="hu-HU" sz="3400" dirty="0">
                <a:solidFill>
                  <a:srgbClr val="0070C0"/>
                </a:solidFill>
              </a:rPr>
              <a:t>gyorsítása: </a:t>
            </a:r>
          </a:p>
          <a:p>
            <a:pPr lvl="1">
              <a:buFont typeface="Arial" pitchFamily="34" charset="0"/>
              <a:buChar char="#"/>
            </a:pPr>
            <a:r>
              <a:rPr lang="hu-HU" sz="3400" dirty="0">
                <a:solidFill>
                  <a:srgbClr val="0070C0"/>
                </a:solidFill>
              </a:rPr>
              <a:t>Kijelölés: </a:t>
            </a:r>
            <a:r>
              <a:rPr lang="hu-HU" sz="3400" dirty="0" smtClean="0">
                <a:solidFill>
                  <a:srgbClr val="0070C0"/>
                </a:solidFill>
              </a:rPr>
              <a:t>SHIFT+nyilak / End / Home+megint </a:t>
            </a:r>
            <a:r>
              <a:rPr lang="hu-HU" sz="3400" dirty="0">
                <a:solidFill>
                  <a:srgbClr val="0070C0"/>
                </a:solidFill>
              </a:rPr>
              <a:t>nyilak; CTRL+C &amp; CTRL+V </a:t>
            </a:r>
          </a:p>
          <a:p>
            <a:pPr>
              <a:spcAft>
                <a:spcPts val="600"/>
              </a:spcAft>
              <a:buFont typeface="Arial" pitchFamily="34" charset="0"/>
              <a:buChar char="#"/>
            </a:pPr>
            <a:r>
              <a:rPr lang="hu-HU" sz="3400" dirty="0">
                <a:solidFill>
                  <a:srgbClr val="0070C0"/>
                </a:solidFill>
              </a:rPr>
              <a:t>Navigálás: nyilak / CTRL + nyilak szavanként ugrál / End / Home / CTRL+Home/End dokumentum eleje, vége</a:t>
            </a:r>
          </a:p>
          <a:p>
            <a:pPr>
              <a:spcAft>
                <a:spcPts val="600"/>
              </a:spcAft>
              <a:buFont typeface="Arial" pitchFamily="34" charset="0"/>
              <a:buChar char="#"/>
            </a:pPr>
            <a:r>
              <a:rPr lang="hu-HU" sz="3400" dirty="0">
                <a:solidFill>
                  <a:srgbClr val="0070C0"/>
                </a:solidFill>
              </a:rPr>
              <a:t>CTRL+F </a:t>
            </a:r>
            <a:r>
              <a:rPr lang="hu-HU" sz="3400" dirty="0" smtClean="0">
                <a:solidFill>
                  <a:srgbClr val="0070C0"/>
                </a:solidFill>
              </a:rPr>
              <a:t>– keresés; CTRL+H </a:t>
            </a:r>
            <a:r>
              <a:rPr lang="hu-HU" sz="3400" dirty="0">
                <a:solidFill>
                  <a:srgbClr val="0070C0"/>
                </a:solidFill>
              </a:rPr>
              <a:t>- keresés és csere</a:t>
            </a:r>
          </a:p>
          <a:p>
            <a:pPr>
              <a:spcAft>
                <a:spcPts val="600"/>
              </a:spcAft>
              <a:buFont typeface="Arial" pitchFamily="34" charset="0"/>
              <a:buChar char="#"/>
            </a:pPr>
            <a:r>
              <a:rPr lang="hu-HU" sz="3400" dirty="0">
                <a:solidFill>
                  <a:srgbClr val="0070C0"/>
                </a:solidFill>
              </a:rPr>
              <a:t>Szövegszerkesztőknek vannak saját billenytyűkombinációi, amik általában át is definiálhatóak.</a:t>
            </a:r>
          </a:p>
          <a:p>
            <a:pPr>
              <a:spcAft>
                <a:spcPts val="600"/>
              </a:spcAft>
              <a:buFont typeface="Arial" pitchFamily="34" charset="0"/>
              <a:buChar char="#"/>
            </a:pPr>
            <a:r>
              <a:rPr lang="hu-HU" sz="3400" dirty="0">
                <a:solidFill>
                  <a:srgbClr val="0070C0"/>
                </a:solidFill>
              </a:rPr>
              <a:t>Szövegszerkesztők makrózhatók is és a makrókat billentyűvel elő lehet hívni.</a:t>
            </a:r>
          </a:p>
          <a:p>
            <a:pPr>
              <a:spcAft>
                <a:spcPts val="600"/>
              </a:spcAft>
              <a:buFont typeface="Arial" pitchFamily="34" charset="0"/>
              <a:buChar char="#"/>
            </a:pPr>
            <a:r>
              <a:rPr lang="hu-HU" sz="3400" dirty="0">
                <a:solidFill>
                  <a:srgbClr val="0070C0"/>
                </a:solidFill>
              </a:rPr>
              <a:t>Mindenki kialakítja a saját környezetét és srtílusát</a:t>
            </a:r>
            <a:r>
              <a:rPr lang="hu-HU" sz="3400" dirty="0" smtClean="0">
                <a:solidFill>
                  <a:srgbClr val="0070C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93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467600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Rajzoljunk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76064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hu-HU" dirty="0" smtClean="0">
                <a:solidFill>
                  <a:srgbClr val="0070C0"/>
                </a:solidFill>
              </a:rPr>
              <a:t>Gépelés, ha lemaradsz Github</a:t>
            </a:r>
          </a:p>
          <a:p>
            <a:pPr lvl="1"/>
            <a:r>
              <a:rPr lang="hu-HU" sz="3600" dirty="0">
                <a:solidFill>
                  <a:srgbClr val="0070C0"/>
                </a:solidFill>
                <a:hlinkClick r:id="rId3"/>
              </a:rPr>
              <a:t>https://</a:t>
            </a:r>
            <a:r>
              <a:rPr lang="hu-HU" sz="3600" dirty="0" smtClean="0">
                <a:solidFill>
                  <a:srgbClr val="0070C0"/>
                </a:solidFill>
                <a:hlinkClick r:id="rId3"/>
              </a:rPr>
              <a:t>github.com/WhitehawkTailor</a:t>
            </a:r>
            <a:endParaRPr lang="hu-HU" sz="3600" dirty="0" smtClean="0">
              <a:solidFill>
                <a:srgbClr val="0070C0"/>
              </a:solidFill>
            </a:endParaRPr>
          </a:p>
          <a:p>
            <a:pPr lvl="2"/>
            <a:r>
              <a:rPr lang="hu-HU" sz="3600" dirty="0" smtClean="0">
                <a:solidFill>
                  <a:srgbClr val="0070C0"/>
                </a:solidFill>
              </a:rPr>
              <a:t>gameDev4Beginners &gt; devcourse</a:t>
            </a:r>
          </a:p>
          <a:p>
            <a:pPr lvl="1"/>
            <a:endParaRPr lang="hu-HU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hu-HU" dirty="0" smtClean="0">
                <a:solidFill>
                  <a:srgbClr val="0070C0"/>
                </a:solidFill>
              </a:rPr>
              <a:t>HTML  - </a:t>
            </a:r>
            <a:r>
              <a:rPr lang="hu-HU" b="1" dirty="0" smtClean="0">
                <a:solidFill>
                  <a:srgbClr val="FBA629"/>
                </a:solidFill>
              </a:rPr>
              <a:t>dev01.html</a:t>
            </a:r>
          </a:p>
          <a:p>
            <a:pPr marL="36576" indent="0">
              <a:buNone/>
            </a:pPr>
            <a:r>
              <a:rPr lang="hu-HU" sz="2000" dirty="0" smtClean="0">
                <a:solidFill>
                  <a:schemeClr val="bg1"/>
                </a:solidFill>
              </a:rPr>
              <a:t>&lt;html&gt;   &lt;body&gt; </a:t>
            </a:r>
          </a:p>
          <a:p>
            <a:pPr marL="36576" indent="0">
              <a:buNone/>
            </a:pPr>
            <a:r>
              <a:rPr lang="hu-HU" sz="2000" dirty="0" smtClean="0">
                <a:solidFill>
                  <a:schemeClr val="bg1"/>
                </a:solidFill>
              </a:rPr>
              <a:t>    </a:t>
            </a:r>
            <a:r>
              <a:rPr lang="en-US" sz="2000" dirty="0" smtClean="0">
                <a:solidFill>
                  <a:schemeClr val="bg1"/>
                </a:solidFill>
              </a:rPr>
              <a:t>&lt;div &gt;</a:t>
            </a:r>
          </a:p>
          <a:p>
            <a:pPr marL="36576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   </a:t>
            </a:r>
            <a:r>
              <a:rPr lang="hu-HU" sz="2000" dirty="0" smtClean="0">
                <a:solidFill>
                  <a:schemeClr val="bg1"/>
                </a:solidFill>
              </a:rPr>
              <a:t>  </a:t>
            </a:r>
            <a:r>
              <a:rPr lang="en-US" sz="2000" dirty="0" smtClean="0">
                <a:solidFill>
                  <a:schemeClr val="bg1"/>
                </a:solidFill>
              </a:rPr>
              <a:t>&lt;</a:t>
            </a:r>
            <a:r>
              <a:rPr lang="en-US" sz="2000" dirty="0">
                <a:solidFill>
                  <a:schemeClr val="bg1"/>
                </a:solidFill>
              </a:rPr>
              <a:t>canvas id="</a:t>
            </a:r>
            <a:r>
              <a:rPr lang="en-US" sz="2000" dirty="0" err="1">
                <a:solidFill>
                  <a:schemeClr val="bg1"/>
                </a:solidFill>
              </a:rPr>
              <a:t>myCanvas</a:t>
            </a:r>
            <a:r>
              <a:rPr lang="en-US" sz="2000" dirty="0">
                <a:solidFill>
                  <a:schemeClr val="bg1"/>
                </a:solidFill>
              </a:rPr>
              <a:t>" width="400" height="380"&gt;&lt;/canvas&gt;</a:t>
            </a:r>
          </a:p>
          <a:p>
            <a:pPr marL="36576" indent="0">
              <a:buNone/>
            </a:pPr>
            <a:r>
              <a:rPr lang="hu-HU" sz="2000" dirty="0" smtClean="0">
                <a:solidFill>
                  <a:schemeClr val="bg1"/>
                </a:solidFill>
              </a:rPr>
              <a:t>    </a:t>
            </a:r>
            <a:r>
              <a:rPr lang="en-US" sz="2000" dirty="0" smtClean="0">
                <a:solidFill>
                  <a:schemeClr val="bg1"/>
                </a:solidFill>
              </a:rPr>
              <a:t>&lt;/</a:t>
            </a:r>
            <a:r>
              <a:rPr lang="en-US" sz="2000" dirty="0">
                <a:solidFill>
                  <a:schemeClr val="bg1"/>
                </a:solidFill>
              </a:rPr>
              <a:t>div</a:t>
            </a:r>
            <a:r>
              <a:rPr lang="en-US" sz="2000" dirty="0" smtClean="0">
                <a:solidFill>
                  <a:schemeClr val="bg1"/>
                </a:solidFill>
              </a:rPr>
              <a:t>&gt;</a:t>
            </a:r>
            <a:endParaRPr lang="hu-HU" sz="2000" dirty="0" smtClean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sz="2000" dirty="0" smtClean="0">
                <a:solidFill>
                  <a:schemeClr val="bg1"/>
                </a:solidFill>
              </a:rPr>
              <a:t>   &lt;script&gt;</a:t>
            </a:r>
          </a:p>
          <a:p>
            <a:pPr marL="36576" indent="0">
              <a:buNone/>
            </a:pPr>
            <a:r>
              <a:rPr lang="hu-HU" sz="2000" dirty="0">
                <a:solidFill>
                  <a:schemeClr val="bg1"/>
                </a:solidFill>
              </a:rPr>
              <a:t>     var canv = document.getElementById("myCanvas"); </a:t>
            </a:r>
          </a:p>
          <a:p>
            <a:pPr marL="36576" indent="0">
              <a:buNone/>
            </a:pPr>
            <a:r>
              <a:rPr lang="hu-HU" sz="2000" dirty="0" smtClean="0">
                <a:solidFill>
                  <a:schemeClr val="bg1"/>
                </a:solidFill>
              </a:rPr>
              <a:t>     var </a:t>
            </a:r>
            <a:r>
              <a:rPr lang="hu-HU" sz="2000" dirty="0">
                <a:solidFill>
                  <a:schemeClr val="bg1"/>
                </a:solidFill>
              </a:rPr>
              <a:t>c = canv.getContext("2d</a:t>
            </a:r>
            <a:r>
              <a:rPr lang="hu-HU" sz="2000" dirty="0" smtClean="0">
                <a:solidFill>
                  <a:schemeClr val="bg1"/>
                </a:solidFill>
              </a:rPr>
              <a:t>");</a:t>
            </a:r>
          </a:p>
          <a:p>
            <a:pPr marL="36576" indent="0">
              <a:buNone/>
            </a:pPr>
            <a:r>
              <a:rPr lang="hu-HU" sz="2000" dirty="0">
                <a:solidFill>
                  <a:schemeClr val="bg1"/>
                </a:solidFill>
              </a:rPr>
              <a:t>     c.fillStyle = "#FF0000</a:t>
            </a:r>
            <a:r>
              <a:rPr lang="hu-HU" sz="2000" dirty="0" smtClean="0">
                <a:solidFill>
                  <a:schemeClr val="bg1"/>
                </a:solidFill>
              </a:rPr>
              <a:t>"; //hexa rgb (Red Blue Green)</a:t>
            </a:r>
            <a:endParaRPr lang="hu-HU" sz="2000" dirty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sz="2000" dirty="0" smtClean="0">
                <a:solidFill>
                  <a:schemeClr val="bg1"/>
                </a:solidFill>
              </a:rPr>
              <a:t>     c.fillRect(100</a:t>
            </a:r>
            <a:r>
              <a:rPr lang="hu-HU" sz="2000" dirty="0">
                <a:solidFill>
                  <a:schemeClr val="bg1"/>
                </a:solidFill>
              </a:rPr>
              <a:t>, 150, 50, 20</a:t>
            </a:r>
            <a:r>
              <a:rPr lang="hu-HU" sz="2000" dirty="0" smtClean="0">
                <a:solidFill>
                  <a:schemeClr val="bg1"/>
                </a:solidFill>
              </a:rPr>
              <a:t>); //mit jelentenek a számok?</a:t>
            </a:r>
          </a:p>
          <a:p>
            <a:pPr marL="36576" indent="0">
              <a:buNone/>
            </a:pPr>
            <a:r>
              <a:rPr lang="hu-HU" sz="2000" dirty="0" smtClean="0">
                <a:solidFill>
                  <a:schemeClr val="bg1"/>
                </a:solidFill>
              </a:rPr>
              <a:t>   &lt;/script&gt;</a:t>
            </a:r>
          </a:p>
          <a:p>
            <a:pPr marL="36576" indent="0">
              <a:buNone/>
            </a:pPr>
            <a:r>
              <a:rPr lang="hu-HU" sz="2000" dirty="0" smtClean="0">
                <a:solidFill>
                  <a:schemeClr val="bg1"/>
                </a:solidFill>
              </a:rPr>
              <a:t>  &lt;/body&gt; &lt;/html&gt;</a:t>
            </a:r>
            <a:endParaRPr lang="hu-HU" sz="2000" dirty="0">
              <a:solidFill>
                <a:schemeClr val="bg1"/>
              </a:solidFill>
            </a:endParaRPr>
          </a:p>
          <a:p>
            <a:endParaRPr lang="hu-HU" sz="2000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hu-HU" dirty="0">
                <a:solidFill>
                  <a:srgbClr val="0070C0"/>
                </a:solidFill>
              </a:rPr>
              <a:t>Canvas - w3Schools</a:t>
            </a:r>
            <a:endParaRPr lang="hu-HU" dirty="0" smtClean="0">
              <a:solidFill>
                <a:srgbClr val="0070C0"/>
              </a:solidFill>
            </a:endParaRPr>
          </a:p>
          <a:p>
            <a:pPr lvl="1"/>
            <a:r>
              <a:rPr lang="hu-HU" dirty="0" smtClean="0">
                <a:solidFill>
                  <a:srgbClr val="0070C0"/>
                </a:solidFill>
              </a:rPr>
              <a:t>https</a:t>
            </a:r>
            <a:r>
              <a:rPr lang="hu-HU" dirty="0">
                <a:solidFill>
                  <a:srgbClr val="0070C0"/>
                </a:solidFill>
              </a:rPr>
              <a:t>://www.w3schools.com/tags/ref_canvas.asp</a:t>
            </a:r>
          </a:p>
          <a:p>
            <a:endParaRPr lang="hu-HU" dirty="0" smtClean="0">
              <a:solidFill>
                <a:srgbClr val="0070C0"/>
              </a:solidFill>
            </a:endParaRPr>
          </a:p>
          <a:p>
            <a:endParaRPr lang="hu-HU" dirty="0" smtClean="0">
              <a:solidFill>
                <a:srgbClr val="0070C0"/>
              </a:solidFill>
            </a:endParaRPr>
          </a:p>
          <a:p>
            <a:endParaRPr lang="hu-HU" dirty="0" smtClean="0">
              <a:solidFill>
                <a:srgbClr val="0070C0"/>
              </a:solidFill>
            </a:endParaRPr>
          </a:p>
          <a:p>
            <a:endParaRPr lang="hu-HU" dirty="0" smtClean="0">
              <a:solidFill>
                <a:srgbClr val="0070C0"/>
              </a:solidFill>
            </a:endParaRPr>
          </a:p>
          <a:p>
            <a:endParaRPr lang="hu-HU" dirty="0" smtClean="0">
              <a:solidFill>
                <a:srgbClr val="0070C0"/>
              </a:solidFill>
            </a:endParaRPr>
          </a:p>
          <a:p>
            <a:endParaRPr lang="hu-HU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68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467600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szerkezete - 02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760640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>
                <a:solidFill>
                  <a:srgbClr val="0070C0"/>
                </a:solidFill>
              </a:rPr>
              <a:t>Másoljuk le a </a:t>
            </a:r>
            <a:r>
              <a:rPr lang="hu-HU" b="1" dirty="0" smtClean="0">
                <a:solidFill>
                  <a:srgbClr val="FBA629"/>
                </a:solidFill>
              </a:rPr>
              <a:t>dev01.html</a:t>
            </a:r>
            <a:r>
              <a:rPr lang="hu-HU" dirty="0" smtClean="0">
                <a:solidFill>
                  <a:srgbClr val="0070C0"/>
                </a:solidFill>
              </a:rPr>
              <a:t>-t </a:t>
            </a:r>
            <a:r>
              <a:rPr lang="hu-HU" b="1" dirty="0" smtClean="0">
                <a:solidFill>
                  <a:srgbClr val="FBA629"/>
                </a:solidFill>
              </a:rPr>
              <a:t>dev02.html</a:t>
            </a:r>
            <a:r>
              <a:rPr lang="hu-HU" dirty="0" smtClean="0">
                <a:solidFill>
                  <a:srgbClr val="0070C0"/>
                </a:solidFill>
              </a:rPr>
              <a:t>-nek</a:t>
            </a:r>
          </a:p>
          <a:p>
            <a:r>
              <a:rPr lang="hu-HU" dirty="0" smtClean="0">
                <a:solidFill>
                  <a:srgbClr val="0070C0"/>
                </a:solidFill>
              </a:rPr>
              <a:t>Szinezzük ki a HTML tag-eket más szinekkel</a:t>
            </a:r>
          </a:p>
          <a:p>
            <a:pPr lvl="1"/>
            <a:r>
              <a:rPr lang="hu-HU" dirty="0">
                <a:solidFill>
                  <a:schemeClr val="accent2">
                    <a:lumMod val="75000"/>
                  </a:schemeClr>
                </a:solidFill>
              </a:rPr>
              <a:t>style="background-color:red;"</a:t>
            </a:r>
            <a:endParaRPr lang="hu-HU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6576" indent="0">
              <a:buNone/>
            </a:pPr>
            <a:endParaRPr lang="hu-HU" sz="2000" dirty="0">
              <a:solidFill>
                <a:srgbClr val="0070C0"/>
              </a:solidFill>
            </a:endParaRPr>
          </a:p>
          <a:p>
            <a:pPr marL="704088" lvl="2" indent="-384048">
              <a:buSzPct val="80000"/>
              <a:buFont typeface="Wingdings 2"/>
              <a:buChar char=""/>
            </a:pPr>
            <a:r>
              <a:rPr lang="hu-HU" dirty="0" smtClean="0">
                <a:solidFill>
                  <a:srgbClr val="0070C0"/>
                </a:solidFill>
              </a:rPr>
              <a:t>&lt;html </a:t>
            </a:r>
            <a:r>
              <a:rPr lang="hu-HU" dirty="0">
                <a:solidFill>
                  <a:schemeClr val="accent2">
                    <a:lumMod val="75000"/>
                  </a:schemeClr>
                </a:solidFill>
              </a:rPr>
              <a:t>style="</a:t>
            </a:r>
            <a:r>
              <a:rPr lang="hu-HU" dirty="0" smtClean="0">
                <a:solidFill>
                  <a:schemeClr val="accent2">
                    <a:lumMod val="75000"/>
                  </a:schemeClr>
                </a:solidFill>
              </a:rPr>
              <a:t>background-color:</a:t>
            </a:r>
            <a:r>
              <a:rPr lang="hu-HU" b="1" dirty="0" smtClean="0">
                <a:solidFill>
                  <a:srgbClr val="FF0000"/>
                </a:solidFill>
              </a:rPr>
              <a:t>red</a:t>
            </a:r>
            <a:r>
              <a:rPr lang="hu-HU" dirty="0" smtClean="0">
                <a:solidFill>
                  <a:schemeClr val="accent2">
                    <a:lumMod val="75000"/>
                  </a:schemeClr>
                </a:solidFill>
              </a:rPr>
              <a:t>;"</a:t>
            </a:r>
            <a:r>
              <a:rPr lang="hu-HU" dirty="0" smtClean="0">
                <a:solidFill>
                  <a:srgbClr val="0070C0"/>
                </a:solidFill>
              </a:rPr>
              <a:t>&gt;</a:t>
            </a:r>
            <a:endParaRPr lang="hu-HU" dirty="0">
              <a:solidFill>
                <a:srgbClr val="0070C0"/>
              </a:solidFill>
            </a:endParaRPr>
          </a:p>
          <a:p>
            <a:pPr marL="704088" lvl="2" indent="-384048">
              <a:buSzPct val="80000"/>
              <a:buFont typeface="Wingdings 2"/>
              <a:buChar char=""/>
            </a:pPr>
            <a:r>
              <a:rPr lang="hu-HU" dirty="0" smtClean="0">
                <a:solidFill>
                  <a:srgbClr val="0070C0"/>
                </a:solidFill>
              </a:rPr>
              <a:t>&lt;body </a:t>
            </a:r>
            <a:r>
              <a:rPr lang="hu-HU" dirty="0">
                <a:solidFill>
                  <a:schemeClr val="accent2">
                    <a:lumMod val="75000"/>
                  </a:schemeClr>
                </a:solidFill>
              </a:rPr>
              <a:t>style="</a:t>
            </a:r>
            <a:r>
              <a:rPr lang="hu-HU" dirty="0" smtClean="0">
                <a:solidFill>
                  <a:schemeClr val="accent2">
                    <a:lumMod val="75000"/>
                  </a:schemeClr>
                </a:solidFill>
              </a:rPr>
              <a:t>background-color:</a:t>
            </a:r>
            <a:r>
              <a:rPr lang="hu-HU" b="1" dirty="0" smtClean="0">
                <a:solidFill>
                  <a:schemeClr val="bg1"/>
                </a:solidFill>
              </a:rPr>
              <a:t>black</a:t>
            </a:r>
            <a:r>
              <a:rPr lang="hu-HU" dirty="0" smtClean="0">
                <a:solidFill>
                  <a:schemeClr val="accent2">
                    <a:lumMod val="75000"/>
                  </a:schemeClr>
                </a:solidFill>
              </a:rPr>
              <a:t>;"</a:t>
            </a:r>
            <a:r>
              <a:rPr lang="hu-HU" dirty="0" smtClean="0">
                <a:solidFill>
                  <a:srgbClr val="0070C0"/>
                </a:solidFill>
              </a:rPr>
              <a:t>&gt;</a:t>
            </a:r>
          </a:p>
          <a:p>
            <a:pPr marL="704088" lvl="2" indent="-384048">
              <a:buSzPct val="80000"/>
              <a:buFont typeface="Wingdings 2"/>
              <a:buChar char=""/>
            </a:pPr>
            <a:r>
              <a:rPr lang="hu-HU" dirty="0" smtClean="0">
                <a:solidFill>
                  <a:srgbClr val="0070C0"/>
                </a:solidFill>
              </a:rPr>
              <a:t>&lt;div </a:t>
            </a:r>
            <a:r>
              <a:rPr lang="hu-HU" dirty="0">
                <a:solidFill>
                  <a:schemeClr val="accent2">
                    <a:lumMod val="75000"/>
                  </a:schemeClr>
                </a:solidFill>
              </a:rPr>
              <a:t>style="</a:t>
            </a:r>
            <a:r>
              <a:rPr lang="hu-HU" dirty="0" smtClean="0">
                <a:solidFill>
                  <a:schemeClr val="accent2">
                    <a:lumMod val="75000"/>
                  </a:schemeClr>
                </a:solidFill>
              </a:rPr>
              <a:t>background-color:</a:t>
            </a:r>
            <a:r>
              <a:rPr lang="hu-HU" b="1" dirty="0" smtClean="0">
                <a:solidFill>
                  <a:srgbClr val="00A264"/>
                </a:solidFill>
              </a:rPr>
              <a:t>green</a:t>
            </a:r>
            <a:r>
              <a:rPr lang="hu-HU" dirty="0" smtClean="0">
                <a:solidFill>
                  <a:schemeClr val="accent2">
                    <a:lumMod val="75000"/>
                  </a:schemeClr>
                </a:solidFill>
              </a:rPr>
              <a:t>;"</a:t>
            </a:r>
            <a:r>
              <a:rPr lang="hu-HU" dirty="0" smtClean="0">
                <a:solidFill>
                  <a:srgbClr val="0070C0"/>
                </a:solidFill>
              </a:rPr>
              <a:t>&gt;</a:t>
            </a:r>
          </a:p>
          <a:p>
            <a:pPr marL="704088" lvl="2" indent="-384048">
              <a:buSzPct val="80000"/>
              <a:buFont typeface="Wingdings 2"/>
              <a:buChar char=""/>
            </a:pPr>
            <a:r>
              <a:rPr lang="hu-HU" dirty="0" smtClean="0">
                <a:solidFill>
                  <a:srgbClr val="0070C0"/>
                </a:solidFill>
              </a:rPr>
              <a:t>&lt;canvas </a:t>
            </a:r>
            <a:r>
              <a:rPr lang="hu-HU" dirty="0">
                <a:solidFill>
                  <a:schemeClr val="accent2">
                    <a:lumMod val="75000"/>
                  </a:schemeClr>
                </a:solidFill>
              </a:rPr>
              <a:t>style="</a:t>
            </a:r>
            <a:r>
              <a:rPr lang="hu-HU" dirty="0" smtClean="0">
                <a:solidFill>
                  <a:schemeClr val="accent2">
                    <a:lumMod val="75000"/>
                  </a:schemeClr>
                </a:solidFill>
              </a:rPr>
              <a:t>background-color:</a:t>
            </a:r>
            <a:r>
              <a:rPr lang="hu-HU" b="1" dirty="0" smtClean="0">
                <a:solidFill>
                  <a:srgbClr val="FF00FF"/>
                </a:solidFill>
              </a:rPr>
              <a:t>white</a:t>
            </a:r>
            <a:r>
              <a:rPr lang="hu-HU" dirty="0" smtClean="0">
                <a:solidFill>
                  <a:schemeClr val="accent2">
                    <a:lumMod val="75000"/>
                  </a:schemeClr>
                </a:solidFill>
              </a:rPr>
              <a:t>;"</a:t>
            </a:r>
            <a:r>
              <a:rPr lang="hu-HU" dirty="0" smtClean="0">
                <a:solidFill>
                  <a:srgbClr val="0070C0"/>
                </a:solidFill>
              </a:rPr>
              <a:t>&gt;</a:t>
            </a:r>
            <a:endParaRPr lang="hu-HU" dirty="0">
              <a:solidFill>
                <a:srgbClr val="0070C0"/>
              </a:solidFill>
            </a:endParaRPr>
          </a:p>
          <a:p>
            <a:pPr marL="420624" lvl="1" indent="-384048">
              <a:buSzPct val="80000"/>
              <a:buFont typeface="Wingdings 2"/>
              <a:buChar char=""/>
            </a:pPr>
            <a:endParaRPr lang="hu-HU" dirty="0" smtClean="0">
              <a:solidFill>
                <a:srgbClr val="0070C0"/>
              </a:solidFill>
            </a:endParaRP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hu-HU" dirty="0" smtClean="0">
                <a:solidFill>
                  <a:srgbClr val="0070C0"/>
                </a:solidFill>
              </a:rPr>
              <a:t>Elég egyszer begépelni a body-ba. Majd a </a:t>
            </a:r>
            <a:r>
              <a:rPr lang="hu-HU" dirty="0" smtClean="0">
                <a:solidFill>
                  <a:schemeClr val="accent2">
                    <a:lumMod val="75000"/>
                  </a:schemeClr>
                </a:solidFill>
              </a:rPr>
              <a:t>style</a:t>
            </a:r>
            <a:r>
              <a:rPr lang="hu-HU" dirty="0" smtClean="0">
                <a:solidFill>
                  <a:srgbClr val="0070C0"/>
                </a:solidFill>
              </a:rPr>
              <a:t> részt be kell másolni a többi TAG-be és a szín elnevezését kell csak átírni.</a:t>
            </a: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hu-HU" dirty="0" smtClean="0">
                <a:solidFill>
                  <a:srgbClr val="0070C0"/>
                </a:solidFill>
              </a:rPr>
              <a:t>A HTML elemek egymásban vannak ágyazva.</a:t>
            </a: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hu-HU" dirty="0" smtClean="0">
                <a:solidFill>
                  <a:srgbClr val="0070C0"/>
                </a:solidFill>
              </a:rPr>
              <a:t>Ezt jelzik a nyitó és záró TAG-ek közti tartalmak is.</a:t>
            </a:r>
            <a:r>
              <a:rPr lang="hu-HU" sz="3200" dirty="0" smtClean="0">
                <a:solidFill>
                  <a:schemeClr val="bg1"/>
                </a:solidFill>
              </a:rPr>
              <a:t>  </a:t>
            </a:r>
            <a:endParaRPr lang="hu-HU" dirty="0" smtClean="0">
              <a:solidFill>
                <a:srgbClr val="0070C0"/>
              </a:solidFill>
            </a:endParaRPr>
          </a:p>
          <a:p>
            <a:endParaRPr lang="hu-HU" dirty="0" smtClean="0">
              <a:solidFill>
                <a:srgbClr val="0070C0"/>
              </a:solidFill>
            </a:endParaRPr>
          </a:p>
          <a:p>
            <a:endParaRPr lang="hu-HU" dirty="0" smtClean="0">
              <a:solidFill>
                <a:srgbClr val="0070C0"/>
              </a:solidFill>
            </a:endParaRPr>
          </a:p>
          <a:p>
            <a:endParaRPr lang="hu-HU" dirty="0" smtClean="0">
              <a:solidFill>
                <a:srgbClr val="0070C0"/>
              </a:solidFill>
            </a:endParaRPr>
          </a:p>
          <a:p>
            <a:endParaRPr lang="hu-HU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78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467600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Szedjük külön - 03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760640"/>
          </a:xfrm>
        </p:spPr>
        <p:txBody>
          <a:bodyPr>
            <a:normAutofit/>
          </a:bodyPr>
          <a:lstStyle/>
          <a:p>
            <a:r>
              <a:rPr lang="hu-HU" dirty="0" smtClean="0">
                <a:solidFill>
                  <a:srgbClr val="0070C0"/>
                </a:solidFill>
              </a:rPr>
              <a:t>HTML  - másolás </a:t>
            </a:r>
            <a:r>
              <a:rPr lang="hu-HU" b="1" dirty="0" smtClean="0">
                <a:solidFill>
                  <a:srgbClr val="FBA629"/>
                </a:solidFill>
              </a:rPr>
              <a:t>dev02.html</a:t>
            </a:r>
            <a:r>
              <a:rPr lang="hu-HU" dirty="0" smtClean="0">
                <a:solidFill>
                  <a:srgbClr val="0070C0"/>
                </a:solidFill>
              </a:rPr>
              <a:t> =&gt; </a:t>
            </a:r>
            <a:r>
              <a:rPr lang="hu-HU" b="1" dirty="0" smtClean="0">
                <a:solidFill>
                  <a:srgbClr val="FBA629"/>
                </a:solidFill>
              </a:rPr>
              <a:t>dev03.html</a:t>
            </a:r>
          </a:p>
          <a:p>
            <a:pPr marL="36576" indent="0">
              <a:buNone/>
            </a:pPr>
            <a:r>
              <a:rPr lang="hu-HU" sz="2000" dirty="0" smtClean="0">
                <a:solidFill>
                  <a:schemeClr val="bg1"/>
                </a:solidFill>
              </a:rPr>
              <a:t>&lt;html&gt;   &lt;body&gt; </a:t>
            </a:r>
          </a:p>
          <a:p>
            <a:pPr marL="36576" indent="0">
              <a:buNone/>
            </a:pPr>
            <a:r>
              <a:rPr lang="hu-HU" sz="2000" dirty="0" smtClean="0">
                <a:solidFill>
                  <a:schemeClr val="bg1"/>
                </a:solidFill>
              </a:rPr>
              <a:t>    </a:t>
            </a:r>
            <a:r>
              <a:rPr lang="en-US" sz="2000" dirty="0" smtClean="0">
                <a:solidFill>
                  <a:schemeClr val="bg1"/>
                </a:solidFill>
              </a:rPr>
              <a:t>&lt;div &gt;</a:t>
            </a:r>
          </a:p>
          <a:p>
            <a:pPr marL="36576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   </a:t>
            </a:r>
            <a:r>
              <a:rPr lang="hu-HU" sz="2000" dirty="0" smtClean="0">
                <a:solidFill>
                  <a:schemeClr val="bg1"/>
                </a:solidFill>
              </a:rPr>
              <a:t>  </a:t>
            </a:r>
            <a:r>
              <a:rPr lang="en-US" sz="2000" dirty="0" smtClean="0">
                <a:solidFill>
                  <a:schemeClr val="bg1"/>
                </a:solidFill>
              </a:rPr>
              <a:t>&lt;</a:t>
            </a:r>
            <a:r>
              <a:rPr lang="en-US" sz="2000" dirty="0">
                <a:solidFill>
                  <a:schemeClr val="bg1"/>
                </a:solidFill>
              </a:rPr>
              <a:t>canvas id="</a:t>
            </a:r>
            <a:r>
              <a:rPr lang="en-US" sz="2000" dirty="0" err="1">
                <a:solidFill>
                  <a:schemeClr val="bg1"/>
                </a:solidFill>
              </a:rPr>
              <a:t>myCanvas</a:t>
            </a:r>
            <a:r>
              <a:rPr lang="en-US" sz="2000" dirty="0">
                <a:solidFill>
                  <a:schemeClr val="bg1"/>
                </a:solidFill>
              </a:rPr>
              <a:t>" width="400" height</a:t>
            </a:r>
            <a:r>
              <a:rPr lang="en-US" sz="2000" dirty="0" smtClean="0">
                <a:solidFill>
                  <a:schemeClr val="bg1"/>
                </a:solidFill>
              </a:rPr>
              <a:t>=</a:t>
            </a:r>
            <a:r>
              <a:rPr lang="hu-HU" sz="2000" dirty="0" smtClean="0">
                <a:solidFill>
                  <a:schemeClr val="bg1"/>
                </a:solidFill>
              </a:rPr>
              <a:t>”400</a:t>
            </a:r>
            <a:r>
              <a:rPr lang="en-US" sz="2000" dirty="0" smtClean="0">
                <a:solidFill>
                  <a:schemeClr val="bg1"/>
                </a:solidFill>
              </a:rPr>
              <a:t>"&gt;&lt;/</a:t>
            </a:r>
            <a:r>
              <a:rPr lang="en-US" sz="2000" dirty="0">
                <a:solidFill>
                  <a:schemeClr val="bg1"/>
                </a:solidFill>
              </a:rPr>
              <a:t>canvas&gt;</a:t>
            </a:r>
          </a:p>
          <a:p>
            <a:pPr marL="36576" indent="0">
              <a:buNone/>
            </a:pPr>
            <a:r>
              <a:rPr lang="hu-HU" sz="2000" dirty="0" smtClean="0">
                <a:solidFill>
                  <a:schemeClr val="bg1"/>
                </a:solidFill>
              </a:rPr>
              <a:t>    </a:t>
            </a:r>
            <a:r>
              <a:rPr lang="en-US" sz="2000" dirty="0" smtClean="0">
                <a:solidFill>
                  <a:schemeClr val="bg1"/>
                </a:solidFill>
              </a:rPr>
              <a:t>&lt;/</a:t>
            </a:r>
            <a:r>
              <a:rPr lang="en-US" sz="2000" dirty="0">
                <a:solidFill>
                  <a:schemeClr val="bg1"/>
                </a:solidFill>
              </a:rPr>
              <a:t>div</a:t>
            </a:r>
            <a:r>
              <a:rPr lang="en-US" sz="2000" dirty="0" smtClean="0">
                <a:solidFill>
                  <a:schemeClr val="bg1"/>
                </a:solidFill>
              </a:rPr>
              <a:t>&gt;</a:t>
            </a:r>
            <a:endParaRPr lang="hu-HU" sz="2000" dirty="0" smtClean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sz="2000" dirty="0" smtClean="0">
                <a:solidFill>
                  <a:schemeClr val="bg1"/>
                </a:solidFill>
              </a:rPr>
              <a:t>   &lt;script src=”dev03.js”&gt;&lt;/script&gt;</a:t>
            </a:r>
          </a:p>
          <a:p>
            <a:pPr marL="36576" indent="0">
              <a:buNone/>
            </a:pPr>
            <a:r>
              <a:rPr lang="hu-HU" sz="2000" dirty="0" smtClean="0">
                <a:solidFill>
                  <a:schemeClr val="bg1"/>
                </a:solidFill>
              </a:rPr>
              <a:t>  &lt;/body&gt; &lt;/html&gt;</a:t>
            </a:r>
            <a:endParaRPr lang="hu-HU" sz="2000" dirty="0">
              <a:solidFill>
                <a:srgbClr val="0070C0"/>
              </a:solidFill>
            </a:endParaRPr>
          </a:p>
          <a:p>
            <a:r>
              <a:rPr lang="hu-HU" dirty="0" smtClean="0">
                <a:solidFill>
                  <a:srgbClr val="0070C0"/>
                </a:solidFill>
              </a:rPr>
              <a:t>JavaScript – készítsünk egy </a:t>
            </a:r>
            <a:r>
              <a:rPr lang="hu-HU" b="1" dirty="0" smtClean="0">
                <a:solidFill>
                  <a:srgbClr val="FBA629"/>
                </a:solidFill>
              </a:rPr>
              <a:t>dev03.js</a:t>
            </a:r>
            <a:r>
              <a:rPr lang="hu-HU" dirty="0" smtClean="0">
                <a:solidFill>
                  <a:srgbClr val="0070C0"/>
                </a:solidFill>
              </a:rPr>
              <a:t> állományt</a:t>
            </a:r>
          </a:p>
          <a:p>
            <a:pPr marL="36576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 </a:t>
            </a:r>
            <a:r>
              <a:rPr lang="hu-HU" sz="3200" dirty="0" smtClean="0">
                <a:solidFill>
                  <a:schemeClr val="bg1"/>
                </a:solidFill>
              </a:rPr>
              <a:t>   </a:t>
            </a:r>
            <a:r>
              <a:rPr lang="hu-HU" sz="2600" dirty="0" smtClean="0">
                <a:solidFill>
                  <a:schemeClr val="bg1"/>
                </a:solidFill>
              </a:rPr>
              <a:t>var </a:t>
            </a:r>
            <a:r>
              <a:rPr lang="hu-HU" sz="2600" dirty="0">
                <a:solidFill>
                  <a:schemeClr val="bg1"/>
                </a:solidFill>
              </a:rPr>
              <a:t>canv = document.getElementById("myCanvas"); </a:t>
            </a:r>
          </a:p>
          <a:p>
            <a:pPr marL="36576" indent="0">
              <a:buNone/>
            </a:pPr>
            <a:r>
              <a:rPr lang="hu-HU" sz="2600" dirty="0">
                <a:solidFill>
                  <a:schemeClr val="bg1"/>
                </a:solidFill>
              </a:rPr>
              <a:t>     var c = canv.getContext("2d");</a:t>
            </a:r>
          </a:p>
          <a:p>
            <a:pPr marL="36576" indent="0">
              <a:buNone/>
            </a:pPr>
            <a:r>
              <a:rPr lang="hu-HU" sz="2600" dirty="0">
                <a:solidFill>
                  <a:schemeClr val="bg1"/>
                </a:solidFill>
              </a:rPr>
              <a:t>     c.fillStyle = "#FF0000"; </a:t>
            </a:r>
            <a:r>
              <a:rPr lang="hu-HU" sz="2600" dirty="0">
                <a:solidFill>
                  <a:srgbClr val="00B050"/>
                </a:solidFill>
              </a:rPr>
              <a:t>//hexa rgb (Red Blue Green)</a:t>
            </a:r>
          </a:p>
          <a:p>
            <a:pPr marL="36576" indent="0">
              <a:buNone/>
            </a:pPr>
            <a:r>
              <a:rPr lang="hu-HU" sz="2600" dirty="0">
                <a:solidFill>
                  <a:schemeClr val="bg1"/>
                </a:solidFill>
              </a:rPr>
              <a:t>     c.fillRect(100, 150, 50, 20); </a:t>
            </a:r>
            <a:r>
              <a:rPr lang="hu-HU" sz="2600" dirty="0">
                <a:solidFill>
                  <a:srgbClr val="00B050"/>
                </a:solidFill>
              </a:rPr>
              <a:t>//mit jelentenek a számok?</a:t>
            </a:r>
            <a:endParaRPr lang="hu-HU" sz="2600" dirty="0" smtClean="0">
              <a:solidFill>
                <a:srgbClr val="00B050"/>
              </a:solidFill>
            </a:endParaRPr>
          </a:p>
          <a:p>
            <a:pPr marL="36576" indent="0">
              <a:buNone/>
            </a:pPr>
            <a:endParaRPr lang="hu-HU" dirty="0" smtClean="0">
              <a:solidFill>
                <a:srgbClr val="0070C0"/>
              </a:solidFill>
            </a:endParaRPr>
          </a:p>
          <a:p>
            <a:endParaRPr lang="hu-HU" dirty="0" smtClean="0">
              <a:solidFill>
                <a:srgbClr val="0070C0"/>
              </a:solidFill>
            </a:endParaRPr>
          </a:p>
          <a:p>
            <a:endParaRPr lang="hu-HU" dirty="0" smtClean="0">
              <a:solidFill>
                <a:srgbClr val="0070C0"/>
              </a:solidFill>
            </a:endParaRPr>
          </a:p>
          <a:p>
            <a:endParaRPr lang="hu-HU" dirty="0" smtClean="0">
              <a:solidFill>
                <a:srgbClr val="0070C0"/>
              </a:solidFill>
            </a:endParaRPr>
          </a:p>
          <a:p>
            <a:endParaRPr lang="hu-HU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2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3448</TotalTime>
  <Words>5753</Words>
  <Application>Microsoft Office PowerPoint</Application>
  <PresentationFormat>On-screen Show (4:3)</PresentationFormat>
  <Paragraphs>1034</Paragraphs>
  <Slides>32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Technic</vt:lpstr>
      <vt:lpstr>#include &lt;gameDev4Beginners-3.h&gt;</vt:lpstr>
      <vt:lpstr>{Vágjunk bele - Let’s get started}</vt:lpstr>
      <vt:lpstr>{Mit tudunk eddig?}</vt:lpstr>
      <vt:lpstr>{Első programunk eredménye}</vt:lpstr>
      <vt:lpstr>{Hogy működik ez?}</vt:lpstr>
      <vt:lpstr>{Program szerkesztés}</vt:lpstr>
      <vt:lpstr>{Rajzoljunk}</vt:lpstr>
      <vt:lpstr>{HTML szerkezete - 02}</vt:lpstr>
      <vt:lpstr>{Szedjük külön - 03}</vt:lpstr>
      <vt:lpstr>{Rajzeszközök - 04}</vt:lpstr>
      <vt:lpstr>{Programozás  - dev05}</vt:lpstr>
      <vt:lpstr>{A jó programozó lusta – dev06 }</vt:lpstr>
      <vt:lpstr>{A függvény}</vt:lpstr>
      <vt:lpstr>{Még ennél is lustább –dev07}</vt:lpstr>
      <vt:lpstr>{Sokat kevésből  - dev08}</vt:lpstr>
      <vt:lpstr>{Változók hatóköre }</vt:lpstr>
      <vt:lpstr>{Objektum – dev09}</vt:lpstr>
      <vt:lpstr>{Objektum használata}</vt:lpstr>
      <vt:lpstr>{A program felépítése}</vt:lpstr>
      <vt:lpstr>{Esemény}</vt:lpstr>
      <vt:lpstr>{Saját eseménykezelő – dev10}</vt:lpstr>
      <vt:lpstr>{Ha ez igaz akkor...}</vt:lpstr>
      <vt:lpstr>{IF mint az EXCEL-ben}</vt:lpstr>
      <vt:lpstr>{Gyere ide hozzám – dev11}</vt:lpstr>
      <vt:lpstr>{Gyere ide hozzám}</vt:lpstr>
      <vt:lpstr>{  Nem jön ide ;(  }</vt:lpstr>
      <vt:lpstr>{ ez már majdnem játék  - dev12}</vt:lpstr>
      <vt:lpstr>{ Megvagy!  - Gotcha!}</vt:lpstr>
      <vt:lpstr>{ gameLoop  }</vt:lpstr>
      <vt:lpstr>{ most az igazi  }</vt:lpstr>
      <vt:lpstr>{ Hogy lesz ebből játék?  }</vt:lpstr>
      <vt:lpstr>{ Következő alkalmak  }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[Game  Development 4 beginners]</dc:title>
  <dc:creator>Akos</dc:creator>
  <cp:lastModifiedBy>Akos</cp:lastModifiedBy>
  <cp:revision>208</cp:revision>
  <dcterms:created xsi:type="dcterms:W3CDTF">2021-01-05T10:09:45Z</dcterms:created>
  <dcterms:modified xsi:type="dcterms:W3CDTF">2021-02-03T19:55:04Z</dcterms:modified>
</cp:coreProperties>
</file>