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314" r:id="rId3"/>
    <p:sldId id="311" r:id="rId4"/>
    <p:sldId id="316" r:id="rId5"/>
    <p:sldId id="315" r:id="rId6"/>
    <p:sldId id="318" r:id="rId7"/>
    <p:sldId id="317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30" r:id="rId19"/>
    <p:sldId id="329" r:id="rId20"/>
    <p:sldId id="33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629"/>
    <a:srgbClr val="FF00FF"/>
    <a:srgbClr val="3DD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630" autoAdjust="0"/>
  </p:normalViewPr>
  <p:slideViewPr>
    <p:cSldViewPr>
      <p:cViewPr varScale="1">
        <p:scale>
          <a:sx n="69" d="100"/>
          <a:sy n="69" d="100"/>
        </p:scale>
        <p:origin x="-28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15DBE-6B15-43B8-BDB4-1BFB8EB0A94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D388E-1982-46A5-B76C-539067D08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37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57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Az</a:t>
            </a:r>
            <a:r>
              <a:rPr lang="hu-HU" baseline="0" dirty="0" smtClean="0"/>
              <a:t> imént említett számításokhoz fel kell venni a programban a megfelelő paramétereket.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Az akadály pipeAndHole kiegészítése</a:t>
            </a:r>
            <a:r>
              <a:rPr lang="hu-HU" baseline="0" dirty="0" smtClean="0"/>
              <a:t> a rés (hole) paramétereivel: holeY és HoleSize.</a:t>
            </a:r>
          </a:p>
          <a:p>
            <a:r>
              <a:rPr lang="hu-HU" sz="2700" dirty="0" smtClean="0">
                <a:solidFill>
                  <a:srgbClr val="00B050"/>
                </a:solidFill>
              </a:rPr>
              <a:t>Illetve az akadály kap még szélességet: width</a:t>
            </a:r>
          </a:p>
          <a:p>
            <a:r>
              <a:rPr lang="hu-HU" sz="2700" dirty="0" smtClean="0">
                <a:solidFill>
                  <a:srgbClr val="00B050"/>
                </a:solidFill>
              </a:rPr>
              <a:t>És sebességet: speed</a:t>
            </a:r>
          </a:p>
          <a:p>
            <a:endParaRPr lang="hu-HU" sz="2700" dirty="0" smtClean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8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//MAIN területen </a:t>
            </a:r>
          </a:p>
          <a:p>
            <a:r>
              <a:rPr lang="hu-HU" dirty="0" smtClean="0"/>
              <a:t>Madár bird objektum kiegészítése size paraméterrel.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8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Cső mozgatása</a:t>
            </a:r>
          </a:p>
          <a:p>
            <a:r>
              <a:rPr lang="hu-HU" dirty="0" smtClean="0"/>
              <a:t>Ha</a:t>
            </a:r>
            <a:r>
              <a:rPr lang="hu-HU" baseline="0" dirty="0" smtClean="0"/>
              <a:t> a végére ér, akkor ugrás az elejésre és a rés legyen véletlen helyen</a:t>
            </a:r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Ütközés detektálás</a:t>
            </a:r>
            <a:endParaRPr lang="hu-HU" sz="2700" dirty="0" smtClean="0">
              <a:solidFill>
                <a:srgbClr val="00B050"/>
              </a:solidFill>
            </a:endParaRPr>
          </a:p>
          <a:p>
            <a:r>
              <a:rPr lang="hu-HU" sz="2700" dirty="0" smtClean="0">
                <a:solidFill>
                  <a:srgbClr val="00B050"/>
                </a:solidFill>
              </a:rPr>
              <a:t>Ütközés esetén:</a:t>
            </a:r>
          </a:p>
          <a:p>
            <a:r>
              <a:rPr lang="hu-HU" sz="2700" dirty="0" smtClean="0">
                <a:solidFill>
                  <a:srgbClr val="00B050"/>
                </a:solidFill>
              </a:rPr>
              <a:t>-score nullázása</a:t>
            </a:r>
          </a:p>
          <a:p>
            <a:r>
              <a:rPr lang="hu-HU" sz="2700" dirty="0" smtClean="0">
                <a:solidFill>
                  <a:srgbClr val="00B050"/>
                </a:solidFill>
              </a:rPr>
              <a:t>-cső akadály vissza a képernyő jobb szélére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8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Cső rajzolása</a:t>
            </a:r>
            <a:r>
              <a:rPr lang="hu-HU" baseline="0" dirty="0" smtClean="0"/>
              <a:t> két félből alul és felül</a:t>
            </a:r>
          </a:p>
          <a:p>
            <a:r>
              <a:rPr lang="hu-HU" baseline="0" dirty="0" smtClean="0"/>
              <a:t>Felső rész x,0 koordinátára width szélességgel és a rés y koordinátájának magasságával.</a:t>
            </a:r>
          </a:p>
          <a:p>
            <a:endParaRPr lang="hu-HU" baseline="0" dirty="0" smtClean="0"/>
          </a:p>
          <a:p>
            <a:r>
              <a:rPr lang="hu-HU" baseline="0" dirty="0" smtClean="0"/>
              <a:t>Alsó rész bal felső sarka az x koordináta és az y a rés aljának a pontja</a:t>
            </a:r>
          </a:p>
          <a:p>
            <a:r>
              <a:rPr lang="hu-HU" baseline="0" dirty="0" smtClean="0"/>
              <a:t>Szélesége a width, magassága ami a rés aljátol a képernyő aljáig marad.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8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8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8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számításokhoz</a:t>
            </a:r>
            <a:r>
              <a:rPr lang="hu-HU" baseline="0" dirty="0" smtClean="0"/>
              <a:t> szükséges változókat kapja mag a bird Objektum.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8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A változás mértéke bird.dy cilusonként 0.5 értékkel nő.</a:t>
            </a:r>
            <a:endParaRPr lang="en-US" dirty="0" smtClean="0"/>
          </a:p>
          <a:p>
            <a:r>
              <a:rPr lang="hu-HU" dirty="0" smtClean="0"/>
              <a:t>A következő ciklus bird.y koordinátája bird.dy</a:t>
            </a:r>
            <a:r>
              <a:rPr lang="hu-HU" baseline="0" dirty="0" smtClean="0"/>
              <a:t> értékkel változik.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8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A változás mértéke bird.dy cilusonként 0.5 értékkel nő.</a:t>
            </a:r>
            <a:endParaRPr lang="en-US" dirty="0" smtClean="0"/>
          </a:p>
          <a:p>
            <a:r>
              <a:rPr lang="hu-HU" dirty="0" smtClean="0"/>
              <a:t>A következő ciklus bird.y koordinátája bird.dy</a:t>
            </a:r>
            <a:r>
              <a:rPr lang="hu-HU" baseline="0" dirty="0" smtClean="0"/>
              <a:t> értékkel változik.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8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Kattintásra ellenirányú gyorsítóvektort adunk egyszer.</a:t>
            </a:r>
          </a:p>
          <a:p>
            <a:r>
              <a:rPr lang="hu-HU" dirty="0" smtClean="0"/>
              <a:t>Amig</a:t>
            </a:r>
            <a:r>
              <a:rPr lang="hu-HU" baseline="0" dirty="0" smtClean="0"/>
              <a:t> ezt a bird.dy+=0.5 ciklusonként le nem dolgozza, addig emelkedik a madár.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8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baseline="0" dirty="0" smtClean="0"/>
          </a:p>
          <a:p>
            <a:endParaRPr lang="hu-HU" baseline="0" dirty="0" smtClean="0"/>
          </a:p>
          <a:p>
            <a:r>
              <a:rPr lang="hu-HU" dirty="0" smtClean="0"/>
              <a:t>*JavaScript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*Grafikai környezet</a:t>
            </a:r>
          </a:p>
          <a:p>
            <a:r>
              <a:rPr lang="hu-HU" dirty="0" smtClean="0"/>
              <a:t>//get the gfx from the browser</a:t>
            </a:r>
          </a:p>
          <a:p>
            <a:r>
              <a:rPr lang="hu-HU" dirty="0" smtClean="0"/>
              <a:t>var canv = document.getElementById("myCanvas");//elkérni a Canvast a böngészötől az ID alapján</a:t>
            </a:r>
          </a:p>
          <a:p>
            <a:r>
              <a:rPr lang="hu-HU" dirty="0" smtClean="0"/>
              <a:t>c = canv.getContext("2d");//létrehozza a rajzoló objektumunkat c névvel. Minden rajzolást ezzel végzünk.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*Globális változók</a:t>
            </a:r>
          </a:p>
          <a:p>
            <a:r>
              <a:rPr lang="hu-HU" dirty="0" smtClean="0"/>
              <a:t>Két fő elem van a játékban: madár és az akadály. Ha lesz több, akkor azt is majd itt kell deklarálni és definiálni.</a:t>
            </a:r>
          </a:p>
          <a:p>
            <a:r>
              <a:rPr lang="hu-HU" dirty="0" smtClean="0"/>
              <a:t>Milyen paramétereik vannak?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*Eseménykezelések regisztrálása</a:t>
            </a:r>
          </a:p>
          <a:p>
            <a:r>
              <a:rPr lang="hu-HU" dirty="0" smtClean="0"/>
              <a:t>hozzunk létre az egérkattintáshoz egy eseménykezelőt</a:t>
            </a:r>
          </a:p>
          <a:p>
            <a:r>
              <a:rPr lang="hu-HU" dirty="0" smtClean="0"/>
              <a:t>canv.onclick = doClick; //Közli a böngészővel, hogy egérkattintáskor futtassa a doClick függvényünket</a:t>
            </a:r>
          </a:p>
          <a:p>
            <a:endParaRPr lang="hu-HU" dirty="0" smtClean="0"/>
          </a:p>
          <a:p>
            <a:r>
              <a:rPr lang="hu-HU" dirty="0" smtClean="0"/>
              <a:t>//A program szíve.</a:t>
            </a:r>
          </a:p>
          <a:p>
            <a:r>
              <a:rPr lang="hu-HU" dirty="0" smtClean="0"/>
              <a:t>//futtassa a gameLoop funkciónkat 25ms-enként, ez 40fps (1000/25)</a:t>
            </a:r>
          </a:p>
          <a:p>
            <a:r>
              <a:rPr lang="hu-HU" dirty="0" smtClean="0"/>
              <a:t>//itt nem futunk bele, de nagyob kód esetén nem lehet fix értéket beállítani, mert a gameLoop lefutás ideje is számít.</a:t>
            </a:r>
          </a:p>
          <a:p>
            <a:r>
              <a:rPr lang="hu-HU" dirty="0" smtClean="0"/>
              <a:t>//az időzítés: idő amig lefutott a gameloop=loopTime</a:t>
            </a:r>
          </a:p>
          <a:p>
            <a:r>
              <a:rPr lang="hu-HU" dirty="0" smtClean="0"/>
              <a:t>//várakozási idő 40fps-hez = 25-loopTime. Tehát mindig annyit várunk, hogy 25ms legyen a ciklusidő</a:t>
            </a:r>
          </a:p>
          <a:p>
            <a:r>
              <a:rPr lang="hu-HU" dirty="0" smtClean="0"/>
              <a:t>var interval = setInterval(gameLoop, 25); //runs gameLoop ciclicly</a:t>
            </a:r>
          </a:p>
          <a:p>
            <a:endParaRPr lang="hu-HU" dirty="0" smtClean="0"/>
          </a:p>
          <a:p>
            <a:r>
              <a:rPr lang="hu-HU" dirty="0" smtClean="0"/>
              <a:t>*gameLoop</a:t>
            </a:r>
          </a:p>
          <a:p>
            <a:r>
              <a:rPr lang="hu-HU" dirty="0" smtClean="0"/>
              <a:t>Két részből áll:</a:t>
            </a:r>
          </a:p>
          <a:p>
            <a:r>
              <a:rPr lang="hu-HU" dirty="0" smtClean="0"/>
              <a:t>Elöszőr számolunk</a:t>
            </a:r>
          </a:p>
          <a:p>
            <a:r>
              <a:rPr lang="hu-HU" dirty="0" smtClean="0"/>
              <a:t>Aztán megjelenítünk.</a:t>
            </a:r>
          </a:p>
          <a:p>
            <a:endParaRPr lang="hu-HU" dirty="0" smtClean="0"/>
          </a:p>
          <a:p>
            <a:r>
              <a:rPr lang="hu-HU" dirty="0" smtClean="0"/>
              <a:t>function gameLoop()</a:t>
            </a:r>
          </a:p>
          <a:p>
            <a:r>
              <a:rPr lang="hu-HU" dirty="0" smtClean="0"/>
              <a:t>{</a:t>
            </a:r>
          </a:p>
          <a:p>
            <a:endParaRPr lang="hu-HU" dirty="0" smtClean="0"/>
          </a:p>
          <a:p>
            <a:r>
              <a:rPr lang="hu-HU" dirty="0" smtClean="0"/>
              <a:t>    //SZÁMOLÁS</a:t>
            </a:r>
          </a:p>
          <a:p>
            <a:r>
              <a:rPr lang="hu-HU" dirty="0" smtClean="0"/>
              <a:t>    //menjen a cső jobbról balra</a:t>
            </a:r>
          </a:p>
          <a:p>
            <a:r>
              <a:rPr lang="hu-HU" dirty="0" smtClean="0"/>
              <a:t>    pipeAndHole.x-=1;</a:t>
            </a:r>
          </a:p>
          <a:p>
            <a:r>
              <a:rPr lang="hu-HU" dirty="0" smtClean="0"/>
              <a:t>    if(pipeAndHole.x&lt;0)//ha elér a szélére, akkor ugorjon vissza az elejére</a:t>
            </a:r>
          </a:p>
          <a:p>
            <a:r>
              <a:rPr lang="hu-HU" dirty="0" smtClean="0"/>
              <a:t>    {</a:t>
            </a:r>
          </a:p>
          <a:p>
            <a:r>
              <a:rPr lang="hu-HU" dirty="0" smtClean="0"/>
              <a:t>        pipeAndHole.x = canv.width;</a:t>
            </a:r>
          </a:p>
          <a:p>
            <a:r>
              <a:rPr lang="hu-HU" dirty="0" smtClean="0"/>
              <a:t>        pipeAndHole.height=Math.random()*(canv.height-100);</a:t>
            </a:r>
          </a:p>
          <a:p>
            <a:r>
              <a:rPr lang="hu-HU" dirty="0" smtClean="0"/>
              <a:t>    }</a:t>
            </a:r>
          </a:p>
          <a:p>
            <a:endParaRPr lang="hu-HU" dirty="0" smtClean="0"/>
          </a:p>
          <a:p>
            <a:r>
              <a:rPr lang="hu-HU" dirty="0" smtClean="0"/>
              <a:t>    </a:t>
            </a:r>
          </a:p>
          <a:p>
            <a:r>
              <a:rPr lang="hu-HU" dirty="0" smtClean="0"/>
              <a:t>    //esik lefelé a madár</a:t>
            </a:r>
          </a:p>
          <a:p>
            <a:r>
              <a:rPr lang="hu-HU" dirty="0" smtClean="0"/>
              <a:t>    bird.y+=0.5;//40fps-nél 40*0.5=20pixelt sűlyed másodpercenként</a:t>
            </a:r>
          </a:p>
          <a:p>
            <a:r>
              <a:rPr lang="hu-HU" dirty="0" smtClean="0"/>
              <a:t>    //Ha kiesik alul  madár</a:t>
            </a:r>
          </a:p>
          <a:p>
            <a:r>
              <a:rPr lang="hu-HU" dirty="0" smtClean="0"/>
              <a:t>    if(bird.y&gt;cínv.height)</a:t>
            </a:r>
          </a:p>
          <a:p>
            <a:r>
              <a:rPr lang="hu-HU" dirty="0" smtClean="0"/>
              <a:t>    {</a:t>
            </a:r>
          </a:p>
          <a:p>
            <a:r>
              <a:rPr lang="hu-HU" dirty="0" smtClean="0"/>
              <a:t>        bird.y=150;</a:t>
            </a:r>
          </a:p>
          <a:p>
            <a:r>
              <a:rPr lang="hu-HU" dirty="0" smtClean="0"/>
              <a:t>    }</a:t>
            </a:r>
          </a:p>
          <a:p>
            <a:r>
              <a:rPr lang="hu-HU" dirty="0" smtClean="0"/>
              <a:t>    </a:t>
            </a:r>
          </a:p>
          <a:p>
            <a:endParaRPr lang="hu-HU" dirty="0" smtClean="0"/>
          </a:p>
          <a:p>
            <a:r>
              <a:rPr lang="hu-HU" dirty="0" smtClean="0"/>
              <a:t>    //MEGJELENÍTÉS</a:t>
            </a:r>
          </a:p>
          <a:p>
            <a:r>
              <a:rPr lang="hu-HU" dirty="0" smtClean="0"/>
              <a:t>    //clear background</a:t>
            </a:r>
          </a:p>
          <a:p>
            <a:r>
              <a:rPr lang="hu-HU" dirty="0" smtClean="0"/>
              <a:t>    c.fillStyle = "skyblue";</a:t>
            </a:r>
          </a:p>
          <a:p>
            <a:r>
              <a:rPr lang="hu-HU" dirty="0" smtClean="0"/>
              <a:t>    c.fillRect(0,0,canv.width,canv.height); // Fill the whole canvas with sky</a:t>
            </a:r>
          </a:p>
          <a:p>
            <a:r>
              <a:rPr lang="hu-HU" dirty="0" smtClean="0"/>
              <a:t>    </a:t>
            </a:r>
          </a:p>
          <a:p>
            <a:r>
              <a:rPr lang="hu-HU" dirty="0" smtClean="0"/>
              <a:t>    //akadály</a:t>
            </a:r>
          </a:p>
          <a:p>
            <a:r>
              <a:rPr lang="hu-HU" dirty="0" smtClean="0"/>
              <a:t>    c.fillStyle = "green";</a:t>
            </a:r>
          </a:p>
          <a:p>
            <a:r>
              <a:rPr lang="hu-HU" dirty="0" smtClean="0"/>
              <a:t>    c.fillRect(pipeAndHole.x,0,15,canv.height);</a:t>
            </a:r>
          </a:p>
          <a:p>
            <a:endParaRPr lang="hu-HU" dirty="0" smtClean="0"/>
          </a:p>
          <a:p>
            <a:r>
              <a:rPr lang="hu-HU" dirty="0" smtClean="0"/>
              <a:t>    //madár</a:t>
            </a:r>
          </a:p>
          <a:p>
            <a:r>
              <a:rPr lang="hu-HU" dirty="0" smtClean="0"/>
              <a:t>    c.fillStyle = "blue";</a:t>
            </a:r>
          </a:p>
          <a:p>
            <a:r>
              <a:rPr lang="hu-HU" dirty="0" smtClean="0"/>
              <a:t>    c.fillRect(bird.x, bird.y, 40,40);</a:t>
            </a:r>
          </a:p>
          <a:p>
            <a:endParaRPr lang="hu-HU" dirty="0" smtClean="0"/>
          </a:p>
          <a:p>
            <a:r>
              <a:rPr lang="hu-HU" dirty="0" smtClean="0"/>
              <a:t>}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*Eseménykezelő</a:t>
            </a:r>
          </a:p>
          <a:p>
            <a:r>
              <a:rPr lang="hu-HU" dirty="0" smtClean="0"/>
              <a:t>function doClick()</a:t>
            </a:r>
          </a:p>
          <a:p>
            <a:r>
              <a:rPr lang="hu-HU" dirty="0" smtClean="0"/>
              <a:t>{</a:t>
            </a:r>
          </a:p>
          <a:p>
            <a:r>
              <a:rPr lang="hu-HU" dirty="0" smtClean="0"/>
              <a:t>	bird.y-=50;//egérkattintásra emelkedjen a madár</a:t>
            </a:r>
          </a:p>
          <a:p>
            <a:r>
              <a:rPr lang="hu-HU" dirty="0" smtClean="0"/>
              <a:t>}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Ez így már egy működő váz.</a:t>
            </a:r>
          </a:p>
          <a:p>
            <a:r>
              <a:rPr lang="hu-HU" dirty="0" smtClean="0"/>
              <a:t>Próbáljuk ki:</a:t>
            </a:r>
          </a:p>
          <a:p>
            <a:r>
              <a:rPr lang="hu-HU" dirty="0" smtClean="0"/>
              <a:t>folyamatosan jön az oszlop</a:t>
            </a:r>
          </a:p>
          <a:p>
            <a:r>
              <a:rPr lang="hu-HU" dirty="0" smtClean="0"/>
              <a:t>kattintással vezéreljük a madarat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82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aseline="0" dirty="0" smtClean="0"/>
              <a:t>Kell egy játék vége-eleje és összegző képernyő egyben</a:t>
            </a:r>
          </a:p>
          <a:p>
            <a:endParaRPr lang="hu-HU" baseline="0" dirty="0" smtClean="0"/>
          </a:p>
          <a:p>
            <a:r>
              <a:rPr lang="hu-HU" baseline="0" dirty="0" smtClean="0"/>
              <a:t>Használjunk grafikát.</a:t>
            </a:r>
          </a:p>
          <a:p>
            <a:r>
              <a:rPr lang="hu-HU" baseline="0" dirty="0" smtClean="0"/>
              <a:t>A madarat rajzolhatjuk a játékból is egyszerű elemek (kör, négyzet, háromszög, stb) segítségével is, de szebb és egyszerűbb, ha képeket használunk.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8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Miért érdekes a játékban a pont? – Eredményesség, jó vagyok, Versengés, élmény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8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kinézet paramétereit a kiíratás eltt kell beállítani</a:t>
            </a:r>
          </a:p>
          <a:p>
            <a:r>
              <a:rPr lang="hu-HU" dirty="0" smtClean="0"/>
              <a:t>Ha ezeket a paramétereket átállítjuk, akkor a programban legközelebb bárhol kiíratunk ezeket fogja használni a kiírás.</a:t>
            </a:r>
          </a:p>
          <a:p>
            <a:r>
              <a:rPr lang="hu-HU" dirty="0" smtClean="0"/>
              <a:t>Ezért ha a programban több helyen is jelenítünk meg szöveget,</a:t>
            </a:r>
            <a:r>
              <a:rPr lang="hu-HU" baseline="0" dirty="0" smtClean="0"/>
              <a:t> akkor </a:t>
            </a:r>
            <a:r>
              <a:rPr lang="hu-HU" dirty="0" smtClean="0"/>
              <a:t>érdemes minden kiírás előtt</a:t>
            </a:r>
            <a:r>
              <a:rPr lang="hu-HU" baseline="0" dirty="0" smtClean="0"/>
              <a:t> beállítani a kívánt értékeket.</a:t>
            </a:r>
            <a:endParaRPr lang="hu-HU" dirty="0" smtClean="0"/>
          </a:p>
          <a:p>
            <a:endParaRPr lang="hu-HU" dirty="0" smtClean="0"/>
          </a:p>
          <a:p>
            <a:r>
              <a:rPr lang="en-US" dirty="0" smtClean="0"/>
              <a:t>//print out scores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c.font</a:t>
            </a:r>
            <a:r>
              <a:rPr lang="en-US" dirty="0" smtClean="0"/>
              <a:t> = "25px Verdana";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c.fillStyle</a:t>
            </a:r>
            <a:r>
              <a:rPr lang="en-US" dirty="0" smtClean="0"/>
              <a:t> = "black";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c.fillText</a:t>
            </a:r>
            <a:r>
              <a:rPr lang="en-US" dirty="0" smtClean="0"/>
              <a:t>(score, 200, 25);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c.fillText</a:t>
            </a:r>
            <a:r>
              <a:rPr lang="en-US" dirty="0" smtClean="0"/>
              <a:t>("Best:"+</a:t>
            </a:r>
            <a:r>
              <a:rPr lang="en-US" dirty="0" err="1" smtClean="0"/>
              <a:t>bestScore</a:t>
            </a:r>
            <a:r>
              <a:rPr lang="en-US" dirty="0" smtClean="0"/>
              <a:t>, 5, 25);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8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//MAIN területen </a:t>
            </a:r>
          </a:p>
          <a:p>
            <a:r>
              <a:rPr lang="hu-HU" dirty="0" smtClean="0"/>
              <a:t>var score         // Globális változó (minden funkcióban elérhető)</a:t>
            </a:r>
          </a:p>
          <a:p>
            <a:r>
              <a:rPr lang="hu-HU" dirty="0" smtClean="0"/>
              <a:t>var bestScore   // jegyezzük meg a legnagyobbat is</a:t>
            </a:r>
          </a:p>
          <a:p>
            <a:endParaRPr lang="hu-HU" dirty="0" smtClean="0"/>
          </a:p>
          <a:p>
            <a:r>
              <a:rPr lang="hu-HU" dirty="0" smtClean="0"/>
              <a:t>A gameLoop-ban</a:t>
            </a:r>
            <a:r>
              <a:rPr lang="hu-HU" baseline="0" dirty="0" smtClean="0"/>
              <a:t> a számolási rész végére</a:t>
            </a:r>
            <a:endParaRPr lang="hu-HU" dirty="0" smtClean="0"/>
          </a:p>
          <a:p>
            <a:pPr marL="338328" lvl="1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2700" dirty="0" smtClean="0">
                <a:solidFill>
                  <a:srgbClr val="0070C0"/>
                </a:solidFill>
              </a:rPr>
              <a:t>score++; </a:t>
            </a:r>
            <a:r>
              <a:rPr lang="hu-HU" sz="2700" dirty="0" smtClean="0">
                <a:solidFill>
                  <a:srgbClr val="00B050"/>
                </a:solidFill>
              </a:rPr>
              <a:t>//minden</a:t>
            </a:r>
            <a:r>
              <a:rPr lang="hu-HU" sz="2700" baseline="0" dirty="0" smtClean="0">
                <a:solidFill>
                  <a:srgbClr val="00B050"/>
                </a:solidFill>
              </a:rPr>
              <a:t> frame-ban növekedjen eggyel a pontszám</a:t>
            </a:r>
            <a:endParaRPr lang="hu-HU" sz="2700" dirty="0" smtClean="0">
              <a:solidFill>
                <a:srgbClr val="00B050"/>
              </a:solidFill>
            </a:endParaRPr>
          </a:p>
          <a:p>
            <a:pPr marL="338328" lvl="1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2700" dirty="0" smtClean="0">
                <a:solidFill>
                  <a:srgbClr val="0070C0"/>
                </a:solidFill>
              </a:rPr>
              <a:t>If(score &gt; bestScore) </a:t>
            </a:r>
            <a:r>
              <a:rPr lang="hu-HU" sz="2700" dirty="0" smtClean="0">
                <a:solidFill>
                  <a:srgbClr val="00B050"/>
                </a:solidFill>
              </a:rPr>
              <a:t>//Ha</a:t>
            </a:r>
            <a:r>
              <a:rPr lang="hu-HU" sz="2700" baseline="0" dirty="0" smtClean="0">
                <a:solidFill>
                  <a:srgbClr val="00B050"/>
                </a:solidFill>
              </a:rPr>
              <a:t> a pont nagyobb, mint a korábbi legnagyobb, akkor legyen ez a legnagyobb</a:t>
            </a:r>
            <a:endParaRPr lang="hu-HU" sz="2700" dirty="0" smtClean="0">
              <a:solidFill>
                <a:srgbClr val="00B050"/>
              </a:solidFill>
            </a:endParaRPr>
          </a:p>
          <a:p>
            <a:pPr marL="338328" lvl="1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2700" dirty="0" smtClean="0">
                <a:solidFill>
                  <a:srgbClr val="0070C0"/>
                </a:solidFill>
              </a:rPr>
              <a:t>{</a:t>
            </a:r>
          </a:p>
          <a:p>
            <a:pPr marL="338328" lvl="1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2700" dirty="0" smtClean="0">
                <a:solidFill>
                  <a:srgbClr val="0070C0"/>
                </a:solidFill>
              </a:rPr>
              <a:t>	bestScore = score;</a:t>
            </a:r>
          </a:p>
          <a:p>
            <a:pPr marL="338328" lvl="1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2700" dirty="0" smtClean="0">
                <a:solidFill>
                  <a:srgbClr val="0070C0"/>
                </a:solidFill>
              </a:rPr>
              <a:t>}</a:t>
            </a:r>
            <a:endParaRPr lang="hu-HU" sz="2700" dirty="0" smtClean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8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Jöjjön egy kis matek</a:t>
            </a:r>
          </a:p>
          <a:p>
            <a:r>
              <a:rPr lang="hu-HU" dirty="0" smtClean="0"/>
              <a:t>A játék működését és logikáját matematikai eszközökkel kell megfogalmazni.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8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3100" dirty="0" smtClean="0">
                <a:solidFill>
                  <a:schemeClr val="bg1"/>
                </a:solidFill>
              </a:rPr>
              <a:t>pipeAndHole.holeY = Math.random() * (canv.height - pipeAndHole.holeSize);</a:t>
            </a:r>
          </a:p>
          <a:p>
            <a:endParaRPr lang="hu-HU" dirty="0" smtClean="0"/>
          </a:p>
          <a:p>
            <a:r>
              <a:rPr lang="hu-HU" dirty="0" smtClean="0"/>
              <a:t>A </a:t>
            </a:r>
            <a:r>
              <a:rPr lang="hu-HU" sz="1200" dirty="0" smtClean="0">
                <a:solidFill>
                  <a:schemeClr val="bg1"/>
                </a:solidFill>
              </a:rPr>
              <a:t>pipeAndHole.holeY értéke 0 és canv.height - pipeAndHole.holeSize érték között változik.</a:t>
            </a:r>
          </a:p>
          <a:p>
            <a:r>
              <a:rPr lang="hu-HU" sz="1200" dirty="0" smtClean="0">
                <a:solidFill>
                  <a:schemeClr val="bg1"/>
                </a:solidFill>
              </a:rPr>
              <a:t>Így a rés a 0 és a képernyő legalsó sora közé fog mindíg esni.</a:t>
            </a:r>
          </a:p>
          <a:p>
            <a:endParaRPr lang="hu-HU" sz="1200" dirty="0" smtClean="0">
              <a:solidFill>
                <a:schemeClr val="bg1"/>
              </a:solidFill>
            </a:endParaRPr>
          </a:p>
          <a:p>
            <a:r>
              <a:rPr lang="hu-HU" sz="1200" dirty="0" smtClean="0">
                <a:solidFill>
                  <a:schemeClr val="bg1"/>
                </a:solidFill>
              </a:rPr>
              <a:t>0-nál ne legyen kisebb, mert akkor a rés a képernyőn kívűl kezdődik és a képernyőn belüli része kisebb lesz, mint a holeSize.</a:t>
            </a:r>
          </a:p>
          <a:p>
            <a:r>
              <a:rPr lang="hu-HU" sz="1200" dirty="0" smtClean="0">
                <a:solidFill>
                  <a:schemeClr val="bg1"/>
                </a:solidFill>
              </a:rPr>
              <a:t>Az</a:t>
            </a:r>
            <a:r>
              <a:rPr lang="hu-HU" sz="1200" baseline="0" dirty="0" smtClean="0">
                <a:solidFill>
                  <a:schemeClr val="bg1"/>
                </a:solidFill>
              </a:rPr>
              <a:t> is előfordulhat, hogy ha az érték kisebb, mint –holeSize, akkor ne lesz rés a képernyőn.</a:t>
            </a:r>
          </a:p>
          <a:p>
            <a:endParaRPr lang="hu-HU" sz="1200" baseline="0" dirty="0" smtClean="0">
              <a:solidFill>
                <a:schemeClr val="bg1"/>
              </a:solidFill>
            </a:endParaRPr>
          </a:p>
          <a:p>
            <a:r>
              <a:rPr lang="hu-HU" sz="1200" baseline="0" dirty="0" smtClean="0">
                <a:solidFill>
                  <a:schemeClr val="bg1"/>
                </a:solidFill>
              </a:rPr>
              <a:t>A holeY ne legyen nagyobb, mint a teljes képernyő méretből visszamért rés méret (</a:t>
            </a:r>
            <a:r>
              <a:rPr lang="hu-HU" sz="1200" dirty="0" smtClean="0">
                <a:solidFill>
                  <a:schemeClr val="bg1"/>
                </a:solidFill>
              </a:rPr>
              <a:t>canv.height - pipeAndHole.holeSize</a:t>
            </a:r>
            <a:r>
              <a:rPr lang="hu-HU" sz="1200" baseline="0" dirty="0" smtClean="0">
                <a:solidFill>
                  <a:schemeClr val="bg1"/>
                </a:solidFill>
              </a:rPr>
              <a:t>).</a:t>
            </a:r>
          </a:p>
          <a:p>
            <a:r>
              <a:rPr lang="hu-HU" sz="1200" baseline="0" dirty="0" smtClean="0">
                <a:solidFill>
                  <a:schemeClr val="bg1"/>
                </a:solidFill>
              </a:rPr>
              <a:t>Ha nagyobb, akkor annyival kisebb lesz a rés mérete a képernyőn. Ha a holeY nagyobb lenne, mint a képernyő mérete, akkor nem lenne a rés a képernyőn.</a:t>
            </a:r>
          </a:p>
          <a:p>
            <a:endParaRPr lang="hu-HU" sz="1200" baseline="0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8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3100" dirty="0" smtClean="0">
                <a:solidFill>
                  <a:schemeClr val="bg1"/>
                </a:solidFill>
              </a:rPr>
              <a:t>Objektumok helyzetének 3 alapesete az X koordináta szerint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3100" baseline="0" dirty="0" smtClean="0">
                <a:solidFill>
                  <a:schemeClr val="bg1"/>
                </a:solidFill>
              </a:rPr>
              <a:t>Előtte, benne, utánna</a:t>
            </a:r>
            <a:endParaRPr lang="hu-HU" sz="1200" baseline="0" dirty="0" smtClean="0">
              <a:solidFill>
                <a:schemeClr val="bg1"/>
              </a:solidFill>
            </a:endParaRPr>
          </a:p>
          <a:p>
            <a:endParaRPr lang="hu-HU" sz="1200" baseline="0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8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3100" dirty="0" smtClean="0">
                <a:solidFill>
                  <a:schemeClr val="bg1"/>
                </a:solidFill>
              </a:rPr>
              <a:t>Objektumok helyzetének 3 alapesete az X koordináta szerint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3100" baseline="0" dirty="0" smtClean="0">
                <a:solidFill>
                  <a:schemeClr val="bg1"/>
                </a:solidFill>
              </a:rPr>
              <a:t>Előtte, benne, utánna</a:t>
            </a:r>
            <a:endParaRPr lang="hu-HU" sz="1200" baseline="0" dirty="0" smtClean="0">
              <a:solidFill>
                <a:schemeClr val="bg1"/>
              </a:solidFill>
            </a:endParaRPr>
          </a:p>
          <a:p>
            <a:endParaRPr lang="hu-HU" sz="1200" baseline="0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8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2/1/2021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2/1/2021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2/1/2021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www.axigen.hu/" TargetMode="External"/><Relationship Id="rId4" Type="http://schemas.openxmlformats.org/officeDocument/2006/relationships/hyperlink" Target="mailto:Aaszabo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canvas_filltext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945" y="404664"/>
            <a:ext cx="8892480" cy="936104"/>
          </a:xfrm>
        </p:spPr>
        <p:txBody>
          <a:bodyPr>
            <a:normAutofit/>
          </a:bodyPr>
          <a:lstStyle/>
          <a:p>
            <a:r>
              <a:rPr lang="hu-HU" sz="3600" b="0" cap="none" dirty="0" smtClean="0">
                <a:solidFill>
                  <a:srgbClr val="FFFF00"/>
                </a:solidFill>
                <a:latin typeface="Arial" pitchFamily="34" charset="0"/>
              </a:rPr>
              <a:t>#include </a:t>
            </a:r>
            <a:r>
              <a:rPr lang="hu-HU" b="0" cap="none" dirty="0" smtClean="0">
                <a:solidFill>
                  <a:srgbClr val="FFFF00"/>
                </a:solidFill>
                <a:latin typeface="Arial" pitchFamily="34" charset="0"/>
              </a:rPr>
              <a:t>&lt;</a:t>
            </a:r>
            <a:r>
              <a:rPr lang="hu-HU" sz="3600" b="0" cap="none" dirty="0">
                <a:latin typeface="Arial" pitchFamily="34" charset="0"/>
              </a:rPr>
              <a:t>g</a:t>
            </a:r>
            <a:r>
              <a:rPr lang="hu-HU" sz="3600" b="0" cap="none" dirty="0" smtClean="0">
                <a:latin typeface="Arial" pitchFamily="34" charset="0"/>
              </a:rPr>
              <a:t>ameDev</a:t>
            </a:r>
            <a:r>
              <a:rPr lang="hu-HU" sz="3600" b="0" cap="none" dirty="0" smtClean="0">
                <a:solidFill>
                  <a:srgbClr val="FFFF00"/>
                </a:solidFill>
                <a:latin typeface="Arial" pitchFamily="34" charset="0"/>
              </a:rPr>
              <a:t>4</a:t>
            </a:r>
            <a:r>
              <a:rPr lang="hu-HU" sz="3600" b="0" cap="none" dirty="0" smtClean="0">
                <a:latin typeface="Arial" pitchFamily="34" charset="0"/>
              </a:rPr>
              <a:t>Beginners-5.h</a:t>
            </a:r>
            <a:r>
              <a:rPr lang="hu-HU" b="0" cap="none" dirty="0" smtClean="0">
                <a:solidFill>
                  <a:srgbClr val="FFFF00"/>
                </a:solidFill>
                <a:latin typeface="Arial" pitchFamily="34" charset="0"/>
              </a:rPr>
              <a:t>&gt;</a:t>
            </a:r>
            <a:endParaRPr lang="en-US" b="0" cap="none" dirty="0">
              <a:solidFill>
                <a:srgbClr val="FFFF00"/>
              </a:solidFill>
              <a:latin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3952" y="29344"/>
            <a:ext cx="6480048" cy="384448"/>
          </a:xfrm>
        </p:spPr>
        <p:txBody>
          <a:bodyPr/>
          <a:lstStyle/>
          <a:p>
            <a:r>
              <a:rPr lang="hu-HU" dirty="0" smtClean="0"/>
              <a:t>Funny, easy and usefull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595731" y="3809161"/>
            <a:ext cx="4548269" cy="3048839"/>
            <a:chOff x="0" y="1484784"/>
            <a:chExt cx="9120269" cy="535309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484784"/>
              <a:ext cx="9120269" cy="53530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3851920" y="1484784"/>
              <a:ext cx="504056" cy="122413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51920" y="5085184"/>
              <a:ext cx="504056" cy="172819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0" y="3833664"/>
            <a:ext cx="4572000" cy="3024336"/>
          </a:xfrm>
          <a:prstGeom prst="rect">
            <a:avLst/>
          </a:prstGeom>
        </p:spPr>
        <p:txBody>
          <a:bodyPr vert="horz" lIns="45720" rIns="45720" anchor="t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en-US" sz="4600" b="1" kern="120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8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algn="l"/>
            <a:r>
              <a:rPr lang="hu-HU" sz="2800" cap="none" dirty="0" smtClean="0">
                <a:solidFill>
                  <a:schemeClr val="tx1"/>
                </a:solidFill>
              </a:rPr>
              <a:t>author: </a:t>
            </a:r>
            <a:r>
              <a:rPr lang="hu-HU" sz="2800" cap="none" dirty="0" smtClean="0"/>
              <a:t>”</a:t>
            </a:r>
            <a:r>
              <a:rPr lang="hu-HU" sz="2800" cap="none" dirty="0"/>
              <a:t>Akos Szabo”, </a:t>
            </a:r>
          </a:p>
          <a:p>
            <a:pPr algn="l"/>
            <a:r>
              <a:rPr lang="hu-HU" sz="2800" cap="none" dirty="0" smtClean="0">
                <a:solidFill>
                  <a:schemeClr val="tx1"/>
                </a:solidFill>
              </a:rPr>
              <a:t>mail: </a:t>
            </a:r>
            <a:r>
              <a:rPr lang="hu-HU" sz="2800" cap="none" dirty="0" smtClean="0">
                <a:solidFill>
                  <a:schemeClr val="tx1"/>
                </a:solidFill>
                <a:hlinkClick r:id="rId4"/>
              </a:rPr>
              <a:t>”</a:t>
            </a:r>
            <a:r>
              <a:rPr lang="hu-HU" sz="2800" cap="none" dirty="0" smtClean="0">
                <a:hlinkClick r:id="rId4"/>
              </a:rPr>
              <a:t>aaszabo@gmail.com</a:t>
            </a:r>
            <a:r>
              <a:rPr lang="hu-HU" sz="2800" cap="none" dirty="0" smtClean="0"/>
              <a:t>”,</a:t>
            </a:r>
            <a:endParaRPr lang="hu-HU" sz="2800" cap="none" dirty="0"/>
          </a:p>
          <a:p>
            <a:pPr algn="l"/>
            <a:r>
              <a:rPr lang="hu-HU" sz="2800" cap="none" dirty="0" smtClean="0">
                <a:solidFill>
                  <a:schemeClr val="tx1"/>
                </a:solidFill>
              </a:rPr>
              <a:t>github: </a:t>
            </a:r>
            <a:r>
              <a:rPr lang="hu-HU" sz="2800" cap="none" dirty="0" smtClean="0"/>
              <a:t>”WhitehawkTailor</a:t>
            </a:r>
            <a:r>
              <a:rPr lang="hu-HU" sz="2800" cap="none" dirty="0"/>
              <a:t>”,</a:t>
            </a:r>
          </a:p>
          <a:p>
            <a:pPr algn="l"/>
            <a:r>
              <a:rPr lang="hu-HU" sz="2800" cap="none" dirty="0" smtClean="0">
                <a:solidFill>
                  <a:schemeClr val="tx1"/>
                </a:solidFill>
              </a:rPr>
              <a:t>web: </a:t>
            </a:r>
            <a:r>
              <a:rPr lang="hu-HU" sz="2800" cap="none" dirty="0" smtClean="0">
                <a:hlinkClick r:id="rId5"/>
              </a:rPr>
              <a:t>”</a:t>
            </a:r>
            <a:r>
              <a:rPr lang="hu-HU" sz="2800" cap="none" dirty="0">
                <a:hlinkClick r:id="rId5"/>
              </a:rPr>
              <a:t>www.axigen.hu</a:t>
            </a:r>
            <a:r>
              <a:rPr lang="hu-HU" sz="2800" cap="none" dirty="0"/>
              <a:t>”</a:t>
            </a:r>
          </a:p>
          <a:p>
            <a:pPr algn="l"/>
            <a:r>
              <a:rPr lang="hu-HU" sz="28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1" y="1314449"/>
            <a:ext cx="3491880" cy="251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4449"/>
            <a:ext cx="5652121" cy="2494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85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25437"/>
            <a:ext cx="7776864" cy="790141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Akadáyl, véletlen és ütközés – 03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2" y="1097360"/>
            <a:ext cx="8964488" cy="5760640"/>
          </a:xfrm>
        </p:spPr>
        <p:txBody>
          <a:bodyPr>
            <a:normAutofit lnSpcReduction="10000"/>
          </a:bodyPr>
          <a:lstStyle/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u="sng" dirty="0" smtClean="0">
                <a:solidFill>
                  <a:srgbClr val="00B050"/>
                </a:solidFill>
              </a:rPr>
              <a:t>//MAIN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 smtClean="0">
                <a:solidFill>
                  <a:srgbClr val="00B050"/>
                </a:solidFill>
              </a:rPr>
              <a:t>//Object for pipe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 err="1">
                <a:solidFill>
                  <a:srgbClr val="00B0F0"/>
                </a:solidFill>
              </a:rPr>
              <a:t>var</a:t>
            </a:r>
            <a:r>
              <a:rPr lang="en-US" sz="3100" dirty="0">
                <a:solidFill>
                  <a:srgbClr val="00B0F0"/>
                </a:solidFill>
              </a:rPr>
              <a:t> </a:t>
            </a:r>
            <a:r>
              <a:rPr lang="en-US" sz="3100" dirty="0" err="1">
                <a:solidFill>
                  <a:srgbClr val="00B0F0"/>
                </a:solidFill>
              </a:rPr>
              <a:t>pipeAndHole</a:t>
            </a:r>
            <a:r>
              <a:rPr lang="en-US" sz="3100" dirty="0">
                <a:solidFill>
                  <a:srgbClr val="00B0F0"/>
                </a:solidFill>
              </a:rPr>
              <a:t> =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/>
              <a:t>{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>
                <a:solidFill>
                  <a:srgbClr val="00B0F0"/>
                </a:solidFill>
              </a:rPr>
              <a:t>  x:canv.width, </a:t>
            </a:r>
            <a:r>
              <a:rPr lang="en-US" sz="2400" dirty="0">
                <a:solidFill>
                  <a:srgbClr val="00B050"/>
                </a:solidFill>
              </a:rPr>
              <a:t>//start position is the </a:t>
            </a:r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hu-HU" sz="2400" dirty="0" smtClean="0">
                <a:solidFill>
                  <a:srgbClr val="00B050"/>
                </a:solidFill>
              </a:rPr>
              <a:t>i</a:t>
            </a:r>
            <a:r>
              <a:rPr lang="en-US" sz="2400" dirty="0" err="1" smtClean="0">
                <a:solidFill>
                  <a:srgbClr val="00B050"/>
                </a:solidFill>
              </a:rPr>
              <a:t>ght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</a:rPr>
              <a:t>end of the canvas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>
                <a:solidFill>
                  <a:srgbClr val="00B0F0"/>
                </a:solidFill>
              </a:rPr>
              <a:t>  y:0, </a:t>
            </a:r>
            <a:r>
              <a:rPr lang="en-US" sz="3100" dirty="0" smtClean="0">
                <a:solidFill>
                  <a:srgbClr val="00B050"/>
                </a:solidFill>
              </a:rPr>
              <a:t>//</a:t>
            </a:r>
            <a:r>
              <a:rPr lang="hu-HU" sz="3100" dirty="0" smtClean="0">
                <a:solidFill>
                  <a:srgbClr val="00B050"/>
                </a:solidFill>
              </a:rPr>
              <a:t>a vászon teteje</a:t>
            </a:r>
            <a:endParaRPr lang="en-US" sz="3100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>
                <a:solidFill>
                  <a:srgbClr val="00B0F0"/>
                </a:solidFill>
              </a:rPr>
              <a:t>  </a:t>
            </a:r>
            <a:r>
              <a:rPr lang="en-US" sz="3100" dirty="0">
                <a:solidFill>
                  <a:srgbClr val="00B050"/>
                </a:solidFill>
              </a:rPr>
              <a:t>//v03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>
                <a:solidFill>
                  <a:srgbClr val="00B0F0"/>
                </a:solidFill>
              </a:rPr>
              <a:t>  holeY:100</a:t>
            </a:r>
            <a:r>
              <a:rPr lang="en-US" sz="3100" dirty="0" smtClean="0">
                <a:solidFill>
                  <a:srgbClr val="00B0F0"/>
                </a:solidFill>
              </a:rPr>
              <a:t>,</a:t>
            </a:r>
            <a:r>
              <a:rPr lang="hu-HU" sz="3100" dirty="0" smtClean="0">
                <a:solidFill>
                  <a:srgbClr val="00B0F0"/>
                </a:solidFill>
              </a:rPr>
              <a:t> </a:t>
            </a:r>
            <a:r>
              <a:rPr lang="en-US" sz="3100" dirty="0" smtClean="0">
                <a:solidFill>
                  <a:srgbClr val="00B050"/>
                </a:solidFill>
              </a:rPr>
              <a:t>//</a:t>
            </a:r>
            <a:r>
              <a:rPr lang="hu-HU" sz="3100" dirty="0" smtClean="0">
                <a:solidFill>
                  <a:srgbClr val="00B050"/>
                </a:solidFill>
              </a:rPr>
              <a:t>véletlennel lesz felülírva</a:t>
            </a:r>
            <a:endParaRPr lang="en-US" sz="3100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>
                <a:solidFill>
                  <a:srgbClr val="00B0F0"/>
                </a:solidFill>
              </a:rPr>
              <a:t>  holeSize:200</a:t>
            </a:r>
            <a:r>
              <a:rPr lang="en-US" sz="2800" dirty="0" smtClean="0">
                <a:solidFill>
                  <a:srgbClr val="00B050"/>
                </a:solidFill>
              </a:rPr>
              <a:t>,</a:t>
            </a:r>
            <a:r>
              <a:rPr lang="hu-HU" sz="2800" dirty="0" smtClean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//</a:t>
            </a:r>
            <a:r>
              <a:rPr lang="hu-HU" sz="2800" dirty="0" smtClean="0">
                <a:solidFill>
                  <a:srgbClr val="00B050"/>
                </a:solidFill>
              </a:rPr>
              <a:t>késöbb lehet ez is véletlen</a:t>
            </a:r>
            <a:endParaRPr lang="en-US" sz="2800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>
                <a:solidFill>
                  <a:srgbClr val="00B0F0"/>
                </a:solidFill>
              </a:rPr>
              <a:t>  width:68, </a:t>
            </a:r>
            <a:r>
              <a:rPr lang="en-US" sz="3100" dirty="0" smtClean="0">
                <a:solidFill>
                  <a:srgbClr val="00B050"/>
                </a:solidFill>
              </a:rPr>
              <a:t>//</a:t>
            </a:r>
            <a:r>
              <a:rPr lang="hu-HU" sz="3100" dirty="0" smtClean="0">
                <a:solidFill>
                  <a:srgbClr val="00B050"/>
                </a:solidFill>
              </a:rPr>
              <a:t>oszlop szélessége</a:t>
            </a:r>
            <a:endParaRPr lang="en-US" sz="3100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>
                <a:solidFill>
                  <a:srgbClr val="00B0F0"/>
                </a:solidFill>
              </a:rPr>
              <a:t>  speed:8 </a:t>
            </a:r>
            <a:r>
              <a:rPr lang="en-US" sz="3100" dirty="0" smtClean="0">
                <a:solidFill>
                  <a:srgbClr val="00B050"/>
                </a:solidFill>
              </a:rPr>
              <a:t>//</a:t>
            </a:r>
            <a:r>
              <a:rPr lang="hu-HU" sz="3100" dirty="0" smtClean="0">
                <a:solidFill>
                  <a:srgbClr val="00B050"/>
                </a:solidFill>
              </a:rPr>
              <a:t>oszlop sebessége. 8 pix képenként</a:t>
            </a:r>
            <a:endParaRPr lang="en-US" sz="3100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/>
              <a:t>};</a:t>
            </a:r>
            <a:endParaRPr lang="hu-HU" sz="3100" dirty="0" smtClean="0"/>
          </a:p>
        </p:txBody>
      </p:sp>
    </p:spTree>
    <p:extLst>
      <p:ext uri="{BB962C8B-B14F-4D97-AF65-F5344CB8AC3E}">
        <p14:creationId xmlns:p14="http://schemas.microsoft.com/office/powerpoint/2010/main" val="251533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25437"/>
            <a:ext cx="7776864" cy="790141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Akadáyl, véletlen és ütközés – 03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8964488" cy="6021288"/>
          </a:xfrm>
        </p:spPr>
        <p:txBody>
          <a:bodyPr>
            <a:normAutofit/>
          </a:bodyPr>
          <a:lstStyle/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u="sng" dirty="0" smtClean="0">
                <a:solidFill>
                  <a:srgbClr val="00B050"/>
                </a:solidFill>
              </a:rPr>
              <a:t>//MAIN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endParaRPr lang="hu-HU" sz="3100" dirty="0" smtClean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 smtClean="0">
                <a:solidFill>
                  <a:srgbClr val="00B050"/>
                </a:solidFill>
              </a:rPr>
              <a:t>//Object for bird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 err="1">
                <a:solidFill>
                  <a:srgbClr val="00B0F0"/>
                </a:solidFill>
              </a:rPr>
              <a:t>var</a:t>
            </a:r>
            <a:r>
              <a:rPr lang="en-US" sz="3100" dirty="0">
                <a:solidFill>
                  <a:srgbClr val="00B0F0"/>
                </a:solidFill>
              </a:rPr>
              <a:t> </a:t>
            </a:r>
            <a:r>
              <a:rPr lang="hu-HU" sz="3100" dirty="0" smtClean="0">
                <a:solidFill>
                  <a:srgbClr val="00B0F0"/>
                </a:solidFill>
              </a:rPr>
              <a:t>bird</a:t>
            </a:r>
            <a:r>
              <a:rPr lang="en-US" sz="3100" dirty="0" smtClean="0">
                <a:solidFill>
                  <a:srgbClr val="00B0F0"/>
                </a:solidFill>
              </a:rPr>
              <a:t> </a:t>
            </a:r>
            <a:r>
              <a:rPr lang="en-US" sz="3100" dirty="0">
                <a:solidFill>
                  <a:srgbClr val="00B0F0"/>
                </a:solidFill>
              </a:rPr>
              <a:t>=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/>
              <a:t>{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>
                <a:solidFill>
                  <a:srgbClr val="00B0F0"/>
                </a:solidFill>
              </a:rPr>
              <a:t>  </a:t>
            </a:r>
            <a:r>
              <a:rPr lang="en-US" sz="3100" dirty="0" smtClean="0">
                <a:solidFill>
                  <a:srgbClr val="00B0F0"/>
                </a:solidFill>
              </a:rPr>
              <a:t>x:</a:t>
            </a:r>
            <a:r>
              <a:rPr lang="hu-HU" sz="3100" dirty="0" smtClean="0">
                <a:solidFill>
                  <a:srgbClr val="00B0F0"/>
                </a:solidFill>
              </a:rPr>
              <a:t>0,  //képernyő bal széle</a:t>
            </a:r>
            <a:endParaRPr lang="en-US" sz="2400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>
                <a:solidFill>
                  <a:srgbClr val="00B0F0"/>
                </a:solidFill>
              </a:rPr>
              <a:t>  </a:t>
            </a:r>
            <a:r>
              <a:rPr lang="en-US" sz="3100" dirty="0" smtClean="0">
                <a:solidFill>
                  <a:srgbClr val="00B0F0"/>
                </a:solidFill>
              </a:rPr>
              <a:t>y:</a:t>
            </a:r>
            <a:r>
              <a:rPr lang="hu-HU" sz="3100" dirty="0" smtClean="0">
                <a:solidFill>
                  <a:srgbClr val="00B0F0"/>
                </a:solidFill>
              </a:rPr>
              <a:t>150</a:t>
            </a:r>
            <a:r>
              <a:rPr lang="en-US" sz="3100" dirty="0" smtClean="0">
                <a:solidFill>
                  <a:srgbClr val="00B0F0"/>
                </a:solidFill>
              </a:rPr>
              <a:t>, </a:t>
            </a:r>
            <a:r>
              <a:rPr lang="en-US" sz="3100" dirty="0" smtClean="0">
                <a:solidFill>
                  <a:srgbClr val="00B050"/>
                </a:solidFill>
              </a:rPr>
              <a:t>//</a:t>
            </a:r>
            <a:r>
              <a:rPr lang="hu-HU" sz="3100" dirty="0" smtClean="0">
                <a:solidFill>
                  <a:srgbClr val="00B050"/>
                </a:solidFill>
              </a:rPr>
              <a:t>induló pozíció</a:t>
            </a:r>
            <a:endParaRPr lang="en-US" sz="3100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>
                <a:solidFill>
                  <a:srgbClr val="00B0F0"/>
                </a:solidFill>
              </a:rPr>
              <a:t>  </a:t>
            </a:r>
            <a:r>
              <a:rPr lang="en-US" sz="3100" dirty="0">
                <a:solidFill>
                  <a:srgbClr val="00B050"/>
                </a:solidFill>
              </a:rPr>
              <a:t>//v03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>
                <a:solidFill>
                  <a:srgbClr val="00B0F0"/>
                </a:solidFill>
              </a:rPr>
              <a:t>  </a:t>
            </a:r>
            <a:r>
              <a:rPr lang="hu-HU" sz="3100" dirty="0" smtClean="0">
                <a:solidFill>
                  <a:srgbClr val="00B0F0"/>
                </a:solidFill>
              </a:rPr>
              <a:t>size</a:t>
            </a:r>
            <a:r>
              <a:rPr lang="en-US" sz="3100" dirty="0" smtClean="0">
                <a:solidFill>
                  <a:srgbClr val="00B0F0"/>
                </a:solidFill>
              </a:rPr>
              <a:t>:</a:t>
            </a:r>
            <a:r>
              <a:rPr lang="hu-HU" sz="3100" dirty="0" smtClean="0">
                <a:solidFill>
                  <a:srgbClr val="00B0F0"/>
                </a:solidFill>
              </a:rPr>
              <a:t>40 </a:t>
            </a:r>
            <a:r>
              <a:rPr lang="en-US" sz="3100" dirty="0" smtClean="0">
                <a:solidFill>
                  <a:srgbClr val="00B050"/>
                </a:solidFill>
              </a:rPr>
              <a:t>//</a:t>
            </a:r>
            <a:r>
              <a:rPr lang="hu-HU" sz="3100" dirty="0" smtClean="0">
                <a:solidFill>
                  <a:srgbClr val="00B050"/>
                </a:solidFill>
              </a:rPr>
              <a:t>madár mérete</a:t>
            </a:r>
            <a:endParaRPr lang="en-US" sz="3100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 smtClean="0"/>
              <a:t>};</a:t>
            </a:r>
            <a:endParaRPr lang="hu-HU" sz="3100" dirty="0" smtClean="0"/>
          </a:p>
        </p:txBody>
      </p:sp>
    </p:spTree>
    <p:extLst>
      <p:ext uri="{BB962C8B-B14F-4D97-AF65-F5344CB8AC3E}">
        <p14:creationId xmlns:p14="http://schemas.microsoft.com/office/powerpoint/2010/main" val="177834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25437"/>
            <a:ext cx="7776864" cy="790141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Akadáyl, véletlen és ütközés – 03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 fontScale="62500" lnSpcReduction="20000"/>
          </a:bodyPr>
          <a:lstStyle/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u="sng" dirty="0">
                <a:solidFill>
                  <a:srgbClr val="00B050"/>
                </a:solidFill>
              </a:rPr>
              <a:t>//</a:t>
            </a:r>
            <a:r>
              <a:rPr lang="hu-HU" sz="3100" b="1" u="sng" dirty="0">
                <a:solidFill>
                  <a:srgbClr val="00B050"/>
                </a:solidFill>
              </a:rPr>
              <a:t>gameLoop </a:t>
            </a:r>
            <a:r>
              <a:rPr lang="hu-HU" sz="3100" u="sng" dirty="0">
                <a:solidFill>
                  <a:srgbClr val="00B050"/>
                </a:solidFill>
              </a:rPr>
              <a:t>– </a:t>
            </a:r>
            <a:r>
              <a:rPr lang="hu-HU" sz="3100" u="sng" dirty="0" smtClean="0">
                <a:solidFill>
                  <a:srgbClr val="00B050"/>
                </a:solidFill>
              </a:rPr>
              <a:t>CALCULATION – pipeAndHole mozgás</a:t>
            </a:r>
            <a:endParaRPr lang="hu-HU" sz="3100" dirty="0" smtClean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B0F0"/>
                </a:solidFill>
              </a:rPr>
              <a:t>pipeAndHole.x-</a:t>
            </a:r>
            <a:r>
              <a:rPr lang="hu-HU" sz="3100" dirty="0" smtClean="0">
                <a:solidFill>
                  <a:srgbClr val="00B0F0"/>
                </a:solidFill>
              </a:rPr>
              <a:t>=pipeAndHole.speed; </a:t>
            </a:r>
            <a:r>
              <a:rPr lang="hu-HU" sz="3100" dirty="0" smtClean="0">
                <a:solidFill>
                  <a:srgbClr val="00B050"/>
                </a:solidFill>
              </a:rPr>
              <a:t>//v03 speed - x csökken, cső mozog balra</a:t>
            </a:r>
            <a:endParaRPr lang="hu-HU" sz="3100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 smtClean="0">
                <a:solidFill>
                  <a:srgbClr val="00B0F0"/>
                </a:solidFill>
              </a:rPr>
              <a:t>if(pipeAndHole.x&lt;0</a:t>
            </a:r>
            <a:r>
              <a:rPr lang="hu-HU" sz="3100" dirty="0">
                <a:solidFill>
                  <a:srgbClr val="00B0F0"/>
                </a:solidFill>
              </a:rPr>
              <a:t>)</a:t>
            </a:r>
            <a:r>
              <a:rPr lang="hu-HU" sz="3100" dirty="0">
                <a:solidFill>
                  <a:srgbClr val="00B050"/>
                </a:solidFill>
              </a:rPr>
              <a:t> //if pipe is on the most left then jump to the most </a:t>
            </a:r>
            <a:r>
              <a:rPr lang="hu-HU" sz="3100" dirty="0" smtClean="0">
                <a:solidFill>
                  <a:srgbClr val="00B050"/>
                </a:solidFill>
              </a:rPr>
              <a:t>right</a:t>
            </a:r>
            <a:endParaRPr lang="hu-HU" sz="3100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B050"/>
                </a:solidFill>
              </a:rPr>
              <a:t>    </a:t>
            </a:r>
            <a:r>
              <a:rPr lang="hu-HU" sz="3100" dirty="0" smtClean="0"/>
              <a:t>{</a:t>
            </a:r>
            <a:endParaRPr lang="hu-HU" sz="3100" dirty="0"/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B050"/>
                </a:solidFill>
              </a:rPr>
              <a:t>        </a:t>
            </a:r>
            <a:r>
              <a:rPr lang="hu-HU" sz="3100" dirty="0">
                <a:solidFill>
                  <a:srgbClr val="00B0F0"/>
                </a:solidFill>
              </a:rPr>
              <a:t>pipeAndHole.x = canv.width</a:t>
            </a:r>
            <a:r>
              <a:rPr lang="hu-HU" sz="3100" dirty="0" smtClean="0">
                <a:solidFill>
                  <a:srgbClr val="00B0F0"/>
                </a:solidFill>
              </a:rPr>
              <a:t>;</a:t>
            </a:r>
            <a:endParaRPr lang="hu-HU" sz="3100" dirty="0">
              <a:solidFill>
                <a:srgbClr val="00B0F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B050"/>
                </a:solidFill>
              </a:rPr>
              <a:t>        //</a:t>
            </a:r>
            <a:r>
              <a:rPr lang="hu-HU" sz="3100" dirty="0" smtClean="0">
                <a:solidFill>
                  <a:srgbClr val="00B050"/>
                </a:solidFill>
              </a:rPr>
              <a:t>v03</a:t>
            </a:r>
            <a:endParaRPr lang="hu-HU" sz="3100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B050"/>
                </a:solidFill>
              </a:rPr>
              <a:t>        </a:t>
            </a:r>
            <a:r>
              <a:rPr lang="hu-HU" sz="3100" dirty="0">
                <a:solidFill>
                  <a:srgbClr val="00B0F0"/>
                </a:solidFill>
              </a:rPr>
              <a:t>pipeAndHole.holeY = Math.random() * (canv.height - pipeAndHole.holeSize);        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B050"/>
                </a:solidFill>
              </a:rPr>
              <a:t>    </a:t>
            </a:r>
            <a:r>
              <a:rPr lang="hu-HU" sz="3100" dirty="0" smtClean="0"/>
              <a:t>}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endParaRPr lang="hu-HU" sz="3100" dirty="0" smtClean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u="sng" dirty="0" smtClean="0">
                <a:solidFill>
                  <a:srgbClr val="00B050"/>
                </a:solidFill>
              </a:rPr>
              <a:t>//</a:t>
            </a:r>
            <a:r>
              <a:rPr lang="hu-HU" sz="3100" b="1" u="sng" dirty="0" smtClean="0">
                <a:solidFill>
                  <a:srgbClr val="00B050"/>
                </a:solidFill>
              </a:rPr>
              <a:t>gameLoop </a:t>
            </a:r>
            <a:r>
              <a:rPr lang="hu-HU" sz="3100" u="sng" dirty="0" smtClean="0">
                <a:solidFill>
                  <a:srgbClr val="00B050"/>
                </a:solidFill>
              </a:rPr>
              <a:t>– before </a:t>
            </a:r>
            <a:r>
              <a:rPr lang="hu-HU" sz="3100" u="sng" dirty="0" smtClean="0">
                <a:solidFill>
                  <a:srgbClr val="00B0F0"/>
                </a:solidFill>
              </a:rPr>
              <a:t>score++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endParaRPr lang="hu-HU" sz="3100" dirty="0" smtClean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B050"/>
                </a:solidFill>
              </a:rPr>
              <a:t> </a:t>
            </a:r>
            <a:r>
              <a:rPr lang="hu-HU" sz="3100" dirty="0" smtClean="0">
                <a:solidFill>
                  <a:srgbClr val="00B050"/>
                </a:solidFill>
              </a:rPr>
              <a:t>   //v03</a:t>
            </a:r>
            <a:endParaRPr lang="hu-HU" sz="3100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B050"/>
                </a:solidFill>
              </a:rPr>
              <a:t>    //check collision with </a:t>
            </a:r>
            <a:r>
              <a:rPr lang="hu-HU" sz="3100" dirty="0" smtClean="0">
                <a:solidFill>
                  <a:srgbClr val="00B050"/>
                </a:solidFill>
              </a:rPr>
              <a:t>coordinates</a:t>
            </a:r>
            <a:endParaRPr lang="hu-HU" sz="3100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B050"/>
                </a:solidFill>
              </a:rPr>
              <a:t>    //check x </a:t>
            </a:r>
            <a:r>
              <a:rPr lang="hu-HU" sz="3100" dirty="0" smtClean="0">
                <a:solidFill>
                  <a:srgbClr val="00B050"/>
                </a:solidFill>
              </a:rPr>
              <a:t>coordinates</a:t>
            </a:r>
            <a:endParaRPr lang="hu-HU" sz="3100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B050"/>
                </a:solidFill>
              </a:rPr>
              <a:t>    </a:t>
            </a:r>
            <a:r>
              <a:rPr lang="hu-HU" sz="3100" dirty="0">
                <a:solidFill>
                  <a:srgbClr val="00B0F0"/>
                </a:solidFill>
              </a:rPr>
              <a:t>if(pipeAndHole.x&lt;bird.size</a:t>
            </a:r>
            <a:r>
              <a:rPr lang="hu-HU" sz="3100" dirty="0" smtClean="0">
                <a:solidFill>
                  <a:srgbClr val="00B0F0"/>
                </a:solidFill>
              </a:rPr>
              <a:t>)</a:t>
            </a:r>
            <a:endParaRPr lang="hu-HU" sz="3100" dirty="0">
              <a:solidFill>
                <a:srgbClr val="00B0F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B050"/>
                </a:solidFill>
              </a:rPr>
              <a:t>    </a:t>
            </a:r>
            <a:r>
              <a:rPr lang="hu-HU" sz="3100" dirty="0" smtClean="0"/>
              <a:t>{</a:t>
            </a:r>
            <a:endParaRPr lang="hu-HU" sz="3100" dirty="0"/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B050"/>
                </a:solidFill>
              </a:rPr>
              <a:t>      //check y </a:t>
            </a:r>
            <a:r>
              <a:rPr lang="hu-HU" sz="3100" dirty="0" smtClean="0">
                <a:solidFill>
                  <a:srgbClr val="00B050"/>
                </a:solidFill>
              </a:rPr>
              <a:t>coordinates</a:t>
            </a:r>
            <a:endParaRPr lang="hu-HU" sz="3100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B050"/>
                </a:solidFill>
              </a:rPr>
              <a:t>      </a:t>
            </a:r>
            <a:r>
              <a:rPr lang="hu-HU" sz="3100" dirty="0">
                <a:solidFill>
                  <a:srgbClr val="00B0F0"/>
                </a:solidFill>
              </a:rPr>
              <a:t>if( bird.y&lt;pipeAndHole.holeY 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B0F0"/>
                </a:solidFill>
              </a:rPr>
              <a:t>        || bird.y+bird.size &gt; pipeAndHole.holeY+pipeAndHole.holeSize</a:t>
            </a:r>
            <a:r>
              <a:rPr lang="hu-HU" sz="3100" dirty="0" smtClean="0">
                <a:solidFill>
                  <a:srgbClr val="00B0F0"/>
                </a:solidFill>
              </a:rPr>
              <a:t>)</a:t>
            </a:r>
            <a:endParaRPr lang="hu-HU" sz="3100" dirty="0">
              <a:solidFill>
                <a:srgbClr val="00B0F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B050"/>
                </a:solidFill>
              </a:rPr>
              <a:t>        </a:t>
            </a:r>
            <a:r>
              <a:rPr lang="hu-HU" sz="3100" dirty="0" smtClean="0"/>
              <a:t>{</a:t>
            </a:r>
            <a:endParaRPr lang="hu-HU" sz="3100" dirty="0"/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B050"/>
                </a:solidFill>
              </a:rPr>
              <a:t>          //if program gets here then there was a </a:t>
            </a:r>
            <a:r>
              <a:rPr lang="hu-HU" sz="3100" dirty="0" smtClean="0">
                <a:solidFill>
                  <a:srgbClr val="00B050"/>
                </a:solidFill>
              </a:rPr>
              <a:t>collision</a:t>
            </a:r>
            <a:endParaRPr lang="hu-HU" sz="3100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B050"/>
                </a:solidFill>
              </a:rPr>
              <a:t>          </a:t>
            </a:r>
            <a:r>
              <a:rPr lang="hu-HU" sz="3100" dirty="0">
                <a:solidFill>
                  <a:srgbClr val="00B0F0"/>
                </a:solidFill>
              </a:rPr>
              <a:t>score = 0; </a:t>
            </a:r>
            <a:r>
              <a:rPr lang="hu-HU" sz="3100" dirty="0">
                <a:solidFill>
                  <a:srgbClr val="00B050"/>
                </a:solidFill>
              </a:rPr>
              <a:t>//reset </a:t>
            </a:r>
            <a:r>
              <a:rPr lang="hu-HU" sz="3100" dirty="0" smtClean="0">
                <a:solidFill>
                  <a:srgbClr val="00B050"/>
                </a:solidFill>
              </a:rPr>
              <a:t>score</a:t>
            </a:r>
            <a:endParaRPr lang="hu-HU" sz="3100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B050"/>
                </a:solidFill>
              </a:rPr>
              <a:t>          </a:t>
            </a:r>
            <a:r>
              <a:rPr lang="hu-HU" sz="3100" dirty="0">
                <a:solidFill>
                  <a:srgbClr val="00B0F0"/>
                </a:solidFill>
              </a:rPr>
              <a:t>pipeAndHole.x = canv.width; </a:t>
            </a:r>
            <a:r>
              <a:rPr lang="hu-HU" sz="2400" dirty="0">
                <a:solidFill>
                  <a:srgbClr val="00B050"/>
                </a:solidFill>
              </a:rPr>
              <a:t>//pipe back to the right edge         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B050"/>
                </a:solidFill>
              </a:rPr>
              <a:t>        </a:t>
            </a:r>
            <a:r>
              <a:rPr lang="hu-HU" sz="3100" dirty="0" smtClean="0"/>
              <a:t>}</a:t>
            </a:r>
            <a:endParaRPr lang="hu-HU" sz="3100" dirty="0"/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B050"/>
                </a:solidFill>
              </a:rPr>
              <a:t>    </a:t>
            </a:r>
            <a:r>
              <a:rPr lang="hu-HU" sz="3100" dirty="0"/>
              <a:t>}</a:t>
            </a:r>
            <a:endParaRPr lang="hu-HU" sz="3100" dirty="0" smtClean="0"/>
          </a:p>
        </p:txBody>
      </p:sp>
    </p:spTree>
    <p:extLst>
      <p:ext uri="{BB962C8B-B14F-4D97-AF65-F5344CB8AC3E}">
        <p14:creationId xmlns:p14="http://schemas.microsoft.com/office/powerpoint/2010/main" val="363023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25437"/>
            <a:ext cx="7776864" cy="790141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Akadáyl, véletlen és ütközés – 03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u="sng" dirty="0">
                <a:solidFill>
                  <a:srgbClr val="00B050"/>
                </a:solidFill>
              </a:rPr>
              <a:t>//</a:t>
            </a:r>
            <a:r>
              <a:rPr lang="hu-HU" sz="3100" b="1" u="sng" dirty="0">
                <a:solidFill>
                  <a:srgbClr val="00B050"/>
                </a:solidFill>
              </a:rPr>
              <a:t>gameLoop </a:t>
            </a:r>
            <a:r>
              <a:rPr lang="hu-HU" sz="3100" u="sng" dirty="0">
                <a:solidFill>
                  <a:srgbClr val="00B050"/>
                </a:solidFill>
              </a:rPr>
              <a:t>– </a:t>
            </a:r>
            <a:r>
              <a:rPr lang="hu-HU" sz="3100" u="sng" dirty="0" smtClean="0">
                <a:solidFill>
                  <a:srgbClr val="00B050"/>
                </a:solidFill>
              </a:rPr>
              <a:t>DISPLAY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endParaRPr lang="hu-HU" sz="3100" dirty="0" smtClean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 smtClean="0">
                <a:solidFill>
                  <a:srgbClr val="00B0F0"/>
                </a:solidFill>
              </a:rPr>
              <a:t>    </a:t>
            </a:r>
            <a:r>
              <a:rPr lang="hu-HU" sz="3100" dirty="0" smtClean="0">
                <a:solidFill>
                  <a:srgbClr val="00B050"/>
                </a:solidFill>
              </a:rPr>
              <a:t>//</a:t>
            </a:r>
            <a:r>
              <a:rPr lang="hu-HU" sz="3100" dirty="0">
                <a:solidFill>
                  <a:srgbClr val="00B050"/>
                </a:solidFill>
              </a:rPr>
              <a:t>draw </a:t>
            </a:r>
            <a:r>
              <a:rPr lang="hu-HU" sz="3100" dirty="0" smtClean="0">
                <a:solidFill>
                  <a:srgbClr val="00B050"/>
                </a:solidFill>
              </a:rPr>
              <a:t>pipe</a:t>
            </a:r>
            <a:endParaRPr lang="hu-HU" sz="3100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B050"/>
                </a:solidFill>
              </a:rPr>
              <a:t>    //v03    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B0F0"/>
                </a:solidFill>
              </a:rPr>
              <a:t>    c.fillStyle = 'green</a:t>
            </a:r>
            <a:r>
              <a:rPr lang="hu-HU" sz="3100" dirty="0" smtClean="0">
                <a:solidFill>
                  <a:srgbClr val="00B0F0"/>
                </a:solidFill>
              </a:rPr>
              <a:t>';</a:t>
            </a:r>
            <a:endParaRPr lang="hu-HU" sz="3100" dirty="0">
              <a:solidFill>
                <a:srgbClr val="00B0F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B0F0"/>
                </a:solidFill>
              </a:rPr>
              <a:t>    c.fillRect(pipeAndHole.x, pipeAndHole.y, pipeAndHole.width, pipeAndHole.holeY);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endParaRPr lang="hu-HU" sz="3100" dirty="0">
              <a:solidFill>
                <a:srgbClr val="00B0F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B0F0"/>
                </a:solidFill>
              </a:rPr>
              <a:t>    c.fillRect(pipeAndHole.x, pipeAndHole.y+pipeAndHole.holeY+pipeAndHole.holeSize, pipeAndHole.width, canv.height-(pipeAndHole.holeY+pipeAndHole.holeSize));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endParaRPr lang="hu-HU" sz="3100" dirty="0">
              <a:solidFill>
                <a:srgbClr val="00B0F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endParaRPr lang="hu-HU" sz="3100" dirty="0" smtClean="0"/>
          </a:p>
        </p:txBody>
      </p:sp>
    </p:spTree>
    <p:extLst>
      <p:ext uri="{BB962C8B-B14F-4D97-AF65-F5344CB8AC3E}">
        <p14:creationId xmlns:p14="http://schemas.microsoft.com/office/powerpoint/2010/main" val="234859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567" y="0"/>
            <a:ext cx="7776864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Gravitáció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és antigravitáció - 04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01657"/>
          </a:xfrm>
        </p:spPr>
        <p:txBody>
          <a:bodyPr>
            <a:normAutofit/>
          </a:bodyPr>
          <a:lstStyle/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b="1" dirty="0" smtClean="0">
                <a:solidFill>
                  <a:srgbClr val="0070C0"/>
                </a:solidFill>
              </a:rPr>
              <a:t>Egy kis fizika</a:t>
            </a:r>
            <a:endParaRPr lang="hu-HU" sz="3100" b="1" dirty="0">
              <a:solidFill>
                <a:srgbClr val="0070C0"/>
              </a:solidFill>
            </a:endParaRP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2700" dirty="0" smtClean="0">
                <a:solidFill>
                  <a:srgbClr val="0070C0"/>
                </a:solidFill>
              </a:rPr>
              <a:t>A gravitáció gyorsulást idéz elő, ezért a zuhanó madárnak gyorsulnia kell.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2700" dirty="0" smtClean="0">
                <a:solidFill>
                  <a:srgbClr val="0070C0"/>
                </a:solidFill>
              </a:rPr>
              <a:t>A konstans 1-vel történő sűlyedés helyett minden következő képben egyre jobban kell sűlyednie.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2700" dirty="0" smtClean="0">
                <a:solidFill>
                  <a:srgbClr val="0070C0"/>
                </a:solidFill>
              </a:rPr>
              <a:t>vezessünk be változót az y koordináta változására: dy</a:t>
            </a:r>
          </a:p>
          <a:p>
            <a:pPr lvl="2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2500" dirty="0">
                <a:solidFill>
                  <a:srgbClr val="0070C0"/>
                </a:solidFill>
              </a:rPr>
              <a:t>bird.y+=0.5</a:t>
            </a:r>
            <a:r>
              <a:rPr lang="hu-HU" sz="2500" dirty="0" smtClean="0">
                <a:solidFill>
                  <a:srgbClr val="0070C0"/>
                </a:solidFill>
              </a:rPr>
              <a:t>; - helyett</a:t>
            </a:r>
          </a:p>
          <a:p>
            <a:pPr lvl="2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2500" dirty="0">
                <a:solidFill>
                  <a:srgbClr val="0070C0"/>
                </a:solidFill>
              </a:rPr>
              <a:t>bird.y </a:t>
            </a:r>
            <a:r>
              <a:rPr lang="hu-HU" sz="2500" dirty="0" smtClean="0">
                <a:solidFill>
                  <a:srgbClr val="0070C0"/>
                </a:solidFill>
              </a:rPr>
              <a:t>+= </a:t>
            </a:r>
            <a:r>
              <a:rPr lang="hu-HU" sz="2500" dirty="0">
                <a:solidFill>
                  <a:srgbClr val="0070C0"/>
                </a:solidFill>
              </a:rPr>
              <a:t>bird.dy</a:t>
            </a:r>
            <a:r>
              <a:rPr lang="hu-HU" sz="2500" dirty="0" smtClean="0">
                <a:solidFill>
                  <a:srgbClr val="0070C0"/>
                </a:solidFill>
              </a:rPr>
              <a:t>;  -  ahol bird.dy+=0.5</a:t>
            </a:r>
          </a:p>
          <a:p>
            <a:pPr lvl="2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2500" dirty="0" smtClean="0">
                <a:solidFill>
                  <a:srgbClr val="0070C0"/>
                </a:solidFill>
              </a:rPr>
              <a:t>Minden ciklusban: </a:t>
            </a:r>
            <a:r>
              <a:rPr lang="hu-HU" sz="2500" dirty="0">
                <a:solidFill>
                  <a:srgbClr val="0070C0"/>
                </a:solidFill>
              </a:rPr>
              <a:t>bird.dy+=</a:t>
            </a:r>
            <a:r>
              <a:rPr lang="hu-HU" sz="2500" dirty="0" smtClean="0">
                <a:solidFill>
                  <a:srgbClr val="0070C0"/>
                </a:solidFill>
              </a:rPr>
              <a:t>0.5 és </a:t>
            </a:r>
            <a:r>
              <a:rPr lang="hu-HU" sz="2500" dirty="0">
                <a:solidFill>
                  <a:srgbClr val="0070C0"/>
                </a:solidFill>
              </a:rPr>
              <a:t>bird.y += bird.dy</a:t>
            </a:r>
          </a:p>
          <a:p>
            <a:pPr marL="749808" lvl="2" indent="0">
              <a:spcBef>
                <a:spcPts val="0"/>
              </a:spcBef>
              <a:buClr>
                <a:srgbClr val="FF00FF"/>
              </a:buClr>
              <a:buNone/>
            </a:pPr>
            <a:endParaRPr lang="hu-HU" sz="2500" dirty="0">
              <a:solidFill>
                <a:srgbClr val="0070C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855723" y="4756501"/>
            <a:ext cx="4452580" cy="2011518"/>
            <a:chOff x="2855723" y="4643844"/>
            <a:chExt cx="4452580" cy="2011518"/>
          </a:xfrm>
        </p:grpSpPr>
        <p:sp>
          <p:nvSpPr>
            <p:cNvPr id="8" name="Rectangle 7"/>
            <p:cNvSpPr/>
            <p:nvPr/>
          </p:nvSpPr>
          <p:spPr>
            <a:xfrm>
              <a:off x="4499992" y="5013176"/>
              <a:ext cx="404014" cy="47127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95344" y="4857719"/>
              <a:ext cx="503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>
                  <a:solidFill>
                    <a:schemeClr val="bg1"/>
                  </a:solidFill>
                </a:rPr>
                <a:t>dy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64058" y="5121774"/>
              <a:ext cx="404014" cy="47127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94129" y="5470118"/>
              <a:ext cx="404014" cy="47127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84210" y="6184086"/>
              <a:ext cx="404014" cy="47127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3907989" y="5013176"/>
              <a:ext cx="92304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3864927" y="5121774"/>
              <a:ext cx="127012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3864927" y="5484452"/>
              <a:ext cx="19301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3864927" y="6170259"/>
              <a:ext cx="236623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935955" y="5100786"/>
              <a:ext cx="1022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>
                  <a:solidFill>
                    <a:schemeClr val="bg1"/>
                  </a:solidFill>
                </a:rPr>
                <a:t>dy+0.5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55723" y="5705756"/>
              <a:ext cx="1629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>
                  <a:solidFill>
                    <a:schemeClr val="bg1"/>
                  </a:solidFill>
                </a:rPr>
                <a:t>dy+0.5+0.5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4081961" y="5121774"/>
              <a:ext cx="0" cy="34834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369512" y="5484452"/>
              <a:ext cx="0" cy="68580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845900" y="4643844"/>
              <a:ext cx="3462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>
                  <a:solidFill>
                    <a:schemeClr val="bg1"/>
                  </a:solidFill>
                </a:rPr>
                <a:t>Ciklus 1       2       3        4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539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785" y="0"/>
            <a:ext cx="7776864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Gravitáció és </a:t>
            </a:r>
            <a:r>
              <a:rPr lang="hu-HU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antigravitáció</a:t>
            </a:r>
            <a:r>
              <a:rPr lang="hu-HU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- 04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3"/>
            <a:ext cx="9144000" cy="3816424"/>
          </a:xfrm>
        </p:spPr>
        <p:txBody>
          <a:bodyPr>
            <a:normAutofit fontScale="92500"/>
          </a:bodyPr>
          <a:lstStyle/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b="1" dirty="0" smtClean="0">
                <a:solidFill>
                  <a:srgbClr val="0070C0"/>
                </a:solidFill>
              </a:rPr>
              <a:t>Repülés = antigravitáció</a:t>
            </a:r>
            <a:endParaRPr lang="hu-HU" sz="3100" b="1" dirty="0">
              <a:solidFill>
                <a:srgbClr val="0070C0"/>
              </a:solidFill>
            </a:endParaRP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2700" dirty="0" smtClean="0">
                <a:solidFill>
                  <a:srgbClr val="0070C0"/>
                </a:solidFill>
              </a:rPr>
              <a:t>A rendszer előnye, hogy visszafelé is működik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2700" dirty="0" smtClean="0">
                <a:solidFill>
                  <a:srgbClr val="0070C0"/>
                </a:solidFill>
              </a:rPr>
              <a:t>Kattintáskor nem feljebb ugrunk, hanem antigravitációt adunk. Vagyis a gyorsulási vektorunkat egy lépésben egy 0-nál kisebb negatív értéké teszük.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2700" dirty="0" smtClean="0">
                <a:solidFill>
                  <a:srgbClr val="0070C0"/>
                </a:solidFill>
              </a:rPr>
              <a:t>Amíg ezt a konstans 0.5-es növekedés le nem dolgozza, addig emelkedés lesz. Aztán megint sűllyedés.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2700" dirty="0" smtClean="0">
                <a:solidFill>
                  <a:srgbClr val="0070C0"/>
                </a:solidFill>
              </a:rPr>
              <a:t>Az újabb kattintás tovább változtatja a vektort. Dupla kattintással nagyobbat „ugrunk”.</a:t>
            </a:r>
            <a:endParaRPr lang="hu-HU" sz="2500" dirty="0">
              <a:solidFill>
                <a:srgbClr val="0070C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49419" y="5026529"/>
            <a:ext cx="3732501" cy="1797643"/>
            <a:chOff x="2855723" y="4857719"/>
            <a:chExt cx="3732501" cy="1797643"/>
          </a:xfrm>
        </p:grpSpPr>
        <p:sp>
          <p:nvSpPr>
            <p:cNvPr id="22" name="Rectangle 21"/>
            <p:cNvSpPr/>
            <p:nvPr/>
          </p:nvSpPr>
          <p:spPr>
            <a:xfrm>
              <a:off x="4499992" y="5013176"/>
              <a:ext cx="404014" cy="47127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95344" y="4857719"/>
              <a:ext cx="503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>
                  <a:solidFill>
                    <a:schemeClr val="bg1"/>
                  </a:solidFill>
                </a:rPr>
                <a:t>dy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064058" y="5121774"/>
              <a:ext cx="404014" cy="47127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594129" y="5470118"/>
              <a:ext cx="404014" cy="47127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84210" y="6184086"/>
              <a:ext cx="404014" cy="47127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H="1">
              <a:off x="3907989" y="5013176"/>
              <a:ext cx="92304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3864927" y="5121774"/>
              <a:ext cx="127012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3864927" y="5484452"/>
              <a:ext cx="19301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864927" y="6170259"/>
              <a:ext cx="236623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935955" y="5100786"/>
              <a:ext cx="1022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>
                  <a:solidFill>
                    <a:schemeClr val="bg1"/>
                  </a:solidFill>
                </a:rPr>
                <a:t>dy+0.5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855723" y="5705756"/>
              <a:ext cx="1629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>
                  <a:solidFill>
                    <a:schemeClr val="bg1"/>
                  </a:solidFill>
                </a:rPr>
                <a:t>dy+0.5+0.5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4081961" y="5121774"/>
              <a:ext cx="0" cy="34834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369512" y="5484452"/>
              <a:ext cx="0" cy="68580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/>
          <p:cNvSpPr/>
          <p:nvPr/>
        </p:nvSpPr>
        <p:spPr>
          <a:xfrm>
            <a:off x="4297985" y="5666825"/>
            <a:ext cx="404014" cy="4712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932040" y="5290584"/>
            <a:ext cx="404014" cy="4712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580112" y="5181986"/>
            <a:ext cx="404014" cy="4712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200150" y="5163798"/>
            <a:ext cx="404014" cy="4712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764216" y="5272396"/>
            <a:ext cx="404014" cy="4712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294287" y="5620740"/>
            <a:ext cx="404014" cy="4712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884368" y="6334708"/>
            <a:ext cx="404014" cy="4712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41" idx="0"/>
          </p:cNvCxnSpPr>
          <p:nvPr/>
        </p:nvCxnSpPr>
        <p:spPr>
          <a:xfrm flipH="1">
            <a:off x="3779913" y="5666825"/>
            <a:ext cx="7200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51920" y="5666825"/>
            <a:ext cx="0" cy="6678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624861" y="5291916"/>
            <a:ext cx="125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d</a:t>
            </a:r>
            <a:r>
              <a:rPr lang="hu-HU" dirty="0" smtClean="0">
                <a:solidFill>
                  <a:schemeClr val="bg1"/>
                </a:solidFill>
              </a:rPr>
              <a:t>y= -jump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27984" y="4643844"/>
            <a:ext cx="233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d</a:t>
            </a:r>
            <a:r>
              <a:rPr lang="hu-HU" dirty="0" smtClean="0">
                <a:solidFill>
                  <a:schemeClr val="bg1"/>
                </a:solidFill>
              </a:rPr>
              <a:t>y= -jump + 0.5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Down Arrow 49"/>
          <p:cNvSpPr/>
          <p:nvPr/>
        </p:nvSpPr>
        <p:spPr>
          <a:xfrm>
            <a:off x="3624861" y="4578582"/>
            <a:ext cx="388074" cy="6506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Kattintás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67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25437"/>
            <a:ext cx="7776864" cy="790141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Gravitáció és antigravitáció – 04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8964488" cy="6021288"/>
          </a:xfrm>
        </p:spPr>
        <p:txBody>
          <a:bodyPr>
            <a:normAutofit lnSpcReduction="10000"/>
          </a:bodyPr>
          <a:lstStyle/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u="sng" dirty="0" smtClean="0">
                <a:solidFill>
                  <a:srgbClr val="00B050"/>
                </a:solidFill>
              </a:rPr>
              <a:t>//MAIN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endParaRPr lang="hu-HU" sz="3100" dirty="0" smtClean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 smtClean="0">
                <a:solidFill>
                  <a:srgbClr val="00B050"/>
                </a:solidFill>
              </a:rPr>
              <a:t>//Object for bird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 err="1">
                <a:solidFill>
                  <a:srgbClr val="00B0F0"/>
                </a:solidFill>
              </a:rPr>
              <a:t>var</a:t>
            </a:r>
            <a:r>
              <a:rPr lang="en-US" sz="3100" dirty="0">
                <a:solidFill>
                  <a:srgbClr val="00B0F0"/>
                </a:solidFill>
              </a:rPr>
              <a:t> </a:t>
            </a:r>
            <a:r>
              <a:rPr lang="hu-HU" sz="3100" dirty="0" smtClean="0">
                <a:solidFill>
                  <a:srgbClr val="00B0F0"/>
                </a:solidFill>
              </a:rPr>
              <a:t>bird</a:t>
            </a:r>
            <a:r>
              <a:rPr lang="en-US" sz="3100" dirty="0" smtClean="0">
                <a:solidFill>
                  <a:srgbClr val="00B0F0"/>
                </a:solidFill>
              </a:rPr>
              <a:t> </a:t>
            </a:r>
            <a:r>
              <a:rPr lang="en-US" sz="3100" dirty="0">
                <a:solidFill>
                  <a:srgbClr val="00B0F0"/>
                </a:solidFill>
              </a:rPr>
              <a:t>=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/>
              <a:t>{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31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x:</a:t>
            </a:r>
            <a:r>
              <a:rPr lang="hu-HU" sz="31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0,  //képernyő bal széle</a:t>
            </a:r>
            <a:endParaRPr lang="en-US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31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y:</a:t>
            </a:r>
            <a:r>
              <a:rPr lang="hu-HU" sz="31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150</a:t>
            </a:r>
            <a:r>
              <a:rPr lang="en-US" sz="31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, //</a:t>
            </a:r>
            <a:r>
              <a:rPr lang="hu-HU" sz="31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induló pozíció</a:t>
            </a:r>
            <a:endParaRPr lang="en-US" sz="31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//v03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</a:t>
            </a:r>
            <a:r>
              <a:rPr lang="hu-HU" sz="31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size</a:t>
            </a:r>
            <a:r>
              <a:rPr lang="en-US" sz="31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:</a:t>
            </a:r>
            <a:r>
              <a:rPr lang="hu-HU" sz="31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40 </a:t>
            </a:r>
            <a:r>
              <a:rPr lang="en-US" sz="31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//</a:t>
            </a:r>
            <a:r>
              <a:rPr lang="hu-HU" sz="31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madár mérete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>
                <a:solidFill>
                  <a:srgbClr val="00B0F0"/>
                </a:solidFill>
              </a:rPr>
              <a:t> </a:t>
            </a:r>
            <a:r>
              <a:rPr lang="en-US" sz="3100" dirty="0">
                <a:solidFill>
                  <a:srgbClr val="00B050"/>
                </a:solidFill>
              </a:rPr>
              <a:t>//</a:t>
            </a:r>
            <a:r>
              <a:rPr lang="en-US" sz="3100" dirty="0" smtClean="0">
                <a:solidFill>
                  <a:srgbClr val="00B050"/>
                </a:solidFill>
              </a:rPr>
              <a:t>v0</a:t>
            </a:r>
            <a:r>
              <a:rPr lang="hu-HU" sz="3100" dirty="0" smtClean="0">
                <a:solidFill>
                  <a:srgbClr val="00B050"/>
                </a:solidFill>
              </a:rPr>
              <a:t>4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 smtClean="0">
                <a:solidFill>
                  <a:srgbClr val="00B0F0"/>
                </a:solidFill>
              </a:rPr>
              <a:t> dy</a:t>
            </a:r>
            <a:r>
              <a:rPr lang="en-US" sz="3100" dirty="0" smtClean="0">
                <a:solidFill>
                  <a:srgbClr val="00B0F0"/>
                </a:solidFill>
              </a:rPr>
              <a:t>:</a:t>
            </a:r>
            <a:r>
              <a:rPr lang="hu-HU" sz="3100" dirty="0" smtClean="0">
                <a:solidFill>
                  <a:srgbClr val="00B0F0"/>
                </a:solidFill>
              </a:rPr>
              <a:t>-10, </a:t>
            </a:r>
            <a:r>
              <a:rPr lang="hu-HU" sz="3100" dirty="0" smtClean="0">
                <a:solidFill>
                  <a:srgbClr val="00B050"/>
                </a:solidFill>
              </a:rPr>
              <a:t>//sűlyedési vektor. Kezdjünk ugrassal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B0F0"/>
                </a:solidFill>
              </a:rPr>
              <a:t> </a:t>
            </a:r>
            <a:r>
              <a:rPr lang="hu-HU" sz="3100" dirty="0" smtClean="0">
                <a:solidFill>
                  <a:srgbClr val="00B0F0"/>
                </a:solidFill>
              </a:rPr>
              <a:t> jump:10 </a:t>
            </a:r>
            <a:r>
              <a:rPr lang="hu-HU" sz="3100" dirty="0" smtClean="0">
                <a:solidFill>
                  <a:srgbClr val="00B050"/>
                </a:solidFill>
              </a:rPr>
              <a:t>//emelkedéshez, dy változtatása ezzel</a:t>
            </a:r>
            <a:endParaRPr lang="en-US" sz="3100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 smtClean="0"/>
              <a:t>};</a:t>
            </a:r>
            <a:endParaRPr lang="hu-HU" sz="3100" dirty="0" smtClean="0"/>
          </a:p>
        </p:txBody>
      </p:sp>
    </p:spTree>
    <p:extLst>
      <p:ext uri="{BB962C8B-B14F-4D97-AF65-F5344CB8AC3E}">
        <p14:creationId xmlns:p14="http://schemas.microsoft.com/office/powerpoint/2010/main" val="197146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25437"/>
            <a:ext cx="7776864" cy="790141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Gravitáció és antigravitáció – 04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8964488" cy="6021288"/>
          </a:xfrm>
        </p:spPr>
        <p:txBody>
          <a:bodyPr>
            <a:normAutofit fontScale="85000" lnSpcReduction="10000"/>
          </a:bodyPr>
          <a:lstStyle/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u="sng" dirty="0" smtClean="0">
                <a:solidFill>
                  <a:srgbClr val="00B050"/>
                </a:solidFill>
              </a:rPr>
              <a:t>//gameLoop - CALCULATION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endParaRPr lang="hu-HU" sz="3100" dirty="0" smtClean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 smtClean="0">
                <a:solidFill>
                  <a:srgbClr val="00B0F0"/>
                </a:solidFill>
              </a:rPr>
              <a:t>    </a:t>
            </a:r>
            <a:r>
              <a:rPr lang="en-US" sz="3100" dirty="0" smtClean="0">
                <a:solidFill>
                  <a:srgbClr val="00B050"/>
                </a:solidFill>
              </a:rPr>
              <a:t>//v04</a:t>
            </a:r>
            <a:endParaRPr lang="en-US" sz="3100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>
                <a:solidFill>
                  <a:srgbClr val="00B050"/>
                </a:solidFill>
              </a:rPr>
              <a:t>    </a:t>
            </a:r>
            <a:r>
              <a:rPr lang="en-US" sz="3100" dirty="0" smtClean="0">
                <a:solidFill>
                  <a:srgbClr val="00B050"/>
                </a:solidFill>
              </a:rPr>
              <a:t>//</a:t>
            </a:r>
            <a:r>
              <a:rPr lang="hu-HU" sz="3100" dirty="0" smtClean="0">
                <a:solidFill>
                  <a:srgbClr val="00B050"/>
                </a:solidFill>
              </a:rPr>
              <a:t>madár mozgásának számolása</a:t>
            </a:r>
            <a:endParaRPr lang="en-US" sz="3100" dirty="0">
              <a:solidFill>
                <a:srgbClr val="00B0F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 smtClean="0">
                <a:solidFill>
                  <a:srgbClr val="00B0F0"/>
                </a:solidFill>
              </a:rPr>
              <a:t>    </a:t>
            </a:r>
            <a:r>
              <a:rPr lang="en-US" sz="3100" dirty="0" err="1" smtClean="0">
                <a:solidFill>
                  <a:srgbClr val="00B0F0"/>
                </a:solidFill>
              </a:rPr>
              <a:t>bird.dy</a:t>
            </a:r>
            <a:r>
              <a:rPr lang="en-US" sz="3100" dirty="0" smtClean="0">
                <a:solidFill>
                  <a:srgbClr val="00B0F0"/>
                </a:solidFill>
              </a:rPr>
              <a:t> </a:t>
            </a:r>
            <a:r>
              <a:rPr lang="en-US" sz="3100" dirty="0">
                <a:solidFill>
                  <a:srgbClr val="00B0F0"/>
                </a:solidFill>
              </a:rPr>
              <a:t>+= 0.5</a:t>
            </a:r>
            <a:r>
              <a:rPr lang="en-US" sz="3100" dirty="0" smtClean="0">
                <a:solidFill>
                  <a:srgbClr val="00B0F0"/>
                </a:solidFill>
              </a:rPr>
              <a:t>;</a:t>
            </a:r>
            <a:r>
              <a:rPr lang="hu-HU" sz="3100" dirty="0" smtClean="0">
                <a:solidFill>
                  <a:srgbClr val="00B0F0"/>
                </a:solidFill>
              </a:rPr>
              <a:t> </a:t>
            </a:r>
            <a:r>
              <a:rPr lang="en-US" sz="3100" dirty="0" smtClean="0">
                <a:solidFill>
                  <a:srgbClr val="00B050"/>
                </a:solidFill>
              </a:rPr>
              <a:t>//</a:t>
            </a:r>
            <a:r>
              <a:rPr lang="hu-HU" sz="3100" dirty="0" smtClean="0">
                <a:solidFill>
                  <a:srgbClr val="00B050"/>
                </a:solidFill>
              </a:rPr>
              <a:t>süllyedéshez gravitáció hozzáadása</a:t>
            </a:r>
            <a:endParaRPr lang="en-US" sz="3100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 smtClean="0">
                <a:solidFill>
                  <a:srgbClr val="00B0F0"/>
                </a:solidFill>
              </a:rPr>
              <a:t>    </a:t>
            </a:r>
            <a:r>
              <a:rPr lang="en-US" sz="3100" dirty="0" err="1" smtClean="0">
                <a:solidFill>
                  <a:srgbClr val="00B0F0"/>
                </a:solidFill>
              </a:rPr>
              <a:t>bird.y</a:t>
            </a:r>
            <a:r>
              <a:rPr lang="en-US" sz="3100" dirty="0" smtClean="0">
                <a:solidFill>
                  <a:srgbClr val="00B0F0"/>
                </a:solidFill>
              </a:rPr>
              <a:t> </a:t>
            </a:r>
            <a:r>
              <a:rPr lang="en-US" sz="3100" dirty="0">
                <a:solidFill>
                  <a:srgbClr val="00B0F0"/>
                </a:solidFill>
              </a:rPr>
              <a:t>+= </a:t>
            </a:r>
            <a:r>
              <a:rPr lang="en-US" sz="3100" dirty="0" err="1">
                <a:solidFill>
                  <a:srgbClr val="00B0F0"/>
                </a:solidFill>
              </a:rPr>
              <a:t>bird.dy</a:t>
            </a:r>
            <a:r>
              <a:rPr lang="en-US" sz="3100" dirty="0" smtClean="0">
                <a:solidFill>
                  <a:srgbClr val="00B0F0"/>
                </a:solidFill>
              </a:rPr>
              <a:t>;</a:t>
            </a:r>
            <a:r>
              <a:rPr lang="hu-HU" sz="3100" dirty="0" smtClean="0">
                <a:solidFill>
                  <a:srgbClr val="00B0F0"/>
                </a:solidFill>
              </a:rPr>
              <a:t> </a:t>
            </a:r>
            <a:r>
              <a:rPr lang="en-US" sz="3100" dirty="0" smtClean="0">
                <a:solidFill>
                  <a:srgbClr val="00B050"/>
                </a:solidFill>
              </a:rPr>
              <a:t>//</a:t>
            </a:r>
            <a:r>
              <a:rPr lang="hu-HU" sz="3100" dirty="0" smtClean="0">
                <a:solidFill>
                  <a:srgbClr val="00B050"/>
                </a:solidFill>
              </a:rPr>
              <a:t>y-hoz mozgásvektor hozzáadása</a:t>
            </a:r>
            <a:endParaRPr lang="en-US" sz="3100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endParaRPr lang="en-US" sz="3100" dirty="0">
              <a:solidFill>
                <a:srgbClr val="00B0F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>
                <a:solidFill>
                  <a:srgbClr val="00B0F0"/>
                </a:solidFill>
              </a:rPr>
              <a:t>    </a:t>
            </a:r>
            <a:r>
              <a:rPr lang="en-US" sz="3100" dirty="0" smtClean="0">
                <a:solidFill>
                  <a:srgbClr val="00B050"/>
                </a:solidFill>
              </a:rPr>
              <a:t>//</a:t>
            </a:r>
            <a:r>
              <a:rPr lang="hu-HU" sz="3100" dirty="0" smtClean="0">
                <a:solidFill>
                  <a:srgbClr val="00B050"/>
                </a:solidFill>
              </a:rPr>
              <a:t>ha kiesik alul a madár kerüljön vissza középre</a:t>
            </a:r>
            <a:endParaRPr lang="en-US" sz="3100" dirty="0">
              <a:solidFill>
                <a:srgbClr val="00B0F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>
                <a:solidFill>
                  <a:srgbClr val="00B0F0"/>
                </a:solidFill>
              </a:rPr>
              <a:t>    if(</a:t>
            </a:r>
            <a:r>
              <a:rPr lang="en-US" sz="3100" dirty="0" err="1">
                <a:solidFill>
                  <a:srgbClr val="00B0F0"/>
                </a:solidFill>
              </a:rPr>
              <a:t>bird.y</a:t>
            </a:r>
            <a:r>
              <a:rPr lang="en-US" sz="3100" dirty="0">
                <a:solidFill>
                  <a:srgbClr val="00B0F0"/>
                </a:solidFill>
              </a:rPr>
              <a:t>&gt;</a:t>
            </a:r>
            <a:r>
              <a:rPr lang="en-US" sz="3100" dirty="0" err="1">
                <a:solidFill>
                  <a:srgbClr val="00B0F0"/>
                </a:solidFill>
              </a:rPr>
              <a:t>canv.height</a:t>
            </a:r>
            <a:r>
              <a:rPr lang="en-US" sz="3100" dirty="0" smtClean="0">
                <a:solidFill>
                  <a:srgbClr val="00B0F0"/>
                </a:solidFill>
              </a:rPr>
              <a:t>)</a:t>
            </a:r>
            <a:endParaRPr lang="en-US" sz="3100" dirty="0">
              <a:solidFill>
                <a:srgbClr val="00B0F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/>
              <a:t>    </a:t>
            </a:r>
            <a:r>
              <a:rPr lang="en-US" sz="3100" dirty="0" smtClean="0"/>
              <a:t>{</a:t>
            </a:r>
            <a:endParaRPr lang="en-US" sz="3100" dirty="0"/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>
                <a:solidFill>
                  <a:srgbClr val="00B0F0"/>
                </a:solidFill>
              </a:rPr>
              <a:t>        </a:t>
            </a:r>
            <a:r>
              <a:rPr lang="en-US" sz="3100" dirty="0" err="1">
                <a:solidFill>
                  <a:srgbClr val="00B0F0"/>
                </a:solidFill>
              </a:rPr>
              <a:t>bird.y</a:t>
            </a:r>
            <a:r>
              <a:rPr lang="en-US" sz="3100" dirty="0">
                <a:solidFill>
                  <a:srgbClr val="00B0F0"/>
                </a:solidFill>
              </a:rPr>
              <a:t>=150</a:t>
            </a:r>
            <a:r>
              <a:rPr lang="en-US" sz="3100" dirty="0" smtClean="0">
                <a:solidFill>
                  <a:srgbClr val="00B0F0"/>
                </a:solidFill>
              </a:rPr>
              <a:t>;</a:t>
            </a:r>
            <a:endParaRPr lang="en-US" sz="3100" dirty="0">
              <a:solidFill>
                <a:srgbClr val="00B0F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>
                <a:solidFill>
                  <a:srgbClr val="00B0F0"/>
                </a:solidFill>
              </a:rPr>
              <a:t>        </a:t>
            </a:r>
            <a:r>
              <a:rPr lang="en-US" sz="3100" dirty="0">
                <a:solidFill>
                  <a:srgbClr val="00B050"/>
                </a:solidFill>
              </a:rPr>
              <a:t>//</a:t>
            </a:r>
            <a:r>
              <a:rPr lang="en-US" sz="3100" dirty="0" smtClean="0">
                <a:solidFill>
                  <a:srgbClr val="00B050"/>
                </a:solidFill>
              </a:rPr>
              <a:t>v04</a:t>
            </a:r>
            <a:endParaRPr lang="en-US" sz="3100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>
                <a:solidFill>
                  <a:srgbClr val="00B0F0"/>
                </a:solidFill>
              </a:rPr>
              <a:t>        </a:t>
            </a:r>
            <a:r>
              <a:rPr lang="en-US" sz="3100" dirty="0" err="1">
                <a:solidFill>
                  <a:srgbClr val="00B0F0"/>
                </a:solidFill>
              </a:rPr>
              <a:t>bird.dy</a:t>
            </a:r>
            <a:r>
              <a:rPr lang="en-US" sz="3100" dirty="0">
                <a:solidFill>
                  <a:srgbClr val="00B0F0"/>
                </a:solidFill>
              </a:rPr>
              <a:t> = </a:t>
            </a:r>
            <a:r>
              <a:rPr lang="hu-HU" sz="3100" dirty="0" smtClean="0">
                <a:solidFill>
                  <a:srgbClr val="00B0F0"/>
                </a:solidFill>
              </a:rPr>
              <a:t>-</a:t>
            </a:r>
            <a:r>
              <a:rPr lang="en-US" sz="3100" dirty="0" smtClean="0">
                <a:solidFill>
                  <a:srgbClr val="00B0F0"/>
                </a:solidFill>
              </a:rPr>
              <a:t>bird.</a:t>
            </a:r>
            <a:r>
              <a:rPr lang="hu-HU" sz="3100" dirty="0" smtClean="0">
                <a:solidFill>
                  <a:srgbClr val="00B0F0"/>
                </a:solidFill>
              </a:rPr>
              <a:t>jump</a:t>
            </a:r>
            <a:r>
              <a:rPr lang="en-US" sz="3100" dirty="0" smtClean="0">
                <a:solidFill>
                  <a:srgbClr val="00B0F0"/>
                </a:solidFill>
              </a:rPr>
              <a:t>;</a:t>
            </a:r>
            <a:r>
              <a:rPr lang="hu-HU" sz="3100" dirty="0" smtClean="0">
                <a:solidFill>
                  <a:srgbClr val="00B0F0"/>
                </a:solidFill>
              </a:rPr>
              <a:t> </a:t>
            </a:r>
            <a:r>
              <a:rPr lang="en-US" sz="3100" dirty="0" smtClean="0">
                <a:solidFill>
                  <a:srgbClr val="00B050"/>
                </a:solidFill>
              </a:rPr>
              <a:t>//</a:t>
            </a:r>
            <a:r>
              <a:rPr lang="hu-HU" sz="3100" dirty="0" smtClean="0">
                <a:solidFill>
                  <a:srgbClr val="00B050"/>
                </a:solidFill>
              </a:rPr>
              <a:t>induljon újra egy ugrassal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 smtClean="0">
                <a:solidFill>
                  <a:srgbClr val="00B0F0"/>
                </a:solidFill>
              </a:rPr>
              <a:t>        score=0;</a:t>
            </a:r>
            <a:r>
              <a:rPr lang="en-US" sz="3100" dirty="0" smtClean="0">
                <a:solidFill>
                  <a:srgbClr val="00B050"/>
                </a:solidFill>
              </a:rPr>
              <a:t> //</a:t>
            </a:r>
            <a:r>
              <a:rPr lang="hu-HU" sz="3100" dirty="0" smtClean="0">
                <a:solidFill>
                  <a:srgbClr val="00B050"/>
                </a:solidFill>
              </a:rPr>
              <a:t>nullázodik apontszám</a:t>
            </a:r>
            <a:endParaRPr lang="en-US" sz="3100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>
                <a:solidFill>
                  <a:srgbClr val="00B0F0"/>
                </a:solidFill>
              </a:rPr>
              <a:t>   </a:t>
            </a:r>
            <a:r>
              <a:rPr lang="en-US" sz="3100" dirty="0"/>
              <a:t> }</a:t>
            </a:r>
            <a:endParaRPr lang="hu-HU" sz="3100" dirty="0" smtClean="0"/>
          </a:p>
        </p:txBody>
      </p:sp>
    </p:spTree>
    <p:extLst>
      <p:ext uri="{BB962C8B-B14F-4D97-AF65-F5344CB8AC3E}">
        <p14:creationId xmlns:p14="http://schemas.microsoft.com/office/powerpoint/2010/main" val="100660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25437"/>
            <a:ext cx="7776864" cy="790141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Gravitáció és antigravitáció – 04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8964488" cy="6021288"/>
          </a:xfrm>
        </p:spPr>
        <p:txBody>
          <a:bodyPr>
            <a:normAutofit fontScale="85000" lnSpcReduction="10000"/>
          </a:bodyPr>
          <a:lstStyle/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u="sng" dirty="0" smtClean="0">
                <a:solidFill>
                  <a:srgbClr val="00B050"/>
                </a:solidFill>
              </a:rPr>
              <a:t>//gameLoop – CALCULATION – ütközéskor - collision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endParaRPr lang="hu-HU" sz="3100" u="sng" dirty="0" smtClean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	//</a:t>
            </a:r>
            <a:r>
              <a:rPr lang="hu-HU" sz="31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check y coordinates</a:t>
            </a:r>
            <a:endParaRPr lang="hu-HU" sz="3100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	if</a:t>
            </a:r>
            <a:r>
              <a:rPr lang="hu-HU" sz="31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 bird.y&lt;pipeAndHole.holeY 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	        </a:t>
            </a:r>
            <a:r>
              <a:rPr lang="hu-HU" sz="31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|| bird.y+bird.size &gt; </a:t>
            </a:r>
            <a:r>
              <a:rPr lang="hu-HU" sz="31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							pipeAndHole.holeY+pipeAndHole.holeSize)</a:t>
            </a:r>
            <a:endParaRPr lang="hu-HU" sz="31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      </a:t>
            </a:r>
            <a:r>
              <a:rPr lang="hu-HU" sz="31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{</a:t>
            </a:r>
            <a:endParaRPr lang="hu-HU" sz="31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      </a:t>
            </a:r>
            <a:r>
              <a:rPr lang="hu-HU" sz="31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	  	//</a:t>
            </a:r>
            <a:r>
              <a:rPr lang="hu-HU" sz="31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if program gets here then there was a </a:t>
            </a:r>
            <a:r>
              <a:rPr lang="hu-HU" sz="31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collision</a:t>
            </a:r>
            <a:endParaRPr lang="hu-HU" sz="31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        </a:t>
            </a:r>
            <a:r>
              <a:rPr lang="hu-HU" sz="31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	score </a:t>
            </a:r>
            <a:r>
              <a:rPr lang="hu-HU" sz="31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= 0; //reset </a:t>
            </a:r>
            <a:r>
              <a:rPr lang="hu-HU" sz="31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score</a:t>
            </a:r>
            <a:endParaRPr lang="hu-HU" sz="31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        </a:t>
            </a:r>
            <a:r>
              <a:rPr lang="hu-HU" sz="31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	pipeAndHole.x </a:t>
            </a:r>
            <a:r>
              <a:rPr lang="hu-HU" sz="31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= canv.width; //pipe back to the right </a:t>
            </a:r>
            <a:r>
              <a:rPr lang="hu-HU" sz="31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edge         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endParaRPr lang="hu-HU" sz="3100" dirty="0">
              <a:solidFill>
                <a:srgbClr val="00B0F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 smtClean="0">
                <a:solidFill>
                  <a:srgbClr val="00B050"/>
                </a:solidFill>
              </a:rPr>
              <a:t>	          </a:t>
            </a:r>
            <a:r>
              <a:rPr lang="hu-HU" sz="3100" dirty="0">
                <a:solidFill>
                  <a:srgbClr val="00B050"/>
                </a:solidFill>
              </a:rPr>
              <a:t>//</a:t>
            </a:r>
            <a:r>
              <a:rPr lang="hu-HU" sz="3100" dirty="0" smtClean="0">
                <a:solidFill>
                  <a:srgbClr val="00B050"/>
                </a:solidFill>
              </a:rPr>
              <a:t>v04</a:t>
            </a:r>
            <a:endParaRPr lang="hu-HU" sz="3100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B0F0"/>
                </a:solidFill>
              </a:rPr>
              <a:t>          </a:t>
            </a:r>
            <a:r>
              <a:rPr lang="hu-HU" sz="3100" dirty="0" smtClean="0">
                <a:solidFill>
                  <a:srgbClr val="00B0F0"/>
                </a:solidFill>
              </a:rPr>
              <a:t>	bird.dy </a:t>
            </a:r>
            <a:r>
              <a:rPr lang="hu-HU" sz="3100" dirty="0">
                <a:solidFill>
                  <a:srgbClr val="00B0F0"/>
                </a:solidFill>
              </a:rPr>
              <a:t>= </a:t>
            </a:r>
            <a:r>
              <a:rPr lang="hu-HU" sz="3100" dirty="0" smtClean="0">
                <a:solidFill>
                  <a:srgbClr val="00B0F0"/>
                </a:solidFill>
              </a:rPr>
              <a:t>-bird.jump; </a:t>
            </a:r>
            <a:r>
              <a:rPr lang="hu-HU" sz="3100" dirty="0" smtClean="0">
                <a:solidFill>
                  <a:srgbClr val="00B050"/>
                </a:solidFill>
              </a:rPr>
              <a:t>//kezdjük egy ugrassal</a:t>
            </a:r>
            <a:endParaRPr lang="hu-HU" sz="3100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 smtClean="0">
                <a:solidFill>
                  <a:srgbClr val="00B0F0"/>
                </a:solidFill>
              </a:rPr>
              <a:t>	          </a:t>
            </a:r>
            <a:r>
              <a:rPr lang="hu-HU" sz="3100" dirty="0">
                <a:solidFill>
                  <a:srgbClr val="00B0F0"/>
                </a:solidFill>
              </a:rPr>
              <a:t>bird.y=150</a:t>
            </a:r>
            <a:r>
              <a:rPr lang="hu-HU" sz="3100" dirty="0" smtClean="0">
                <a:solidFill>
                  <a:srgbClr val="00B0F0"/>
                </a:solidFill>
              </a:rPr>
              <a:t>;</a:t>
            </a:r>
            <a:endParaRPr lang="hu-HU" sz="3100" dirty="0">
              <a:solidFill>
                <a:srgbClr val="00B0F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B0F0"/>
                </a:solidFill>
              </a:rPr>
              <a:t>       </a:t>
            </a:r>
            <a:r>
              <a:rPr lang="hu-HU" sz="3100" dirty="0"/>
              <a:t> }</a:t>
            </a:r>
            <a:endParaRPr lang="hu-HU" sz="3100" dirty="0" smtClean="0"/>
          </a:p>
        </p:txBody>
      </p:sp>
    </p:spTree>
    <p:extLst>
      <p:ext uri="{BB962C8B-B14F-4D97-AF65-F5344CB8AC3E}">
        <p14:creationId xmlns:p14="http://schemas.microsoft.com/office/powerpoint/2010/main" val="118533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25437"/>
            <a:ext cx="7776864" cy="790141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Gravitáció és antigravitáció – 04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8964488" cy="6021288"/>
          </a:xfrm>
        </p:spPr>
        <p:txBody>
          <a:bodyPr>
            <a:normAutofit/>
          </a:bodyPr>
          <a:lstStyle/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u="sng" dirty="0" smtClean="0">
                <a:solidFill>
                  <a:srgbClr val="00B050"/>
                </a:solidFill>
              </a:rPr>
              <a:t>////////////////////</a:t>
            </a:r>
            <a:endParaRPr lang="hu-HU" sz="3100" u="sng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u="sng" dirty="0">
                <a:solidFill>
                  <a:srgbClr val="00B050"/>
                </a:solidFill>
              </a:rPr>
              <a:t>/////Event </a:t>
            </a:r>
            <a:r>
              <a:rPr lang="hu-HU" sz="3100" u="sng" dirty="0" smtClean="0">
                <a:solidFill>
                  <a:srgbClr val="00B050"/>
                </a:solidFill>
              </a:rPr>
              <a:t>handlers</a:t>
            </a:r>
            <a:endParaRPr lang="hu-HU" sz="3100" u="sng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u="sng" dirty="0" smtClean="0">
                <a:solidFill>
                  <a:srgbClr val="00B050"/>
                </a:solidFill>
              </a:rPr>
              <a:t>///////////////////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endParaRPr lang="hu-HU" sz="3100" dirty="0" smtClean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 smtClean="0">
                <a:solidFill>
                  <a:srgbClr val="00B0F0"/>
                </a:solidFill>
              </a:rPr>
              <a:t>    </a:t>
            </a:r>
            <a:r>
              <a:rPr lang="en-US" sz="3100" dirty="0" smtClean="0">
                <a:solidFill>
                  <a:srgbClr val="00B050"/>
                </a:solidFill>
              </a:rPr>
              <a:t>//v04</a:t>
            </a:r>
            <a:endParaRPr lang="en-US" sz="3100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>
                <a:solidFill>
                  <a:srgbClr val="00B0F0"/>
                </a:solidFill>
              </a:rPr>
              <a:t>    function </a:t>
            </a:r>
            <a:r>
              <a:rPr lang="en-US" sz="3100" dirty="0" err="1">
                <a:solidFill>
                  <a:srgbClr val="00B0F0"/>
                </a:solidFill>
              </a:rPr>
              <a:t>doClick</a:t>
            </a:r>
            <a:r>
              <a:rPr lang="en-US" sz="3100" dirty="0" smtClean="0">
                <a:solidFill>
                  <a:srgbClr val="00B0F0"/>
                </a:solidFill>
              </a:rPr>
              <a:t>()</a:t>
            </a:r>
            <a:endParaRPr lang="en-US" sz="3100" dirty="0">
              <a:solidFill>
                <a:srgbClr val="00B0F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 smtClean="0"/>
              <a:t>   </a:t>
            </a:r>
            <a:r>
              <a:rPr lang="en-US" sz="3100" dirty="0" smtClean="0"/>
              <a:t>{</a:t>
            </a:r>
            <a:endParaRPr lang="en-US" sz="3100" dirty="0"/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>
                <a:solidFill>
                  <a:srgbClr val="00B0F0"/>
                </a:solidFill>
              </a:rPr>
              <a:t>   </a:t>
            </a:r>
            <a:r>
              <a:rPr lang="hu-HU" sz="3100" dirty="0" smtClean="0">
                <a:solidFill>
                  <a:srgbClr val="00B0F0"/>
                </a:solidFill>
              </a:rPr>
              <a:t>   </a:t>
            </a:r>
            <a:r>
              <a:rPr lang="en-US" sz="3100" dirty="0" smtClean="0">
                <a:solidFill>
                  <a:srgbClr val="00B050"/>
                </a:solidFill>
              </a:rPr>
              <a:t>//</a:t>
            </a:r>
            <a:r>
              <a:rPr lang="en-US" sz="3100" dirty="0">
                <a:solidFill>
                  <a:srgbClr val="00B050"/>
                </a:solidFill>
              </a:rPr>
              <a:t>v04   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>
                <a:solidFill>
                  <a:srgbClr val="00B0F0"/>
                </a:solidFill>
              </a:rPr>
              <a:t>   </a:t>
            </a:r>
            <a:r>
              <a:rPr lang="hu-HU" sz="3100" dirty="0" smtClean="0">
                <a:solidFill>
                  <a:srgbClr val="00B0F0"/>
                </a:solidFill>
              </a:rPr>
              <a:t>   </a:t>
            </a:r>
            <a:r>
              <a:rPr lang="en-US" sz="3100" dirty="0" err="1" smtClean="0">
                <a:solidFill>
                  <a:srgbClr val="00B0F0"/>
                </a:solidFill>
              </a:rPr>
              <a:t>bird.dy</a:t>
            </a:r>
            <a:r>
              <a:rPr lang="en-US" sz="3100" dirty="0" smtClean="0">
                <a:solidFill>
                  <a:srgbClr val="00B0F0"/>
                </a:solidFill>
              </a:rPr>
              <a:t> </a:t>
            </a:r>
            <a:r>
              <a:rPr lang="en-US" sz="3100" dirty="0">
                <a:solidFill>
                  <a:srgbClr val="00B0F0"/>
                </a:solidFill>
              </a:rPr>
              <a:t>= -</a:t>
            </a:r>
            <a:r>
              <a:rPr lang="en-US" sz="3100" dirty="0" err="1">
                <a:solidFill>
                  <a:srgbClr val="00B0F0"/>
                </a:solidFill>
              </a:rPr>
              <a:t>bird.jump</a:t>
            </a:r>
            <a:r>
              <a:rPr lang="en-US" sz="3100" dirty="0">
                <a:solidFill>
                  <a:srgbClr val="00B0F0"/>
                </a:solidFill>
              </a:rPr>
              <a:t>; </a:t>
            </a:r>
            <a:r>
              <a:rPr lang="en-US" sz="3100" dirty="0">
                <a:solidFill>
                  <a:srgbClr val="00B050"/>
                </a:solidFill>
              </a:rPr>
              <a:t>//add antigravity to the accelerate </a:t>
            </a:r>
            <a:r>
              <a:rPr lang="en-US" sz="3100" dirty="0" smtClean="0">
                <a:solidFill>
                  <a:srgbClr val="00B050"/>
                </a:solidFill>
              </a:rPr>
              <a:t>vector</a:t>
            </a:r>
            <a:endParaRPr lang="en-US" sz="3100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 smtClean="0"/>
              <a:t>   </a:t>
            </a:r>
            <a:r>
              <a:rPr lang="en-US" sz="3100" dirty="0" smtClean="0"/>
              <a:t>}</a:t>
            </a:r>
            <a:endParaRPr lang="hu-HU" sz="3100" dirty="0" smtClean="0"/>
          </a:p>
        </p:txBody>
      </p:sp>
    </p:spTree>
    <p:extLst>
      <p:ext uri="{BB962C8B-B14F-4D97-AF65-F5344CB8AC3E}">
        <p14:creationId xmlns:p14="http://schemas.microsoft.com/office/powerpoint/2010/main" val="179564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776864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Működő program - 02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6753"/>
            <a:ext cx="8964488" cy="5641617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3100" b="1" dirty="0" smtClean="0">
                <a:solidFill>
                  <a:srgbClr val="0070C0"/>
                </a:solidFill>
              </a:rPr>
              <a:t>Folyamatosan fut a program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2700" dirty="0" smtClean="0">
                <a:solidFill>
                  <a:srgbClr val="0070C0"/>
                </a:solidFill>
              </a:rPr>
              <a:t>Reagál a kattintásra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2700" dirty="0" smtClean="0">
                <a:solidFill>
                  <a:srgbClr val="0070C0"/>
                </a:solidFill>
              </a:rPr>
              <a:t>Ciklikusan számol és rajzol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2700" dirty="0" smtClean="0">
                <a:solidFill>
                  <a:srgbClr val="0070C0"/>
                </a:solidFill>
              </a:rPr>
              <a:t>Kész a minimális szerkezete a programnak: </a:t>
            </a:r>
            <a:r>
              <a:rPr lang="hu-HU" sz="2700" dirty="0">
                <a:solidFill>
                  <a:schemeClr val="accent2">
                    <a:lumMod val="50000"/>
                  </a:schemeClr>
                </a:solidFill>
              </a:rPr>
              <a:t>eseménykezelők, függvények, gameLoop, </a:t>
            </a:r>
            <a:r>
              <a:rPr lang="hu-HU" sz="2700" dirty="0" smtClean="0">
                <a:solidFill>
                  <a:schemeClr val="accent2">
                    <a:lumMod val="50000"/>
                  </a:schemeClr>
                </a:solidFill>
              </a:rPr>
              <a:t>Main</a:t>
            </a:r>
            <a:endParaRPr lang="hu-HU" sz="2700" dirty="0" smtClean="0">
              <a:solidFill>
                <a:srgbClr val="0070C0"/>
              </a:solidFill>
            </a:endParaRP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endParaRPr lang="hu-HU" sz="2700" b="1" dirty="0" smtClean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b="1" dirty="0" smtClean="0">
                <a:solidFill>
                  <a:srgbClr val="0070C0"/>
                </a:solidFill>
              </a:rPr>
              <a:t>Következő lépések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Score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Akadály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Ütközések detektálása – oszlop, pálya széle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Játék vége és újraindulás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Finomítások, hangulati elemek (grafika, kép, hang)</a:t>
            </a:r>
          </a:p>
          <a:p>
            <a:pPr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endParaRPr lang="hu-HU" b="1" dirty="0" smtClean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b="1" dirty="0" smtClean="0">
                <a:solidFill>
                  <a:srgbClr val="0070C0"/>
                </a:solidFill>
              </a:rPr>
              <a:t>Másolat készítése – ebben dolgozunk tovább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myFlappyBird02.js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myFlappyBird02.html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HTML-ben  script forrása: </a:t>
            </a:r>
            <a:r>
              <a:rPr lang="hu-HU" dirty="0">
                <a:solidFill>
                  <a:srgbClr val="0070C0"/>
                </a:solidFill>
              </a:rPr>
              <a:t>myFlappyBird02.js</a:t>
            </a:r>
            <a:endParaRPr lang="hu-HU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75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25437"/>
            <a:ext cx="7776864" cy="790141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Kész az alapjáték - 04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01657"/>
          </a:xfrm>
        </p:spPr>
        <p:txBody>
          <a:bodyPr>
            <a:normAutofit/>
          </a:bodyPr>
          <a:lstStyle/>
          <a:p>
            <a:pPr marL="36576" indent="0" algn="ctr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b="1" dirty="0" smtClean="0">
                <a:solidFill>
                  <a:srgbClr val="0070C0"/>
                </a:solidFill>
              </a:rPr>
              <a:t>Hány pontot tudsz elérni?</a:t>
            </a:r>
          </a:p>
          <a:p>
            <a:pPr marL="36576" indent="0" algn="ctr">
              <a:spcBef>
                <a:spcPts val="0"/>
              </a:spcBef>
              <a:buClr>
                <a:srgbClr val="FF00FF"/>
              </a:buClr>
              <a:buNone/>
            </a:pPr>
            <a:endParaRPr lang="hu-HU" sz="3100" b="1" dirty="0">
              <a:solidFill>
                <a:srgbClr val="0070C0"/>
              </a:solidFill>
            </a:endParaRP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2700" b="1" dirty="0" smtClean="0">
                <a:solidFill>
                  <a:srgbClr val="0070C0"/>
                </a:solidFill>
              </a:rPr>
              <a:t>Mi hiányzik?</a:t>
            </a:r>
          </a:p>
          <a:p>
            <a:pPr lvl="2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2500" dirty="0" smtClean="0">
                <a:solidFill>
                  <a:srgbClr val="0070C0"/>
                </a:solidFill>
              </a:rPr>
              <a:t>Játék indulási állapot – játék indulása és vége lehet ugyan az. Kattintásra indul. </a:t>
            </a:r>
          </a:p>
          <a:p>
            <a:pPr lvl="2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2500" dirty="0" smtClean="0">
                <a:solidFill>
                  <a:srgbClr val="0070C0"/>
                </a:solidFill>
              </a:rPr>
              <a:t>Képek és hang</a:t>
            </a:r>
          </a:p>
          <a:p>
            <a:pPr lvl="3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2300" dirty="0" smtClean="0">
                <a:solidFill>
                  <a:srgbClr val="0070C0"/>
                </a:solidFill>
              </a:rPr>
              <a:t>Legyen egy rajzolt madár és valami háttér hang a játék közben.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2700" b="1" dirty="0" smtClean="0">
                <a:solidFill>
                  <a:srgbClr val="0070C0"/>
                </a:solidFill>
              </a:rPr>
              <a:t>Egyszerűsítés</a:t>
            </a:r>
          </a:p>
          <a:p>
            <a:pPr lvl="2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2500" dirty="0" smtClean="0">
                <a:solidFill>
                  <a:srgbClr val="0070C0"/>
                </a:solidFill>
              </a:rPr>
              <a:t>Több helyen is ugyan az van begépelve. Ezek kerüljenek ki külön funkciókba.</a:t>
            </a:r>
          </a:p>
          <a:p>
            <a:pPr lvl="3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2400" dirty="0" smtClean="0">
                <a:solidFill>
                  <a:srgbClr val="0070C0"/>
                </a:solidFill>
              </a:rPr>
              <a:t>Játék vége események </a:t>
            </a:r>
            <a:r>
              <a:rPr lang="hu-HU" sz="2800" b="1" dirty="0">
                <a:solidFill>
                  <a:srgbClr val="0070C0"/>
                </a:solidFill>
              </a:rPr>
              <a:t>gameStart</a:t>
            </a:r>
            <a:r>
              <a:rPr lang="hu-HU" sz="2800" b="1" dirty="0" smtClean="0">
                <a:solidFill>
                  <a:srgbClr val="0070C0"/>
                </a:solidFill>
              </a:rPr>
              <a:t>() </a:t>
            </a:r>
            <a:r>
              <a:rPr lang="hu-HU" sz="2400" dirty="0" smtClean="0">
                <a:solidFill>
                  <a:srgbClr val="0070C0"/>
                </a:solidFill>
              </a:rPr>
              <a:t>(score=0; stb.)</a:t>
            </a:r>
          </a:p>
          <a:p>
            <a:pPr lvl="3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2400" dirty="0" smtClean="0">
                <a:solidFill>
                  <a:srgbClr val="0070C0"/>
                </a:solidFill>
              </a:rPr>
              <a:t>Objektumok rajzolása kerüljön külön funkcióba.</a:t>
            </a:r>
          </a:p>
          <a:p>
            <a:pPr marL="749808" lvl="2" indent="0">
              <a:spcBef>
                <a:spcPts val="0"/>
              </a:spcBef>
              <a:buClr>
                <a:srgbClr val="FF00FF"/>
              </a:buClr>
              <a:buNone/>
            </a:pPr>
            <a:endParaRPr lang="hu-HU" sz="25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03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776864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Pontok – Score - 02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7729"/>
            <a:ext cx="8964488" cy="576064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3100" b="1" dirty="0" smtClean="0">
                <a:solidFill>
                  <a:srgbClr val="0070C0"/>
                </a:solidFill>
              </a:rPr>
              <a:t>Miért lehet pontot kapni?</a:t>
            </a:r>
            <a:endParaRPr lang="hu-HU" sz="3100" b="1" dirty="0">
              <a:solidFill>
                <a:srgbClr val="0070C0"/>
              </a:solidFill>
            </a:endParaRP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2700" dirty="0" smtClean="0">
                <a:solidFill>
                  <a:srgbClr val="0070C0"/>
                </a:solidFill>
              </a:rPr>
              <a:t>Pályán töltött ütközésmentes idő – </a:t>
            </a:r>
            <a:r>
              <a:rPr lang="hu-HU" sz="2700" b="1" dirty="0" smtClean="0">
                <a:solidFill>
                  <a:srgbClr val="0070C0"/>
                </a:solidFill>
              </a:rPr>
              <a:t>Elsőként ez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2700" dirty="0" smtClean="0">
                <a:solidFill>
                  <a:srgbClr val="0070C0"/>
                </a:solidFill>
              </a:rPr>
              <a:t>Kikerült akadályok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2700" dirty="0" smtClean="0">
                <a:solidFill>
                  <a:srgbClr val="0070C0"/>
                </a:solidFill>
              </a:rPr>
              <a:t>Extrák – később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endParaRPr lang="hu-HU" sz="2700" b="1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3500" b="1" dirty="0" smtClean="0">
                <a:solidFill>
                  <a:srgbClr val="0070C0"/>
                </a:solidFill>
              </a:rPr>
              <a:t>Hol tudjuk mérni a pályán töltött időt?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3100" dirty="0" smtClean="0">
                <a:solidFill>
                  <a:srgbClr val="0070C0"/>
                </a:solidFill>
              </a:rPr>
              <a:t>gameLoop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3100" dirty="0" smtClean="0">
                <a:solidFill>
                  <a:srgbClr val="0070C0"/>
                </a:solidFill>
              </a:rPr>
              <a:t>Minden ciklusban növeljük a pontok számát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3100" dirty="0" smtClean="0">
                <a:solidFill>
                  <a:srgbClr val="0070C0"/>
                </a:solidFill>
              </a:rPr>
              <a:t>Mi kell ehhez</a:t>
            </a:r>
            <a:r>
              <a:rPr lang="hu-HU" sz="3100" dirty="0" smtClean="0">
                <a:solidFill>
                  <a:srgbClr val="0070C0"/>
                </a:solidFill>
              </a:rPr>
              <a:t>? - változó</a:t>
            </a:r>
            <a:endParaRPr lang="hu-HU" sz="3100" dirty="0" smtClean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endParaRPr lang="hu-HU" sz="3500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3500" b="1" dirty="0" smtClean="0">
                <a:solidFill>
                  <a:srgbClr val="0070C0"/>
                </a:solidFill>
              </a:rPr>
              <a:t>Jelezzük ki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3100" dirty="0" smtClean="0">
                <a:solidFill>
                  <a:srgbClr val="0070C0"/>
                </a:solidFill>
              </a:rPr>
              <a:t>Hol és hogyan – szöveg kiíratása</a:t>
            </a:r>
          </a:p>
        </p:txBody>
      </p:sp>
    </p:spTree>
    <p:extLst>
      <p:ext uri="{BB962C8B-B14F-4D97-AF65-F5344CB8AC3E}">
        <p14:creationId xmlns:p14="http://schemas.microsoft.com/office/powerpoint/2010/main" val="416696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776864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Szöveg megjelenítése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7729"/>
            <a:ext cx="8964488" cy="5760640"/>
          </a:xfrm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3100" b="1" dirty="0" smtClean="0">
                <a:solidFill>
                  <a:srgbClr val="0070C0"/>
                </a:solidFill>
              </a:rPr>
              <a:t>2d grafikus eszköz használata</a:t>
            </a:r>
            <a:endParaRPr lang="hu-HU" sz="3100" b="1" dirty="0">
              <a:solidFill>
                <a:srgbClr val="0070C0"/>
              </a:solidFill>
            </a:endParaRP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2700" dirty="0">
                <a:solidFill>
                  <a:srgbClr val="0070C0"/>
                </a:solidFill>
                <a:hlinkClick r:id="rId3"/>
              </a:rPr>
              <a:t>https://</a:t>
            </a:r>
            <a:r>
              <a:rPr lang="hu-HU" sz="2700" dirty="0" smtClean="0">
                <a:solidFill>
                  <a:srgbClr val="0070C0"/>
                </a:solidFill>
                <a:hlinkClick r:id="rId3"/>
              </a:rPr>
              <a:t>www.w3schools.com/tags/canvas_filltext.asp</a:t>
            </a:r>
            <a:endParaRPr lang="hu-HU" sz="2700" dirty="0" smtClean="0">
              <a:solidFill>
                <a:srgbClr val="0070C0"/>
              </a:solidFill>
            </a:endParaRP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2700" dirty="0" smtClean="0">
                <a:solidFill>
                  <a:srgbClr val="0070C0"/>
                </a:solidFill>
              </a:rPr>
              <a:t>Szöveg kiírása adott koordinátára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2700" b="1" dirty="0">
                <a:solidFill>
                  <a:srgbClr val="0070C0"/>
                </a:solidFill>
              </a:rPr>
              <a:t>fillText</a:t>
            </a:r>
            <a:r>
              <a:rPr lang="hu-HU" sz="2700" dirty="0" smtClean="0">
                <a:solidFill>
                  <a:srgbClr val="0070C0"/>
                </a:solidFill>
              </a:rPr>
              <a:t>( </a:t>
            </a:r>
            <a:r>
              <a:rPr lang="hu-HU" sz="2700" dirty="0" smtClean="0">
                <a:solidFill>
                  <a:schemeClr val="bg1"/>
                </a:solidFill>
              </a:rPr>
              <a:t>text</a:t>
            </a:r>
            <a:r>
              <a:rPr lang="hu-HU" sz="2700" dirty="0" smtClean="0">
                <a:solidFill>
                  <a:srgbClr val="0070C0"/>
                </a:solidFill>
              </a:rPr>
              <a:t>, x, y);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2700" b="1" dirty="0" smtClean="0">
                <a:solidFill>
                  <a:srgbClr val="0070C0"/>
                </a:solidFill>
              </a:rPr>
              <a:t>x</a:t>
            </a:r>
            <a:r>
              <a:rPr lang="hu-HU" sz="2700" dirty="0" smtClean="0">
                <a:solidFill>
                  <a:srgbClr val="0070C0"/>
                </a:solidFill>
              </a:rPr>
              <a:t> és </a:t>
            </a:r>
            <a:r>
              <a:rPr lang="hu-HU" sz="2700" b="1" dirty="0" smtClean="0">
                <a:solidFill>
                  <a:srgbClr val="0070C0"/>
                </a:solidFill>
              </a:rPr>
              <a:t>y</a:t>
            </a:r>
            <a:r>
              <a:rPr lang="hu-HU" sz="2700" dirty="0" smtClean="0">
                <a:solidFill>
                  <a:srgbClr val="0070C0"/>
                </a:solidFill>
              </a:rPr>
              <a:t> helyére konkrét számot, vagy változót lehet írni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2700" dirty="0" smtClean="0">
                <a:solidFill>
                  <a:srgbClr val="0070C0"/>
                </a:solidFill>
              </a:rPr>
              <a:t>Lehet </a:t>
            </a:r>
            <a:r>
              <a:rPr lang="hu-HU" sz="2700" b="1" dirty="0" smtClean="0">
                <a:solidFill>
                  <a:schemeClr val="bg1"/>
                </a:solidFill>
              </a:rPr>
              <a:t>text</a:t>
            </a:r>
            <a:r>
              <a:rPr lang="hu-HU" sz="2700" dirty="0" smtClean="0">
                <a:solidFill>
                  <a:schemeClr val="bg1"/>
                </a:solidFill>
              </a:rPr>
              <a:t> </a:t>
            </a:r>
            <a:r>
              <a:rPr lang="hu-HU" sz="2700" dirty="0" smtClean="0">
                <a:solidFill>
                  <a:srgbClr val="0070C0"/>
                </a:solidFill>
              </a:rPr>
              <a:t>helyére kifejezést is írni:</a:t>
            </a:r>
          </a:p>
          <a:p>
            <a:pPr lvl="2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2800" b="1" dirty="0">
                <a:solidFill>
                  <a:srgbClr val="0070C0"/>
                </a:solidFill>
              </a:rPr>
              <a:t>fillText</a:t>
            </a:r>
            <a:r>
              <a:rPr lang="hu-HU" sz="2800" dirty="0">
                <a:solidFill>
                  <a:srgbClr val="0070C0"/>
                </a:solidFill>
              </a:rPr>
              <a:t>( </a:t>
            </a:r>
            <a:r>
              <a:rPr lang="hu-HU" sz="2800" dirty="0" smtClean="0">
                <a:solidFill>
                  <a:schemeClr val="bg1"/>
                </a:solidFill>
              </a:rPr>
              <a:t>”Best: ”+bestScore</a:t>
            </a:r>
            <a:r>
              <a:rPr lang="hu-HU" sz="2800" dirty="0" smtClean="0">
                <a:solidFill>
                  <a:srgbClr val="0070C0"/>
                </a:solidFill>
              </a:rPr>
              <a:t>, </a:t>
            </a:r>
            <a:r>
              <a:rPr lang="hu-HU" sz="2800" dirty="0">
                <a:solidFill>
                  <a:srgbClr val="0070C0"/>
                </a:solidFill>
              </a:rPr>
              <a:t>x, y);</a:t>
            </a:r>
            <a:endParaRPr lang="hu-HU" sz="2500" dirty="0" smtClean="0">
              <a:solidFill>
                <a:srgbClr val="0070C0"/>
              </a:solidFill>
            </a:endParaRP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endParaRPr lang="hu-HU" sz="2700" b="1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3500" b="1" dirty="0" smtClean="0">
                <a:solidFill>
                  <a:srgbClr val="0070C0"/>
                </a:solidFill>
              </a:rPr>
              <a:t>Szöveg kinézete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3100" dirty="0" smtClean="0">
                <a:solidFill>
                  <a:srgbClr val="0070C0"/>
                </a:solidFill>
              </a:rPr>
              <a:t>A context objektum (c) </a:t>
            </a:r>
            <a:r>
              <a:rPr lang="hu-HU" sz="3100" b="1" dirty="0" smtClean="0">
                <a:solidFill>
                  <a:schemeClr val="accent2">
                    <a:lumMod val="50000"/>
                  </a:schemeClr>
                </a:solidFill>
              </a:rPr>
              <a:t>font</a:t>
            </a:r>
            <a:r>
              <a:rPr lang="hu-HU" sz="3100" dirty="0" smtClean="0">
                <a:solidFill>
                  <a:srgbClr val="0070C0"/>
                </a:solidFill>
              </a:rPr>
              <a:t> és </a:t>
            </a:r>
            <a:r>
              <a:rPr lang="hu-HU" sz="3100" b="1" dirty="0" smtClean="0">
                <a:solidFill>
                  <a:schemeClr val="accent2">
                    <a:lumMod val="50000"/>
                  </a:schemeClr>
                </a:solidFill>
              </a:rPr>
              <a:t>fillStyle</a:t>
            </a:r>
            <a:r>
              <a:rPr lang="hu-HU" sz="3100" dirty="0" smtClean="0">
                <a:solidFill>
                  <a:srgbClr val="0070C0"/>
                </a:solidFill>
              </a:rPr>
              <a:t> paramétereivel lehet a kinézetet meghatározni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3100" dirty="0">
                <a:solidFill>
                  <a:srgbClr val="0070C0"/>
                </a:solidFill>
              </a:rPr>
              <a:t>c.</a:t>
            </a:r>
            <a:r>
              <a:rPr lang="hu-HU" sz="3100" b="1" dirty="0">
                <a:solidFill>
                  <a:schemeClr val="accent2">
                    <a:lumMod val="50000"/>
                  </a:schemeClr>
                </a:solidFill>
              </a:rPr>
              <a:t>font</a:t>
            </a:r>
            <a:r>
              <a:rPr lang="hu-HU" sz="3100" dirty="0">
                <a:solidFill>
                  <a:srgbClr val="0070C0"/>
                </a:solidFill>
              </a:rPr>
              <a:t> = "25px Verdana"; </a:t>
            </a:r>
            <a:endParaRPr lang="hu-HU" sz="3100" dirty="0" smtClean="0">
              <a:solidFill>
                <a:srgbClr val="0070C0"/>
              </a:solidFill>
            </a:endParaRP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3100" dirty="0">
                <a:solidFill>
                  <a:srgbClr val="0070C0"/>
                </a:solidFill>
              </a:rPr>
              <a:t>c.</a:t>
            </a:r>
            <a:r>
              <a:rPr lang="hu-HU" sz="3100" b="1" dirty="0">
                <a:solidFill>
                  <a:schemeClr val="accent2">
                    <a:lumMod val="50000"/>
                  </a:schemeClr>
                </a:solidFill>
              </a:rPr>
              <a:t>fillStyle</a:t>
            </a:r>
            <a:r>
              <a:rPr lang="hu-HU" sz="3100" dirty="0">
                <a:solidFill>
                  <a:srgbClr val="0070C0"/>
                </a:solidFill>
              </a:rPr>
              <a:t> = "black"; </a:t>
            </a:r>
            <a:endParaRPr lang="hu-HU" sz="31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0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776864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Pontok – Score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2696"/>
            <a:ext cx="8964488" cy="5760640"/>
          </a:xfrm>
        </p:spPr>
        <p:txBody>
          <a:bodyPr>
            <a:normAutofit fontScale="77500" lnSpcReduction="20000"/>
          </a:bodyPr>
          <a:lstStyle/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u="sng" dirty="0" smtClean="0">
                <a:solidFill>
                  <a:srgbClr val="00B050"/>
                </a:solidFill>
              </a:rPr>
              <a:t>//MAIN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B0F0"/>
                </a:solidFill>
              </a:rPr>
              <a:t>var score </a:t>
            </a:r>
            <a:r>
              <a:rPr lang="hu-HU" sz="3100" dirty="0" smtClean="0">
                <a:solidFill>
                  <a:srgbClr val="00B0F0"/>
                </a:solidFill>
              </a:rPr>
              <a:t>= 0; </a:t>
            </a:r>
            <a:r>
              <a:rPr lang="hu-HU" sz="3100" dirty="0" smtClean="0">
                <a:solidFill>
                  <a:srgbClr val="00B050"/>
                </a:solidFill>
              </a:rPr>
              <a:t>//pontszám tárolására</a:t>
            </a:r>
            <a:endParaRPr lang="hu-HU" sz="3100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B0F0"/>
                </a:solidFill>
              </a:rPr>
              <a:t>var bestScore </a:t>
            </a:r>
            <a:r>
              <a:rPr lang="hu-HU" sz="3100" dirty="0" smtClean="0">
                <a:solidFill>
                  <a:srgbClr val="00B0F0"/>
                </a:solidFill>
              </a:rPr>
              <a:t>= 0; </a:t>
            </a:r>
            <a:r>
              <a:rPr lang="hu-HU" sz="3100" dirty="0" smtClean="0">
                <a:solidFill>
                  <a:srgbClr val="00B050"/>
                </a:solidFill>
              </a:rPr>
              <a:t>//legmagasabb pontszám tárolása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endParaRPr lang="hu-HU" sz="3100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u="sng" dirty="0" smtClean="0">
                <a:solidFill>
                  <a:srgbClr val="00B050"/>
                </a:solidFill>
              </a:rPr>
              <a:t>//FUNCTION gameLoop  - számolás végén</a:t>
            </a:r>
            <a:endParaRPr lang="hu-HU" sz="3100" u="sng" dirty="0">
              <a:solidFill>
                <a:srgbClr val="00B050"/>
              </a:solidFill>
            </a:endParaRPr>
          </a:p>
          <a:p>
            <a:pPr marL="338328" lvl="1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2700" dirty="0" smtClean="0">
                <a:solidFill>
                  <a:srgbClr val="00B0F0"/>
                </a:solidFill>
              </a:rPr>
              <a:t>score++;</a:t>
            </a:r>
            <a:r>
              <a:rPr lang="hu-HU" sz="2700" dirty="0" smtClean="0">
                <a:solidFill>
                  <a:srgbClr val="0070C0"/>
                </a:solidFill>
              </a:rPr>
              <a:t> </a:t>
            </a:r>
            <a:r>
              <a:rPr lang="hu-HU" sz="2700" dirty="0" smtClean="0">
                <a:solidFill>
                  <a:srgbClr val="00B050"/>
                </a:solidFill>
              </a:rPr>
              <a:t>//pont növelése minden képkockában</a:t>
            </a:r>
          </a:p>
          <a:p>
            <a:pPr marL="338328" lvl="1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2700" dirty="0" smtClean="0">
                <a:solidFill>
                  <a:srgbClr val="00B0F0"/>
                </a:solidFill>
              </a:rPr>
              <a:t>If(score &gt; bestScore) </a:t>
            </a:r>
            <a:r>
              <a:rPr lang="hu-HU" sz="2700" dirty="0" smtClean="0">
                <a:solidFill>
                  <a:srgbClr val="00B050"/>
                </a:solidFill>
              </a:rPr>
              <a:t>//legjobb pontszám megjegyzése</a:t>
            </a:r>
          </a:p>
          <a:p>
            <a:pPr marL="338328" lvl="1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2700" dirty="0" smtClean="0">
                <a:solidFill>
                  <a:srgbClr val="00B0F0"/>
                </a:solidFill>
              </a:rPr>
              <a:t>{</a:t>
            </a:r>
          </a:p>
          <a:p>
            <a:pPr marL="338328" lvl="1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2700" dirty="0" smtClean="0">
                <a:solidFill>
                  <a:srgbClr val="00B0F0"/>
                </a:solidFill>
              </a:rPr>
              <a:t>	bestScore = score;</a:t>
            </a:r>
          </a:p>
          <a:p>
            <a:pPr marL="338328" lvl="1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2700" dirty="0" smtClean="0">
                <a:solidFill>
                  <a:srgbClr val="00B0F0"/>
                </a:solidFill>
              </a:rPr>
              <a:t>}</a:t>
            </a:r>
          </a:p>
          <a:p>
            <a:pPr marL="338328" lvl="1" indent="0">
              <a:spcBef>
                <a:spcPts val="0"/>
              </a:spcBef>
              <a:buClr>
                <a:srgbClr val="FF00FF"/>
              </a:buClr>
              <a:buNone/>
            </a:pPr>
            <a:endParaRPr lang="hu-HU" sz="3100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u="sng" dirty="0" smtClean="0">
                <a:solidFill>
                  <a:srgbClr val="00B050"/>
                </a:solidFill>
              </a:rPr>
              <a:t>//MEGJELENÍTÉS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endParaRPr lang="hu-HU" sz="3100" dirty="0" smtClean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B050"/>
                </a:solidFill>
              </a:rPr>
              <a:t> </a:t>
            </a:r>
            <a:r>
              <a:rPr lang="hu-HU" sz="3100" dirty="0" smtClean="0">
                <a:solidFill>
                  <a:srgbClr val="00B050"/>
                </a:solidFill>
              </a:rPr>
              <a:t>   </a:t>
            </a:r>
            <a:r>
              <a:rPr lang="hu-HU" sz="3100" dirty="0" smtClean="0">
                <a:solidFill>
                  <a:srgbClr val="00B0F0"/>
                </a:solidFill>
              </a:rPr>
              <a:t>c.font </a:t>
            </a:r>
            <a:r>
              <a:rPr lang="hu-HU" sz="3100" dirty="0">
                <a:solidFill>
                  <a:srgbClr val="00B0F0"/>
                </a:solidFill>
              </a:rPr>
              <a:t>= "25px Verdana</a:t>
            </a:r>
            <a:r>
              <a:rPr lang="hu-HU" sz="3100" dirty="0" smtClean="0">
                <a:solidFill>
                  <a:srgbClr val="00B0F0"/>
                </a:solidFill>
              </a:rPr>
              <a:t>"; </a:t>
            </a:r>
            <a:r>
              <a:rPr lang="hu-HU" sz="3100" dirty="0" smtClean="0">
                <a:solidFill>
                  <a:srgbClr val="00B050"/>
                </a:solidFill>
              </a:rPr>
              <a:t>//betű méret és típus kiválasztása</a:t>
            </a:r>
            <a:endParaRPr lang="hu-HU" sz="3100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B0F0"/>
                </a:solidFill>
              </a:rPr>
              <a:t>    c.fillStyle = "black</a:t>
            </a:r>
            <a:r>
              <a:rPr lang="hu-HU" sz="3100" dirty="0" smtClean="0">
                <a:solidFill>
                  <a:srgbClr val="00B0F0"/>
                </a:solidFill>
              </a:rPr>
              <a:t>"; </a:t>
            </a:r>
            <a:r>
              <a:rPr lang="hu-HU" sz="3100" dirty="0" smtClean="0">
                <a:solidFill>
                  <a:srgbClr val="00B050"/>
                </a:solidFill>
              </a:rPr>
              <a:t>//betűszín beállítása</a:t>
            </a:r>
            <a:endParaRPr lang="hu-HU" sz="3100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B0F0"/>
                </a:solidFill>
              </a:rPr>
              <a:t>    c.fillText(score, 200, 25</a:t>
            </a:r>
            <a:r>
              <a:rPr lang="hu-HU" sz="3100" dirty="0" smtClean="0">
                <a:solidFill>
                  <a:srgbClr val="00B0F0"/>
                </a:solidFill>
              </a:rPr>
              <a:t>); </a:t>
            </a:r>
            <a:r>
              <a:rPr lang="hu-HU" sz="3100" dirty="0" smtClean="0">
                <a:solidFill>
                  <a:srgbClr val="00B050"/>
                </a:solidFill>
              </a:rPr>
              <a:t>//pontszám kiírása</a:t>
            </a:r>
            <a:endParaRPr lang="hu-HU" sz="3100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B0F0"/>
                </a:solidFill>
              </a:rPr>
              <a:t>    c.fillText("Best:"+bestScore, 5, 25</a:t>
            </a:r>
            <a:r>
              <a:rPr lang="hu-HU" sz="3100" dirty="0" smtClean="0">
                <a:solidFill>
                  <a:srgbClr val="00B0F0"/>
                </a:solidFill>
              </a:rPr>
              <a:t>); </a:t>
            </a:r>
            <a:r>
              <a:rPr lang="hu-HU" sz="3100" dirty="0" smtClean="0">
                <a:solidFill>
                  <a:srgbClr val="00B050"/>
                </a:solidFill>
              </a:rPr>
              <a:t>//legjobb pontszám kiírása</a:t>
            </a:r>
            <a:endParaRPr lang="hu-HU" sz="3100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endParaRPr lang="hu-HU" sz="3100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/>
              <a:t>} </a:t>
            </a:r>
            <a:r>
              <a:rPr lang="hu-HU" sz="3100" dirty="0">
                <a:solidFill>
                  <a:srgbClr val="00B050"/>
                </a:solidFill>
              </a:rPr>
              <a:t>//END of gameLoop</a:t>
            </a:r>
            <a:endParaRPr lang="hu-HU" sz="31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69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776864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Akadály, véletlen és ütközés - </a:t>
            </a:r>
            <a:r>
              <a:rPr lang="hu-HU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7729"/>
            <a:ext cx="8028384" cy="5760640"/>
          </a:xfrm>
        </p:spPr>
        <p:txBody>
          <a:bodyPr>
            <a:normAutofit fontScale="92500"/>
          </a:bodyPr>
          <a:lstStyle/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b="1" dirty="0" smtClean="0">
                <a:solidFill>
                  <a:srgbClr val="0070C0"/>
                </a:solidFill>
              </a:rPr>
              <a:t>Akadály</a:t>
            </a:r>
            <a:endParaRPr lang="hu-HU" sz="3100" b="1" dirty="0">
              <a:solidFill>
                <a:srgbClr val="0070C0"/>
              </a:solidFill>
            </a:endParaRP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2700" dirty="0" smtClean="0">
                <a:solidFill>
                  <a:srgbClr val="0070C0"/>
                </a:solidFill>
              </a:rPr>
              <a:t>Két oszlop. Egy fentről és egy lentről. Köztűk rés.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2700" dirty="0" smtClean="0">
                <a:solidFill>
                  <a:srgbClr val="0070C0"/>
                </a:solidFill>
              </a:rPr>
              <a:t>Ez felfogható egy objektumként is, amiben egy rés van.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2700" dirty="0">
                <a:solidFill>
                  <a:srgbClr val="0070C0"/>
                </a:solidFill>
              </a:rPr>
              <a:t>Objektum (pipeAndHole) paraméterei</a:t>
            </a:r>
            <a:r>
              <a:rPr lang="hu-HU" sz="2700" dirty="0" smtClean="0">
                <a:solidFill>
                  <a:srgbClr val="0070C0"/>
                </a:solidFill>
              </a:rPr>
              <a:t>:</a:t>
            </a:r>
          </a:p>
          <a:p>
            <a:pPr lvl="2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2500" dirty="0" smtClean="0">
                <a:solidFill>
                  <a:srgbClr val="0070C0"/>
                </a:solidFill>
              </a:rPr>
              <a:t>Koordináták: x,y – épen hol van az oszlop. Az y mindíg nulla, vagyis a legfelső sorból indul a rajz.</a:t>
            </a:r>
          </a:p>
          <a:p>
            <a:pPr lvl="2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2500" dirty="0" smtClean="0">
                <a:solidFill>
                  <a:srgbClr val="0070C0"/>
                </a:solidFill>
              </a:rPr>
              <a:t>Oszlop szélessége és magassága. A magasság a teljes játéktér.</a:t>
            </a:r>
          </a:p>
          <a:p>
            <a:pPr lvl="2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2500" dirty="0" smtClean="0">
                <a:solidFill>
                  <a:srgbClr val="0070C0"/>
                </a:solidFill>
              </a:rPr>
              <a:t>Oszlop haladási sebessége – nehezítési elem</a:t>
            </a:r>
          </a:p>
          <a:p>
            <a:pPr lvl="2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2500" dirty="0" smtClean="0">
                <a:solidFill>
                  <a:srgbClr val="0070C0"/>
                </a:solidFill>
              </a:rPr>
              <a:t>Rés magassága</a:t>
            </a:r>
            <a:r>
              <a:rPr lang="hu-HU" sz="2500" dirty="0">
                <a:solidFill>
                  <a:srgbClr val="0070C0"/>
                </a:solidFill>
              </a:rPr>
              <a:t> </a:t>
            </a:r>
            <a:r>
              <a:rPr lang="hu-HU" sz="2500" dirty="0" smtClean="0">
                <a:solidFill>
                  <a:srgbClr val="0070C0"/>
                </a:solidFill>
              </a:rPr>
              <a:t>– csökkentése nehezítési elem</a:t>
            </a:r>
          </a:p>
          <a:p>
            <a:pPr lvl="2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2500" dirty="0" smtClean="0">
                <a:solidFill>
                  <a:srgbClr val="0070C0"/>
                </a:solidFill>
              </a:rPr>
              <a:t>A res helyzete, ami a felső rész y koordinátája. Ez új akadály esetén véletlenszerűen legyen meghatározva.</a:t>
            </a:r>
            <a:endParaRPr lang="hu-HU" sz="3100" dirty="0" smtClean="0">
              <a:solidFill>
                <a:srgbClr val="0070C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100392" y="1124744"/>
            <a:ext cx="720080" cy="4752528"/>
            <a:chOff x="7668344" y="1124744"/>
            <a:chExt cx="720080" cy="4752528"/>
          </a:xfrm>
          <a:solidFill>
            <a:schemeClr val="accent1"/>
          </a:solidFill>
        </p:grpSpPr>
        <p:sp>
          <p:nvSpPr>
            <p:cNvPr id="4" name="Rounded Rectangle 3"/>
            <p:cNvSpPr/>
            <p:nvPr/>
          </p:nvSpPr>
          <p:spPr>
            <a:xfrm>
              <a:off x="7668344" y="1124744"/>
              <a:ext cx="720080" cy="1512168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668344" y="4149080"/>
              <a:ext cx="720080" cy="172819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668344" y="1124744"/>
              <a:ext cx="720080" cy="47525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43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776864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Akadály, véletlen és ütközés - 03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077729"/>
            <a:ext cx="7218609" cy="5760640"/>
          </a:xfrm>
        </p:spPr>
        <p:txBody>
          <a:bodyPr>
            <a:normAutofit fontScale="92500" lnSpcReduction="10000"/>
          </a:bodyPr>
          <a:lstStyle/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b="1" dirty="0" smtClean="0">
                <a:solidFill>
                  <a:srgbClr val="0070C0"/>
                </a:solidFill>
              </a:rPr>
              <a:t>Véletlen</a:t>
            </a:r>
            <a:endParaRPr lang="hu-HU" sz="3100" b="1" dirty="0">
              <a:solidFill>
                <a:srgbClr val="0070C0"/>
              </a:solidFill>
            </a:endParaRP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3100" dirty="0">
                <a:solidFill>
                  <a:srgbClr val="0070C0"/>
                </a:solidFill>
              </a:rPr>
              <a:t>A rés helyzete a legfelső ponttol legyen egy véletlenszerűen választott érték.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3100" dirty="0" smtClean="0">
                <a:solidFill>
                  <a:srgbClr val="0070C0"/>
                </a:solidFill>
              </a:rPr>
              <a:t>Amikor a cső jobbról balra haladva eléri a bal szélét a képernyőnek, akkor visszaugrik a jobb szélére, mert x koordinátáját átírja a program.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3100" dirty="0" smtClean="0">
                <a:solidFill>
                  <a:srgbClr val="0070C0"/>
                </a:solidFill>
              </a:rPr>
              <a:t>Visszaugráskor kapjon a rés helyzete véletlenszerű értéket. Ez az érték 0 és a képernyő magassága, mínusz a rés magasága között változhat.</a:t>
            </a:r>
            <a:endParaRPr lang="hu-HU" sz="3100" dirty="0">
              <a:solidFill>
                <a:srgbClr val="0070C0"/>
              </a:solidFill>
            </a:endParaRPr>
          </a:p>
          <a:p>
            <a:pPr marL="448056" lvl="1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chemeClr val="bg1"/>
                </a:solidFill>
              </a:rPr>
              <a:t>pipeAndHole.holeY = Math.random() * (canv.height - pipeAndHole.holeSize);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244408" y="1124744"/>
            <a:ext cx="720080" cy="4752528"/>
            <a:chOff x="7668344" y="1124744"/>
            <a:chExt cx="720080" cy="4752528"/>
          </a:xfrm>
          <a:solidFill>
            <a:schemeClr val="accent1"/>
          </a:solidFill>
        </p:grpSpPr>
        <p:sp>
          <p:nvSpPr>
            <p:cNvPr id="4" name="Rounded Rectangle 3"/>
            <p:cNvSpPr/>
            <p:nvPr/>
          </p:nvSpPr>
          <p:spPr>
            <a:xfrm>
              <a:off x="7668344" y="1124744"/>
              <a:ext cx="720080" cy="1512168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668344" y="4149080"/>
              <a:ext cx="720080" cy="172819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668344" y="1124744"/>
              <a:ext cx="720080" cy="47525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7668344" y="1124744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848364" y="1124744"/>
            <a:ext cx="36004" cy="15121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68344" y="2636912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68344" y="4149080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848364" y="2636912"/>
            <a:ext cx="18002" cy="15121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18609" y="31409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holeSize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46286" y="1696162"/>
            <a:ext cx="91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holeY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36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776864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Akadály, véletlen és ütközés - 03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95578" y="2709655"/>
            <a:ext cx="1277981" cy="2663563"/>
            <a:chOff x="3203848" y="2060848"/>
            <a:chExt cx="1584176" cy="2823953"/>
          </a:xfrm>
        </p:grpSpPr>
        <p:grpSp>
          <p:nvGrpSpPr>
            <p:cNvPr id="7" name="Group 6"/>
            <p:cNvGrpSpPr/>
            <p:nvPr/>
          </p:nvGrpSpPr>
          <p:grpSpPr>
            <a:xfrm>
              <a:off x="4067944" y="2060848"/>
              <a:ext cx="720080" cy="2823953"/>
              <a:chOff x="7668344" y="1124744"/>
              <a:chExt cx="720080" cy="3516621"/>
            </a:xfrm>
            <a:solidFill>
              <a:schemeClr val="accent1"/>
            </a:solidFill>
          </p:grpSpPr>
          <p:sp>
            <p:nvSpPr>
              <p:cNvPr id="4" name="Rounded Rectangle 3"/>
              <p:cNvSpPr/>
              <p:nvPr/>
            </p:nvSpPr>
            <p:spPr>
              <a:xfrm>
                <a:off x="7668344" y="1124744"/>
                <a:ext cx="720080" cy="1512168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7668344" y="4149081"/>
                <a:ext cx="720080" cy="492284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7668344" y="1124744"/>
                <a:ext cx="720080" cy="351662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203848" y="3601717"/>
              <a:ext cx="500813" cy="49965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Content Placeholder 2"/>
          <p:cNvSpPr txBox="1">
            <a:spLocks/>
          </p:cNvSpPr>
          <p:nvPr/>
        </p:nvSpPr>
        <p:spPr>
          <a:xfrm>
            <a:off x="-12136" y="764704"/>
            <a:ext cx="9156136" cy="1750508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b="1" dirty="0">
                <a:solidFill>
                  <a:srgbClr val="0070C0"/>
                </a:solidFill>
              </a:rPr>
              <a:t>Ütközés – a játék egyik fő eleme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3100" dirty="0" smtClean="0">
                <a:solidFill>
                  <a:srgbClr val="0070C0"/>
                </a:solidFill>
              </a:rPr>
              <a:t>Vizsgálat koordináták alapján</a:t>
            </a:r>
          </a:p>
          <a:p>
            <a:pPr lvl="2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2900" dirty="0" smtClean="0">
                <a:solidFill>
                  <a:srgbClr val="0070C0"/>
                </a:solidFill>
              </a:rPr>
              <a:t>Első körben az objektumok helyzetének három fő esetét kell figyelni </a:t>
            </a:r>
            <a:r>
              <a:rPr lang="hu-HU" sz="2900" b="1" dirty="0" smtClean="0">
                <a:solidFill>
                  <a:schemeClr val="bg1"/>
                </a:solidFill>
              </a:rPr>
              <a:t>x</a:t>
            </a:r>
            <a:r>
              <a:rPr lang="hu-HU" sz="2900" dirty="0" smtClean="0">
                <a:solidFill>
                  <a:srgbClr val="0070C0"/>
                </a:solidFill>
              </a:rPr>
              <a:t> szerint: előtte, benne, utánna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051720" y="2709654"/>
            <a:ext cx="732132" cy="2663563"/>
            <a:chOff x="3880478" y="2060848"/>
            <a:chExt cx="907546" cy="2823953"/>
          </a:xfrm>
        </p:grpSpPr>
        <p:grpSp>
          <p:nvGrpSpPr>
            <p:cNvPr id="23" name="Group 22"/>
            <p:cNvGrpSpPr/>
            <p:nvPr/>
          </p:nvGrpSpPr>
          <p:grpSpPr>
            <a:xfrm>
              <a:off x="4067944" y="2060848"/>
              <a:ext cx="720080" cy="2823953"/>
              <a:chOff x="7668344" y="1124744"/>
              <a:chExt cx="720080" cy="3516621"/>
            </a:xfrm>
            <a:solidFill>
              <a:schemeClr val="accent1"/>
            </a:solidFill>
          </p:grpSpPr>
          <p:sp>
            <p:nvSpPr>
              <p:cNvPr id="25" name="Rounded Rectangle 24"/>
              <p:cNvSpPr/>
              <p:nvPr/>
            </p:nvSpPr>
            <p:spPr>
              <a:xfrm>
                <a:off x="7668344" y="1124744"/>
                <a:ext cx="720080" cy="1512168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7668344" y="4149081"/>
                <a:ext cx="720080" cy="492284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7668344" y="1124744"/>
                <a:ext cx="720080" cy="351662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3880478" y="3586921"/>
              <a:ext cx="500813" cy="49965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257892" y="2709653"/>
            <a:ext cx="1147094" cy="2663563"/>
            <a:chOff x="4067944" y="2060848"/>
            <a:chExt cx="1421929" cy="2823953"/>
          </a:xfrm>
        </p:grpSpPr>
        <p:grpSp>
          <p:nvGrpSpPr>
            <p:cNvPr id="29" name="Group 28"/>
            <p:cNvGrpSpPr/>
            <p:nvPr/>
          </p:nvGrpSpPr>
          <p:grpSpPr>
            <a:xfrm>
              <a:off x="4067944" y="2060848"/>
              <a:ext cx="720080" cy="2823953"/>
              <a:chOff x="7668344" y="1124744"/>
              <a:chExt cx="720080" cy="3516621"/>
            </a:xfrm>
            <a:solidFill>
              <a:schemeClr val="accent1"/>
            </a:solidFill>
          </p:grpSpPr>
          <p:sp>
            <p:nvSpPr>
              <p:cNvPr id="31" name="Rounded Rectangle 30"/>
              <p:cNvSpPr/>
              <p:nvPr/>
            </p:nvSpPr>
            <p:spPr>
              <a:xfrm>
                <a:off x="7668344" y="1124744"/>
                <a:ext cx="720080" cy="1512168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7668344" y="4149080"/>
                <a:ext cx="720080" cy="492285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7668344" y="1124744"/>
                <a:ext cx="720080" cy="351662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4989060" y="3603081"/>
              <a:ext cx="500813" cy="49965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059696" y="3377164"/>
            <a:ext cx="1681995" cy="2258813"/>
            <a:chOff x="2703035" y="2668007"/>
            <a:chExt cx="2084989" cy="2394831"/>
          </a:xfrm>
        </p:grpSpPr>
        <p:grpSp>
          <p:nvGrpSpPr>
            <p:cNvPr id="35" name="Group 34"/>
            <p:cNvGrpSpPr/>
            <p:nvPr/>
          </p:nvGrpSpPr>
          <p:grpSpPr>
            <a:xfrm>
              <a:off x="4067944" y="2668007"/>
              <a:ext cx="720080" cy="2394831"/>
              <a:chOff x="7668344" y="1880828"/>
              <a:chExt cx="720080" cy="2982242"/>
            </a:xfrm>
            <a:solidFill>
              <a:schemeClr val="accent1"/>
            </a:solidFill>
          </p:grpSpPr>
          <p:sp>
            <p:nvSpPr>
              <p:cNvPr id="37" name="Rounded Rectangle 36"/>
              <p:cNvSpPr/>
              <p:nvPr/>
            </p:nvSpPr>
            <p:spPr>
              <a:xfrm>
                <a:off x="7668344" y="1880828"/>
                <a:ext cx="720080" cy="756084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7668344" y="4149081"/>
                <a:ext cx="720080" cy="713989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7668344" y="1880828"/>
                <a:ext cx="720080" cy="298224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2703035" y="3597503"/>
              <a:ext cx="500813" cy="49965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875763" y="366350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b</a:t>
            </a:r>
            <a:r>
              <a:rPr lang="hu-HU" dirty="0" smtClean="0">
                <a:solidFill>
                  <a:schemeClr val="bg1"/>
                </a:solidFill>
              </a:rPr>
              <a:t>ird.x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/>
          <p:cNvCxnSpPr>
            <a:stCxn id="15" idx="2"/>
          </p:cNvCxnSpPr>
          <p:nvPr/>
        </p:nvCxnSpPr>
        <p:spPr>
          <a:xfrm>
            <a:off x="6451827" y="4032833"/>
            <a:ext cx="607869" cy="236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776003" y="3007832"/>
            <a:ext cx="168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pipeAndHole.x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/>
          <p:cNvCxnSpPr>
            <a:stCxn id="42" idx="3"/>
          </p:cNvCxnSpPr>
          <p:nvPr/>
        </p:nvCxnSpPr>
        <p:spPr>
          <a:xfrm>
            <a:off x="7463710" y="3192498"/>
            <a:ext cx="697081" cy="262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80630" y="3318180"/>
            <a:ext cx="190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bird.x + bird.size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6684023" y="3561830"/>
            <a:ext cx="779687" cy="6401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tent Placeholder 2"/>
          <p:cNvSpPr txBox="1">
            <a:spLocks/>
          </p:cNvSpPr>
          <p:nvPr/>
        </p:nvSpPr>
        <p:spPr>
          <a:xfrm>
            <a:off x="2843808" y="5029266"/>
            <a:ext cx="6156176" cy="182873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ctr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 smtClean="0">
                <a:solidFill>
                  <a:srgbClr val="0070C0"/>
                </a:solidFill>
              </a:rPr>
              <a:t>Benne </a:t>
            </a:r>
            <a:r>
              <a:rPr lang="hu-HU" sz="3100" b="1" dirty="0" smtClean="0">
                <a:solidFill>
                  <a:schemeClr val="bg1"/>
                </a:solidFill>
              </a:rPr>
              <a:t>x</a:t>
            </a:r>
            <a:r>
              <a:rPr lang="hu-HU" sz="3100" dirty="0" smtClean="0">
                <a:solidFill>
                  <a:srgbClr val="0070C0"/>
                </a:solidFill>
              </a:rPr>
              <a:t> szerint:</a:t>
            </a:r>
          </a:p>
          <a:p>
            <a:pPr marL="36576" indent="0" algn="ctr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2400" dirty="0" smtClean="0">
                <a:solidFill>
                  <a:srgbClr val="0070C0"/>
                </a:solidFill>
              </a:rPr>
              <a:t>bird.</a:t>
            </a:r>
            <a:r>
              <a:rPr lang="hu-HU" sz="2400" b="1" dirty="0" smtClean="0">
                <a:solidFill>
                  <a:schemeClr val="bg1"/>
                </a:solidFill>
              </a:rPr>
              <a:t>x</a:t>
            </a:r>
            <a:r>
              <a:rPr lang="hu-HU" sz="2400" dirty="0" smtClean="0">
                <a:solidFill>
                  <a:srgbClr val="0070C0"/>
                </a:solidFill>
              </a:rPr>
              <a:t>+bird.size </a:t>
            </a:r>
            <a:r>
              <a:rPr lang="hu-HU" sz="2400" b="1" dirty="0" smtClean="0">
                <a:solidFill>
                  <a:schemeClr val="bg1"/>
                </a:solidFill>
              </a:rPr>
              <a:t>&gt;</a:t>
            </a:r>
            <a:r>
              <a:rPr lang="hu-HU" sz="2400" dirty="0" smtClean="0">
                <a:solidFill>
                  <a:srgbClr val="0070C0"/>
                </a:solidFill>
              </a:rPr>
              <a:t> pipeAndHole.</a:t>
            </a:r>
            <a:r>
              <a:rPr lang="hu-HU" sz="2400" b="1" dirty="0" smtClean="0">
                <a:solidFill>
                  <a:schemeClr val="bg1"/>
                </a:solidFill>
              </a:rPr>
              <a:t>x</a:t>
            </a:r>
          </a:p>
          <a:p>
            <a:pPr marL="36576" indent="0" algn="ctr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2400" b="1" dirty="0" smtClean="0">
                <a:solidFill>
                  <a:schemeClr val="bg1"/>
                </a:solidFill>
              </a:rPr>
              <a:t>&amp;&amp;</a:t>
            </a:r>
            <a:endParaRPr lang="hu-HU" sz="2400" dirty="0" smtClean="0">
              <a:solidFill>
                <a:srgbClr val="0070C0"/>
              </a:solidFill>
            </a:endParaRPr>
          </a:p>
          <a:p>
            <a:pPr marL="36576" indent="0" algn="ctr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2400" dirty="0" smtClean="0">
                <a:solidFill>
                  <a:srgbClr val="0070C0"/>
                </a:solidFill>
              </a:rPr>
              <a:t>pipeAndHole.</a:t>
            </a:r>
            <a:r>
              <a:rPr lang="hu-HU" sz="2400" b="1" dirty="0" smtClean="0">
                <a:solidFill>
                  <a:schemeClr val="bg1"/>
                </a:solidFill>
              </a:rPr>
              <a:t>x</a:t>
            </a:r>
            <a:r>
              <a:rPr lang="hu-HU" sz="2400" dirty="0" smtClean="0">
                <a:solidFill>
                  <a:srgbClr val="0070C0"/>
                </a:solidFill>
              </a:rPr>
              <a:t>+pipeAndHole.width </a:t>
            </a:r>
            <a:r>
              <a:rPr lang="hu-HU" sz="2400" b="1" dirty="0" smtClean="0">
                <a:solidFill>
                  <a:schemeClr val="bg1"/>
                </a:solidFill>
              </a:rPr>
              <a:t>&gt;</a:t>
            </a:r>
            <a:r>
              <a:rPr lang="hu-HU" sz="2400" dirty="0" smtClean="0">
                <a:solidFill>
                  <a:srgbClr val="0070C0"/>
                </a:solidFill>
              </a:rPr>
              <a:t> bird.</a:t>
            </a:r>
            <a:r>
              <a:rPr lang="hu-HU" sz="2400" b="1" dirty="0" smtClean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067944" y="2492896"/>
            <a:ext cx="413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pipeAndHole.x + pipeAndHole.width 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7812250" y="2677562"/>
            <a:ext cx="929441" cy="6996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889195" y="4018230"/>
            <a:ext cx="404014" cy="25087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604448" y="4725143"/>
            <a:ext cx="404014" cy="30019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8258998" y="4356470"/>
            <a:ext cx="404014" cy="30019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7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776864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Akadály, véletlen és ütközés - 03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-12136" y="764704"/>
            <a:ext cx="9156136" cy="1750508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b="1" dirty="0">
                <a:solidFill>
                  <a:srgbClr val="0070C0"/>
                </a:solidFill>
              </a:rPr>
              <a:t>Ütközés – a játék egyik fő eleme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3100" dirty="0" smtClean="0">
                <a:solidFill>
                  <a:srgbClr val="0070C0"/>
                </a:solidFill>
              </a:rPr>
              <a:t>Vizsgálat koordináták alapján</a:t>
            </a:r>
          </a:p>
          <a:p>
            <a:pPr lvl="2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2900" dirty="0" smtClean="0">
                <a:solidFill>
                  <a:srgbClr val="0070C0"/>
                </a:solidFill>
              </a:rPr>
              <a:t>Objektumok helyzetének vizsgálata </a:t>
            </a:r>
            <a:r>
              <a:rPr lang="hu-HU" sz="2900" b="1" dirty="0" smtClean="0">
                <a:solidFill>
                  <a:schemeClr val="bg1"/>
                </a:solidFill>
              </a:rPr>
              <a:t>y</a:t>
            </a:r>
            <a:r>
              <a:rPr lang="hu-HU" sz="2900" dirty="0" smtClean="0">
                <a:solidFill>
                  <a:srgbClr val="0070C0"/>
                </a:solidFill>
              </a:rPr>
              <a:t> szerint: felette, benne, alatta – benne esetén nincs ütközés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072692" y="2862228"/>
            <a:ext cx="580900" cy="2258813"/>
            <a:chOff x="7668344" y="1880828"/>
            <a:chExt cx="720080" cy="2982242"/>
          </a:xfrm>
          <a:solidFill>
            <a:schemeClr val="accent1"/>
          </a:solidFill>
        </p:grpSpPr>
        <p:sp>
          <p:nvSpPr>
            <p:cNvPr id="37" name="Rounded Rectangle 36"/>
            <p:cNvSpPr/>
            <p:nvPr/>
          </p:nvSpPr>
          <p:spPr>
            <a:xfrm>
              <a:off x="7668344" y="1880828"/>
              <a:ext cx="720080" cy="756084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668344" y="4149081"/>
              <a:ext cx="720080" cy="713989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7668344" y="1880828"/>
              <a:ext cx="720080" cy="29822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936789" y="272500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bird.y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8549" y="5229200"/>
            <a:ext cx="2623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pipeAndHole.y + pipeAndHole.holeSize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/>
          <p:cNvCxnSpPr>
            <a:stCxn id="42" idx="0"/>
          </p:cNvCxnSpPr>
          <p:nvPr/>
        </p:nvCxnSpPr>
        <p:spPr>
          <a:xfrm flipV="1">
            <a:off x="1460175" y="4580252"/>
            <a:ext cx="612517" cy="648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20319" y="3492943"/>
            <a:ext cx="190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bird.y + bird.size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971601" y="5029266"/>
            <a:ext cx="8172400" cy="1828734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ctr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 smtClean="0">
                <a:solidFill>
                  <a:srgbClr val="0070C0"/>
                </a:solidFill>
              </a:rPr>
              <a:t>felette, vagy alatta </a:t>
            </a:r>
            <a:r>
              <a:rPr lang="hu-HU" sz="3100" b="1" dirty="0" smtClean="0">
                <a:solidFill>
                  <a:schemeClr val="bg1"/>
                </a:solidFill>
              </a:rPr>
              <a:t>y</a:t>
            </a:r>
            <a:r>
              <a:rPr lang="hu-HU" sz="3100" dirty="0" smtClean="0">
                <a:solidFill>
                  <a:srgbClr val="0070C0"/>
                </a:solidFill>
              </a:rPr>
              <a:t> szerint:</a:t>
            </a:r>
          </a:p>
          <a:p>
            <a:pPr marL="36576" indent="0" algn="ctr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2400" dirty="0" smtClean="0">
                <a:solidFill>
                  <a:srgbClr val="0070C0"/>
                </a:solidFill>
              </a:rPr>
              <a:t>bird.</a:t>
            </a:r>
            <a:r>
              <a:rPr lang="hu-HU" sz="2400" b="1" dirty="0" smtClean="0">
                <a:solidFill>
                  <a:schemeClr val="bg1"/>
                </a:solidFill>
              </a:rPr>
              <a:t>y</a:t>
            </a:r>
            <a:r>
              <a:rPr lang="hu-HU" sz="2400" dirty="0" smtClean="0">
                <a:solidFill>
                  <a:srgbClr val="0070C0"/>
                </a:solidFill>
              </a:rPr>
              <a:t> </a:t>
            </a:r>
            <a:r>
              <a:rPr lang="hu-HU" sz="2400" b="1" dirty="0" smtClean="0">
                <a:solidFill>
                  <a:schemeClr val="bg1"/>
                </a:solidFill>
              </a:rPr>
              <a:t>&lt;</a:t>
            </a:r>
            <a:r>
              <a:rPr lang="hu-HU" sz="2400" dirty="0" smtClean="0">
                <a:solidFill>
                  <a:srgbClr val="0070C0"/>
                </a:solidFill>
              </a:rPr>
              <a:t> pipeAndHole.holeY</a:t>
            </a:r>
          </a:p>
          <a:p>
            <a:pPr marL="36576" indent="0" algn="ctr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2400" b="1" dirty="0" smtClean="0">
                <a:solidFill>
                  <a:schemeClr val="bg1"/>
                </a:solidFill>
              </a:rPr>
              <a:t>| |</a:t>
            </a:r>
          </a:p>
          <a:p>
            <a:pPr marL="36576" indent="0" algn="ctr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2400" dirty="0" smtClean="0">
                <a:solidFill>
                  <a:srgbClr val="0070C0"/>
                </a:solidFill>
              </a:rPr>
              <a:t>bird.</a:t>
            </a:r>
            <a:r>
              <a:rPr lang="hu-HU" sz="2400" b="1" dirty="0" smtClean="0">
                <a:solidFill>
                  <a:schemeClr val="bg1"/>
                </a:solidFill>
              </a:rPr>
              <a:t>y</a:t>
            </a:r>
            <a:r>
              <a:rPr lang="hu-HU" sz="2400" dirty="0" smtClean="0">
                <a:solidFill>
                  <a:srgbClr val="0070C0"/>
                </a:solidFill>
              </a:rPr>
              <a:t>+bird.size </a:t>
            </a:r>
            <a:r>
              <a:rPr lang="hu-HU" sz="2400" b="1" dirty="0" smtClean="0">
                <a:solidFill>
                  <a:schemeClr val="bg1"/>
                </a:solidFill>
              </a:rPr>
              <a:t>&gt; </a:t>
            </a:r>
            <a:r>
              <a:rPr lang="hu-HU" sz="2400" dirty="0" smtClean="0">
                <a:solidFill>
                  <a:srgbClr val="0070C0"/>
                </a:solidFill>
              </a:rPr>
              <a:t>pipeAndHole.holeY+pipeAndHole.holeSize</a:t>
            </a:r>
            <a:endParaRPr lang="hu-HU" sz="2400" b="1" dirty="0" smtClean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93940" y="242943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pipeAndHole.holeY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stCxn id="57" idx="2"/>
          </p:cNvCxnSpPr>
          <p:nvPr/>
        </p:nvCxnSpPr>
        <p:spPr>
          <a:xfrm>
            <a:off x="1310064" y="2798764"/>
            <a:ext cx="762628" cy="65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2214007" y="3270248"/>
            <a:ext cx="404014" cy="25087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161135" y="4430151"/>
            <a:ext cx="404014" cy="30019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161135" y="3818525"/>
            <a:ext cx="404014" cy="30019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15" idx="1"/>
          </p:cNvCxnSpPr>
          <p:nvPr/>
        </p:nvCxnSpPr>
        <p:spPr>
          <a:xfrm flipH="1">
            <a:off x="2426189" y="2909671"/>
            <a:ext cx="510600" cy="36057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1"/>
            <a:endCxn id="67" idx="2"/>
          </p:cNvCxnSpPr>
          <p:nvPr/>
        </p:nvCxnSpPr>
        <p:spPr>
          <a:xfrm flipH="1" flipV="1">
            <a:off x="2416014" y="3521127"/>
            <a:ext cx="604305" cy="15648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67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5464</TotalTime>
  <Words>2255</Words>
  <Application>Microsoft Office PowerPoint</Application>
  <PresentationFormat>On-screen Show (4:3)</PresentationFormat>
  <Paragraphs>434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Technic</vt:lpstr>
      <vt:lpstr>#include &lt;gameDev4Beginners-5.h&gt;</vt:lpstr>
      <vt:lpstr>{Működő program - 02}</vt:lpstr>
      <vt:lpstr>{Pontok – Score - 02}</vt:lpstr>
      <vt:lpstr>{Szöveg megjelenítése}</vt:lpstr>
      <vt:lpstr>{Pontok – Score}</vt:lpstr>
      <vt:lpstr>{Akadály, véletlen és ütközés - 03}</vt:lpstr>
      <vt:lpstr>{Akadály, véletlen és ütközés - 03}</vt:lpstr>
      <vt:lpstr>{Akadály, véletlen és ütközés - 03}</vt:lpstr>
      <vt:lpstr>{Akadály, véletlen és ütközés - 03}</vt:lpstr>
      <vt:lpstr>{Akadáyl, véletlen és ütközés – 03}</vt:lpstr>
      <vt:lpstr>{Akadáyl, véletlen és ütközés – 03}</vt:lpstr>
      <vt:lpstr>{Akadáyl, véletlen és ütközés – 03}</vt:lpstr>
      <vt:lpstr>{Akadáyl, véletlen és ütközés – 03}</vt:lpstr>
      <vt:lpstr>{Gravitáció és antigravitáció - 04}</vt:lpstr>
      <vt:lpstr>{Gravitáció és antigravitáció - 04}</vt:lpstr>
      <vt:lpstr>{Gravitáció és antigravitáció – 04}</vt:lpstr>
      <vt:lpstr>{Gravitáció és antigravitáció – 04}</vt:lpstr>
      <vt:lpstr>{Gravitáció és antigravitáció – 04}</vt:lpstr>
      <vt:lpstr>{Gravitáció és antigravitáció – 04}</vt:lpstr>
      <vt:lpstr>{Kész az alapjáték - 04}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[Game  Development 4 beginners]</dc:title>
  <dc:creator>Akos</dc:creator>
  <cp:lastModifiedBy>Akos</cp:lastModifiedBy>
  <cp:revision>205</cp:revision>
  <dcterms:created xsi:type="dcterms:W3CDTF">2021-01-05T10:09:45Z</dcterms:created>
  <dcterms:modified xsi:type="dcterms:W3CDTF">2021-02-01T17:17:30Z</dcterms:modified>
</cp:coreProperties>
</file>