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4" r:id="rId3"/>
    <p:sldId id="332" r:id="rId4"/>
    <p:sldId id="311" r:id="rId5"/>
    <p:sldId id="335" r:id="rId6"/>
    <p:sldId id="333" r:id="rId7"/>
    <p:sldId id="334" r:id="rId8"/>
    <p:sldId id="336" r:id="rId9"/>
    <p:sldId id="339" r:id="rId10"/>
    <p:sldId id="337" r:id="rId11"/>
    <p:sldId id="338" r:id="rId12"/>
    <p:sldId id="340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FF00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88" autoAdjust="0"/>
  </p:normalViewPr>
  <p:slideViewPr>
    <p:cSldViewPr>
      <p:cViewPr varScale="1">
        <p:scale>
          <a:sx n="97" d="100"/>
          <a:sy n="97" d="100"/>
        </p:scale>
        <p:origin x="-202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 betöltését</a:t>
            </a:r>
            <a:r>
              <a:rPr lang="hu-HU" baseline="0" dirty="0" smtClean="0"/>
              <a:t> a pic/ alkönyvtárból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Elöbb kerül sor a megjelenítésre, mint ahogy rendelkezésre állna a kép.</a:t>
            </a:r>
          </a:p>
          <a:p>
            <a:r>
              <a:rPr lang="hu-HU" dirty="0" smtClean="0"/>
              <a:t>Ezért nincs kép az</a:t>
            </a:r>
            <a:r>
              <a:rPr lang="hu-HU" baseline="0" dirty="0" smtClean="0"/>
              <a:t> első képernyőn.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Elöbb kerül sor a megjelenítésre, mint ahogy rendelkezésre állna a kép.</a:t>
            </a:r>
          </a:p>
          <a:p>
            <a:r>
              <a:rPr lang="hu-HU" smtClean="0"/>
              <a:t>Ezért nincs kép az</a:t>
            </a:r>
            <a:r>
              <a:rPr lang="hu-HU" baseline="0" smtClean="0"/>
              <a:t> első képernyőn.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Kell egy játék vége-eleje és összegző képernyő egyben</a:t>
            </a:r>
          </a:p>
          <a:p>
            <a:endParaRPr lang="hu-HU" baseline="0" dirty="0" smtClean="0"/>
          </a:p>
          <a:p>
            <a:r>
              <a:rPr lang="hu-HU" baseline="0" dirty="0" smtClean="0"/>
              <a:t>Egyszerűsítsük a meglévő szerkezetet, hogy könnyebben bonyolíthassunk</a:t>
            </a:r>
          </a:p>
          <a:p>
            <a:r>
              <a:rPr lang="hu-HU" baseline="0" dirty="0" smtClean="0"/>
              <a:t>gameLoop rajzolásait tegyük külön funkciókba</a:t>
            </a:r>
          </a:p>
          <a:p>
            <a:r>
              <a:rPr lang="hu-HU" baseline="0" dirty="0" smtClean="0"/>
              <a:t>hozzunk létre egy játék vége képernyőt – ebbe is fel használhatjuk a rajzoló funkciókat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Ahol az ütközést és a kizuhanást vizsgáltuk, ott most status értéket váltunk és meghívjuk a gameStart()</a:t>
            </a:r>
            <a:r>
              <a:rPr lang="hu-HU" baseline="0" dirty="0" smtClean="0"/>
              <a:t> funkciót.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gameStart</a:t>
            </a:r>
            <a:r>
              <a:rPr lang="hu-HU" baseline="0" dirty="0" smtClean="0"/>
              <a:t>() tartalma minden, ami eddig is történt és még néhány dolog</a:t>
            </a:r>
          </a:p>
          <a:p>
            <a:r>
              <a:rPr lang="hu-HU" baseline="0" dirty="0" smtClean="0"/>
              <a:t>Pont nullázása, akadály visszaállítása, madár alaphelyzetbe hozása, információ közlés (click to start)</a:t>
            </a:r>
          </a:p>
          <a:p>
            <a:r>
              <a:rPr lang="hu-HU" baseline="0" dirty="0" smtClean="0"/>
              <a:t>Ez </a:t>
            </a:r>
            <a:r>
              <a:rPr lang="hu-HU" baseline="0" dirty="0" smtClean="0"/>
              <a:t>a játék induló képernyője is.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Mivel a gameLoop mindíg meghívódik, ezért az elején kell status-ra vizsgálat és az érték szerint futtatni a gameLoop-ot</a:t>
            </a:r>
          </a:p>
          <a:p>
            <a:r>
              <a:rPr lang="hu-HU" baseline="0" dirty="0" smtClean="0"/>
              <a:t>Ha gameloop lefut, akkor halad az akadály, sűlyed a madár. Ez status==0 állapotban nem kell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Program végrehajtása</a:t>
            </a:r>
          </a:p>
          <a:p>
            <a:endParaRPr lang="hu-HU" baseline="0" dirty="0" smtClean="0"/>
          </a:p>
          <a:p>
            <a:r>
              <a:rPr lang="hu-HU" baseline="0" dirty="0" smtClean="0"/>
              <a:t>MAIN rész</a:t>
            </a:r>
          </a:p>
          <a:p>
            <a:r>
              <a:rPr lang="hu-HU" baseline="0" dirty="0" smtClean="0"/>
              <a:t>Main végén</a:t>
            </a:r>
          </a:p>
          <a:p>
            <a:r>
              <a:rPr lang="hu-HU" baseline="0" dirty="0" smtClean="0"/>
              <a:t>gameStart() – status=0-ba kerül és megjeleníti a kezdőképernyőt. A gameStart csak egyszer fut le.</a:t>
            </a:r>
          </a:p>
          <a:p>
            <a:r>
              <a:rPr lang="hu-HU" baseline="0" dirty="0" smtClean="0"/>
              <a:t>gameLoop indítása - var interval = setInterval(gameLoop, 25); //1000ms/25ms = 40fps</a:t>
            </a:r>
          </a:p>
          <a:p>
            <a:endParaRPr lang="hu-HU" baseline="0" dirty="0" smtClean="0"/>
          </a:p>
          <a:p>
            <a:r>
              <a:rPr lang="hu-HU" baseline="0" dirty="0" smtClean="0"/>
              <a:t>Meghivja mindíg a gameLoop-ot 25 ms-enként, de az igazábol nem fut le, mert</a:t>
            </a:r>
          </a:p>
          <a:p>
            <a:r>
              <a:rPr lang="hu-HU" baseline="0" dirty="0" smtClean="0"/>
              <a:t>Az első sora rögtön kilépteti - if(status==0)return;</a:t>
            </a:r>
          </a:p>
          <a:p>
            <a:endParaRPr lang="hu-HU" baseline="0" dirty="0" smtClean="0"/>
          </a:p>
          <a:p>
            <a:r>
              <a:rPr lang="hu-HU" baseline="0" dirty="0" smtClean="0"/>
              <a:t>Kattintáskor státuszváltás</a:t>
            </a:r>
          </a:p>
          <a:p>
            <a:r>
              <a:rPr lang="hu-HU" baseline="0" dirty="0" smtClean="0"/>
              <a:t>gameLoop meghívásakor már lefut.</a:t>
            </a:r>
          </a:p>
          <a:p>
            <a:r>
              <a:rPr lang="hu-HU" baseline="0" dirty="0" smtClean="0"/>
              <a:t>Ez hivogatja a böngsző álandoan.</a:t>
            </a:r>
          </a:p>
          <a:p>
            <a:r>
              <a:rPr lang="hu-HU" baseline="0" dirty="0" smtClean="0"/>
              <a:t>Ugyan ezt elérhetjük akkor is, ha mi készítünk egy végtelen ciklust a programban, ami mindíg fut.</a:t>
            </a:r>
          </a:p>
          <a:p>
            <a:r>
              <a:rPr lang="hu-HU" baseline="0" dirty="0" smtClean="0"/>
              <a:t>Így egyszerűbb a Böngészőre bízni és az időzítést is megoldja.</a:t>
            </a:r>
          </a:p>
          <a:p>
            <a:r>
              <a:rPr lang="hu-HU" baseline="0" dirty="0" smtClean="0"/>
              <a:t>Akkor van gond, ha a gameLoop hosszabb ideig fut, mint 25ms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 MAIN elején deklaráljuk a status nevű globális változót. Ezzel</a:t>
            </a:r>
            <a:r>
              <a:rPr lang="hu-HU" baseline="0" dirty="0" smtClean="0"/>
              <a:t> kezeljük a játék állapotváltásokat.</a:t>
            </a:r>
          </a:p>
          <a:p>
            <a:endParaRPr lang="hu-HU" dirty="0" smtClean="0"/>
          </a:p>
          <a:p>
            <a:r>
              <a:rPr lang="hu-HU" dirty="0" smtClean="0"/>
              <a:t>MAIN </a:t>
            </a:r>
            <a:r>
              <a:rPr lang="hu-HU" dirty="0" smtClean="0"/>
              <a:t>utolsó </a:t>
            </a:r>
            <a:r>
              <a:rPr lang="hu-HU" dirty="0" smtClean="0"/>
              <a:t>előtti sorában megjelenítjük</a:t>
            </a:r>
            <a:r>
              <a:rPr lang="hu-HU" baseline="0" dirty="0" smtClean="0"/>
              <a:t> a start képernyőt és 0, azaz stop üzemmodba helyezzük a játékot.</a:t>
            </a:r>
            <a:endParaRPr lang="hu-HU" dirty="0" smtClean="0"/>
          </a:p>
          <a:p>
            <a:r>
              <a:rPr lang="hu-HU" dirty="0" smtClean="0"/>
              <a:t>gameStart-ban ugyan azokat a funkciókat használjuk megjelenítésre, mint a gameLoop-ban</a:t>
            </a:r>
          </a:p>
          <a:p>
            <a:r>
              <a:rPr lang="hu-HU" dirty="0" smtClean="0"/>
              <a:t>Ezért jó, hogy funkciókba szerveztük ezeket.</a:t>
            </a:r>
          </a:p>
          <a:p>
            <a:endParaRPr lang="hu-HU" dirty="0" smtClean="0"/>
          </a:p>
          <a:p>
            <a:r>
              <a:rPr lang="hu-HU" dirty="0" smtClean="0"/>
              <a:t>MAIN</a:t>
            </a:r>
            <a:r>
              <a:rPr lang="hu-HU" baseline="0" dirty="0" smtClean="0"/>
              <a:t> utolsó </a:t>
            </a:r>
            <a:r>
              <a:rPr lang="hu-HU" dirty="0" smtClean="0"/>
              <a:t>sorával </a:t>
            </a:r>
            <a:r>
              <a:rPr lang="hu-HU" dirty="0" smtClean="0"/>
              <a:t>indítjuk a </a:t>
            </a:r>
            <a:r>
              <a:rPr lang="hu-HU" dirty="0" smtClean="0"/>
              <a:t>játékot – 25ms enként</a:t>
            </a:r>
            <a:r>
              <a:rPr lang="hu-HU" baseline="0" dirty="0" smtClean="0"/>
              <a:t> a böngésző futtatja a gameLoop funkciót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gameLoop első sorával biztosítjuk, hogy a stop állapotban ne működjön a játék fő funkciója, hanem rötön ugorjon ki.</a:t>
            </a:r>
          </a:p>
          <a:p>
            <a:r>
              <a:rPr lang="hu-HU" baseline="0" dirty="0" smtClean="0"/>
              <a:t>Így nem számol, nem rajzol, nincs változás</a:t>
            </a:r>
          </a:p>
          <a:p>
            <a:endParaRPr lang="hu-HU" baseline="0" dirty="0" smtClean="0"/>
          </a:p>
          <a:p>
            <a:r>
              <a:rPr lang="hu-HU" baseline="0" dirty="0" smtClean="0"/>
              <a:t>Apró finomitás, hogy a cső ne ugorjon a végén, hanem szépen kimenjen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De akkor hogyan jutunk ebből tovább?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 MAIN elején deklaráljuk a status nevű globális változót. Ezzel</a:t>
            </a:r>
            <a:r>
              <a:rPr lang="hu-HU" baseline="0" dirty="0" smtClean="0"/>
              <a:t> kezeljük a játék állapotváltásokat.</a:t>
            </a:r>
          </a:p>
          <a:p>
            <a:endParaRPr lang="hu-HU" dirty="0" smtClean="0"/>
          </a:p>
          <a:p>
            <a:r>
              <a:rPr lang="hu-HU" dirty="0" smtClean="0"/>
              <a:t>MAIN </a:t>
            </a:r>
            <a:r>
              <a:rPr lang="hu-HU" dirty="0" smtClean="0"/>
              <a:t>utolsó </a:t>
            </a:r>
            <a:r>
              <a:rPr lang="hu-HU" dirty="0" smtClean="0"/>
              <a:t>előtti sorában megjelenítjük</a:t>
            </a:r>
            <a:r>
              <a:rPr lang="hu-HU" baseline="0" dirty="0" smtClean="0"/>
              <a:t> a start képernyőt és 0, azaz stop üzemmodba helyezzük a játékot.</a:t>
            </a:r>
            <a:endParaRPr lang="hu-HU" dirty="0" smtClean="0"/>
          </a:p>
          <a:p>
            <a:r>
              <a:rPr lang="hu-HU" dirty="0" smtClean="0"/>
              <a:t>gameStart-ban ugyan azokat a funkciókat használjuk megjelenítésre, mint a gameLoop-ban</a:t>
            </a:r>
          </a:p>
          <a:p>
            <a:r>
              <a:rPr lang="hu-HU" dirty="0" smtClean="0"/>
              <a:t>Ezért jó, hogy funkciókba szerveztük ezeket.</a:t>
            </a:r>
          </a:p>
          <a:p>
            <a:endParaRPr lang="hu-HU" dirty="0" smtClean="0"/>
          </a:p>
          <a:p>
            <a:r>
              <a:rPr lang="hu-HU" dirty="0" smtClean="0"/>
              <a:t>MAIN</a:t>
            </a:r>
            <a:r>
              <a:rPr lang="hu-HU" baseline="0" dirty="0" smtClean="0"/>
              <a:t> utolsó </a:t>
            </a:r>
            <a:r>
              <a:rPr lang="hu-HU" dirty="0" smtClean="0"/>
              <a:t>sorával </a:t>
            </a:r>
            <a:r>
              <a:rPr lang="hu-HU" dirty="0" smtClean="0"/>
              <a:t>indítjuk a </a:t>
            </a:r>
            <a:r>
              <a:rPr lang="hu-HU" dirty="0" smtClean="0"/>
              <a:t>játékot – 25ms enként</a:t>
            </a:r>
            <a:r>
              <a:rPr lang="hu-HU" baseline="0" dirty="0" smtClean="0"/>
              <a:t> a böngésző futtatja a gameLoop funkciót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gameLoop első sorával biztosítjuk, hogy a stop állapotban ne működjön a játék fő funkciója, hanem rötön ugorjon ki.</a:t>
            </a:r>
          </a:p>
          <a:p>
            <a:r>
              <a:rPr lang="hu-HU" baseline="0" dirty="0" smtClean="0"/>
              <a:t>Így nem számol, nem rajzol, nincs változás</a:t>
            </a:r>
          </a:p>
          <a:p>
            <a:endParaRPr lang="hu-HU" baseline="0" dirty="0" smtClean="0"/>
          </a:p>
          <a:p>
            <a:r>
              <a:rPr lang="hu-HU" baseline="0" dirty="0" smtClean="0"/>
              <a:t>De akkor hogyan jutunk ebből tovább?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kattintásnak kétféle értelme van.</a:t>
            </a:r>
          </a:p>
          <a:p>
            <a:r>
              <a:rPr lang="hu-HU" dirty="0" smtClean="0"/>
              <a:t>Játék közben repteti a madarat</a:t>
            </a:r>
          </a:p>
          <a:p>
            <a:r>
              <a:rPr lang="hu-HU" dirty="0" smtClean="0"/>
              <a:t>Játék vége állapotban, pedig indítja a játékot.</a:t>
            </a:r>
          </a:p>
          <a:p>
            <a:endParaRPr lang="hu-HU" dirty="0" smtClean="0"/>
          </a:p>
          <a:p>
            <a:r>
              <a:rPr lang="hu-HU" dirty="0" smtClean="0"/>
              <a:t>Egy alapvető programozói</a:t>
            </a:r>
            <a:r>
              <a:rPr lang="hu-HU" baseline="0" dirty="0" smtClean="0"/>
              <a:t> szemlélet példája látható itt.</a:t>
            </a:r>
          </a:p>
          <a:p>
            <a:r>
              <a:rPr lang="hu-HU" baseline="0" dirty="0" smtClean="0"/>
              <a:t>Ahol lehet próbáljunk a program futását optimalizálni.</a:t>
            </a:r>
          </a:p>
          <a:p>
            <a:r>
              <a:rPr lang="hu-HU" baseline="0" dirty="0" smtClean="0"/>
              <a:t>Ezeket gyakorlattal és a program, illetve a számítógép müködésének ismeretével vehetjük észre.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1Spórolás</a:t>
            </a:r>
          </a:p>
          <a:p>
            <a:r>
              <a:rPr lang="hu-HU" baseline="0" dirty="0" smtClean="0"/>
              <a:t>Ha már az egyik feltétel teljesült felesleges a többit is végig próbálni, hiszen az ugysem fog teljesülni.</a:t>
            </a:r>
          </a:p>
          <a:p>
            <a:r>
              <a:rPr lang="hu-HU" baseline="0" dirty="0" smtClean="0"/>
              <a:t>Ezért return-nel kiugrunk a függvényből</a:t>
            </a:r>
          </a:p>
          <a:p>
            <a:endParaRPr lang="hu-HU" baseline="0" dirty="0" smtClean="0"/>
          </a:p>
          <a:p>
            <a:r>
              <a:rPr lang="hu-HU" baseline="0" dirty="0" smtClean="0"/>
              <a:t>2Gyorsabb futás</a:t>
            </a:r>
          </a:p>
          <a:p>
            <a:r>
              <a:rPr lang="hu-HU" baseline="0" dirty="0" smtClean="0"/>
              <a:t>Statisztikailag sokkal többször fordul elő a játék során, hogy 1-es állapotban kattintunk, hiszen az a madár reptetése.</a:t>
            </a:r>
          </a:p>
          <a:p>
            <a:r>
              <a:rPr lang="hu-HU" baseline="0" dirty="0" smtClean="0"/>
              <a:t>Ezért ezt rakjuk előre, mert arra számítunk, hogy ez rögtön talál is.</a:t>
            </a:r>
          </a:p>
          <a:p>
            <a:r>
              <a:rPr lang="hu-HU" baseline="0" dirty="0" smtClean="0"/>
              <a:t>Így kevesebb ellenörzést futtatunk 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Ennél a játéknál ez nem számottevő, de ehhez hasonló  megfontolásokkal egy jó programozó néha meglepő több 100 szoros gyorsulást is el tud érni egy feladat megoldásában.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Kell egy játék vége-eleje és összegző képernyő egyben</a:t>
            </a:r>
          </a:p>
          <a:p>
            <a:endParaRPr lang="hu-HU" baseline="0" dirty="0" smtClean="0"/>
          </a:p>
          <a:p>
            <a:r>
              <a:rPr lang="hu-HU" baseline="0" dirty="0" smtClean="0"/>
              <a:t>Egyszerűsítsük a meglévő szerkezetet, hogy könnyebben bonyolíthassunk</a:t>
            </a:r>
          </a:p>
          <a:p>
            <a:r>
              <a:rPr lang="hu-HU" baseline="0" dirty="0" smtClean="0"/>
              <a:t>gameLoop rajzolásait tegyük külön funkciókba</a:t>
            </a:r>
          </a:p>
          <a:p>
            <a:r>
              <a:rPr lang="hu-HU" baseline="0" dirty="0" smtClean="0"/>
              <a:t>hozzunk létre egy játék vége képernyőt – ebbe is fel használhatjuk a rajzoló funkciókat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Ahol az ütközést és a kizuhanást vizsgáltuk, ott most status értéket váltunk és meghívjuk a gameStart()</a:t>
            </a:r>
            <a:r>
              <a:rPr lang="hu-HU" baseline="0" dirty="0" smtClean="0"/>
              <a:t> funkciót.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gameStart</a:t>
            </a:r>
            <a:r>
              <a:rPr lang="hu-HU" baseline="0" dirty="0" smtClean="0"/>
              <a:t>() tartalma minden, ami eddig is történt és még néhány dolog</a:t>
            </a:r>
          </a:p>
          <a:p>
            <a:r>
              <a:rPr lang="hu-HU" baseline="0" dirty="0" smtClean="0"/>
              <a:t>Pont nullázása, akadály visszaállítása, madár alaphelyzetbe hozása, információ közlés (click to start)</a:t>
            </a:r>
          </a:p>
          <a:p>
            <a:r>
              <a:rPr lang="hu-HU" baseline="0" dirty="0" smtClean="0"/>
              <a:t>Ez </a:t>
            </a:r>
            <a:r>
              <a:rPr lang="hu-HU" baseline="0" dirty="0" smtClean="0"/>
              <a:t>a játék induló képernyője is.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Mivel a gameLoop mindíg meghívódik, ezért az elején kell status-ra vizsgálat és az érték szerint futtatni a gameLoop-ot</a:t>
            </a:r>
          </a:p>
          <a:p>
            <a:r>
              <a:rPr lang="hu-HU" baseline="0" dirty="0" smtClean="0"/>
              <a:t>Ha gameloop lefut, akkor halad az akadály, sűlyed a madár. Ez status==0 állapotban nem kell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 képek és a hangok megtalálhatók a GitHubon</a:t>
            </a:r>
          </a:p>
          <a:p>
            <a:r>
              <a:rPr lang="hu-HU" baseline="0" dirty="0" smtClean="0"/>
              <a:t>A saját Dokumentum könyvtárban a forrás fejloknál lére kell hozni a pic és sound könyvtárakat.</a:t>
            </a:r>
          </a:p>
          <a:p>
            <a:r>
              <a:rPr lang="hu-HU" baseline="0" dirty="0" smtClean="0"/>
              <a:t>Ezekbe kerüljenek a média anyagok.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2/2/2021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Aaszabo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axigen.h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ehawkTailor/gameDev4Beginners/tree/main/gamedev/flappybi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64" y="196917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 smtClean="0">
                <a:latin typeface="Arial" pitchFamily="34" charset="0"/>
              </a:rPr>
              <a:t>gameDev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Beginners-6.h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5157193"/>
            <a:ext cx="4427984" cy="1635902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author: </a:t>
            </a:r>
            <a:r>
              <a:rPr lang="hu-HU" sz="2800" cap="none" dirty="0" smtClean="0"/>
              <a:t>”</a:t>
            </a:r>
            <a:r>
              <a:rPr lang="hu-HU" sz="2800" cap="none" dirty="0"/>
              <a:t>Akos Szabo”, 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mail: </a:t>
            </a:r>
            <a:r>
              <a:rPr lang="hu-HU" sz="2800" cap="none" dirty="0" smtClean="0">
                <a:solidFill>
                  <a:schemeClr val="tx1"/>
                </a:solidFill>
                <a:hlinkClick r:id="rId3"/>
              </a:rPr>
              <a:t>”</a:t>
            </a:r>
            <a:r>
              <a:rPr lang="hu-HU" sz="2800" cap="none" dirty="0" smtClean="0">
                <a:hlinkClick r:id="rId3"/>
              </a:rPr>
              <a:t>aaszabo@gmail.com</a:t>
            </a:r>
            <a:r>
              <a:rPr lang="hu-HU" sz="2800" cap="none" dirty="0" smtClean="0"/>
              <a:t>”,</a:t>
            </a:r>
            <a:endParaRPr lang="hu-HU" sz="2800" cap="none" dirty="0"/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github: </a:t>
            </a:r>
            <a:r>
              <a:rPr lang="hu-HU" sz="2800" cap="none" dirty="0" smtClean="0"/>
              <a:t>”WhitehawkTailor</a:t>
            </a:r>
            <a:r>
              <a:rPr lang="hu-HU" sz="2800" cap="none" dirty="0"/>
              <a:t>”,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web: </a:t>
            </a:r>
            <a:r>
              <a:rPr lang="hu-HU" sz="2800" cap="none" dirty="0" smtClean="0">
                <a:hlinkClick r:id="rId4"/>
              </a:rPr>
              <a:t>”</a:t>
            </a:r>
            <a:r>
              <a:rPr lang="hu-HU" sz="2800" cap="none" dirty="0">
                <a:hlinkClick r:id="rId4"/>
              </a:rPr>
              <a:t>www.axigen.hu</a:t>
            </a:r>
            <a:r>
              <a:rPr lang="hu-HU" sz="2800" cap="none" dirty="0"/>
              <a:t>”</a:t>
            </a:r>
          </a:p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430"/>
            <a:ext cx="6282104" cy="282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1" t="6079" r="16501" b="5558"/>
          <a:stretch/>
        </p:blipFill>
        <p:spPr bwMode="auto">
          <a:xfrm>
            <a:off x="6282104" y="1102430"/>
            <a:ext cx="2861896" cy="282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" y="1102431"/>
            <a:ext cx="9142218" cy="405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556792"/>
            <a:ext cx="3600400" cy="35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Kép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zene- 06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MAIN első részében myCanvas után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 smtClean="0">
                <a:solidFill>
                  <a:srgbClr val="0070C0"/>
                </a:solidFill>
              </a:rPr>
              <a:t>const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dirty="0" err="1" smtClean="0">
                <a:solidFill>
                  <a:srgbClr val="00B0F0"/>
                </a:solidFill>
              </a:rPr>
              <a:t>birdPic</a:t>
            </a:r>
            <a:r>
              <a:rPr lang="en-US" sz="3100" dirty="0" smtClean="0">
                <a:solidFill>
                  <a:srgbClr val="00B0F0"/>
                </a:solidFill>
              </a:rPr>
              <a:t> = new Image();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 smtClean="0">
                <a:solidFill>
                  <a:srgbClr val="00B0F0"/>
                </a:solidFill>
              </a:rPr>
              <a:t>birdPic.src</a:t>
            </a:r>
            <a:r>
              <a:rPr lang="en-US" sz="3100" dirty="0" smtClean="0">
                <a:solidFill>
                  <a:srgbClr val="00B0F0"/>
                </a:solidFill>
              </a:rPr>
              <a:t> =</a:t>
            </a:r>
            <a:r>
              <a:rPr lang="en-US" sz="3100" dirty="0" smtClean="0">
                <a:solidFill>
                  <a:srgbClr val="0070C0"/>
                </a:solidFill>
              </a:rPr>
              <a:t> "</a:t>
            </a:r>
            <a:r>
              <a:rPr lang="en-US" sz="3100" dirty="0" smtClean="0">
                <a:solidFill>
                  <a:srgbClr val="C00000"/>
                </a:solidFill>
              </a:rPr>
              <a:t>pic/bird_mini.png</a:t>
            </a:r>
            <a:r>
              <a:rPr lang="en-US" sz="3100" dirty="0" smtClean="0">
                <a:solidFill>
                  <a:srgbClr val="0070C0"/>
                </a:solidFill>
              </a:rPr>
              <a:t>";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statikus kép ezt jelenítjük meg a drawBird-ben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drawBird funkcióban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70C0"/>
                </a:solidFill>
              </a:rPr>
              <a:t>function </a:t>
            </a:r>
            <a:r>
              <a:rPr lang="hu-HU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drawBird</a:t>
            </a:r>
            <a:r>
              <a:rPr lang="hu-HU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lang="hu-HU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{</a:t>
            </a:r>
            <a:r>
              <a:rPr lang="hu-HU" sz="3100" dirty="0" smtClean="0">
                <a:solidFill>
                  <a:srgbClr val="0070C0"/>
                </a:solidFill>
              </a:rPr>
              <a:t>  </a:t>
            </a:r>
            <a:r>
              <a:rPr lang="hu-HU" sz="3100" dirty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v06</a:t>
            </a:r>
            <a:endParaRPr lang="hu-HU" sz="3100" dirty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70C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c.drawImage(birdPic, bird.x, bird.y, bird.size, bird.size);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}</a:t>
            </a:r>
            <a:endParaRPr lang="hu-HU" sz="3100" dirty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Kép és </a:t>
            </a:r>
            <a:r>
              <a:rPr lang="hu-H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zene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MAIN első részében myCanvas után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70C0"/>
                </a:solidFill>
              </a:rPr>
              <a:t>var </a:t>
            </a:r>
            <a:r>
              <a:rPr lang="hu-HU" sz="3100" dirty="0">
                <a:solidFill>
                  <a:srgbClr val="00B0F0"/>
                </a:solidFill>
              </a:rPr>
              <a:t>audioAmbient = new Audio</a:t>
            </a:r>
            <a:r>
              <a:rPr lang="hu-HU" sz="3100" dirty="0">
                <a:solidFill>
                  <a:srgbClr val="0070C0"/>
                </a:solidFill>
              </a:rPr>
              <a:t>("</a:t>
            </a:r>
            <a:r>
              <a:rPr lang="hu-HU" sz="3100" dirty="0">
                <a:solidFill>
                  <a:srgbClr val="C00000"/>
                </a:solidFill>
              </a:rPr>
              <a:t>sound/ambient.mp3</a:t>
            </a:r>
            <a:r>
              <a:rPr lang="hu-HU" sz="3100" dirty="0">
                <a:solidFill>
                  <a:srgbClr val="0070C0"/>
                </a:solidFill>
              </a:rPr>
              <a:t>");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gameStart() funkció első sora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err="1" smtClean="0">
                <a:solidFill>
                  <a:srgbClr val="00B0F0"/>
                </a:solidFill>
              </a:rPr>
              <a:t>audioAmbient.pause</a:t>
            </a:r>
            <a:r>
              <a:rPr lang="en-US" sz="3100" dirty="0">
                <a:solidFill>
                  <a:srgbClr val="00B0F0"/>
                </a:solidFill>
              </a:rPr>
              <a:t>();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v06 - </a:t>
            </a:r>
            <a:r>
              <a:rPr lang="en-US" sz="3100" dirty="0" smtClean="0">
                <a:solidFill>
                  <a:srgbClr val="00B050"/>
                </a:solidFill>
              </a:rPr>
              <a:t>stop </a:t>
            </a:r>
            <a:r>
              <a:rPr lang="en-US" sz="3100" dirty="0">
                <a:solidFill>
                  <a:srgbClr val="00B050"/>
                </a:solidFill>
              </a:rPr>
              <a:t>the ambient </a:t>
            </a: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doClick() funkció – status váltas 0-ból 1-be</a:t>
            </a:r>
            <a:endParaRPr lang="hu-HU" sz="3100" dirty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if(status==0) </a:t>
            </a:r>
            <a:r>
              <a:rPr lang="en-US" sz="3100" dirty="0">
                <a:solidFill>
                  <a:srgbClr val="00B050"/>
                </a:solidFill>
              </a:rPr>
              <a:t>//game is </a:t>
            </a:r>
            <a:r>
              <a:rPr lang="en-US" sz="3100" dirty="0" smtClean="0">
                <a:solidFill>
                  <a:srgbClr val="00B050"/>
                </a:solidFill>
              </a:rPr>
              <a:t>stopped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en-US" sz="3100" dirty="0" smtClean="0"/>
              <a:t>{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    </a:t>
            </a:r>
            <a:r>
              <a:rPr lang="en-US" sz="3100" dirty="0">
                <a:solidFill>
                  <a:srgbClr val="00B0F0"/>
                </a:solidFill>
              </a:rPr>
              <a:t>status=1; </a:t>
            </a:r>
            <a:r>
              <a:rPr lang="en-US" sz="3100" dirty="0">
                <a:solidFill>
                  <a:srgbClr val="00B050"/>
                </a:solidFill>
              </a:rPr>
              <a:t>//enable to </a:t>
            </a:r>
            <a:r>
              <a:rPr lang="en-US" sz="3100" dirty="0" smtClean="0">
                <a:solidFill>
                  <a:srgbClr val="00B050"/>
                </a:solidFill>
              </a:rPr>
              <a:t>run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audioAmbient.play</a:t>
            </a:r>
            <a:r>
              <a:rPr lang="en-US" sz="3100" dirty="0">
                <a:solidFill>
                  <a:srgbClr val="00B0F0"/>
                </a:solidFill>
              </a:rPr>
              <a:t>(); </a:t>
            </a:r>
            <a:r>
              <a:rPr lang="en-US" sz="3100" dirty="0">
                <a:solidFill>
                  <a:srgbClr val="00B050"/>
                </a:solidFill>
              </a:rPr>
              <a:t>//</a:t>
            </a:r>
            <a:r>
              <a:rPr lang="en-US" sz="3100" dirty="0" smtClean="0">
                <a:solidFill>
                  <a:srgbClr val="00B050"/>
                </a:solidFill>
              </a:rPr>
              <a:t>v06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return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en-US" sz="3100" dirty="0"/>
              <a:t>}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Miért nincs kép az elején? - 06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36713"/>
            <a:ext cx="8964488" cy="496855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részek betöltését, értelmezését a böngésző végzi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HTML rész már megjelent, amikor a böngésző elkezni a scriptet feldolgozni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scriptben vannak utasítások, amiket külön párhuzamos szálon hajt végre a böngésző. Média betöltése fájlokból.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Asszinkron futás – ki ér oda előbb?</a:t>
            </a:r>
            <a:endParaRPr lang="hu-HU" sz="31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Main és az utolsónak indított gameStart() hamarabb fut le, mint ahogy a böngésző betölti a média tartalmakat.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Erre külön figyelést kell kialakítani. – onload event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MAIN részben a </a:t>
            </a:r>
            <a:r>
              <a:rPr lang="hu-HU" sz="3100" dirty="0" smtClean="0">
                <a:solidFill>
                  <a:srgbClr val="00B0F0"/>
                </a:solidFill>
              </a:rPr>
              <a:t>birdPic</a:t>
            </a:r>
            <a:r>
              <a:rPr lang="hu-HU" sz="3100" dirty="0" smtClean="0">
                <a:solidFill>
                  <a:srgbClr val="0070C0"/>
                </a:solidFill>
              </a:rPr>
              <a:t> létrehozása forrásának megadás után kell írni.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Ez a sor jelzést kér a böngészötől, ha betöltődött a kép és indít egy drawBord funkciót, vagyis megjeleníti utolag a képet.</a:t>
            </a:r>
            <a:endParaRPr lang="hu-HU" sz="310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pPr marL="0" lvl="1"/>
            <a:r>
              <a:rPr lang="hu-HU" sz="2700" dirty="0" smtClean="0">
                <a:solidFill>
                  <a:srgbClr val="00B0F0"/>
                </a:solidFill>
              </a:rPr>
              <a:t>    birdPic.onload </a:t>
            </a:r>
            <a:r>
              <a:rPr lang="hu-HU" sz="2700" dirty="0">
                <a:solidFill>
                  <a:srgbClr val="00B0F0"/>
                </a:solidFill>
              </a:rPr>
              <a:t>= </a:t>
            </a:r>
            <a:r>
              <a:rPr lang="hu-HU" sz="2700" dirty="0">
                <a:solidFill>
                  <a:srgbClr val="0070C0"/>
                </a:solidFill>
              </a:rPr>
              <a:t>function</a:t>
            </a:r>
            <a:r>
              <a:rPr lang="hu-HU" sz="2700" dirty="0">
                <a:solidFill>
                  <a:srgbClr val="00B0F0"/>
                </a:solidFill>
              </a:rPr>
              <a:t>(){</a:t>
            </a:r>
            <a:r>
              <a:rPr lang="hu-HU" sz="2700" dirty="0">
                <a:solidFill>
                  <a:schemeClr val="accent2">
                    <a:lumMod val="75000"/>
                  </a:schemeClr>
                </a:solidFill>
              </a:rPr>
              <a:t>drawBird</a:t>
            </a:r>
            <a:r>
              <a:rPr lang="hu-HU" sz="27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r>
              <a:rPr lang="hu-HU" sz="2700" dirty="0" smtClean="0">
                <a:solidFill>
                  <a:srgbClr val="00B0F0"/>
                </a:solidFill>
              </a:rPr>
              <a:t>};</a:t>
            </a:r>
            <a:endParaRPr lang="hu-HU" sz="2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4969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Ingyen elérhető média források - 06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807" y="1628800"/>
            <a:ext cx="8964488" cy="5221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A neten rengeteg ingyenes lehetőség van: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dirty="0" smtClean="0">
                <a:solidFill>
                  <a:srgbClr val="0070C0"/>
                </a:solidFill>
              </a:rPr>
              <a:t>KERESÉS: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free game sound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>
                <a:solidFill>
                  <a:srgbClr val="0070C0"/>
                </a:solidFill>
              </a:rPr>
              <a:t>f</a:t>
            </a:r>
            <a:r>
              <a:rPr lang="hu-HU" sz="2700" smtClean="0">
                <a:solidFill>
                  <a:srgbClr val="0070C0"/>
                </a:solidFill>
              </a:rPr>
              <a:t>ree </a:t>
            </a:r>
            <a:r>
              <a:rPr lang="hu-HU" sz="2700" dirty="0" smtClean="0">
                <a:solidFill>
                  <a:srgbClr val="0070C0"/>
                </a:solidFill>
              </a:rPr>
              <a:t>game graphics assets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endParaRPr lang="hu-HU" sz="31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Arial" pitchFamily="34" charset="0"/>
              <a:buChar char="#"/>
            </a:pPr>
            <a:endParaRPr lang="hu-HU" sz="31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Állapotgép 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7" y="1208759"/>
            <a:ext cx="8964488" cy="564161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Program állapotok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chemeClr val="bg1"/>
                </a:solidFill>
              </a:rPr>
              <a:t>var status</a:t>
            </a:r>
            <a:endParaRPr lang="hu-HU" sz="2700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Játék eleje / vége </a:t>
            </a:r>
            <a:r>
              <a:rPr lang="hu-HU" sz="2700" dirty="0" smtClean="0">
                <a:solidFill>
                  <a:schemeClr val="bg1"/>
                </a:solidFill>
              </a:rPr>
              <a:t>status=0;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Megy a játék </a:t>
            </a:r>
            <a:r>
              <a:rPr lang="hu-HU" sz="2700" dirty="0" smtClean="0">
                <a:solidFill>
                  <a:schemeClr val="bg1"/>
                </a:solidFill>
              </a:rPr>
              <a:t>status=1;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Ütközés, kizuhanás esetén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chemeClr val="bg1"/>
                </a:solidFill>
              </a:rPr>
              <a:t>status=0;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500" dirty="0" smtClean="0">
                <a:solidFill>
                  <a:schemeClr val="bg1"/>
                </a:solidFill>
              </a:rPr>
              <a:t>gameStart();</a:t>
            </a: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700" dirty="0" smtClean="0">
              <a:solidFill>
                <a:srgbClr val="0070C0"/>
              </a:solidFill>
            </a:endParaRP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7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Összevonás, egyszerűsítés, csoportosítás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Rajzolási műveletek külön funkciókba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chemeClr val="bg1"/>
                </a:solidFill>
              </a:rPr>
              <a:t>drawPipe(), drawBird(), drawBackground(), printScore()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Játék kezdés és vége külön funkcióba</a:t>
            </a:r>
          </a:p>
          <a:p>
            <a:pPr lvl="2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chemeClr val="bg1"/>
                </a:solidFill>
              </a:rPr>
              <a:t>gameStart()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48064" y="1808649"/>
            <a:ext cx="3888432" cy="2340431"/>
            <a:chOff x="5148064" y="1484784"/>
            <a:chExt cx="3888432" cy="2340431"/>
          </a:xfrm>
        </p:grpSpPr>
        <p:sp>
          <p:nvSpPr>
            <p:cNvPr id="4" name="Oval 3"/>
            <p:cNvSpPr/>
            <p:nvPr/>
          </p:nvSpPr>
          <p:spPr>
            <a:xfrm>
              <a:off x="6809676" y="1484784"/>
              <a:ext cx="1512168" cy="5760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Status 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297508" y="3249151"/>
              <a:ext cx="1512168" cy="5760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Status 0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stCxn id="5" idx="1"/>
              <a:endCxn id="4" idx="1"/>
            </p:cNvCxnSpPr>
            <p:nvPr/>
          </p:nvCxnSpPr>
          <p:spPr>
            <a:xfrm rot="5400000" flipH="1" flipV="1">
              <a:off x="5392861" y="1695247"/>
              <a:ext cx="1764367" cy="1512168"/>
            </a:xfrm>
            <a:prstGeom prst="curvedConnector3">
              <a:avLst>
                <a:gd name="adj1" fmla="val 117738"/>
              </a:avLst>
            </a:prstGeom>
            <a:ln w="254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4" idx="5"/>
              <a:endCxn id="5" idx="5"/>
            </p:cNvCxnSpPr>
            <p:nvPr/>
          </p:nvCxnSpPr>
          <p:spPr>
            <a:xfrm rot="5400000">
              <a:off x="6462125" y="2102584"/>
              <a:ext cx="1764367" cy="1512168"/>
            </a:xfrm>
            <a:prstGeom prst="curvedConnector3">
              <a:avLst>
                <a:gd name="adj1" fmla="val 117738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2647939"/>
              <a:ext cx="1589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b="1" dirty="0" smtClean="0">
                  <a:solidFill>
                    <a:srgbClr val="FF0000"/>
                  </a:solidFill>
                </a:rPr>
                <a:t>doClick()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72300" y="2087333"/>
              <a:ext cx="1764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b="1" dirty="0" smtClean="0">
                  <a:solidFill>
                    <a:srgbClr val="FF0000"/>
                  </a:solidFill>
                </a:rPr>
                <a:t>Ütközés</a:t>
              </a:r>
            </a:p>
            <a:p>
              <a:r>
                <a:rPr lang="hu-HU" sz="2400" b="1" dirty="0">
                  <a:solidFill>
                    <a:srgbClr val="FF0000"/>
                  </a:solidFill>
                </a:rPr>
                <a:t>K</a:t>
              </a:r>
              <a:r>
                <a:rPr lang="hu-HU" sz="2400" b="1" dirty="0" smtClean="0">
                  <a:solidFill>
                    <a:srgbClr val="FF0000"/>
                  </a:solidFill>
                </a:rPr>
                <a:t>izuhanás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7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6864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Eseményvezérelt működés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2033" y="158092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Main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1879" y="2523192"/>
            <a:ext cx="1872208" cy="73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Call gameStart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2581" y="638464"/>
            <a:ext cx="158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FF0000"/>
                </a:solidFill>
              </a:rPr>
              <a:t>onc</a:t>
            </a:r>
            <a:r>
              <a:rPr lang="hu-HU" sz="2400" b="1" dirty="0" smtClean="0">
                <a:solidFill>
                  <a:srgbClr val="FF0000"/>
                </a:solidFill>
              </a:rPr>
              <a:t>lick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2863" y="3742318"/>
            <a:ext cx="153888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hu-HU" sz="2400" b="1" dirty="0" smtClean="0">
                <a:solidFill>
                  <a:schemeClr val="accent2">
                    <a:lumMod val="75000"/>
                  </a:schemeClr>
                </a:solidFill>
              </a:rPr>
              <a:t>Ütközés</a:t>
            </a:r>
          </a:p>
          <a:p>
            <a:pPr algn="ctr"/>
            <a:r>
              <a:rPr lang="hu-HU" sz="2400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hu-HU" sz="2400" b="1" dirty="0" smtClean="0">
                <a:solidFill>
                  <a:schemeClr val="accent2">
                    <a:lumMod val="75000"/>
                  </a:schemeClr>
                </a:solidFill>
              </a:rPr>
              <a:t>izuhanás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flipH="1">
            <a:off x="1077983" y="2156985"/>
            <a:ext cx="134" cy="366207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5725" y="4852842"/>
            <a:ext cx="1872208" cy="71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Set gameLoop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46971" y="4396620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gameStart</a:t>
            </a:r>
          </a:p>
        </p:txBody>
      </p:sp>
      <p:cxnSp>
        <p:nvCxnSpPr>
          <p:cNvPr id="29" name="Straight Arrow Connector 28"/>
          <p:cNvCxnSpPr>
            <a:stCxn id="5" idx="4"/>
            <a:endCxn id="73" idx="0"/>
          </p:cNvCxnSpPr>
          <p:nvPr/>
        </p:nvCxnSpPr>
        <p:spPr>
          <a:xfrm>
            <a:off x="1077983" y="3259226"/>
            <a:ext cx="0" cy="421783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ultidocument 31"/>
          <p:cNvSpPr/>
          <p:nvPr/>
        </p:nvSpPr>
        <p:spPr>
          <a:xfrm>
            <a:off x="2399156" y="1046927"/>
            <a:ext cx="2835874" cy="148834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[Böngésző]</a:t>
            </a:r>
          </a:p>
          <a:p>
            <a:pPr algn="ctr"/>
            <a:r>
              <a:rPr lang="hu-HU" dirty="0" smtClean="0"/>
              <a:t>onclick = doClick()</a:t>
            </a:r>
          </a:p>
          <a:p>
            <a:pPr algn="ctr"/>
            <a:r>
              <a:rPr lang="hu-HU" dirty="0" smtClean="0"/>
              <a:t>setInterval gameLoop()</a:t>
            </a:r>
            <a:endParaRPr lang="en-US" dirty="0"/>
          </a:p>
        </p:txBody>
      </p:sp>
      <p:cxnSp>
        <p:nvCxnSpPr>
          <p:cNvPr id="33" name="Curved Connector 32"/>
          <p:cNvCxnSpPr>
            <a:stCxn id="20" idx="7"/>
            <a:endCxn id="32" idx="2"/>
          </p:cNvCxnSpPr>
          <p:nvPr/>
        </p:nvCxnSpPr>
        <p:spPr>
          <a:xfrm rot="5400000" flipH="1" flipV="1">
            <a:off x="1437458" y="2775205"/>
            <a:ext cx="2478733" cy="1886141"/>
          </a:xfrm>
          <a:prstGeom prst="curvedConnector3">
            <a:avLst>
              <a:gd name="adj1" fmla="val 30817"/>
            </a:avLst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723023" y="6147297"/>
            <a:ext cx="697611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hu-HU" dirty="0" smtClean="0"/>
              <a:t>Vége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0" idx="4"/>
            <a:endCxn id="48" idx="0"/>
          </p:cNvCxnSpPr>
          <p:nvPr/>
        </p:nvCxnSpPr>
        <p:spPr>
          <a:xfrm>
            <a:off x="1071829" y="5568453"/>
            <a:ext cx="0" cy="578844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958035" y="4335026"/>
            <a:ext cx="1738079" cy="110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hu-HU" b="1" dirty="0" smtClean="0"/>
              <a:t>gameLoop</a:t>
            </a:r>
          </a:p>
          <a:p>
            <a:pPr algn="ctr"/>
            <a:r>
              <a:rPr lang="hu-HU" dirty="0" smtClean="0"/>
              <a:t>Számol, rajzol</a:t>
            </a:r>
            <a:endParaRPr lang="en-US" dirty="0"/>
          </a:p>
        </p:txBody>
      </p:sp>
      <p:cxnSp>
        <p:nvCxnSpPr>
          <p:cNvPr id="58" name="Curved Connector 57"/>
          <p:cNvCxnSpPr>
            <a:endCxn id="57" idx="0"/>
          </p:cNvCxnSpPr>
          <p:nvPr/>
        </p:nvCxnSpPr>
        <p:spPr>
          <a:xfrm rot="16200000" flipH="1">
            <a:off x="4805592" y="2313543"/>
            <a:ext cx="2418194" cy="1624771"/>
          </a:xfrm>
          <a:prstGeom prst="curvedConnector3">
            <a:avLst>
              <a:gd name="adj1" fmla="val 50000"/>
            </a:avLst>
          </a:prstGeom>
          <a:ln w="19050" cmpd="tri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4"/>
            <a:endCxn id="196" idx="0"/>
          </p:cNvCxnSpPr>
          <p:nvPr/>
        </p:nvCxnSpPr>
        <p:spPr>
          <a:xfrm>
            <a:off x="6827075" y="5441612"/>
            <a:ext cx="0" cy="665124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41879" y="3681009"/>
            <a:ext cx="1872208" cy="71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Set onClick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3" idx="4"/>
            <a:endCxn id="20" idx="0"/>
          </p:cNvCxnSpPr>
          <p:nvPr/>
        </p:nvCxnSpPr>
        <p:spPr>
          <a:xfrm flipH="1">
            <a:off x="1071829" y="4396620"/>
            <a:ext cx="6154" cy="456222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3" idx="6"/>
            <a:endCxn id="32" idx="2"/>
          </p:cNvCxnSpPr>
          <p:nvPr/>
        </p:nvCxnSpPr>
        <p:spPr>
          <a:xfrm flipV="1">
            <a:off x="2014087" y="2478908"/>
            <a:ext cx="1605808" cy="1559907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178197" y="2335638"/>
            <a:ext cx="1140489" cy="939412"/>
            <a:chOff x="5462859" y="5738203"/>
            <a:chExt cx="981349" cy="939412"/>
          </a:xfrm>
        </p:grpSpPr>
        <p:sp>
          <p:nvSpPr>
            <p:cNvPr id="111" name="Regular Pentagon 110"/>
            <p:cNvSpPr/>
            <p:nvPr/>
          </p:nvSpPr>
          <p:spPr>
            <a:xfrm>
              <a:off x="5462859" y="5799551"/>
              <a:ext cx="981349" cy="878064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hu-HU" dirty="0" smtClean="0"/>
                <a:t>0:0:25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 rot="2010931">
              <a:off x="6122737" y="5738203"/>
              <a:ext cx="282640" cy="22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334288">
              <a:off x="5553444" y="5756132"/>
              <a:ext cx="254338" cy="208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580112" y="6021288"/>
              <a:ext cx="763595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hu-HU" sz="1400" dirty="0" smtClean="0"/>
                <a:t>0:0:0:025</a:t>
              </a:r>
              <a:endParaRPr lang="en-US" dirty="0"/>
            </a:p>
          </p:txBody>
        </p:sp>
      </p:grpSp>
      <p:sp>
        <p:nvSpPr>
          <p:cNvPr id="124" name="Oval 123"/>
          <p:cNvSpPr/>
          <p:nvPr/>
        </p:nvSpPr>
        <p:spPr>
          <a:xfrm>
            <a:off x="6525973" y="1713737"/>
            <a:ext cx="2598366" cy="104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hu-HU" b="1" dirty="0" smtClean="0"/>
              <a:t>doClick</a:t>
            </a:r>
          </a:p>
          <a:p>
            <a:pPr algn="ctr"/>
            <a:r>
              <a:rPr lang="hu-HU" dirty="0"/>
              <a:t>(status</a:t>
            </a:r>
            <a:r>
              <a:rPr lang="hu-HU" dirty="0" smtClean="0"/>
              <a:t>==1?bird.dy=-10)</a:t>
            </a:r>
            <a:endParaRPr lang="en-US" dirty="0"/>
          </a:p>
          <a:p>
            <a:pPr algn="ctr"/>
            <a:r>
              <a:rPr lang="hu-HU" dirty="0" smtClean="0"/>
              <a:t>(status==0?status=1)</a:t>
            </a:r>
            <a:endParaRPr lang="en-US" dirty="0"/>
          </a:p>
        </p:txBody>
      </p:sp>
      <p:cxnSp>
        <p:nvCxnSpPr>
          <p:cNvPr id="128" name="Curved Connector 127"/>
          <p:cNvCxnSpPr>
            <a:stCxn id="32" idx="3"/>
            <a:endCxn id="124" idx="0"/>
          </p:cNvCxnSpPr>
          <p:nvPr/>
        </p:nvCxnSpPr>
        <p:spPr>
          <a:xfrm flipV="1">
            <a:off x="5235030" y="1713737"/>
            <a:ext cx="2590126" cy="77363"/>
          </a:xfrm>
          <a:prstGeom prst="curvedConnector4">
            <a:avLst>
              <a:gd name="adj1" fmla="val 24920"/>
              <a:gd name="adj2" fmla="val 1257414"/>
            </a:avLst>
          </a:prstGeom>
          <a:ln w="19050" cmpd="tri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57" idx="1"/>
            <a:endCxn id="21" idx="7"/>
          </p:cNvCxnSpPr>
          <p:nvPr/>
        </p:nvCxnSpPr>
        <p:spPr>
          <a:xfrm rot="16200000" flipV="1">
            <a:off x="5182200" y="3466710"/>
            <a:ext cx="16099" cy="2044645"/>
          </a:xfrm>
          <a:prstGeom prst="curvedConnector3">
            <a:avLst>
              <a:gd name="adj1" fmla="val 2426586"/>
            </a:avLst>
          </a:prstGeom>
          <a:ln w="19050" cmpd="tri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Process 195"/>
          <p:cNvSpPr/>
          <p:nvPr/>
        </p:nvSpPr>
        <p:spPr>
          <a:xfrm>
            <a:off x="6368915" y="6106736"/>
            <a:ext cx="916319" cy="3306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hu-HU" dirty="0" smtClean="0"/>
              <a:t>Vége</a:t>
            </a:r>
            <a:endParaRPr lang="en-US" dirty="0"/>
          </a:p>
        </p:txBody>
      </p:sp>
      <p:sp>
        <p:nvSpPr>
          <p:cNvPr id="199" name="Flowchart: Process 198"/>
          <p:cNvSpPr/>
          <p:nvPr/>
        </p:nvSpPr>
        <p:spPr>
          <a:xfrm>
            <a:off x="7366996" y="3180934"/>
            <a:ext cx="916319" cy="3306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hu-HU" dirty="0" smtClean="0"/>
              <a:t>Vége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24" idx="4"/>
            <a:endCxn id="199" idx="0"/>
          </p:cNvCxnSpPr>
          <p:nvPr/>
        </p:nvCxnSpPr>
        <p:spPr>
          <a:xfrm>
            <a:off x="7825156" y="2754698"/>
            <a:ext cx="0" cy="426236"/>
          </a:xfrm>
          <a:prstGeom prst="straightConnector1">
            <a:avLst/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/>
          <p:cNvCxnSpPr>
            <a:stCxn id="5" idx="7"/>
            <a:endCxn id="21" idx="0"/>
          </p:cNvCxnSpPr>
          <p:nvPr/>
        </p:nvCxnSpPr>
        <p:spPr>
          <a:xfrm rot="16200000" flipH="1">
            <a:off x="1714676" y="2656214"/>
            <a:ext cx="1765638" cy="1715175"/>
          </a:xfrm>
          <a:prstGeom prst="curvedConnector3">
            <a:avLst>
              <a:gd name="adj1" fmla="val 4771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21" idx="0"/>
            <a:endCxn id="5" idx="5"/>
          </p:cNvCxnSpPr>
          <p:nvPr/>
        </p:nvCxnSpPr>
        <p:spPr>
          <a:xfrm rot="16200000" flipV="1">
            <a:off x="1974904" y="2916440"/>
            <a:ext cx="1245184" cy="1715175"/>
          </a:xfrm>
          <a:prstGeom prst="curvedConnector3">
            <a:avLst>
              <a:gd name="adj1" fmla="val 38250"/>
            </a:avLst>
          </a:prstGeom>
          <a:ln w="19050"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/>
          <p:cNvCxnSpPr>
            <a:stCxn id="21" idx="5"/>
            <a:endCxn id="57" idx="3"/>
          </p:cNvCxnSpPr>
          <p:nvPr/>
        </p:nvCxnSpPr>
        <p:spPr>
          <a:xfrm rot="16200000" flipH="1">
            <a:off x="4994631" y="4061615"/>
            <a:ext cx="391235" cy="2044645"/>
          </a:xfrm>
          <a:prstGeom prst="curvedConnector3">
            <a:avLst>
              <a:gd name="adj1" fmla="val 199852"/>
            </a:avLst>
          </a:prstGeom>
          <a:ln w="19050" cmpd="tri">
            <a:solidFill>
              <a:schemeClr val="accent2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/>
          <p:cNvCxnSpPr>
            <a:stCxn id="32" idx="0"/>
            <a:endCxn id="4" idx="0"/>
          </p:cNvCxnSpPr>
          <p:nvPr/>
        </p:nvCxnSpPr>
        <p:spPr>
          <a:xfrm rot="16200000" flipH="1" flipV="1">
            <a:off x="2278157" y="-153113"/>
            <a:ext cx="533994" cy="2934074"/>
          </a:xfrm>
          <a:prstGeom prst="curvedConnector3">
            <a:avLst>
              <a:gd name="adj1" fmla="val -42809"/>
            </a:avLst>
          </a:prstGeom>
          <a:ln w="19050" cmpd="tri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ight Arrow 344"/>
          <p:cNvSpPr/>
          <p:nvPr/>
        </p:nvSpPr>
        <p:spPr>
          <a:xfrm>
            <a:off x="2699792" y="5949280"/>
            <a:ext cx="2098854" cy="1653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24000" rtlCol="0" anchor="ctr" anchorCtr="1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Bongésző esemény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6" name="Right Arrow 345"/>
          <p:cNvSpPr/>
          <p:nvPr/>
        </p:nvSpPr>
        <p:spPr>
          <a:xfrm>
            <a:off x="2699792" y="6288003"/>
            <a:ext cx="2098854" cy="16533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24000" rtlCol="0" anchor="ctr" anchorCtr="1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Játékesemény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2699792" y="6648043"/>
            <a:ext cx="2098854" cy="1653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24000" rtlCol="0" anchor="ctr" anchorCtr="1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Utasításvégrehajtás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Állapotkezelés 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62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</a:t>
            </a:r>
            <a:r>
              <a:rPr lang="hu-HU" sz="3100" b="1" u="sng" dirty="0" smtClean="0">
                <a:solidFill>
                  <a:srgbClr val="00B050"/>
                </a:solidFill>
              </a:rPr>
              <a:t>MAIN</a:t>
            </a:r>
            <a:r>
              <a:rPr lang="hu-HU" sz="3100" u="sng" dirty="0" smtClean="0">
                <a:solidFill>
                  <a:srgbClr val="00B050"/>
                </a:solidFill>
              </a:rPr>
              <a:t> - eleje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var status = 0; </a:t>
            </a:r>
            <a:r>
              <a:rPr lang="hu-HU" sz="3100" dirty="0" smtClean="0">
                <a:solidFill>
                  <a:srgbClr val="00B050"/>
                </a:solidFill>
              </a:rPr>
              <a:t>//0:stop  </a:t>
            </a:r>
            <a:r>
              <a:rPr lang="hu-HU" sz="3100" dirty="0" smtClean="0">
                <a:solidFill>
                  <a:srgbClr val="00B050"/>
                </a:solidFill>
              </a:rPr>
              <a:t>1:play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u="sng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</a:t>
            </a:r>
            <a:r>
              <a:rPr lang="hu-HU" sz="3100" b="1" u="sng" dirty="0">
                <a:solidFill>
                  <a:srgbClr val="00B050"/>
                </a:solidFill>
              </a:rPr>
              <a:t>MAIN</a:t>
            </a:r>
            <a:r>
              <a:rPr lang="hu-HU" sz="3100" u="sng" dirty="0">
                <a:solidFill>
                  <a:srgbClr val="00B050"/>
                </a:solidFill>
              </a:rPr>
              <a:t> </a:t>
            </a:r>
            <a:r>
              <a:rPr lang="hu-HU" sz="3100" u="sng" dirty="0" smtClean="0">
                <a:solidFill>
                  <a:srgbClr val="00B050"/>
                </a:solidFill>
              </a:rPr>
              <a:t>– utolsó </a:t>
            </a:r>
            <a:r>
              <a:rPr lang="hu-HU" sz="3100" u="sng" dirty="0" smtClean="0">
                <a:solidFill>
                  <a:srgbClr val="00B050"/>
                </a:solidFill>
              </a:rPr>
              <a:t>előtti sora</a:t>
            </a:r>
            <a:endParaRPr lang="hu-HU" sz="3100" u="sng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gameStart</a:t>
            </a:r>
            <a:r>
              <a:rPr lang="hu-HU" sz="3100" dirty="0" smtClean="0">
                <a:solidFill>
                  <a:srgbClr val="00B0F0"/>
                </a:solidFill>
              </a:rPr>
              <a:t>();  </a:t>
            </a:r>
            <a:r>
              <a:rPr lang="hu-HU" sz="3100" dirty="0" smtClean="0">
                <a:solidFill>
                  <a:srgbClr val="00B050"/>
                </a:solidFill>
              </a:rPr>
              <a:t>//megmutatja a kezdő képernyőt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u="sng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</a:t>
            </a:r>
            <a:r>
              <a:rPr lang="hu-HU" sz="3100" b="1" u="sng" dirty="0">
                <a:solidFill>
                  <a:srgbClr val="00B050"/>
                </a:solidFill>
              </a:rPr>
              <a:t>gameLoop </a:t>
            </a:r>
            <a:r>
              <a:rPr lang="hu-HU" sz="3100" u="sng" dirty="0">
                <a:solidFill>
                  <a:srgbClr val="00B050"/>
                </a:solidFill>
              </a:rPr>
              <a:t>– </a:t>
            </a:r>
            <a:r>
              <a:rPr lang="hu-HU" sz="3100" u="sng" dirty="0" smtClean="0">
                <a:solidFill>
                  <a:srgbClr val="00B050"/>
                </a:solidFill>
              </a:rPr>
              <a:t>első sora</a:t>
            </a: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If(status==0)return;  </a:t>
            </a:r>
            <a:r>
              <a:rPr lang="hu-HU" sz="3100" dirty="0" smtClean="0">
                <a:solidFill>
                  <a:srgbClr val="00B050"/>
                </a:solidFill>
              </a:rPr>
              <a:t>//ne hajtsa végre a </a:t>
            </a:r>
            <a:r>
              <a:rPr lang="hu-HU" sz="3100" dirty="0" smtClean="0">
                <a:solidFill>
                  <a:srgbClr val="00B050"/>
                </a:solidFill>
              </a:rPr>
              <a:t>gameLoop-ot</a:t>
            </a:r>
            <a:r>
              <a:rPr lang="hu-HU" sz="3100" dirty="0" smtClean="0">
                <a:solidFill>
                  <a:srgbClr val="00B050"/>
                </a:solidFill>
              </a:rPr>
              <a:t>, ha stop a </a:t>
            </a:r>
            <a:r>
              <a:rPr lang="hu-HU" sz="3100" dirty="0" smtClean="0">
                <a:solidFill>
                  <a:srgbClr val="00B050"/>
                </a:solidFill>
              </a:rPr>
              <a:t>status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</a:t>
            </a:r>
            <a:r>
              <a:rPr lang="hu-HU" sz="3100" b="1" u="sng" dirty="0">
                <a:solidFill>
                  <a:srgbClr val="00B050"/>
                </a:solidFill>
              </a:rPr>
              <a:t>gameLoop </a:t>
            </a:r>
            <a:r>
              <a:rPr lang="hu-HU" sz="3100" u="sng" dirty="0" smtClean="0">
                <a:solidFill>
                  <a:srgbClr val="00B050"/>
                </a:solidFill>
              </a:rPr>
              <a:t>– kizuhanás és ütközés</a:t>
            </a:r>
            <a:endParaRPr lang="hu-HU" sz="3100" dirty="0" smtClean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if(bird.y&gt;canv.height </a:t>
            </a:r>
            <a:r>
              <a:rPr lang="hu-HU" sz="3100" dirty="0">
                <a:solidFill>
                  <a:srgbClr val="00B0F0"/>
                </a:solidFill>
              </a:rPr>
              <a:t>|| bird.y&lt;0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{</a:t>
            </a:r>
            <a:r>
              <a:rPr lang="hu-HU" sz="3100" dirty="0" smtClean="0">
                <a:solidFill>
                  <a:srgbClr val="00B0F0"/>
                </a:solidFill>
              </a:rPr>
              <a:t>   </a:t>
            </a:r>
            <a:r>
              <a:rPr lang="hu-HU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>
                <a:solidFill>
                  <a:srgbClr val="00B050"/>
                </a:solidFill>
              </a:rPr>
              <a:t>05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  gameStart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}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//check y </a:t>
            </a:r>
            <a:r>
              <a:rPr lang="hu-HU" sz="3100" dirty="0" smtClean="0">
                <a:solidFill>
                  <a:srgbClr val="00B050"/>
                </a:solidFill>
              </a:rPr>
              <a:t>coordinates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      </a:t>
            </a:r>
            <a:r>
              <a:rPr lang="hu-HU" sz="3100" dirty="0">
                <a:solidFill>
                  <a:srgbClr val="00B0F0"/>
                </a:solidFill>
              </a:rPr>
              <a:t>if( bird.y&lt;pipeAndHole.holeY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      || bird.y+bird.size &gt; pipeAndHole.holeY+pipeAndHole.holeSize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        { </a:t>
            </a:r>
            <a:r>
              <a:rPr lang="hu-HU" sz="3100" dirty="0" smtClean="0">
                <a:solidFill>
                  <a:srgbClr val="00B050"/>
                </a:solidFill>
              </a:rPr>
              <a:t>  </a:t>
            </a:r>
            <a:r>
              <a:rPr lang="hu-HU" sz="3100" dirty="0">
                <a:solidFill>
                  <a:srgbClr val="00B050"/>
                </a:solidFill>
              </a:rPr>
              <a:t>//v05     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          </a:t>
            </a:r>
            <a:r>
              <a:rPr lang="hu-HU" sz="3100" dirty="0">
                <a:solidFill>
                  <a:srgbClr val="00B0F0"/>
                </a:solidFill>
              </a:rPr>
              <a:t>gameStart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        </a:t>
            </a:r>
            <a:r>
              <a:rPr lang="hu-HU" sz="3100" dirty="0" smtClean="0"/>
              <a:t>}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>
                <a:solidFill>
                  <a:srgbClr val="00B050"/>
                </a:solidFill>
              </a:rPr>
              <a:t>//</a:t>
            </a:r>
            <a:r>
              <a:rPr lang="hu-HU" sz="3100" b="1" u="sng" dirty="0" smtClean="0">
                <a:solidFill>
                  <a:srgbClr val="00B050"/>
                </a:solidFill>
              </a:rPr>
              <a:t>gameLoop – </a:t>
            </a:r>
            <a:r>
              <a:rPr lang="hu-HU" sz="3100" u="sng" dirty="0" smtClean="0">
                <a:solidFill>
                  <a:srgbClr val="00B050"/>
                </a:solidFill>
              </a:rPr>
              <a:t>akadály mozgásának vezérlése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if(pipeAndHole.x&lt;0)</a:t>
            </a:r>
            <a:r>
              <a:rPr lang="hu-HU" sz="3100" dirty="0">
                <a:solidFill>
                  <a:srgbClr val="00B05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  </a:t>
            </a:r>
            <a:r>
              <a:rPr lang="hu-HU" sz="3100" b="1" dirty="0" smtClean="0">
                <a:solidFill>
                  <a:srgbClr val="FF0000"/>
                </a:solidFill>
              </a:rPr>
              <a:t>helyett</a:t>
            </a:r>
            <a:r>
              <a:rPr lang="hu-HU" sz="3100" dirty="0" smtClean="0">
                <a:solidFill>
                  <a:srgbClr val="00B050"/>
                </a:solidFill>
              </a:rPr>
              <a:t>    </a:t>
            </a:r>
            <a:r>
              <a:rPr lang="hu-HU" sz="3100" dirty="0" smtClean="0">
                <a:solidFill>
                  <a:srgbClr val="00B0F0"/>
                </a:solidFill>
              </a:rPr>
              <a:t>if(pipeAndHole.x </a:t>
            </a:r>
            <a:r>
              <a:rPr lang="hu-HU" sz="3100" dirty="0">
                <a:solidFill>
                  <a:srgbClr val="00B0F0"/>
                </a:solidFill>
              </a:rPr>
              <a:t>&lt; -pipeAndHole.width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állapot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62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u="sng" dirty="0" smtClean="0">
                <a:solidFill>
                  <a:srgbClr val="00B050"/>
                </a:solidFill>
              </a:rPr>
              <a:t>//</a:t>
            </a:r>
            <a:r>
              <a:rPr lang="hu-HU" sz="3100" b="1" u="sng" dirty="0" smtClean="0">
                <a:solidFill>
                  <a:srgbClr val="00B050"/>
                </a:solidFill>
              </a:rPr>
              <a:t>gameStart() – új </a:t>
            </a:r>
            <a:r>
              <a:rPr lang="hu-HU" sz="3100" b="1" u="sng" dirty="0" smtClean="0">
                <a:solidFill>
                  <a:srgbClr val="00B050"/>
                </a:solidFill>
              </a:rPr>
              <a:t>funkció – gameLoop részeiből, plusz kiegészítések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b="1" u="sng" dirty="0" smtClean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function </a:t>
            </a:r>
            <a:r>
              <a:rPr lang="hu-HU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gameStart</a:t>
            </a:r>
            <a:r>
              <a:rPr lang="hu-HU" sz="3100" dirty="0" smtClean="0">
                <a:solidFill>
                  <a:srgbClr val="00B0F0"/>
                </a:solidFill>
              </a:rPr>
              <a:t>()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{</a:t>
            </a:r>
            <a:endParaRPr lang="hu-HU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status = 0</a:t>
            </a:r>
            <a:r>
              <a:rPr lang="hu-HU" sz="3100" dirty="0" smtClean="0">
                <a:solidFill>
                  <a:srgbClr val="00B0F0"/>
                </a:solidFill>
              </a:rPr>
              <a:t>; </a:t>
            </a:r>
            <a:r>
              <a:rPr lang="hu-HU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>
                <a:solidFill>
                  <a:srgbClr val="00B050"/>
                </a:solidFill>
              </a:rPr>
              <a:t>állítsuk be a </a:t>
            </a:r>
            <a:r>
              <a:rPr lang="hu-HU" sz="3100" dirty="0" smtClean="0">
                <a:solidFill>
                  <a:srgbClr val="00B050"/>
                </a:solidFill>
              </a:rPr>
              <a:t>statuszt  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bird.y = 150; </a:t>
            </a:r>
            <a:r>
              <a:rPr lang="hu-HU" sz="3100" dirty="0">
                <a:solidFill>
                  <a:srgbClr val="00B050"/>
                </a:solidFill>
              </a:rPr>
              <a:t>//madár alaphelyzet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bird.dy = -bird.jump</a:t>
            </a:r>
            <a:r>
              <a:rPr lang="hu-HU" sz="3100" dirty="0" smtClean="0">
                <a:solidFill>
                  <a:srgbClr val="00B0F0"/>
                </a:solidFill>
              </a:rPr>
              <a:t>; </a:t>
            </a:r>
            <a:r>
              <a:rPr lang="hu-HU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>
                <a:solidFill>
                  <a:srgbClr val="00B050"/>
                </a:solidFill>
              </a:rPr>
              <a:t>kezdjük egy </a:t>
            </a:r>
            <a:r>
              <a:rPr lang="hu-HU" sz="3100" dirty="0" smtClean="0">
                <a:solidFill>
                  <a:srgbClr val="00B050"/>
                </a:solidFill>
              </a:rPr>
              <a:t>ugrassal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//</a:t>
            </a:r>
            <a:r>
              <a:rPr lang="hu-HU" sz="3100" dirty="0" smtClean="0">
                <a:solidFill>
                  <a:srgbClr val="00B050"/>
                </a:solidFill>
              </a:rPr>
              <a:t>akadály alaphelyzet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F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pipeAndHole.x = canv.width-20;  </a:t>
            </a:r>
            <a:r>
              <a:rPr lang="hu-HU" sz="3100" dirty="0">
                <a:solidFill>
                  <a:srgbClr val="00B050"/>
                </a:solidFill>
              </a:rPr>
              <a:t>//lógjon be egy kicsit a cső a </a:t>
            </a:r>
            <a:r>
              <a:rPr lang="hu-HU" sz="3100" dirty="0" smtClean="0">
                <a:solidFill>
                  <a:srgbClr val="00B050"/>
                </a:solidFill>
              </a:rPr>
              <a:t>képbe kezdéskor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pipeAndHole.holeY = Math.random() * (canv.height - pipeAndHole.holeSize);</a:t>
            </a:r>
            <a:r>
              <a:rPr lang="hu-HU" sz="3100" dirty="0">
                <a:solidFill>
                  <a:srgbClr val="00B050"/>
                </a:solidFill>
              </a:rPr>
              <a:t>    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//</a:t>
            </a:r>
            <a:r>
              <a:rPr lang="hu-HU" sz="3100" dirty="0" smtClean="0">
                <a:solidFill>
                  <a:srgbClr val="00B050"/>
                </a:solidFill>
              </a:rPr>
              <a:t>megjelenítések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50"/>
                </a:solidFill>
              </a:rPr>
              <a:t>  </a:t>
            </a:r>
            <a:r>
              <a:rPr lang="hu-HU" sz="3100" dirty="0">
                <a:solidFill>
                  <a:srgbClr val="00B0F0"/>
                </a:solidFill>
              </a:rPr>
              <a:t>drawBackground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drawPipe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drawBird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printScore</a:t>
            </a:r>
            <a:r>
              <a:rPr lang="hu-HU" sz="3100" dirty="0" smtClean="0">
                <a:solidFill>
                  <a:srgbClr val="00B0F0"/>
                </a:solidFill>
              </a:rPr>
              <a:t>();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</a:t>
            </a:r>
            <a:r>
              <a:rPr lang="hu-HU" sz="3100" dirty="0">
                <a:solidFill>
                  <a:srgbClr val="00B050"/>
                </a:solidFill>
              </a:rPr>
              <a:t>//print the </a:t>
            </a:r>
            <a:r>
              <a:rPr lang="hu-HU" sz="3100" dirty="0" smtClean="0">
                <a:solidFill>
                  <a:srgbClr val="00B050"/>
                </a:solidFill>
              </a:rPr>
              <a:t>message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var txt = "Click 2 Start</a:t>
            </a:r>
            <a:r>
              <a:rPr lang="hu-HU" sz="3100" dirty="0" smtClean="0">
                <a:solidFill>
                  <a:srgbClr val="00B0F0"/>
                </a:solidFill>
              </a:rPr>
              <a:t>!";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var txt2 = "click to fly</a:t>
            </a:r>
            <a:r>
              <a:rPr lang="hu-HU" sz="3100" dirty="0" smtClean="0">
                <a:solidFill>
                  <a:srgbClr val="00B0F0"/>
                </a:solidFill>
              </a:rPr>
              <a:t>";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c.fillStyle = "black</a:t>
            </a:r>
            <a:r>
              <a:rPr lang="hu-HU" sz="3100" dirty="0" smtClean="0">
                <a:solidFill>
                  <a:srgbClr val="00B0F0"/>
                </a:solidFill>
              </a:rPr>
              <a:t>";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c.font = "40px Verdana"; </a:t>
            </a:r>
            <a:r>
              <a:rPr lang="hu-HU" sz="3100" dirty="0" smtClean="0">
                <a:solidFill>
                  <a:srgbClr val="00B050"/>
                </a:solidFill>
              </a:rPr>
              <a:t>//nagyobb font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c.fillText(txt, canv.width/2-c.measureText(txt).width/2, canv.height*0.3</a:t>
            </a:r>
            <a:r>
              <a:rPr lang="hu-HU" sz="3100" dirty="0" smtClean="0">
                <a:solidFill>
                  <a:srgbClr val="00B0F0"/>
                </a:solidFill>
              </a:rPr>
              <a:t>);</a:t>
            </a:r>
            <a:endParaRPr lang="hu-HU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c.font = "30px Verdana"; </a:t>
            </a:r>
            <a:r>
              <a:rPr lang="hu-HU" sz="3100" dirty="0" smtClean="0">
                <a:solidFill>
                  <a:srgbClr val="00B050"/>
                </a:solidFill>
              </a:rPr>
              <a:t>//Normál font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 c.fillText(txt2, canv.width/2-c.measureText(txt2).width/2, canv.height*0.6</a:t>
            </a:r>
            <a:r>
              <a:rPr lang="hu-HU" sz="3100" dirty="0" smtClean="0">
                <a:solidFill>
                  <a:srgbClr val="00B0F0"/>
                </a:solidFill>
              </a:rPr>
              <a:t>);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  //</a:t>
            </a:r>
            <a:r>
              <a:rPr lang="hu-HU" sz="3100" dirty="0">
                <a:solidFill>
                  <a:srgbClr val="00B050"/>
                </a:solidFill>
              </a:rPr>
              <a:t>pontszám nullázása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  </a:t>
            </a:r>
            <a:r>
              <a:rPr lang="hu-HU" sz="3100" dirty="0" smtClean="0">
                <a:solidFill>
                  <a:srgbClr val="00B0F0"/>
                </a:solidFill>
              </a:rPr>
              <a:t>score </a:t>
            </a:r>
            <a:r>
              <a:rPr lang="hu-HU" sz="3100" dirty="0">
                <a:solidFill>
                  <a:srgbClr val="00B0F0"/>
                </a:solidFill>
              </a:rPr>
              <a:t>= 0</a:t>
            </a:r>
            <a:r>
              <a:rPr lang="hu-HU" sz="3100" dirty="0" smtClean="0">
                <a:solidFill>
                  <a:srgbClr val="00B0F0"/>
                </a:solidFill>
              </a:rPr>
              <a:t>; </a:t>
            </a:r>
            <a:endParaRPr lang="hu-HU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}</a:t>
            </a:r>
            <a:endParaRPr lang="hu-HU" sz="3100" dirty="0" smtClean="0"/>
          </a:p>
        </p:txBody>
      </p:sp>
    </p:spTree>
    <p:extLst>
      <p:ext uri="{BB962C8B-B14F-4D97-AF65-F5344CB8AC3E}">
        <p14:creationId xmlns:p14="http://schemas.microsoft.com/office/powerpoint/2010/main" val="4209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kattintás kétféle jelentése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function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doClick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{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/>
              <a:t>  </a:t>
            </a:r>
            <a:r>
              <a:rPr lang="hu-HU" sz="3100" dirty="0" smtClean="0">
                <a:solidFill>
                  <a:srgbClr val="00B050"/>
                </a:solidFill>
              </a:rPr>
              <a:t>//v05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>
                <a:solidFill>
                  <a:srgbClr val="00B0F0"/>
                </a:solidFill>
              </a:rPr>
              <a:t>if(status==1</a:t>
            </a:r>
            <a:r>
              <a:rPr lang="en-US" sz="3100" dirty="0" smtClean="0">
                <a:solidFill>
                  <a:srgbClr val="00B0F0"/>
                </a:solidFill>
              </a:rPr>
              <a:t>)</a:t>
            </a:r>
            <a:r>
              <a:rPr lang="hu-HU" sz="3100" dirty="0" smtClean="0">
                <a:solidFill>
                  <a:srgbClr val="00B0F0"/>
                </a:solidFill>
              </a:rPr>
              <a:t> 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ezt elöszőr, mert ebből lesz a több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/>
              <a:t>{ </a:t>
            </a:r>
            <a:r>
              <a:rPr lang="en-US" sz="3100" dirty="0">
                <a:solidFill>
                  <a:srgbClr val="00B050"/>
                </a:solidFill>
              </a:rPr>
              <a:t>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 </a:t>
            </a:r>
            <a:r>
              <a:rPr lang="hu-HU" sz="3100" dirty="0" smtClean="0">
                <a:solidFill>
                  <a:srgbClr val="00B050"/>
                </a:solidFill>
              </a:rPr>
              <a:t>  </a:t>
            </a:r>
            <a:r>
              <a:rPr lang="en-US" sz="3100" dirty="0" err="1" smtClean="0">
                <a:solidFill>
                  <a:srgbClr val="00B0F0"/>
                </a:solidFill>
              </a:rPr>
              <a:t>bird.dy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 -</a:t>
            </a:r>
            <a:r>
              <a:rPr lang="en-US" sz="3100" dirty="0" err="1">
                <a:solidFill>
                  <a:srgbClr val="00B0F0"/>
                </a:solidFill>
              </a:rPr>
              <a:t>bird.jump</a:t>
            </a:r>
            <a:r>
              <a:rPr lang="en-US" sz="3100" dirty="0">
                <a:solidFill>
                  <a:srgbClr val="00B0F0"/>
                </a:solidFill>
              </a:rPr>
              <a:t>; 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B050"/>
                </a:solidFill>
              </a:rPr>
              <a:t>  </a:t>
            </a:r>
            <a:r>
              <a:rPr lang="en-US" sz="3100" dirty="0" smtClean="0">
                <a:solidFill>
                  <a:srgbClr val="00B050"/>
                </a:solidFill>
              </a:rPr>
              <a:t>   </a:t>
            </a:r>
            <a:r>
              <a:rPr lang="en-US" sz="3100" dirty="0">
                <a:solidFill>
                  <a:srgbClr val="00B0F0"/>
                </a:solidFill>
              </a:rPr>
              <a:t>return; </a:t>
            </a:r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hu-HU" sz="2800" dirty="0" smtClean="0">
                <a:solidFill>
                  <a:srgbClr val="00B050"/>
                </a:solidFill>
              </a:rPr>
              <a:t>ez után felesleges a másik értéket is ellenőrizni</a:t>
            </a:r>
            <a:endParaRPr lang="en-US" sz="28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 smtClean="0"/>
              <a:t>}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>
                <a:solidFill>
                  <a:srgbClr val="00B0F0"/>
                </a:solidFill>
              </a:rPr>
              <a:t>if(status==0</a:t>
            </a:r>
            <a:r>
              <a:rPr lang="en-US" sz="3100" dirty="0" smtClean="0">
                <a:solidFill>
                  <a:srgbClr val="00B0F0"/>
                </a:solidFill>
              </a:rPr>
              <a:t>)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//ha ál a játék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 smtClean="0"/>
              <a:t>{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status=1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//induljon a játék, mehet a gameLoop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  </a:t>
            </a:r>
            <a:r>
              <a:rPr lang="en-US" sz="3100" dirty="0">
                <a:solidFill>
                  <a:srgbClr val="00B0F0"/>
                </a:solidFill>
              </a:rPr>
              <a:t>return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50"/>
                </a:solidFill>
              </a:rPr>
              <a:t>  </a:t>
            </a:r>
            <a:r>
              <a:rPr lang="en-US" sz="3100" dirty="0"/>
              <a:t>}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</a:t>
            </a:r>
            <a:r>
              <a:rPr lang="hu-HU" sz="3100" dirty="0" smtClean="0">
                <a:solidFill>
                  <a:srgbClr val="00B050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//</a:t>
            </a:r>
            <a:r>
              <a:rPr lang="en-US" sz="3100" dirty="0">
                <a:solidFill>
                  <a:srgbClr val="00B050"/>
                </a:solidFill>
              </a:rPr>
              <a:t>END of </a:t>
            </a:r>
            <a:r>
              <a:rPr lang="en-US" sz="3100" dirty="0" err="1" smtClean="0">
                <a:solidFill>
                  <a:srgbClr val="00B050"/>
                </a:solidFill>
              </a:rPr>
              <a:t>doClick</a:t>
            </a:r>
            <a:endParaRPr lang="en-US" sz="3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 rajzoló funkciók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62500" lnSpcReduction="20000"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u="sng" dirty="0" smtClean="0">
                <a:solidFill>
                  <a:srgbClr val="00B050"/>
                </a:solidFill>
              </a:rPr>
              <a:t>A korábbi gameLoop elemek bemásolása új funkciókba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function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drawBackground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r>
              <a:rPr lang="hu-HU" sz="3100" dirty="0" smtClean="0">
                <a:solidFill>
                  <a:srgbClr val="00B0F0"/>
                </a:solidFill>
              </a:rPr>
              <a:t> /</a:t>
            </a:r>
            <a:r>
              <a:rPr lang="hu-HU" sz="3100" dirty="0" smtClean="0">
                <a:solidFill>
                  <a:srgbClr val="00B050"/>
                </a:solidFill>
              </a:rPr>
              <a:t>/v05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{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err="1" smtClean="0">
                <a:solidFill>
                  <a:srgbClr val="00B0F0"/>
                </a:solidFill>
              </a:rPr>
              <a:t>c.fillStyle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 "</a:t>
            </a:r>
            <a:r>
              <a:rPr lang="en-US" sz="3100" dirty="0" err="1">
                <a:solidFill>
                  <a:srgbClr val="00B0F0"/>
                </a:solidFill>
              </a:rPr>
              <a:t>skyblue</a:t>
            </a:r>
            <a:r>
              <a:rPr lang="en-US" sz="3100" dirty="0" smtClean="0">
                <a:solidFill>
                  <a:srgbClr val="00B0F0"/>
                </a:solidFill>
              </a:rPr>
              <a:t>";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</a:t>
            </a:r>
            <a:r>
              <a:rPr lang="en-US" sz="3100" dirty="0" err="1">
                <a:solidFill>
                  <a:srgbClr val="00B0F0"/>
                </a:solidFill>
              </a:rPr>
              <a:t>c.fillRect</a:t>
            </a:r>
            <a:r>
              <a:rPr lang="en-US" sz="3100" dirty="0">
                <a:solidFill>
                  <a:srgbClr val="00B0F0"/>
                </a:solidFill>
              </a:rPr>
              <a:t>(0,0,canv.width,canv.height</a:t>
            </a:r>
            <a:r>
              <a:rPr lang="en-US" sz="3100" dirty="0" smtClean="0">
                <a:solidFill>
                  <a:srgbClr val="00B0F0"/>
                </a:solidFill>
              </a:rPr>
              <a:t>);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50"/>
                </a:solidFill>
              </a:rPr>
              <a:t>//clear </a:t>
            </a:r>
            <a:r>
              <a:rPr lang="en-US" sz="3100" dirty="0" smtClean="0">
                <a:solidFill>
                  <a:srgbClr val="00B050"/>
                </a:solidFill>
              </a:rPr>
              <a:t>background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function</a:t>
            </a:r>
            <a:r>
              <a:rPr lang="en-US" sz="3100" dirty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drawPipe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r>
              <a:rPr lang="hu-HU" sz="3100" dirty="0" smtClean="0">
                <a:solidFill>
                  <a:srgbClr val="00B0F0"/>
                </a:solidFill>
              </a:rPr>
              <a:t> </a:t>
            </a:r>
            <a:r>
              <a:rPr lang="hu-HU" sz="3100" dirty="0" smtClean="0">
                <a:solidFill>
                  <a:srgbClr val="00B050"/>
                </a:solidFill>
              </a:rPr>
              <a:t>//v05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{</a:t>
            </a:r>
            <a:r>
              <a:rPr lang="en-US" sz="3100" dirty="0" smtClean="0">
                <a:solidFill>
                  <a:srgbClr val="00B0F0"/>
                </a:solidFill>
              </a:rPr>
              <a:t>  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c.fillStyle</a:t>
            </a:r>
            <a:r>
              <a:rPr lang="en-US" sz="3100" dirty="0">
                <a:solidFill>
                  <a:srgbClr val="00B0F0"/>
                </a:solidFill>
              </a:rPr>
              <a:t> = 'green</a:t>
            </a:r>
            <a:r>
              <a:rPr lang="en-US" sz="3100" dirty="0" smtClean="0">
                <a:solidFill>
                  <a:srgbClr val="00B0F0"/>
                </a:solidFill>
              </a:rPr>
              <a:t>';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c.fillRect</a:t>
            </a:r>
            <a:r>
              <a:rPr lang="en-US" sz="3100" dirty="0" smtClean="0">
                <a:solidFill>
                  <a:srgbClr val="00B0F0"/>
                </a:solidFill>
              </a:rPr>
              <a:t>(</a:t>
            </a:r>
            <a:r>
              <a:rPr lang="hu-HU" sz="3100" dirty="0" smtClean="0">
                <a:solidFill>
                  <a:srgbClr val="00B0F0"/>
                </a:solidFill>
              </a:rPr>
              <a:t>    </a:t>
            </a:r>
            <a:r>
              <a:rPr lang="hu-HU" sz="3100" b="1" dirty="0" smtClean="0">
                <a:solidFill>
                  <a:srgbClr val="FF0000"/>
                </a:solidFill>
              </a:rPr>
              <a:t>...STB...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function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drawBird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r>
              <a:rPr lang="hu-HU" sz="3100" dirty="0">
                <a:solidFill>
                  <a:srgbClr val="00B0F0"/>
                </a:solidFill>
              </a:rPr>
              <a:t> </a:t>
            </a:r>
            <a:r>
              <a:rPr lang="hu-HU" sz="3100" dirty="0">
                <a:solidFill>
                  <a:srgbClr val="00B050"/>
                </a:solidFill>
              </a:rPr>
              <a:t>//</a:t>
            </a:r>
            <a:r>
              <a:rPr lang="hu-HU" sz="3100" dirty="0" smtClean="0">
                <a:solidFill>
                  <a:srgbClr val="00B050"/>
                </a:solidFill>
              </a:rPr>
              <a:t>v05</a:t>
            </a:r>
            <a:endParaRPr lang="en-US" sz="3100" dirty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{    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err="1" smtClean="0">
                <a:solidFill>
                  <a:srgbClr val="00B0F0"/>
                </a:solidFill>
              </a:rPr>
              <a:t>c.fillStyle</a:t>
            </a:r>
            <a:r>
              <a:rPr lang="en-US" sz="3100" dirty="0" smtClean="0">
                <a:solidFill>
                  <a:srgbClr val="00B0F0"/>
                </a:solidFill>
              </a:rPr>
              <a:t> = "blue";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c.fillRect</a:t>
            </a:r>
            <a:r>
              <a:rPr lang="en-US" sz="3100" dirty="0">
                <a:solidFill>
                  <a:srgbClr val="00B0F0"/>
                </a:solidFill>
              </a:rPr>
              <a:t>(</a:t>
            </a:r>
            <a:r>
              <a:rPr lang="en-US" sz="3100" dirty="0" err="1">
                <a:solidFill>
                  <a:srgbClr val="00B0F0"/>
                </a:solidFill>
              </a:rPr>
              <a:t>bird.x</a:t>
            </a:r>
            <a:r>
              <a:rPr lang="en-US" sz="3100" dirty="0">
                <a:solidFill>
                  <a:srgbClr val="00B0F0"/>
                </a:solidFill>
              </a:rPr>
              <a:t>, </a:t>
            </a:r>
            <a:r>
              <a:rPr lang="en-US" sz="3100" dirty="0" err="1">
                <a:solidFill>
                  <a:srgbClr val="00B0F0"/>
                </a:solidFill>
              </a:rPr>
              <a:t>bird.y</a:t>
            </a:r>
            <a:r>
              <a:rPr lang="en-US" sz="3100" dirty="0">
                <a:solidFill>
                  <a:srgbClr val="00B0F0"/>
                </a:solidFill>
              </a:rPr>
              <a:t>, </a:t>
            </a:r>
            <a:r>
              <a:rPr lang="hu-HU" sz="3100" dirty="0" smtClean="0">
                <a:solidFill>
                  <a:schemeClr val="accent2">
                    <a:lumMod val="75000"/>
                  </a:schemeClr>
                </a:solidFill>
              </a:rPr>
              <a:t>bird.size</a:t>
            </a:r>
            <a:r>
              <a:rPr lang="en-US" sz="31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hu-HU" sz="3100" dirty="0" smtClean="0">
                <a:solidFill>
                  <a:schemeClr val="accent2">
                    <a:lumMod val="75000"/>
                  </a:schemeClr>
                </a:solidFill>
              </a:rPr>
              <a:t> bird.size</a:t>
            </a:r>
            <a:r>
              <a:rPr lang="hu-HU" sz="3100" dirty="0" smtClean="0">
                <a:solidFill>
                  <a:srgbClr val="00B0F0"/>
                </a:solidFill>
              </a:rPr>
              <a:t>)</a:t>
            </a:r>
            <a:r>
              <a:rPr lang="en-US" sz="3100" dirty="0" smtClean="0">
                <a:solidFill>
                  <a:srgbClr val="00B0F0"/>
                </a:solidFill>
              </a:rPr>
              <a:t>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}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70C0"/>
                </a:solidFill>
              </a:rPr>
              <a:t>function</a:t>
            </a:r>
            <a:r>
              <a:rPr lang="en-US" sz="3100" dirty="0"/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printScore</a:t>
            </a:r>
            <a:r>
              <a:rPr lang="en-US" sz="3100" dirty="0" smtClean="0">
                <a:solidFill>
                  <a:srgbClr val="00B0F0"/>
                </a:solidFill>
              </a:rPr>
              <a:t>()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 smtClean="0"/>
              <a:t>{</a:t>
            </a:r>
            <a:endParaRPr lang="hu-HU" sz="3100" dirty="0" smtClean="0"/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/>
              <a:t> </a:t>
            </a:r>
            <a:r>
              <a:rPr lang="hu-HU" sz="3100" dirty="0" smtClean="0"/>
              <a:t>   </a:t>
            </a:r>
            <a:r>
              <a:rPr lang="en-US" sz="3100" dirty="0" err="1" smtClean="0">
                <a:solidFill>
                  <a:srgbClr val="00B0F0"/>
                </a:solidFill>
              </a:rPr>
              <a:t>c.font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>
                <a:solidFill>
                  <a:srgbClr val="00B0F0"/>
                </a:solidFill>
              </a:rPr>
              <a:t>= "25px Verdana</a:t>
            </a:r>
            <a:r>
              <a:rPr lang="en-US" sz="3100" dirty="0" smtClean="0">
                <a:solidFill>
                  <a:srgbClr val="00B0F0"/>
                </a:solidFill>
              </a:rPr>
              <a:t>";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c.fillStyle</a:t>
            </a:r>
            <a:r>
              <a:rPr lang="en-US" sz="3100" dirty="0">
                <a:solidFill>
                  <a:srgbClr val="00B0F0"/>
                </a:solidFill>
              </a:rPr>
              <a:t> = "black</a:t>
            </a:r>
            <a:r>
              <a:rPr lang="en-US" sz="3100" dirty="0" smtClean="0">
                <a:solidFill>
                  <a:srgbClr val="00B0F0"/>
                </a:solidFill>
              </a:rPr>
              <a:t>";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c.fillText</a:t>
            </a:r>
            <a:r>
              <a:rPr lang="en-US" sz="3100" dirty="0">
                <a:solidFill>
                  <a:srgbClr val="00B0F0"/>
                </a:solidFill>
              </a:rPr>
              <a:t>(score, </a:t>
            </a:r>
            <a:r>
              <a:rPr lang="en-US" sz="3100" dirty="0" err="1">
                <a:solidFill>
                  <a:srgbClr val="00B0F0"/>
                </a:solidFill>
              </a:rPr>
              <a:t>canv.width</a:t>
            </a:r>
            <a:r>
              <a:rPr lang="en-US" sz="3100" dirty="0">
                <a:solidFill>
                  <a:srgbClr val="00B0F0"/>
                </a:solidFill>
              </a:rPr>
              <a:t>/2-c.measureText(score).width/2, 25); </a:t>
            </a:r>
            <a:r>
              <a:rPr lang="en-US" sz="3100" dirty="0">
                <a:solidFill>
                  <a:srgbClr val="00B050"/>
                </a:solidFill>
              </a:rPr>
              <a:t>//aim the </a:t>
            </a:r>
            <a:r>
              <a:rPr lang="en-US" sz="3100" dirty="0" smtClean="0">
                <a:solidFill>
                  <a:srgbClr val="00B050"/>
                </a:solidFill>
              </a:rPr>
              <a:t>middle</a:t>
            </a:r>
            <a:endParaRPr lang="en-US" sz="3100" dirty="0">
              <a:solidFill>
                <a:srgbClr val="00B05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>
                <a:solidFill>
                  <a:srgbClr val="00B0F0"/>
                </a:solidFill>
              </a:rPr>
              <a:t>    </a:t>
            </a:r>
            <a:r>
              <a:rPr lang="en-US" sz="3100" dirty="0" err="1">
                <a:solidFill>
                  <a:srgbClr val="00B0F0"/>
                </a:solidFill>
              </a:rPr>
              <a:t>c.fillText</a:t>
            </a:r>
            <a:r>
              <a:rPr lang="en-US" sz="3100" dirty="0">
                <a:solidFill>
                  <a:srgbClr val="00B0F0"/>
                </a:solidFill>
              </a:rPr>
              <a:t>("Best:"+</a:t>
            </a:r>
            <a:r>
              <a:rPr lang="en-US" sz="3100" dirty="0" err="1">
                <a:solidFill>
                  <a:srgbClr val="00B0F0"/>
                </a:solidFill>
              </a:rPr>
              <a:t>bestScore</a:t>
            </a:r>
            <a:r>
              <a:rPr lang="en-US" sz="3100" dirty="0">
                <a:solidFill>
                  <a:srgbClr val="00B0F0"/>
                </a:solidFill>
              </a:rPr>
              <a:t>, 5, 25</a:t>
            </a:r>
            <a:r>
              <a:rPr lang="en-US" sz="3100" dirty="0" smtClean="0">
                <a:solidFill>
                  <a:srgbClr val="00B0F0"/>
                </a:solidFill>
              </a:rPr>
              <a:t>);</a:t>
            </a:r>
            <a:endParaRPr lang="en-US" sz="3100" dirty="0">
              <a:solidFill>
                <a:srgbClr val="00B0F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en-US" sz="3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9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Kép és zene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7" y="836713"/>
            <a:ext cx="8964488" cy="6013664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Képek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b="1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hu-HU" sz="2400" b="1" dirty="0">
                <a:solidFill>
                  <a:schemeClr val="accent2">
                    <a:lumMod val="75000"/>
                  </a:schemeClr>
                </a:solidFill>
              </a:rPr>
              <a:t>://www.w3schools.com/tags/canvas_drawimage.asp</a:t>
            </a:r>
            <a:endParaRPr lang="hu-HU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>
                <a:solidFill>
                  <a:srgbClr val="0070C0"/>
                </a:solidFill>
              </a:rPr>
              <a:t>Statikus png, jpeg, </a:t>
            </a:r>
            <a:r>
              <a:rPr lang="hu-HU" sz="2700" dirty="0" smtClean="0">
                <a:solidFill>
                  <a:srgbClr val="0070C0"/>
                </a:solidFill>
              </a:rPr>
              <a:t>gif képek b</a:t>
            </a:r>
            <a:r>
              <a:rPr lang="hu-HU" sz="2700" dirty="0" smtClean="0">
                <a:solidFill>
                  <a:srgbClr val="0070C0"/>
                </a:solidFill>
              </a:rPr>
              <a:t>etöltés egy változóba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Egyszerű megjelenítés – kiteszem a képet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Trükkös megjelenítés: a kép egy darabját kivágva is meg lehet jeleníteni - Ezzel animáció is készíthető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Betöltés előt nem lehet megjeleníteni – erről később</a:t>
            </a:r>
            <a:endParaRPr lang="hu-HU" sz="2700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endParaRPr lang="hu-HU" b="1" dirty="0" smtClean="0">
              <a:solidFill>
                <a:srgbClr val="0070C0"/>
              </a:solidFill>
            </a:endParaRP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b="1" dirty="0" smtClean="0">
                <a:solidFill>
                  <a:srgbClr val="0070C0"/>
                </a:solidFill>
              </a:rPr>
              <a:t>Hang</a:t>
            </a:r>
          </a:p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400" b="1" dirty="0">
                <a:solidFill>
                  <a:schemeClr val="accent2">
                    <a:lumMod val="75000"/>
                  </a:schemeClr>
                </a:solidFill>
              </a:rPr>
              <a:t>https://www.w3schools.com/jsref/dom_obj_audio.asp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Egy utasítással betöltöm egy változóba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Majd play és pause a változón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Lehet háttér zene, hang effekt, stb.</a:t>
            </a:r>
            <a:endParaRPr lang="hu-H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Kép és zene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7" y="836713"/>
            <a:ext cx="8964488" cy="6013664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b="1" dirty="0" smtClean="0">
                <a:solidFill>
                  <a:srgbClr val="0070C0"/>
                </a:solidFill>
              </a:rPr>
              <a:t>Az elérés gyökere</a:t>
            </a: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</a:t>
            </a:r>
            <a:r>
              <a:rPr lang="hu-HU" sz="27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://</a:t>
            </a:r>
            <a:r>
              <a:rPr lang="hu-HU" sz="2700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github.com/WhitehawkTailor/gameDev4Beginners/tree/main/gamedev/flappybird</a:t>
            </a:r>
            <a:endParaRPr lang="hu-HU" sz="2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46304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3100" dirty="0" smtClean="0">
                <a:solidFill>
                  <a:srgbClr val="0070C0"/>
                </a:solidFill>
              </a:rPr>
              <a:t>Kép</a:t>
            </a:r>
            <a:r>
              <a:rPr lang="hu-HU" sz="3100" b="1" dirty="0" smtClean="0">
                <a:solidFill>
                  <a:srgbClr val="0070C0"/>
                </a:solidFill>
              </a:rPr>
              <a:t> - </a:t>
            </a:r>
            <a:r>
              <a:rPr lang="hu-HU" sz="2700" dirty="0" smtClean="0">
                <a:solidFill>
                  <a:schemeClr val="accent2">
                    <a:lumMod val="75000"/>
                  </a:schemeClr>
                </a:solidFill>
              </a:rPr>
              <a:t>pic/bird_mini.png</a:t>
            </a:r>
            <a:endParaRPr lang="hu-HU" sz="2700" dirty="0">
              <a:solidFill>
                <a:schemeClr val="accent2">
                  <a:lumMod val="75000"/>
                </a:schemeClr>
              </a:solidFill>
            </a:endParaRP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>
                <a:solidFill>
                  <a:schemeClr val="bg1"/>
                </a:solidFill>
              </a:rPr>
              <a:t>Documents\prj\gamedev\flappybird\pic</a:t>
            </a:r>
            <a:r>
              <a:rPr lang="hu-HU" sz="2700" dirty="0" smtClean="0">
                <a:solidFill>
                  <a:schemeClr val="bg1"/>
                </a:solidFill>
              </a:rPr>
              <a:t>\</a:t>
            </a: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7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46304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dirty="0" smtClean="0">
                <a:solidFill>
                  <a:srgbClr val="0070C0"/>
                </a:solidFill>
              </a:rPr>
              <a:t>Hang </a:t>
            </a:r>
            <a:r>
              <a:rPr lang="hu-HU" b="1" dirty="0" smtClean="0">
                <a:solidFill>
                  <a:srgbClr val="0070C0"/>
                </a:solidFill>
              </a:rPr>
              <a:t>- </a:t>
            </a:r>
            <a:r>
              <a:rPr lang="hu-HU" sz="3100" dirty="0" smtClean="0">
                <a:solidFill>
                  <a:schemeClr val="accent2">
                    <a:lumMod val="75000"/>
                  </a:schemeClr>
                </a:solidFill>
              </a:rPr>
              <a:t>sound/ambient.mp3</a:t>
            </a: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r>
              <a:rPr lang="hu-HU" sz="2700" dirty="0" smtClean="0">
                <a:solidFill>
                  <a:schemeClr val="bg1"/>
                </a:solidFill>
              </a:rPr>
              <a:t>Documents\prj\gamedev\flappybird\sound\</a:t>
            </a:r>
            <a:endParaRPr lang="hu-HU" sz="2700" dirty="0">
              <a:solidFill>
                <a:schemeClr val="bg1"/>
              </a:solidFill>
            </a:endParaRPr>
          </a:p>
          <a:p>
            <a:pPr marL="448056" lvl="1" indent="0">
              <a:spcBef>
                <a:spcPts val="0"/>
              </a:spcBef>
              <a:buClr>
                <a:srgbClr val="FF00FF"/>
              </a:buClr>
              <a:buNone/>
            </a:pPr>
            <a:endParaRPr lang="hu-H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6103</TotalTime>
  <Words>1839</Words>
  <Application>Microsoft Office PowerPoint</Application>
  <PresentationFormat>On-screen Show (4:3)</PresentationFormat>
  <Paragraphs>321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#include &lt;gameDev4Beginners-6.h&gt;</vt:lpstr>
      <vt:lpstr>{Állapotgép - 05}</vt:lpstr>
      <vt:lpstr>{Eseményvezérelt működés - 05}</vt:lpstr>
      <vt:lpstr>{Állapotkezelés - 05}</vt:lpstr>
      <vt:lpstr>{Új állapot - 05}</vt:lpstr>
      <vt:lpstr>{A kattintás kétféle jelentése - 05}</vt:lpstr>
      <vt:lpstr>{Külön rajzoló funkciók - 05}</vt:lpstr>
      <vt:lpstr>{Kép és zene - 06}</vt:lpstr>
      <vt:lpstr>{Kép és zene - 06}</vt:lpstr>
      <vt:lpstr>{Kép és zene- 06}</vt:lpstr>
      <vt:lpstr>{Kép és zene - 06}</vt:lpstr>
      <vt:lpstr>{Miért nincs kép az elején? - 06}</vt:lpstr>
      <vt:lpstr>{Ingyen elérhető média források - 06}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247</cp:revision>
  <dcterms:created xsi:type="dcterms:W3CDTF">2021-01-05T10:09:45Z</dcterms:created>
  <dcterms:modified xsi:type="dcterms:W3CDTF">2021-02-03T00:09:02Z</dcterms:modified>
</cp:coreProperties>
</file>