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3" r:id="rId3"/>
    <p:sldId id="275" r:id="rId4"/>
    <p:sldId id="303" r:id="rId5"/>
    <p:sldId id="304" r:id="rId6"/>
    <p:sldId id="305" r:id="rId7"/>
    <p:sldId id="306" r:id="rId8"/>
    <p:sldId id="308" r:id="rId9"/>
    <p:sldId id="313" r:id="rId10"/>
    <p:sldId id="314" r:id="rId11"/>
    <p:sldId id="315" r:id="rId12"/>
    <p:sldId id="316" r:id="rId13"/>
    <p:sldId id="317" r:id="rId14"/>
    <p:sldId id="307" r:id="rId15"/>
    <p:sldId id="274" r:id="rId16"/>
    <p:sldId id="309" r:id="rId17"/>
    <p:sldId id="310" r:id="rId18"/>
    <p:sldId id="311" r:id="rId19"/>
    <p:sldId id="31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DCF1"/>
    <a:srgbClr val="FBA62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35" autoAdjust="0"/>
  </p:normalViewPr>
  <p:slideViewPr>
    <p:cSldViewPr>
      <p:cViewPr varScale="1">
        <p:scale>
          <a:sx n="89" d="100"/>
          <a:sy n="89" d="100"/>
        </p:scale>
        <p:origin x="-1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15DBE-6B15-43B8-BDB4-1BFB8EB0A94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D388E-1982-46A5-B76C-539067D0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3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57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96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belső képernyőn tab-os</a:t>
            </a:r>
            <a:r>
              <a:rPr lang="hu-HU" baseline="0" dirty="0" smtClean="0"/>
              <a:t> megjelenítés van</a:t>
            </a:r>
          </a:p>
          <a:p>
            <a:r>
              <a:rPr lang="hu-HU" baseline="0" dirty="0" smtClean="0"/>
              <a:t>A paneleket fel is lehet osztani vízszintes, vagy függőleges elválasztással (SPLIT )</a:t>
            </a:r>
          </a:p>
          <a:p>
            <a:endParaRPr lang="hu-HU" baseline="0" dirty="0" smtClean="0"/>
          </a:p>
          <a:p>
            <a:r>
              <a:rPr lang="hu-HU" baseline="0" dirty="0" smtClean="0"/>
              <a:t>Egy telepített plusz modul (HTML Preview) a szerkesztett html és JS együttes működése látható.</a:t>
            </a:r>
          </a:p>
          <a:p>
            <a:r>
              <a:rPr lang="hu-HU" baseline="0" dirty="0" smtClean="0"/>
              <a:t>A consol log ebben a verzióban nem látható, mert az MS az egyik alaprendszerében a .NET keretrendszerben elavulttá tette az ezt kezelő modult.</a:t>
            </a:r>
          </a:p>
          <a:p>
            <a:endParaRPr lang="hu-HU" baseline="0" dirty="0" smtClean="0"/>
          </a:p>
          <a:p>
            <a:r>
              <a:rPr lang="hu-HU" baseline="0" dirty="0" smtClean="0"/>
              <a:t>Lesz nemsokáre erre megint megoldás. Akkor egy negyedik panelnak a konzol majd behozható. Addig a böngészőjét tudjuk használni.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29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*Hogy épül fel a </a:t>
            </a:r>
            <a:r>
              <a:rPr lang="hu-HU" dirty="0" smtClean="0"/>
              <a:t>programunk?</a:t>
            </a:r>
          </a:p>
          <a:p>
            <a:r>
              <a:rPr lang="hu-HU" dirty="0" smtClean="0"/>
              <a:t>Ugyan az a struktúra, mint a</a:t>
            </a:r>
            <a:r>
              <a:rPr lang="hu-HU" baseline="0" dirty="0" smtClean="0"/>
              <a:t>z elöző alkalommal a kapj el programé volt.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Megjegyzésekkel jelöljük ki az alábbi területeket</a:t>
            </a:r>
          </a:p>
          <a:p>
            <a:endParaRPr lang="hu-HU" dirty="0" smtClean="0"/>
          </a:p>
          <a:p>
            <a:r>
              <a:rPr lang="hu-HU" dirty="0" smtClean="0"/>
              <a:t>+Functions</a:t>
            </a:r>
          </a:p>
          <a:p>
            <a:r>
              <a:rPr lang="hu-HU" dirty="0" smtClean="0"/>
              <a:t>ide kerülnek majd a különböző segedfunkciók</a:t>
            </a:r>
          </a:p>
          <a:p>
            <a:endParaRPr lang="hu-HU" dirty="0" smtClean="0"/>
          </a:p>
          <a:p>
            <a:r>
              <a:rPr lang="hu-HU" dirty="0" smtClean="0"/>
              <a:t>+Event handlers</a:t>
            </a:r>
          </a:p>
          <a:p>
            <a:r>
              <a:rPr lang="hu-HU" dirty="0" smtClean="0"/>
              <a:t>Ide kerülnek az eseménykezelők</a:t>
            </a:r>
          </a:p>
          <a:p>
            <a:endParaRPr lang="hu-HU" dirty="0" smtClean="0"/>
          </a:p>
          <a:p>
            <a:r>
              <a:rPr lang="hu-HU" dirty="0" smtClean="0"/>
              <a:t>+gameLoop</a:t>
            </a:r>
          </a:p>
          <a:p>
            <a:r>
              <a:rPr lang="hu-HU" dirty="0" smtClean="0"/>
              <a:t>ide kerül a program központi része. Ez fog ciklikusan fetni</a:t>
            </a:r>
          </a:p>
          <a:p>
            <a:endParaRPr lang="hu-HU" dirty="0" smtClean="0"/>
          </a:p>
          <a:p>
            <a:r>
              <a:rPr lang="hu-HU" dirty="0" smtClean="0"/>
              <a:t>+MAIN</a:t>
            </a:r>
          </a:p>
          <a:p>
            <a:r>
              <a:rPr lang="hu-HU" dirty="0" smtClean="0"/>
              <a:t>Ez a működés kezdőpontja</a:t>
            </a:r>
          </a:p>
          <a:p>
            <a:r>
              <a:rPr lang="hu-HU" dirty="0" smtClean="0"/>
              <a:t>A globális változók létrehozása és a program elindítása itt történik</a:t>
            </a:r>
          </a:p>
          <a:p>
            <a:r>
              <a:rPr lang="hu-HU" dirty="0" smtClean="0"/>
              <a:t>Általában a külső erőforrások (képek, hangfájlok, stb.) betöltése is itt található</a:t>
            </a:r>
          </a:p>
          <a:p>
            <a:endParaRPr lang="hu-HU" dirty="0" smtClean="0"/>
          </a:p>
          <a:p>
            <a:r>
              <a:rPr lang="hu-HU" dirty="0" smtClean="0"/>
              <a:t>A felette lévő részek nem hajtódnak végre, mert azok fügvény definíciók és nem utasítások, vagy függvény hívások.</a:t>
            </a:r>
          </a:p>
          <a:p>
            <a:r>
              <a:rPr lang="hu-HU" dirty="0" smtClean="0"/>
              <a:t>A böngésző feldolgozója ezeket a soros feldolgozáskor megjegyzi, hogy késöbb tudja használni.</a:t>
            </a:r>
          </a:p>
          <a:p>
            <a:r>
              <a:rPr lang="hu-HU" dirty="0" smtClean="0"/>
              <a:t>Aztán elér az első utasításhoz, azokat végrehajtja.</a:t>
            </a:r>
          </a:p>
          <a:p>
            <a:r>
              <a:rPr lang="hu-HU" dirty="0" smtClean="0"/>
              <a:t>Ezek közöt már lehet olyan, ami a fenti függvényeket hívja.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4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dirty="0" smtClean="0"/>
              <a:t>*JavaScript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*Grafikai környezet</a:t>
            </a:r>
          </a:p>
          <a:p>
            <a:r>
              <a:rPr lang="hu-HU" dirty="0" smtClean="0"/>
              <a:t>//get the gfx from the browser</a:t>
            </a:r>
          </a:p>
          <a:p>
            <a:r>
              <a:rPr lang="hu-HU" dirty="0" smtClean="0"/>
              <a:t>var canv = document.getElementById("myCanvas");//elkérni a Canvast a böngészötől az ID alapján</a:t>
            </a:r>
          </a:p>
          <a:p>
            <a:r>
              <a:rPr lang="hu-HU" dirty="0" smtClean="0"/>
              <a:t>c = canv.getContext("2d");//létrehozza a rajzoló objektumunkat c névvel. Minden rajzolást ezzel végzünk.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*Globális változók</a:t>
            </a:r>
          </a:p>
          <a:p>
            <a:r>
              <a:rPr lang="hu-HU" dirty="0" smtClean="0"/>
              <a:t>Két fő elem van a játékban: madár és az akadály. Ha lesz több, akkor azt is majd itt kell deklarálni és definiálni.</a:t>
            </a:r>
          </a:p>
          <a:p>
            <a:r>
              <a:rPr lang="hu-HU" dirty="0" smtClean="0"/>
              <a:t>Milyen paramétereik vannak?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*Eseménykezelések regisztrálása</a:t>
            </a:r>
          </a:p>
          <a:p>
            <a:r>
              <a:rPr lang="hu-HU" dirty="0" smtClean="0"/>
              <a:t>hozzunk létre az egérkattintáshoz egy eseménykezelőt</a:t>
            </a:r>
          </a:p>
          <a:p>
            <a:r>
              <a:rPr lang="hu-HU" dirty="0" smtClean="0"/>
              <a:t>canv.onclick = doClick; //Közli a böngészővel, hogy egérkattintáskor futtassa a doClick függvényünket</a:t>
            </a:r>
          </a:p>
          <a:p>
            <a:endParaRPr lang="hu-HU" dirty="0" smtClean="0"/>
          </a:p>
          <a:p>
            <a:r>
              <a:rPr lang="hu-HU" dirty="0" smtClean="0"/>
              <a:t>//A program szíve.</a:t>
            </a:r>
          </a:p>
          <a:p>
            <a:r>
              <a:rPr lang="hu-HU" dirty="0" smtClean="0"/>
              <a:t>//futtassa a gameLoop funkciónkat 25ms-enként, ez 40fps (1000/25)</a:t>
            </a:r>
          </a:p>
          <a:p>
            <a:r>
              <a:rPr lang="hu-HU" dirty="0" smtClean="0"/>
              <a:t>//itt nem futunk bele, de nagyob kód esetén nem lehet fix értéket beállítani, mert a gameLoop lefutás ideje is számít.</a:t>
            </a:r>
          </a:p>
          <a:p>
            <a:r>
              <a:rPr lang="hu-HU" dirty="0" smtClean="0"/>
              <a:t>//az időzítés: idő amig lefutott a gameloop=loopTime</a:t>
            </a:r>
          </a:p>
          <a:p>
            <a:r>
              <a:rPr lang="hu-HU" dirty="0" smtClean="0"/>
              <a:t>//várakozási idő 40fps-hez = 25-loopTime. Tehát mindig annyit várunk, hogy 25ms legyen a ciklusidő</a:t>
            </a:r>
          </a:p>
          <a:p>
            <a:r>
              <a:rPr lang="hu-HU" dirty="0" smtClean="0"/>
              <a:t>var interval = setInterval(gameLoop, 25); //runs gameLoop ciclicly</a:t>
            </a:r>
          </a:p>
          <a:p>
            <a:endParaRPr lang="hu-HU" dirty="0" smtClean="0"/>
          </a:p>
          <a:p>
            <a:r>
              <a:rPr lang="hu-HU" dirty="0" smtClean="0"/>
              <a:t>*gameLoop</a:t>
            </a:r>
          </a:p>
          <a:p>
            <a:r>
              <a:rPr lang="hu-HU" dirty="0" smtClean="0"/>
              <a:t>Két részből áll:</a:t>
            </a:r>
          </a:p>
          <a:p>
            <a:r>
              <a:rPr lang="hu-HU" dirty="0" smtClean="0"/>
              <a:t>Elöszőr számolunk</a:t>
            </a:r>
          </a:p>
          <a:p>
            <a:r>
              <a:rPr lang="hu-HU" dirty="0" smtClean="0"/>
              <a:t>Aztán megjelenítünk.</a:t>
            </a:r>
          </a:p>
          <a:p>
            <a:endParaRPr lang="hu-HU" dirty="0" smtClean="0"/>
          </a:p>
          <a:p>
            <a:r>
              <a:rPr lang="hu-HU" dirty="0" smtClean="0"/>
              <a:t>function gameLoop()</a:t>
            </a:r>
          </a:p>
          <a:p>
            <a:r>
              <a:rPr lang="hu-HU" dirty="0" smtClean="0"/>
              <a:t>{</a:t>
            </a:r>
          </a:p>
          <a:p>
            <a:endParaRPr lang="hu-HU" dirty="0" smtClean="0"/>
          </a:p>
          <a:p>
            <a:r>
              <a:rPr lang="hu-HU" dirty="0" smtClean="0"/>
              <a:t>    //SZÁMOLÁS</a:t>
            </a:r>
          </a:p>
          <a:p>
            <a:r>
              <a:rPr lang="hu-HU" dirty="0" smtClean="0"/>
              <a:t>    //menjen a cső jobbról balra</a:t>
            </a:r>
          </a:p>
          <a:p>
            <a:r>
              <a:rPr lang="hu-HU" dirty="0" smtClean="0"/>
              <a:t>    pipeAndHole.x-=1;</a:t>
            </a:r>
          </a:p>
          <a:p>
            <a:r>
              <a:rPr lang="hu-HU" dirty="0" smtClean="0"/>
              <a:t>    if(pipeAndHole.x&lt;0)//ha elér a szélére, akkor ugorjon vissza az elejére</a:t>
            </a:r>
          </a:p>
          <a:p>
            <a:r>
              <a:rPr lang="hu-HU" dirty="0" smtClean="0"/>
              <a:t>    {</a:t>
            </a:r>
          </a:p>
          <a:p>
            <a:r>
              <a:rPr lang="hu-HU" dirty="0" smtClean="0"/>
              <a:t>        pipeAndHole.x = canv.width;</a:t>
            </a:r>
          </a:p>
          <a:p>
            <a:r>
              <a:rPr lang="hu-HU" dirty="0" smtClean="0"/>
              <a:t>        pipeAndHole.height=Math.random()*(canv.height-100);</a:t>
            </a:r>
          </a:p>
          <a:p>
            <a:r>
              <a:rPr lang="hu-HU" dirty="0" smtClean="0"/>
              <a:t>    }</a:t>
            </a:r>
          </a:p>
          <a:p>
            <a:endParaRPr lang="hu-HU" dirty="0" smtClean="0"/>
          </a:p>
          <a:p>
            <a:r>
              <a:rPr lang="hu-HU" dirty="0" smtClean="0"/>
              <a:t>    </a:t>
            </a:r>
          </a:p>
          <a:p>
            <a:r>
              <a:rPr lang="hu-HU" dirty="0" smtClean="0"/>
              <a:t>    //esik lefelé a madár</a:t>
            </a:r>
          </a:p>
          <a:p>
            <a:r>
              <a:rPr lang="hu-HU" dirty="0" smtClean="0"/>
              <a:t>    bird.y+=0.5;//40fps-nél 40*0.5=20pixelt sűlyed másodpercenként</a:t>
            </a:r>
          </a:p>
          <a:p>
            <a:r>
              <a:rPr lang="hu-HU" dirty="0" smtClean="0"/>
              <a:t>    //Ha kiesik alul  madár</a:t>
            </a:r>
          </a:p>
          <a:p>
            <a:r>
              <a:rPr lang="hu-HU" dirty="0" smtClean="0"/>
              <a:t>    if(bird.y&gt;cínv.height)</a:t>
            </a:r>
          </a:p>
          <a:p>
            <a:r>
              <a:rPr lang="hu-HU" dirty="0" smtClean="0"/>
              <a:t>    {</a:t>
            </a:r>
          </a:p>
          <a:p>
            <a:r>
              <a:rPr lang="hu-HU" dirty="0" smtClean="0"/>
              <a:t>        bird.y=150;</a:t>
            </a:r>
          </a:p>
          <a:p>
            <a:r>
              <a:rPr lang="hu-HU" dirty="0" smtClean="0"/>
              <a:t>    }</a:t>
            </a:r>
          </a:p>
          <a:p>
            <a:r>
              <a:rPr lang="hu-HU" dirty="0" smtClean="0"/>
              <a:t>    </a:t>
            </a:r>
          </a:p>
          <a:p>
            <a:endParaRPr lang="hu-HU" dirty="0" smtClean="0"/>
          </a:p>
          <a:p>
            <a:r>
              <a:rPr lang="hu-HU" dirty="0" smtClean="0"/>
              <a:t>    //MEGJELENÍTÉS</a:t>
            </a:r>
          </a:p>
          <a:p>
            <a:r>
              <a:rPr lang="hu-HU" dirty="0" smtClean="0"/>
              <a:t>    //clear background</a:t>
            </a:r>
          </a:p>
          <a:p>
            <a:r>
              <a:rPr lang="hu-HU" dirty="0" smtClean="0"/>
              <a:t>    c.fillStyle = "skyblue";</a:t>
            </a:r>
          </a:p>
          <a:p>
            <a:r>
              <a:rPr lang="hu-HU" dirty="0" smtClean="0"/>
              <a:t>    c.fillRect(0,0,canv.width,canv.height); // Fill the whole canvas with sky</a:t>
            </a:r>
          </a:p>
          <a:p>
            <a:r>
              <a:rPr lang="hu-HU" dirty="0" smtClean="0"/>
              <a:t>    </a:t>
            </a:r>
          </a:p>
          <a:p>
            <a:r>
              <a:rPr lang="hu-HU" dirty="0" smtClean="0"/>
              <a:t>    //akadály</a:t>
            </a:r>
          </a:p>
          <a:p>
            <a:r>
              <a:rPr lang="hu-HU" dirty="0" smtClean="0"/>
              <a:t>    c.fillStyle = "green";</a:t>
            </a:r>
          </a:p>
          <a:p>
            <a:r>
              <a:rPr lang="hu-HU" dirty="0" smtClean="0"/>
              <a:t>    c.fillRect(pipeAndHole.x,0,15,canv.height);</a:t>
            </a:r>
          </a:p>
          <a:p>
            <a:endParaRPr lang="hu-HU" dirty="0" smtClean="0"/>
          </a:p>
          <a:p>
            <a:r>
              <a:rPr lang="hu-HU" dirty="0" smtClean="0"/>
              <a:t>    //madár</a:t>
            </a:r>
          </a:p>
          <a:p>
            <a:r>
              <a:rPr lang="hu-HU" dirty="0" smtClean="0"/>
              <a:t>    c.fillStyle = "blue";</a:t>
            </a:r>
          </a:p>
          <a:p>
            <a:r>
              <a:rPr lang="hu-HU" dirty="0" smtClean="0"/>
              <a:t>    c.fillRect(bird.x, bird.y, 40,40);</a:t>
            </a:r>
          </a:p>
          <a:p>
            <a:endParaRPr lang="hu-HU" dirty="0" smtClean="0"/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*Eseménykezelő</a:t>
            </a:r>
          </a:p>
          <a:p>
            <a:r>
              <a:rPr lang="hu-HU" dirty="0" smtClean="0"/>
              <a:t>function doClick()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	bird.y-=50;//egérkattintásra emelkedjen a madár</a:t>
            </a:r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Ez így már egy működő váz.</a:t>
            </a:r>
          </a:p>
          <a:p>
            <a:r>
              <a:rPr lang="hu-HU" dirty="0" smtClean="0"/>
              <a:t>Próbáljuk ki:</a:t>
            </a:r>
          </a:p>
          <a:p>
            <a:r>
              <a:rPr lang="hu-HU" dirty="0" smtClean="0"/>
              <a:t>folyamatosan jön az oszlop</a:t>
            </a:r>
          </a:p>
          <a:p>
            <a:r>
              <a:rPr lang="hu-HU" dirty="0" smtClean="0"/>
              <a:t>kattintással vezéreljük a madarat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dirty="0" smtClean="0"/>
              <a:t>*JavaScript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*Grafikai környezet</a:t>
            </a:r>
          </a:p>
          <a:p>
            <a:r>
              <a:rPr lang="hu-HU" dirty="0" smtClean="0"/>
              <a:t>//get the gfx from the browser</a:t>
            </a:r>
          </a:p>
          <a:p>
            <a:r>
              <a:rPr lang="hu-HU" dirty="0" smtClean="0"/>
              <a:t>var canv = document.getElementById("myCanvas");//elkérni a Canvast a böngészötől az ID alapján</a:t>
            </a:r>
          </a:p>
          <a:p>
            <a:r>
              <a:rPr lang="hu-HU" dirty="0" smtClean="0"/>
              <a:t>c = canv.getContext("2d");//létrehozza a rajzoló objektumunkat c névvel. Minden rajzolást ezzel végzünk.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*Globális változók</a:t>
            </a:r>
          </a:p>
          <a:p>
            <a:r>
              <a:rPr lang="hu-HU" dirty="0" smtClean="0"/>
              <a:t>Két fő elem van a játékban: madár és az akadály. Ha lesz több, akkor azt is majd itt kell deklarálni és definiálni.</a:t>
            </a:r>
          </a:p>
          <a:p>
            <a:r>
              <a:rPr lang="hu-HU" dirty="0" smtClean="0"/>
              <a:t>Milyen paramétereik vannak?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*Eseménykezelések regisztrálása</a:t>
            </a:r>
          </a:p>
          <a:p>
            <a:r>
              <a:rPr lang="hu-HU" dirty="0" smtClean="0"/>
              <a:t>hozzunk létre az egérkattintáshoz egy eseménykezelőt</a:t>
            </a:r>
          </a:p>
          <a:p>
            <a:r>
              <a:rPr lang="hu-HU" dirty="0" smtClean="0"/>
              <a:t>canv.onclick = doClick; //Közli a böngészővel, hogy egérkattintáskor futtassa a doClick függvényünket</a:t>
            </a:r>
          </a:p>
          <a:p>
            <a:endParaRPr lang="hu-HU" dirty="0" smtClean="0"/>
          </a:p>
          <a:p>
            <a:r>
              <a:rPr lang="hu-HU" dirty="0" smtClean="0"/>
              <a:t>//A program szíve.</a:t>
            </a:r>
          </a:p>
          <a:p>
            <a:r>
              <a:rPr lang="hu-HU" dirty="0" smtClean="0"/>
              <a:t>//futtassa a gameLoop funkciónkat 25ms-enként, ez 40fps (1000/25)</a:t>
            </a:r>
          </a:p>
          <a:p>
            <a:r>
              <a:rPr lang="hu-HU" dirty="0" smtClean="0"/>
              <a:t>//itt nem futunk bele, de nagyob kód esetén nem lehet fix értéket beállítani, mert a gameLoop lefutás ideje is számít.</a:t>
            </a:r>
          </a:p>
          <a:p>
            <a:r>
              <a:rPr lang="hu-HU" dirty="0" smtClean="0"/>
              <a:t>//az időzítés: idő amig lefutott a gameloop=loopTime</a:t>
            </a:r>
          </a:p>
          <a:p>
            <a:r>
              <a:rPr lang="hu-HU" dirty="0" smtClean="0"/>
              <a:t>//várakozási idő 40fps-hez = 25-loopTime. Tehát mindig annyit várunk, hogy 25ms legyen a ciklusidő</a:t>
            </a:r>
          </a:p>
          <a:p>
            <a:r>
              <a:rPr lang="hu-HU" dirty="0" smtClean="0"/>
              <a:t>var interval = setInterval(gameLoop, 25); //runs gameLoop ciclicly</a:t>
            </a:r>
          </a:p>
          <a:p>
            <a:endParaRPr lang="hu-HU" dirty="0" smtClean="0"/>
          </a:p>
          <a:p>
            <a:r>
              <a:rPr lang="hu-HU" dirty="0" smtClean="0"/>
              <a:t>*gameLoop</a:t>
            </a:r>
          </a:p>
          <a:p>
            <a:r>
              <a:rPr lang="hu-HU" dirty="0" smtClean="0"/>
              <a:t>Két részből áll:</a:t>
            </a:r>
          </a:p>
          <a:p>
            <a:r>
              <a:rPr lang="hu-HU" dirty="0" smtClean="0"/>
              <a:t>Elöszőr számolunk</a:t>
            </a:r>
          </a:p>
          <a:p>
            <a:r>
              <a:rPr lang="hu-HU" dirty="0" smtClean="0"/>
              <a:t>Aztán megjelenítünk.</a:t>
            </a:r>
          </a:p>
          <a:p>
            <a:endParaRPr lang="hu-HU" dirty="0" smtClean="0"/>
          </a:p>
          <a:p>
            <a:r>
              <a:rPr lang="hu-HU" dirty="0" smtClean="0"/>
              <a:t>function gameLoop()</a:t>
            </a:r>
          </a:p>
          <a:p>
            <a:r>
              <a:rPr lang="hu-HU" dirty="0" smtClean="0"/>
              <a:t>{</a:t>
            </a:r>
          </a:p>
          <a:p>
            <a:endParaRPr lang="hu-HU" dirty="0" smtClean="0"/>
          </a:p>
          <a:p>
            <a:r>
              <a:rPr lang="hu-HU" dirty="0" smtClean="0"/>
              <a:t>    //SZÁMOLÁS</a:t>
            </a:r>
          </a:p>
          <a:p>
            <a:r>
              <a:rPr lang="hu-HU" dirty="0" smtClean="0"/>
              <a:t>    //menjen a cső jobbról balra</a:t>
            </a:r>
          </a:p>
          <a:p>
            <a:r>
              <a:rPr lang="hu-HU" dirty="0" smtClean="0"/>
              <a:t>    pipeAndHole.x-=1;</a:t>
            </a:r>
          </a:p>
          <a:p>
            <a:r>
              <a:rPr lang="hu-HU" dirty="0" smtClean="0"/>
              <a:t>    if(pipeAndHole.x&lt;0)//ha elér a szélére, akkor ugorjon vissza az elejére</a:t>
            </a:r>
          </a:p>
          <a:p>
            <a:r>
              <a:rPr lang="hu-HU" dirty="0" smtClean="0"/>
              <a:t>    {</a:t>
            </a:r>
          </a:p>
          <a:p>
            <a:r>
              <a:rPr lang="hu-HU" dirty="0" smtClean="0"/>
              <a:t>        pipeAndHole.x = canv.width;</a:t>
            </a:r>
          </a:p>
          <a:p>
            <a:r>
              <a:rPr lang="hu-HU" dirty="0" smtClean="0"/>
              <a:t>        pipeAndHole.height=Math.random()*(canv.height-100);</a:t>
            </a:r>
          </a:p>
          <a:p>
            <a:r>
              <a:rPr lang="hu-HU" dirty="0" smtClean="0"/>
              <a:t>    }</a:t>
            </a:r>
          </a:p>
          <a:p>
            <a:endParaRPr lang="hu-HU" dirty="0" smtClean="0"/>
          </a:p>
          <a:p>
            <a:r>
              <a:rPr lang="hu-HU" dirty="0" smtClean="0"/>
              <a:t>    </a:t>
            </a:r>
          </a:p>
          <a:p>
            <a:r>
              <a:rPr lang="hu-HU" dirty="0" smtClean="0"/>
              <a:t>    //esik lefelé a madár</a:t>
            </a:r>
          </a:p>
          <a:p>
            <a:r>
              <a:rPr lang="hu-HU" dirty="0" smtClean="0"/>
              <a:t>    bird.y+=0.5;//40fps-nél 40*0.5=20pixelt sűlyed másodpercenként</a:t>
            </a:r>
          </a:p>
          <a:p>
            <a:r>
              <a:rPr lang="hu-HU" dirty="0" smtClean="0"/>
              <a:t>    //Ha kiesik alul  madár</a:t>
            </a:r>
          </a:p>
          <a:p>
            <a:r>
              <a:rPr lang="hu-HU" dirty="0" smtClean="0"/>
              <a:t>    if(bird.y&gt;cínv.height)</a:t>
            </a:r>
          </a:p>
          <a:p>
            <a:r>
              <a:rPr lang="hu-HU" dirty="0" smtClean="0"/>
              <a:t>    {</a:t>
            </a:r>
          </a:p>
          <a:p>
            <a:r>
              <a:rPr lang="hu-HU" dirty="0" smtClean="0"/>
              <a:t>        bird.y=150;</a:t>
            </a:r>
          </a:p>
          <a:p>
            <a:r>
              <a:rPr lang="hu-HU" dirty="0" smtClean="0"/>
              <a:t>    }</a:t>
            </a:r>
          </a:p>
          <a:p>
            <a:r>
              <a:rPr lang="hu-HU" dirty="0" smtClean="0"/>
              <a:t>    </a:t>
            </a:r>
          </a:p>
          <a:p>
            <a:endParaRPr lang="hu-HU" dirty="0" smtClean="0"/>
          </a:p>
          <a:p>
            <a:r>
              <a:rPr lang="hu-HU" dirty="0" smtClean="0"/>
              <a:t>    //MEGJELENÍTÉS</a:t>
            </a:r>
          </a:p>
          <a:p>
            <a:r>
              <a:rPr lang="hu-HU" dirty="0" smtClean="0"/>
              <a:t>    //clear background</a:t>
            </a:r>
          </a:p>
          <a:p>
            <a:r>
              <a:rPr lang="hu-HU" dirty="0" smtClean="0"/>
              <a:t>    c.fillStyle = "skyblue";</a:t>
            </a:r>
          </a:p>
          <a:p>
            <a:r>
              <a:rPr lang="hu-HU" dirty="0" smtClean="0"/>
              <a:t>    c.fillRect(0,0,canv.width,canv.height); // Fill the whole canvas with sky</a:t>
            </a:r>
          </a:p>
          <a:p>
            <a:r>
              <a:rPr lang="hu-HU" dirty="0" smtClean="0"/>
              <a:t>    </a:t>
            </a:r>
          </a:p>
          <a:p>
            <a:r>
              <a:rPr lang="hu-HU" dirty="0" smtClean="0"/>
              <a:t>    //akadály</a:t>
            </a:r>
          </a:p>
          <a:p>
            <a:r>
              <a:rPr lang="hu-HU" dirty="0" smtClean="0"/>
              <a:t>    c.fillStyle = "green";</a:t>
            </a:r>
          </a:p>
          <a:p>
            <a:r>
              <a:rPr lang="hu-HU" dirty="0" smtClean="0"/>
              <a:t>    c.fillRect(pipeAndHole.x,0,15,canv.height);</a:t>
            </a:r>
          </a:p>
          <a:p>
            <a:endParaRPr lang="hu-HU" dirty="0" smtClean="0"/>
          </a:p>
          <a:p>
            <a:r>
              <a:rPr lang="hu-HU" dirty="0" smtClean="0"/>
              <a:t>    //madár</a:t>
            </a:r>
          </a:p>
          <a:p>
            <a:r>
              <a:rPr lang="hu-HU" dirty="0" smtClean="0"/>
              <a:t>    c.fillStyle = "blue";</a:t>
            </a:r>
          </a:p>
          <a:p>
            <a:r>
              <a:rPr lang="hu-HU" dirty="0" smtClean="0"/>
              <a:t>    c.fillRect(bird.x, bird.y, 40,40);</a:t>
            </a:r>
          </a:p>
          <a:p>
            <a:endParaRPr lang="hu-HU" dirty="0" smtClean="0"/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*Eseménykezelő</a:t>
            </a:r>
          </a:p>
          <a:p>
            <a:r>
              <a:rPr lang="hu-HU" dirty="0" smtClean="0"/>
              <a:t>function doClick()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	bird.y-=50;//egérkattintásra emelkedjen a madár</a:t>
            </a:r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Ez így már egy működő váz.</a:t>
            </a:r>
          </a:p>
          <a:p>
            <a:r>
              <a:rPr lang="hu-HU" dirty="0" smtClean="0"/>
              <a:t>Próbáljuk ki:</a:t>
            </a:r>
          </a:p>
          <a:p>
            <a:r>
              <a:rPr lang="hu-HU" dirty="0" smtClean="0"/>
              <a:t>folyamatosan jön az oszlop</a:t>
            </a:r>
          </a:p>
          <a:p>
            <a:r>
              <a:rPr lang="hu-HU" dirty="0" smtClean="0"/>
              <a:t>kattintással vezéreljük a madarat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dirty="0" smtClean="0"/>
              <a:t>*JavaScript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*Grafikai környezet</a:t>
            </a:r>
          </a:p>
          <a:p>
            <a:r>
              <a:rPr lang="hu-HU" dirty="0" smtClean="0"/>
              <a:t>//get the gfx from the browser</a:t>
            </a:r>
          </a:p>
          <a:p>
            <a:r>
              <a:rPr lang="hu-HU" dirty="0" smtClean="0"/>
              <a:t>var canv = document.getElementById("myCanvas");//elkérni a Canvast a böngészötől az ID alapján</a:t>
            </a:r>
          </a:p>
          <a:p>
            <a:r>
              <a:rPr lang="hu-HU" dirty="0" smtClean="0"/>
              <a:t>c = canv.getContext("2d");//létrehozza a rajzoló objektumunkat c névvel. Minden rajzolást ezzel végzünk.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*Globális változók</a:t>
            </a:r>
          </a:p>
          <a:p>
            <a:r>
              <a:rPr lang="hu-HU" dirty="0" smtClean="0"/>
              <a:t>Két fő elem van a játékban: madár és az akadály. Ha lesz több, akkor azt is majd itt kell deklarálni és definiálni.</a:t>
            </a:r>
          </a:p>
          <a:p>
            <a:r>
              <a:rPr lang="hu-HU" dirty="0" smtClean="0"/>
              <a:t>Milyen paramétereik vannak?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*Eseménykezelések regisztrálása</a:t>
            </a:r>
          </a:p>
          <a:p>
            <a:r>
              <a:rPr lang="hu-HU" dirty="0" smtClean="0"/>
              <a:t>hozzunk létre az egérkattintáshoz egy eseménykezelőt</a:t>
            </a:r>
          </a:p>
          <a:p>
            <a:r>
              <a:rPr lang="hu-HU" dirty="0" smtClean="0"/>
              <a:t>canv.onclick = doClick; //Közli a böngészővel, hogy egérkattintáskor futtassa a doClick függvényünket</a:t>
            </a:r>
          </a:p>
          <a:p>
            <a:endParaRPr lang="hu-HU" dirty="0" smtClean="0"/>
          </a:p>
          <a:p>
            <a:r>
              <a:rPr lang="hu-HU" dirty="0" smtClean="0"/>
              <a:t>//A program szíve.</a:t>
            </a:r>
          </a:p>
          <a:p>
            <a:r>
              <a:rPr lang="hu-HU" dirty="0" smtClean="0"/>
              <a:t>//futtassa a gameLoop funkciónkat 25ms-enként, ez 40fps (1000/25)</a:t>
            </a:r>
          </a:p>
          <a:p>
            <a:r>
              <a:rPr lang="hu-HU" dirty="0" smtClean="0"/>
              <a:t>//itt nem futunk bele, de nagyob kód esetén nem lehet fix értéket beállítani, mert a gameLoop lefutás ideje is számít.</a:t>
            </a:r>
          </a:p>
          <a:p>
            <a:r>
              <a:rPr lang="hu-HU" dirty="0" smtClean="0"/>
              <a:t>//az időzítés: idő amig lefutott a gameloop=loopTime</a:t>
            </a:r>
          </a:p>
          <a:p>
            <a:r>
              <a:rPr lang="hu-HU" dirty="0" smtClean="0"/>
              <a:t>//várakozási idő 40fps-hez = 25-loopTime. Tehát mindig annyit várunk, hogy 25ms legyen a ciklusidő</a:t>
            </a:r>
          </a:p>
          <a:p>
            <a:r>
              <a:rPr lang="hu-HU" dirty="0" smtClean="0"/>
              <a:t>var interval = setInterval(gameLoop, 25); //runs gameLoop ciclicly</a:t>
            </a:r>
          </a:p>
          <a:p>
            <a:endParaRPr lang="hu-HU" dirty="0" smtClean="0"/>
          </a:p>
          <a:p>
            <a:r>
              <a:rPr lang="hu-HU" dirty="0" smtClean="0"/>
              <a:t>*gameLoop</a:t>
            </a:r>
          </a:p>
          <a:p>
            <a:r>
              <a:rPr lang="hu-HU" dirty="0" smtClean="0"/>
              <a:t>Két részből áll:</a:t>
            </a:r>
          </a:p>
          <a:p>
            <a:r>
              <a:rPr lang="hu-HU" dirty="0" smtClean="0"/>
              <a:t>Elöszőr számolunk</a:t>
            </a:r>
          </a:p>
          <a:p>
            <a:r>
              <a:rPr lang="hu-HU" dirty="0" smtClean="0"/>
              <a:t>Aztán megjelenítünk.</a:t>
            </a:r>
          </a:p>
          <a:p>
            <a:endParaRPr lang="hu-HU" dirty="0" smtClean="0"/>
          </a:p>
          <a:p>
            <a:r>
              <a:rPr lang="hu-HU" dirty="0" smtClean="0"/>
              <a:t>function gameLoop()</a:t>
            </a:r>
          </a:p>
          <a:p>
            <a:r>
              <a:rPr lang="hu-HU" dirty="0" smtClean="0"/>
              <a:t>{</a:t>
            </a:r>
          </a:p>
          <a:p>
            <a:endParaRPr lang="hu-HU" dirty="0" smtClean="0"/>
          </a:p>
          <a:p>
            <a:r>
              <a:rPr lang="hu-HU" dirty="0" smtClean="0"/>
              <a:t>    //SZÁMOLÁS</a:t>
            </a:r>
          </a:p>
          <a:p>
            <a:r>
              <a:rPr lang="hu-HU" dirty="0" smtClean="0"/>
              <a:t>    //menjen a cső jobbról balra</a:t>
            </a:r>
          </a:p>
          <a:p>
            <a:r>
              <a:rPr lang="hu-HU" dirty="0" smtClean="0"/>
              <a:t>    pipeAndHole.x-=1;</a:t>
            </a:r>
          </a:p>
          <a:p>
            <a:r>
              <a:rPr lang="hu-HU" dirty="0" smtClean="0"/>
              <a:t>    if(pipeAndHole.x&lt;0)//ha elér a szélére, akkor ugorjon vissza az elejére</a:t>
            </a:r>
          </a:p>
          <a:p>
            <a:r>
              <a:rPr lang="hu-HU" dirty="0" smtClean="0"/>
              <a:t>    {</a:t>
            </a:r>
          </a:p>
          <a:p>
            <a:r>
              <a:rPr lang="hu-HU" dirty="0" smtClean="0"/>
              <a:t>        pipeAndHole.x = canv.width;</a:t>
            </a:r>
          </a:p>
          <a:p>
            <a:r>
              <a:rPr lang="hu-HU" dirty="0" smtClean="0"/>
              <a:t>        pipeAndHole.height=Math.random()*(canv.height-100);</a:t>
            </a:r>
          </a:p>
          <a:p>
            <a:r>
              <a:rPr lang="hu-HU" dirty="0" smtClean="0"/>
              <a:t>    }</a:t>
            </a:r>
          </a:p>
          <a:p>
            <a:endParaRPr lang="hu-HU" dirty="0" smtClean="0"/>
          </a:p>
          <a:p>
            <a:r>
              <a:rPr lang="hu-HU" dirty="0" smtClean="0"/>
              <a:t>    </a:t>
            </a:r>
          </a:p>
          <a:p>
            <a:r>
              <a:rPr lang="hu-HU" dirty="0" smtClean="0"/>
              <a:t>    //esik lefelé a madár</a:t>
            </a:r>
          </a:p>
          <a:p>
            <a:r>
              <a:rPr lang="hu-HU" dirty="0" smtClean="0"/>
              <a:t>    bird.y+=0.5;//40fps-nél 40*0.5=20pixelt sűlyed másodpercenként</a:t>
            </a:r>
          </a:p>
          <a:p>
            <a:r>
              <a:rPr lang="hu-HU" dirty="0" smtClean="0"/>
              <a:t>    //Ha kiesik alul  madár</a:t>
            </a:r>
          </a:p>
          <a:p>
            <a:r>
              <a:rPr lang="hu-HU" dirty="0" smtClean="0"/>
              <a:t>    if(bird.y&gt;cínv.height)</a:t>
            </a:r>
          </a:p>
          <a:p>
            <a:r>
              <a:rPr lang="hu-HU" dirty="0" smtClean="0"/>
              <a:t>    {</a:t>
            </a:r>
          </a:p>
          <a:p>
            <a:r>
              <a:rPr lang="hu-HU" dirty="0" smtClean="0"/>
              <a:t>        bird.y=150;</a:t>
            </a:r>
          </a:p>
          <a:p>
            <a:r>
              <a:rPr lang="hu-HU" dirty="0" smtClean="0"/>
              <a:t>    }</a:t>
            </a:r>
          </a:p>
          <a:p>
            <a:r>
              <a:rPr lang="hu-HU" dirty="0" smtClean="0"/>
              <a:t>    </a:t>
            </a:r>
          </a:p>
          <a:p>
            <a:endParaRPr lang="hu-HU" dirty="0" smtClean="0"/>
          </a:p>
          <a:p>
            <a:r>
              <a:rPr lang="hu-HU" dirty="0" smtClean="0"/>
              <a:t>    //MEGJELENÍTÉS</a:t>
            </a:r>
          </a:p>
          <a:p>
            <a:r>
              <a:rPr lang="hu-HU" dirty="0" smtClean="0"/>
              <a:t>    //clear background</a:t>
            </a:r>
          </a:p>
          <a:p>
            <a:r>
              <a:rPr lang="hu-HU" dirty="0" smtClean="0"/>
              <a:t>    c.fillStyle = "skyblue";</a:t>
            </a:r>
          </a:p>
          <a:p>
            <a:r>
              <a:rPr lang="hu-HU" dirty="0" smtClean="0"/>
              <a:t>    c.fillRect(0,0,canv.width,canv.height); // Fill the whole canvas with sky</a:t>
            </a:r>
          </a:p>
          <a:p>
            <a:r>
              <a:rPr lang="hu-HU" dirty="0" smtClean="0"/>
              <a:t>    </a:t>
            </a:r>
          </a:p>
          <a:p>
            <a:r>
              <a:rPr lang="hu-HU" dirty="0" smtClean="0"/>
              <a:t>    //akadály</a:t>
            </a:r>
          </a:p>
          <a:p>
            <a:r>
              <a:rPr lang="hu-HU" dirty="0" smtClean="0"/>
              <a:t>    c.fillStyle = "green";</a:t>
            </a:r>
          </a:p>
          <a:p>
            <a:r>
              <a:rPr lang="hu-HU" dirty="0" smtClean="0"/>
              <a:t>    c.fillRect(pipeAndHole.x,0,15,canv.height);</a:t>
            </a:r>
          </a:p>
          <a:p>
            <a:endParaRPr lang="hu-HU" dirty="0" smtClean="0"/>
          </a:p>
          <a:p>
            <a:r>
              <a:rPr lang="hu-HU" dirty="0" smtClean="0"/>
              <a:t>    //madár</a:t>
            </a:r>
          </a:p>
          <a:p>
            <a:r>
              <a:rPr lang="hu-HU" dirty="0" smtClean="0"/>
              <a:t>    c.fillStyle = "blue";</a:t>
            </a:r>
          </a:p>
          <a:p>
            <a:r>
              <a:rPr lang="hu-HU" dirty="0" smtClean="0"/>
              <a:t>    c.fillRect(bird.x, bird.y, 40,40);</a:t>
            </a:r>
          </a:p>
          <a:p>
            <a:endParaRPr lang="hu-HU" dirty="0" smtClean="0"/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*Eseménykezelő</a:t>
            </a:r>
          </a:p>
          <a:p>
            <a:r>
              <a:rPr lang="hu-HU" dirty="0" smtClean="0"/>
              <a:t>function doClick()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	bird.y-=50;//egérkattintásra emelkedjen a madár</a:t>
            </a:r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Ez így már egy működő váz.</a:t>
            </a:r>
          </a:p>
          <a:p>
            <a:r>
              <a:rPr lang="hu-HU" dirty="0" smtClean="0"/>
              <a:t>Próbáljuk ki:</a:t>
            </a:r>
          </a:p>
          <a:p>
            <a:r>
              <a:rPr lang="hu-HU" dirty="0" smtClean="0"/>
              <a:t>folyamatosan jön az oszlop</a:t>
            </a:r>
          </a:p>
          <a:p>
            <a:r>
              <a:rPr lang="hu-HU" dirty="0" smtClean="0"/>
              <a:t>kattintással vezéreljük a madarat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dirty="0" smtClean="0"/>
              <a:t>*JavaScript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*Grafikai környezet</a:t>
            </a:r>
          </a:p>
          <a:p>
            <a:r>
              <a:rPr lang="hu-HU" dirty="0" smtClean="0"/>
              <a:t>//get the gfx from the browser</a:t>
            </a:r>
          </a:p>
          <a:p>
            <a:r>
              <a:rPr lang="hu-HU" dirty="0" smtClean="0"/>
              <a:t>var canv = document.getElementById("myCanvas");//elkérni a Canvast a böngészötől az ID alapján</a:t>
            </a:r>
          </a:p>
          <a:p>
            <a:r>
              <a:rPr lang="hu-HU" dirty="0" smtClean="0"/>
              <a:t>c = canv.getContext("2d");//létrehozza a rajzoló objektumunkat c névvel. Minden rajzolást ezzel végzünk.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*Globális változók</a:t>
            </a:r>
          </a:p>
          <a:p>
            <a:r>
              <a:rPr lang="hu-HU" dirty="0" smtClean="0"/>
              <a:t>Két fő elem van a játékban: madár és az akadály. Ha lesz több, akkor azt is majd itt kell deklarálni és definiálni.</a:t>
            </a:r>
          </a:p>
          <a:p>
            <a:r>
              <a:rPr lang="hu-HU" dirty="0" smtClean="0"/>
              <a:t>Milyen paramétereik vannak?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*Eseménykezelések regisztrálása</a:t>
            </a:r>
          </a:p>
          <a:p>
            <a:r>
              <a:rPr lang="hu-HU" dirty="0" smtClean="0"/>
              <a:t>hozzunk létre az egérkattintáshoz egy eseménykezelőt</a:t>
            </a:r>
          </a:p>
          <a:p>
            <a:r>
              <a:rPr lang="hu-HU" dirty="0" smtClean="0"/>
              <a:t>canv.onclick = doClick; //Közli a böngészővel, hogy egérkattintáskor futtassa a doClick függvényünket</a:t>
            </a:r>
          </a:p>
          <a:p>
            <a:endParaRPr lang="hu-HU" dirty="0" smtClean="0"/>
          </a:p>
          <a:p>
            <a:r>
              <a:rPr lang="hu-HU" dirty="0" smtClean="0"/>
              <a:t>//A program szíve.</a:t>
            </a:r>
          </a:p>
          <a:p>
            <a:r>
              <a:rPr lang="hu-HU" dirty="0" smtClean="0"/>
              <a:t>//futtassa a gameLoop funkciónkat 25ms-enként, ez 40fps (1000/25)</a:t>
            </a:r>
          </a:p>
          <a:p>
            <a:r>
              <a:rPr lang="hu-HU" dirty="0" smtClean="0"/>
              <a:t>//itt nem futunk bele, de nagyob kód esetén nem lehet fix értéket beállítani, mert a gameLoop lefutás ideje is számít.</a:t>
            </a:r>
          </a:p>
          <a:p>
            <a:r>
              <a:rPr lang="hu-HU" dirty="0" smtClean="0"/>
              <a:t>//az időzítés: idő amig lefutott a gameloop=loopTime</a:t>
            </a:r>
          </a:p>
          <a:p>
            <a:r>
              <a:rPr lang="hu-HU" dirty="0" smtClean="0"/>
              <a:t>//várakozási idő 40fps-hez = 25-loopTime. Tehát mindig annyit várunk, hogy 25ms legyen a ciklusidő</a:t>
            </a:r>
          </a:p>
          <a:p>
            <a:r>
              <a:rPr lang="hu-HU" dirty="0" smtClean="0"/>
              <a:t>var interval = setInterval(gameLoop, 25); //runs gameLoop ciclicly</a:t>
            </a:r>
          </a:p>
          <a:p>
            <a:endParaRPr lang="hu-HU" dirty="0" smtClean="0"/>
          </a:p>
          <a:p>
            <a:r>
              <a:rPr lang="hu-HU" dirty="0" smtClean="0"/>
              <a:t>*gameLoop</a:t>
            </a:r>
          </a:p>
          <a:p>
            <a:r>
              <a:rPr lang="hu-HU" dirty="0" smtClean="0"/>
              <a:t>Két részből áll:</a:t>
            </a:r>
          </a:p>
          <a:p>
            <a:r>
              <a:rPr lang="hu-HU" dirty="0" smtClean="0"/>
              <a:t>Elöszőr számolunk</a:t>
            </a:r>
          </a:p>
          <a:p>
            <a:r>
              <a:rPr lang="hu-HU" dirty="0" smtClean="0"/>
              <a:t>Aztán megjelenítünk.</a:t>
            </a:r>
          </a:p>
          <a:p>
            <a:endParaRPr lang="hu-HU" dirty="0" smtClean="0"/>
          </a:p>
          <a:p>
            <a:r>
              <a:rPr lang="hu-HU" dirty="0" smtClean="0"/>
              <a:t>function gameLoop()</a:t>
            </a:r>
          </a:p>
          <a:p>
            <a:r>
              <a:rPr lang="hu-HU" dirty="0" smtClean="0"/>
              <a:t>{</a:t>
            </a:r>
          </a:p>
          <a:p>
            <a:endParaRPr lang="hu-HU" dirty="0" smtClean="0"/>
          </a:p>
          <a:p>
            <a:r>
              <a:rPr lang="hu-HU" dirty="0" smtClean="0"/>
              <a:t>    //SZÁMOLÁS</a:t>
            </a:r>
          </a:p>
          <a:p>
            <a:r>
              <a:rPr lang="hu-HU" dirty="0" smtClean="0"/>
              <a:t>    //menjen a cső jobbról balra</a:t>
            </a:r>
          </a:p>
          <a:p>
            <a:r>
              <a:rPr lang="hu-HU" dirty="0" smtClean="0"/>
              <a:t>    pipeAndHole.x-=1;</a:t>
            </a:r>
          </a:p>
          <a:p>
            <a:r>
              <a:rPr lang="hu-HU" dirty="0" smtClean="0"/>
              <a:t>    if(pipeAndHole.x&lt;0)//ha elér a szélére, akkor ugorjon vissza az elejére</a:t>
            </a:r>
          </a:p>
          <a:p>
            <a:r>
              <a:rPr lang="hu-HU" dirty="0" smtClean="0"/>
              <a:t>    {</a:t>
            </a:r>
          </a:p>
          <a:p>
            <a:r>
              <a:rPr lang="hu-HU" dirty="0" smtClean="0"/>
              <a:t>        pipeAndHole.x = canv.width;</a:t>
            </a:r>
          </a:p>
          <a:p>
            <a:r>
              <a:rPr lang="hu-HU" dirty="0" smtClean="0"/>
              <a:t>        pipeAndHole.height=Math.random()*(canv.height-100);</a:t>
            </a:r>
          </a:p>
          <a:p>
            <a:r>
              <a:rPr lang="hu-HU" dirty="0" smtClean="0"/>
              <a:t>    }</a:t>
            </a:r>
          </a:p>
          <a:p>
            <a:endParaRPr lang="hu-HU" dirty="0" smtClean="0"/>
          </a:p>
          <a:p>
            <a:r>
              <a:rPr lang="hu-HU" dirty="0" smtClean="0"/>
              <a:t>    </a:t>
            </a:r>
          </a:p>
          <a:p>
            <a:r>
              <a:rPr lang="hu-HU" dirty="0" smtClean="0"/>
              <a:t>    //esik lefelé a madár</a:t>
            </a:r>
          </a:p>
          <a:p>
            <a:r>
              <a:rPr lang="hu-HU" dirty="0" smtClean="0"/>
              <a:t>    bird.y+=0.5;//40fps-nél 40*0.5=20pixelt sűlyed másodpercenként</a:t>
            </a:r>
          </a:p>
          <a:p>
            <a:r>
              <a:rPr lang="hu-HU" dirty="0" smtClean="0"/>
              <a:t>    //Ha kiesik alul  madár</a:t>
            </a:r>
          </a:p>
          <a:p>
            <a:r>
              <a:rPr lang="hu-HU" dirty="0" smtClean="0"/>
              <a:t>    if(bird.y&gt;cínv.height)</a:t>
            </a:r>
          </a:p>
          <a:p>
            <a:r>
              <a:rPr lang="hu-HU" dirty="0" smtClean="0"/>
              <a:t>    {</a:t>
            </a:r>
          </a:p>
          <a:p>
            <a:r>
              <a:rPr lang="hu-HU" dirty="0" smtClean="0"/>
              <a:t>        bird.y=150;</a:t>
            </a:r>
          </a:p>
          <a:p>
            <a:r>
              <a:rPr lang="hu-HU" dirty="0" smtClean="0"/>
              <a:t>    }</a:t>
            </a:r>
          </a:p>
          <a:p>
            <a:r>
              <a:rPr lang="hu-HU" dirty="0" smtClean="0"/>
              <a:t>    </a:t>
            </a:r>
          </a:p>
          <a:p>
            <a:endParaRPr lang="hu-HU" dirty="0" smtClean="0"/>
          </a:p>
          <a:p>
            <a:r>
              <a:rPr lang="hu-HU" dirty="0" smtClean="0"/>
              <a:t>    //MEGJELENÍTÉS</a:t>
            </a:r>
          </a:p>
          <a:p>
            <a:r>
              <a:rPr lang="hu-HU" dirty="0" smtClean="0"/>
              <a:t>    //clear background</a:t>
            </a:r>
          </a:p>
          <a:p>
            <a:r>
              <a:rPr lang="hu-HU" dirty="0" smtClean="0"/>
              <a:t>    c.fillStyle = "skyblue";</a:t>
            </a:r>
          </a:p>
          <a:p>
            <a:r>
              <a:rPr lang="hu-HU" dirty="0" smtClean="0"/>
              <a:t>    c.fillRect(0,0,canv.width,canv.height); // Fill the whole canvas with sky</a:t>
            </a:r>
          </a:p>
          <a:p>
            <a:r>
              <a:rPr lang="hu-HU" dirty="0" smtClean="0"/>
              <a:t>    </a:t>
            </a:r>
          </a:p>
          <a:p>
            <a:r>
              <a:rPr lang="hu-HU" dirty="0" smtClean="0"/>
              <a:t>    //akadály</a:t>
            </a:r>
          </a:p>
          <a:p>
            <a:r>
              <a:rPr lang="hu-HU" dirty="0" smtClean="0"/>
              <a:t>    c.fillStyle = "green";</a:t>
            </a:r>
          </a:p>
          <a:p>
            <a:r>
              <a:rPr lang="hu-HU" dirty="0" smtClean="0"/>
              <a:t>    c.fillRect(pipeAndHole.x,0,15,canv.height);</a:t>
            </a:r>
          </a:p>
          <a:p>
            <a:endParaRPr lang="hu-HU" dirty="0" smtClean="0"/>
          </a:p>
          <a:p>
            <a:r>
              <a:rPr lang="hu-HU" dirty="0" smtClean="0"/>
              <a:t>    //madár</a:t>
            </a:r>
          </a:p>
          <a:p>
            <a:r>
              <a:rPr lang="hu-HU" dirty="0" smtClean="0"/>
              <a:t>    c.fillStyle = "blue";</a:t>
            </a:r>
          </a:p>
          <a:p>
            <a:r>
              <a:rPr lang="hu-HU" dirty="0" smtClean="0"/>
              <a:t>    c.fillRect(bird.x, bird.y, 40,40);</a:t>
            </a:r>
          </a:p>
          <a:p>
            <a:endParaRPr lang="hu-HU" dirty="0" smtClean="0"/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*Eseménykezelő</a:t>
            </a:r>
          </a:p>
          <a:p>
            <a:r>
              <a:rPr lang="hu-HU" dirty="0" smtClean="0"/>
              <a:t>function doClick()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	bird.y-=50;//egérkattintásra emelkedjen a madár</a:t>
            </a:r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Ez így már egy működő váz.</a:t>
            </a:r>
          </a:p>
          <a:p>
            <a:r>
              <a:rPr lang="hu-HU" dirty="0" smtClean="0"/>
              <a:t>Próbáljuk ki:</a:t>
            </a:r>
          </a:p>
          <a:p>
            <a:r>
              <a:rPr lang="hu-HU" dirty="0" smtClean="0"/>
              <a:t>folyamatosan jön az oszlop</a:t>
            </a:r>
          </a:p>
          <a:p>
            <a:r>
              <a:rPr lang="hu-HU" dirty="0" smtClean="0"/>
              <a:t>kattintással vezéreljük a madarat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dirty="0" smtClean="0"/>
              <a:t>*JavaScript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*Grafikai környezet</a:t>
            </a:r>
          </a:p>
          <a:p>
            <a:r>
              <a:rPr lang="hu-HU" dirty="0" smtClean="0"/>
              <a:t>//get the gfx from the browser</a:t>
            </a:r>
          </a:p>
          <a:p>
            <a:r>
              <a:rPr lang="hu-HU" dirty="0" smtClean="0"/>
              <a:t>var canv = document.getElementById("myCanvas");//elkérni a Canvast a böngészötől az ID alapján</a:t>
            </a:r>
          </a:p>
          <a:p>
            <a:r>
              <a:rPr lang="hu-HU" dirty="0" smtClean="0"/>
              <a:t>c = canv.getContext("2d");//létrehozza a rajzoló objektumunkat c névvel. Minden rajzolást ezzel végzünk.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*Globális változók</a:t>
            </a:r>
          </a:p>
          <a:p>
            <a:r>
              <a:rPr lang="hu-HU" dirty="0" smtClean="0"/>
              <a:t>Két fő elem van a játékban: madár és az akadály. Ha lesz több, akkor azt is majd itt kell deklarálni és definiálni.</a:t>
            </a:r>
          </a:p>
          <a:p>
            <a:r>
              <a:rPr lang="hu-HU" dirty="0" smtClean="0"/>
              <a:t>Milyen paramétereik vannak?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*Eseménykezelések regisztrálása</a:t>
            </a:r>
          </a:p>
          <a:p>
            <a:r>
              <a:rPr lang="hu-HU" dirty="0" smtClean="0"/>
              <a:t>hozzunk létre az egérkattintáshoz egy eseménykezelőt</a:t>
            </a:r>
          </a:p>
          <a:p>
            <a:r>
              <a:rPr lang="hu-HU" dirty="0" smtClean="0"/>
              <a:t>canv.onclick = doClick; //Közli a böngészővel, hogy egérkattintáskor futtassa a doClick függvényünket</a:t>
            </a:r>
          </a:p>
          <a:p>
            <a:endParaRPr lang="hu-HU" dirty="0" smtClean="0"/>
          </a:p>
          <a:p>
            <a:r>
              <a:rPr lang="hu-HU" dirty="0" smtClean="0"/>
              <a:t>//A program szíve.</a:t>
            </a:r>
          </a:p>
          <a:p>
            <a:r>
              <a:rPr lang="hu-HU" dirty="0" smtClean="0"/>
              <a:t>//futtassa a gameLoop funkciónkat 25ms-enként, ez 40fps (1000/25)</a:t>
            </a:r>
          </a:p>
          <a:p>
            <a:r>
              <a:rPr lang="hu-HU" dirty="0" smtClean="0"/>
              <a:t>//itt nem futunk bele, de nagyob kód esetén nem lehet fix értéket beállítani, mert a gameLoop lefutás ideje is számít.</a:t>
            </a:r>
          </a:p>
          <a:p>
            <a:r>
              <a:rPr lang="hu-HU" dirty="0" smtClean="0"/>
              <a:t>//az időzítés: idő amig lefutott a gameloop=loopTime</a:t>
            </a:r>
          </a:p>
          <a:p>
            <a:r>
              <a:rPr lang="hu-HU" dirty="0" smtClean="0"/>
              <a:t>//várakozási idő 40fps-hez = 25-loopTime. Tehát mindig annyit várunk, hogy 25ms legyen a ciklusidő</a:t>
            </a:r>
          </a:p>
          <a:p>
            <a:r>
              <a:rPr lang="hu-HU" dirty="0" smtClean="0"/>
              <a:t>var interval = setInterval(gameLoop, 25); //runs gameLoop ciclicly</a:t>
            </a:r>
          </a:p>
          <a:p>
            <a:endParaRPr lang="hu-HU" dirty="0" smtClean="0"/>
          </a:p>
          <a:p>
            <a:r>
              <a:rPr lang="hu-HU" dirty="0" smtClean="0"/>
              <a:t>*gameLoop</a:t>
            </a:r>
          </a:p>
          <a:p>
            <a:r>
              <a:rPr lang="hu-HU" dirty="0" smtClean="0"/>
              <a:t>Két részből áll:</a:t>
            </a:r>
          </a:p>
          <a:p>
            <a:r>
              <a:rPr lang="hu-HU" dirty="0" smtClean="0"/>
              <a:t>Elöszőr számolunk</a:t>
            </a:r>
          </a:p>
          <a:p>
            <a:r>
              <a:rPr lang="hu-HU" dirty="0" smtClean="0"/>
              <a:t>Aztán megjelenítünk.</a:t>
            </a:r>
          </a:p>
          <a:p>
            <a:endParaRPr lang="hu-HU" dirty="0" smtClean="0"/>
          </a:p>
          <a:p>
            <a:r>
              <a:rPr lang="hu-HU" dirty="0" smtClean="0"/>
              <a:t>function gameLoop()</a:t>
            </a:r>
          </a:p>
          <a:p>
            <a:r>
              <a:rPr lang="hu-HU" dirty="0" smtClean="0"/>
              <a:t>{</a:t>
            </a:r>
          </a:p>
          <a:p>
            <a:endParaRPr lang="hu-HU" dirty="0" smtClean="0"/>
          </a:p>
          <a:p>
            <a:r>
              <a:rPr lang="hu-HU" dirty="0" smtClean="0"/>
              <a:t>    //SZÁMOLÁS</a:t>
            </a:r>
          </a:p>
          <a:p>
            <a:r>
              <a:rPr lang="hu-HU" dirty="0" smtClean="0"/>
              <a:t>    //menjen a cső jobbról balra</a:t>
            </a:r>
          </a:p>
          <a:p>
            <a:r>
              <a:rPr lang="hu-HU" dirty="0" smtClean="0"/>
              <a:t>    pipeAndHole.x-=1;</a:t>
            </a:r>
          </a:p>
          <a:p>
            <a:r>
              <a:rPr lang="hu-HU" dirty="0" smtClean="0"/>
              <a:t>    if(pipeAndHole.x&lt;0)//ha elér a szélére, akkor ugorjon vissza az elejére</a:t>
            </a:r>
          </a:p>
          <a:p>
            <a:r>
              <a:rPr lang="hu-HU" dirty="0" smtClean="0"/>
              <a:t>    {</a:t>
            </a:r>
          </a:p>
          <a:p>
            <a:r>
              <a:rPr lang="hu-HU" dirty="0" smtClean="0"/>
              <a:t>        pipeAndHole.x = canv.width;</a:t>
            </a:r>
          </a:p>
          <a:p>
            <a:r>
              <a:rPr lang="hu-HU" dirty="0" smtClean="0"/>
              <a:t>        pipeAndHole.height=Math.random()*(canv.height-100);</a:t>
            </a:r>
          </a:p>
          <a:p>
            <a:r>
              <a:rPr lang="hu-HU" dirty="0" smtClean="0"/>
              <a:t>    }</a:t>
            </a:r>
          </a:p>
          <a:p>
            <a:endParaRPr lang="hu-HU" dirty="0" smtClean="0"/>
          </a:p>
          <a:p>
            <a:r>
              <a:rPr lang="hu-HU" dirty="0" smtClean="0"/>
              <a:t>    </a:t>
            </a:r>
          </a:p>
          <a:p>
            <a:r>
              <a:rPr lang="hu-HU" dirty="0" smtClean="0"/>
              <a:t>    //esik lefelé a madár</a:t>
            </a:r>
          </a:p>
          <a:p>
            <a:r>
              <a:rPr lang="hu-HU" dirty="0" smtClean="0"/>
              <a:t>    bird.y+=0.5;//40fps-nél 40*0.5=20pixelt sűlyed másodpercenként</a:t>
            </a:r>
          </a:p>
          <a:p>
            <a:r>
              <a:rPr lang="hu-HU" dirty="0" smtClean="0"/>
              <a:t>    //Ha kiesik alul  madár</a:t>
            </a:r>
          </a:p>
          <a:p>
            <a:r>
              <a:rPr lang="hu-HU" dirty="0" smtClean="0"/>
              <a:t>    if(bird.y&gt;cínv.height)</a:t>
            </a:r>
          </a:p>
          <a:p>
            <a:r>
              <a:rPr lang="hu-HU" dirty="0" smtClean="0"/>
              <a:t>    {</a:t>
            </a:r>
          </a:p>
          <a:p>
            <a:r>
              <a:rPr lang="hu-HU" dirty="0" smtClean="0"/>
              <a:t>        bird.y=150;</a:t>
            </a:r>
          </a:p>
          <a:p>
            <a:r>
              <a:rPr lang="hu-HU" dirty="0" smtClean="0"/>
              <a:t>    }</a:t>
            </a:r>
          </a:p>
          <a:p>
            <a:r>
              <a:rPr lang="hu-HU" dirty="0" smtClean="0"/>
              <a:t>    </a:t>
            </a:r>
          </a:p>
          <a:p>
            <a:endParaRPr lang="hu-HU" dirty="0" smtClean="0"/>
          </a:p>
          <a:p>
            <a:r>
              <a:rPr lang="hu-HU" dirty="0" smtClean="0"/>
              <a:t>    //MEGJELENÍTÉS</a:t>
            </a:r>
          </a:p>
          <a:p>
            <a:r>
              <a:rPr lang="hu-HU" dirty="0" smtClean="0"/>
              <a:t>    //clear background</a:t>
            </a:r>
          </a:p>
          <a:p>
            <a:r>
              <a:rPr lang="hu-HU" dirty="0" smtClean="0"/>
              <a:t>    c.fillStyle = "skyblue";</a:t>
            </a:r>
          </a:p>
          <a:p>
            <a:r>
              <a:rPr lang="hu-HU" dirty="0" smtClean="0"/>
              <a:t>    c.fillRect(0,0,canv.width,canv.height); // Fill the whole canvas with sky</a:t>
            </a:r>
          </a:p>
          <a:p>
            <a:r>
              <a:rPr lang="hu-HU" dirty="0" smtClean="0"/>
              <a:t>    </a:t>
            </a:r>
          </a:p>
          <a:p>
            <a:r>
              <a:rPr lang="hu-HU" dirty="0" smtClean="0"/>
              <a:t>    //akadály</a:t>
            </a:r>
          </a:p>
          <a:p>
            <a:r>
              <a:rPr lang="hu-HU" dirty="0" smtClean="0"/>
              <a:t>    c.fillStyle = "green";</a:t>
            </a:r>
          </a:p>
          <a:p>
            <a:r>
              <a:rPr lang="hu-HU" dirty="0" smtClean="0"/>
              <a:t>    c.fillRect(pipeAndHole.x,0,15,canv.height);</a:t>
            </a:r>
          </a:p>
          <a:p>
            <a:endParaRPr lang="hu-HU" dirty="0" smtClean="0"/>
          </a:p>
          <a:p>
            <a:r>
              <a:rPr lang="hu-HU" dirty="0" smtClean="0"/>
              <a:t>    //madár</a:t>
            </a:r>
          </a:p>
          <a:p>
            <a:r>
              <a:rPr lang="hu-HU" dirty="0" smtClean="0"/>
              <a:t>    c.fillStyle = "blue";</a:t>
            </a:r>
          </a:p>
          <a:p>
            <a:r>
              <a:rPr lang="hu-HU" dirty="0" smtClean="0"/>
              <a:t>    c.fillRect(bird.x, bird.y, 40,40);</a:t>
            </a:r>
          </a:p>
          <a:p>
            <a:endParaRPr lang="hu-HU" dirty="0" smtClean="0"/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*Eseménykezelő</a:t>
            </a:r>
          </a:p>
          <a:p>
            <a:r>
              <a:rPr lang="hu-HU" dirty="0" smtClean="0"/>
              <a:t>function doClick()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	bird.y-=50;//egérkattintásra emelkedjen a madár</a:t>
            </a:r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Ez így már egy működő váz.</a:t>
            </a:r>
          </a:p>
          <a:p>
            <a:r>
              <a:rPr lang="hu-HU" dirty="0" smtClean="0"/>
              <a:t>Próbáljuk ki:</a:t>
            </a:r>
          </a:p>
          <a:p>
            <a:r>
              <a:rPr lang="hu-HU" dirty="0" smtClean="0"/>
              <a:t>folyamatosan jön az oszlop</a:t>
            </a:r>
          </a:p>
          <a:p>
            <a:r>
              <a:rPr lang="hu-HU" dirty="0" smtClean="0"/>
              <a:t>kattintással vezéreljük a madarat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[folyamatábra a táblára]</a:t>
            </a:r>
          </a:p>
          <a:p>
            <a:r>
              <a:rPr lang="hu-HU" dirty="0" smtClean="0"/>
              <a:t>A játék működési menete egyszerű:</a:t>
            </a:r>
          </a:p>
          <a:p>
            <a:r>
              <a:rPr lang="hu-HU" dirty="0" smtClean="0"/>
              <a:t>1)inicializálás - itt vannak a betöltések, alap struktúrák létrehozása, változók, stb.</a:t>
            </a:r>
          </a:p>
          <a:p>
            <a:r>
              <a:rPr lang="hu-HU" dirty="0" smtClean="0"/>
              <a:t>2)Környezet kialakítása - Méretek, elhelyezkedések, pályák</a:t>
            </a:r>
          </a:p>
          <a:p>
            <a:r>
              <a:rPr lang="hu-HU" dirty="0" smtClean="0"/>
              <a:t>3)Eseménykezelők - kattintás, billentyű, stb.</a:t>
            </a:r>
          </a:p>
          <a:p>
            <a:r>
              <a:rPr lang="hu-HU" dirty="0" smtClean="0"/>
              <a:t>4)Játék fő ciklusa - kezeli a játék állapotokat is</a:t>
            </a:r>
          </a:p>
          <a:p>
            <a:r>
              <a:rPr lang="hu-HU" dirty="0" smtClean="0"/>
              <a:t>4.1)számol</a:t>
            </a:r>
          </a:p>
          <a:p>
            <a:r>
              <a:rPr lang="hu-HU" dirty="0" smtClean="0"/>
              <a:t>4.2)megjelenít</a:t>
            </a:r>
          </a:p>
          <a:p>
            <a:r>
              <a:rPr lang="hu-HU" dirty="0" smtClean="0"/>
              <a:t>4.3)ugrás a fő ciklus elejére</a:t>
            </a:r>
          </a:p>
          <a:p>
            <a:endParaRPr lang="hu-HU" dirty="0" smtClean="0"/>
          </a:p>
          <a:p>
            <a:r>
              <a:rPr lang="hu-HU" dirty="0" smtClean="0"/>
              <a:t>A fő ciklus akkor is mindíg lefut, ha nem történik semmi és nincs esemény.</a:t>
            </a:r>
          </a:p>
          <a:p>
            <a:r>
              <a:rPr lang="hu-HU" dirty="0" smtClean="0"/>
              <a:t>Főcikluson belül lehet a tartalmat és játékmechanikát befolyásolni.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8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való világban a játék készítése komoly tervező munkával kezdődik.</a:t>
            </a:r>
          </a:p>
          <a:p>
            <a:r>
              <a:rPr lang="hu-HU" dirty="0" smtClean="0"/>
              <a:t>Készül egy mesterdokumentum, ahova mindegyik szakág (grafikusok, játéktervezők, programozók, AI, tesztelők,stb.) bedolgozik.</a:t>
            </a:r>
          </a:p>
          <a:p>
            <a:r>
              <a:rPr lang="hu-HU" dirty="0" smtClean="0"/>
              <a:t>A dokumentum neve GDD - Game Design Document</a:t>
            </a:r>
          </a:p>
          <a:p>
            <a:endParaRPr lang="hu-HU" dirty="0" smtClean="0"/>
          </a:p>
          <a:p>
            <a:r>
              <a:rPr lang="hu-HU" dirty="0" smtClean="0"/>
              <a:t>Olyan, mint a filmeknél a forgatóköny, de programozási részek is vannak benne.</a:t>
            </a:r>
          </a:p>
          <a:p>
            <a:r>
              <a:rPr lang="hu-HU" dirty="0" smtClean="0"/>
              <a:t>Ez a dokumentum írja elő, hogy milyen legyen a játék és a megvalósításhoz is tartalmaz leírásokat.</a:t>
            </a:r>
          </a:p>
          <a:p>
            <a:endParaRPr lang="hu-HU" dirty="0" smtClean="0"/>
          </a:p>
          <a:p>
            <a:r>
              <a:rPr lang="hu-HU" dirty="0" smtClean="0"/>
              <a:t>Főbb elemei:</a:t>
            </a:r>
          </a:p>
          <a:p>
            <a:r>
              <a:rPr lang="hu-HU" dirty="0" smtClean="0"/>
              <a:t>*A játék leírása - Game Concept, genre, key features</a:t>
            </a:r>
          </a:p>
          <a:p>
            <a:r>
              <a:rPr lang="hu-HU" dirty="0" smtClean="0"/>
              <a:t>*Játékélményt biztosító elemek felsorolása - mitől lesz ez egy jó játék</a:t>
            </a:r>
          </a:p>
          <a:p>
            <a:r>
              <a:rPr lang="hu-HU" dirty="0" smtClean="0"/>
              <a:t>*Referenciák - példák egy-egy dolog megvalósítására. Olyan színvilág, mint az XY filmben, vagy mint Picasso képein.</a:t>
            </a:r>
          </a:p>
          <a:p>
            <a:r>
              <a:rPr lang="hu-HU" dirty="0" smtClean="0"/>
              <a:t>*Élményvilág leírása - látvány, hang, egyéb</a:t>
            </a:r>
          </a:p>
          <a:p>
            <a:r>
              <a:rPr lang="hu-HU" dirty="0" smtClean="0"/>
              <a:t>*Játékmechanika</a:t>
            </a:r>
          </a:p>
          <a:p>
            <a:r>
              <a:rPr lang="hu-HU" dirty="0" smtClean="0"/>
              <a:t>*Story</a:t>
            </a:r>
          </a:p>
          <a:p>
            <a:r>
              <a:rPr lang="hu-HU" dirty="0" smtClean="0"/>
              <a:t>*Technikai elvárások és technikai háttér </a:t>
            </a:r>
          </a:p>
          <a:p>
            <a:endParaRPr lang="hu-HU" dirty="0" smtClean="0"/>
          </a:p>
          <a:p>
            <a:r>
              <a:rPr lang="hu-HU" dirty="0" smtClean="0"/>
              <a:t>Ez egy nagy játéknál több ezer oldalas is lehet.</a:t>
            </a:r>
          </a:p>
          <a:p>
            <a:r>
              <a:rPr lang="hu-HU" dirty="0" smtClean="0"/>
              <a:t>Menet közben is változik.</a:t>
            </a:r>
          </a:p>
          <a:p>
            <a:r>
              <a:rPr lang="hu-HU" dirty="0" smtClean="0"/>
              <a:t>Ez a dokumentum az egész csapat, akár több ezer ember munkáját irányítja.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 is írhatunk egyet.</a:t>
            </a:r>
          </a:p>
          <a:p>
            <a:r>
              <a:rPr lang="hu-HU" dirty="0" smtClean="0"/>
              <a:t>A mi játékunk a FlappyBird lesz.</a:t>
            </a:r>
          </a:p>
          <a:p>
            <a:r>
              <a:rPr lang="hu-HU" dirty="0" smtClean="0"/>
              <a:t>Azért ezt választottam, mert egy nagyon egyszerű alapjáték.</a:t>
            </a:r>
          </a:p>
          <a:p>
            <a:r>
              <a:rPr lang="hu-HU" dirty="0" smtClean="0"/>
              <a:t>Viszont nagyon sok elemmel felbővíthető. Tehát aki jobban halad az több tartalmat tud beletenni.</a:t>
            </a:r>
          </a:p>
          <a:p>
            <a:endParaRPr lang="hu-HU" dirty="0" smtClean="0"/>
          </a:p>
          <a:p>
            <a:r>
              <a:rPr lang="hu-HU" dirty="0" smtClean="0"/>
              <a:t>A GDD nagyon egyszerű és nem több, mint egy oldal, de segít, hogy mindíg tudjuk, hogy mit kell csinálni.</a:t>
            </a:r>
          </a:p>
          <a:p>
            <a:r>
              <a:rPr lang="hu-HU" dirty="0" smtClean="0"/>
              <a:t>Ismeritek a FlappyBird játékot? - https://flappybird.io/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GDD</a:t>
            </a:r>
          </a:p>
          <a:p>
            <a:r>
              <a:rPr lang="hu-HU" dirty="0" smtClean="0"/>
              <a:t>*A játék leírása, genre: A játék egy Flappy Bird klón platform játék.</a:t>
            </a:r>
          </a:p>
          <a:p>
            <a:endParaRPr lang="hu-HU" dirty="0" smtClean="0"/>
          </a:p>
          <a:p>
            <a:r>
              <a:rPr lang="hu-HU" dirty="0" smtClean="0"/>
              <a:t>*Játékélmény: pontszám, best score, nehezedő pálya (gyorsul, szűkül a rés), plusz ellenség, lövés funkció</a:t>
            </a:r>
          </a:p>
          <a:p>
            <a:endParaRPr lang="hu-HU" dirty="0" smtClean="0"/>
          </a:p>
          <a:p>
            <a:r>
              <a:rPr lang="hu-HU" dirty="0" smtClean="0"/>
              <a:t>*Referenciák:</a:t>
            </a:r>
          </a:p>
          <a:p>
            <a:r>
              <a:rPr lang="hu-HU" dirty="0" smtClean="0"/>
              <a:t>Eredeti: https://flappybird.io/</a:t>
            </a:r>
          </a:p>
          <a:p>
            <a:r>
              <a:rPr lang="hu-HU" dirty="0" smtClean="0"/>
              <a:t>5 klón: https://freefrontend.com/javascript-flappy-bird-games/</a:t>
            </a:r>
          </a:p>
          <a:p>
            <a:endParaRPr lang="hu-HU" dirty="0" smtClean="0"/>
          </a:p>
          <a:p>
            <a:r>
              <a:rPr lang="hu-HU" dirty="0" smtClean="0"/>
              <a:t>*Élményvilág:</a:t>
            </a:r>
          </a:p>
          <a:p>
            <a:r>
              <a:rPr lang="hu-HU" dirty="0" smtClean="0"/>
              <a:t>Egyszerű formák, kezdő programozó hangulat :)</a:t>
            </a:r>
          </a:p>
          <a:p>
            <a:r>
              <a:rPr lang="hu-HU" dirty="0" smtClean="0"/>
              <a:t>Színvilág: kék, zöld, fehér színek. Égkék háttér.</a:t>
            </a:r>
          </a:p>
          <a:p>
            <a:r>
              <a:rPr lang="hu-HU" dirty="0" smtClean="0"/>
              <a:t>hangefektek: akadály elhagyása, ütközés, leesés, lövés</a:t>
            </a:r>
          </a:p>
          <a:p>
            <a:endParaRPr lang="hu-HU" dirty="0" smtClean="0"/>
          </a:p>
          <a:p>
            <a:r>
              <a:rPr lang="hu-HU" dirty="0" smtClean="0"/>
              <a:t>*Story:</a:t>
            </a:r>
          </a:p>
          <a:p>
            <a:r>
              <a:rPr lang="hu-HU" dirty="0" smtClean="0"/>
              <a:t>Repülj, amig csak tudsz.</a:t>
            </a:r>
          </a:p>
          <a:p>
            <a:endParaRPr lang="hu-HU" dirty="0" smtClean="0"/>
          </a:p>
          <a:p>
            <a:r>
              <a:rPr lang="hu-HU" dirty="0" smtClean="0"/>
              <a:t>*Játékmechanika</a:t>
            </a:r>
          </a:p>
          <a:p>
            <a:r>
              <a:rPr lang="hu-HU" dirty="0" smtClean="0"/>
              <a:t>Alap mechanika</a:t>
            </a:r>
          </a:p>
          <a:p>
            <a:r>
              <a:rPr lang="hu-HU" dirty="0" smtClean="0"/>
              <a:t>+400 pixel méretű négyzetes játéktér</a:t>
            </a:r>
          </a:p>
          <a:p>
            <a:endParaRPr lang="hu-HU" dirty="0" smtClean="0"/>
          </a:p>
          <a:p>
            <a:r>
              <a:rPr lang="hu-HU" dirty="0" smtClean="0"/>
              <a:t>+A játékot egy kattintással lehet elindítani</a:t>
            </a:r>
          </a:p>
          <a:p>
            <a:endParaRPr lang="hu-HU" dirty="0" smtClean="0"/>
          </a:p>
          <a:p>
            <a:r>
              <a:rPr lang="hu-HU" dirty="0" smtClean="0"/>
              <a:t>+Madár a bal oldalon van és kb 40 pixel méretű (pálya 10%-a)</a:t>
            </a:r>
          </a:p>
          <a:p>
            <a:endParaRPr lang="hu-HU" dirty="0" smtClean="0"/>
          </a:p>
          <a:p>
            <a:r>
              <a:rPr lang="hu-HU" dirty="0" smtClean="0"/>
              <a:t>+Akadályok jobbról a pálya széléről indulnak és a bal oldalon a madár után mennek ki.</a:t>
            </a:r>
          </a:p>
          <a:p>
            <a:endParaRPr lang="hu-HU" dirty="0" smtClean="0"/>
          </a:p>
          <a:p>
            <a:r>
              <a:rPr lang="hu-HU" dirty="0" smtClean="0"/>
              <a:t>+Egyszerre egy akadály van a pályán.</a:t>
            </a:r>
          </a:p>
          <a:p>
            <a:endParaRPr lang="hu-HU" dirty="0" smtClean="0"/>
          </a:p>
          <a:p>
            <a:r>
              <a:rPr lang="hu-HU" dirty="0" smtClean="0"/>
              <a:t>+Az akadály egy oszlop, amin egy rés van. Ezen kell átirányítani a madarat.</a:t>
            </a:r>
          </a:p>
          <a:p>
            <a:endParaRPr lang="hu-HU" dirty="0" smtClean="0"/>
          </a:p>
          <a:p>
            <a:r>
              <a:rPr lang="hu-HU" dirty="0" smtClean="0"/>
              <a:t>+A játékos egér kattintással irányítja a madarat.</a:t>
            </a:r>
          </a:p>
          <a:p>
            <a:r>
              <a:rPr lang="hu-HU" dirty="0" smtClean="0"/>
              <a:t>Minden kattintás egy felfelé "ugrás". Egyébként a madár kattintás nélkül lefelé esik.</a:t>
            </a:r>
          </a:p>
          <a:p>
            <a:r>
              <a:rPr lang="hu-HU" dirty="0" smtClean="0"/>
              <a:t>Kattintani a játék területén belül kell.</a:t>
            </a:r>
          </a:p>
          <a:p>
            <a:endParaRPr lang="hu-HU" dirty="0" smtClean="0"/>
          </a:p>
          <a:p>
            <a:r>
              <a:rPr lang="hu-HU" dirty="0" smtClean="0"/>
              <a:t>+Úgy kell a játékosnak kattingatni, hogy a közeledő akadályokat kikerülje és átmenjen a résen.</a:t>
            </a:r>
          </a:p>
          <a:p>
            <a:endParaRPr lang="hu-HU" dirty="0" smtClean="0"/>
          </a:p>
          <a:p>
            <a:r>
              <a:rPr lang="hu-HU" dirty="0" smtClean="0"/>
              <a:t>+Egy élete van a madárnak.</a:t>
            </a:r>
          </a:p>
          <a:p>
            <a:endParaRPr lang="hu-HU" dirty="0" smtClean="0"/>
          </a:p>
          <a:p>
            <a:r>
              <a:rPr lang="hu-HU" dirty="0" smtClean="0"/>
              <a:t>+Vége az életnek és a jáéknak, a következő esetekben:</a:t>
            </a:r>
          </a:p>
          <a:p>
            <a:r>
              <a:rPr lang="hu-HU" dirty="0" smtClean="0"/>
              <a:t>Madár kimegy a vászonról fent, vagy lent.</a:t>
            </a:r>
          </a:p>
          <a:p>
            <a:r>
              <a:rPr lang="hu-HU" dirty="0" smtClean="0"/>
              <a:t>Madár ütközik az oszloppal.</a:t>
            </a:r>
          </a:p>
          <a:p>
            <a:endParaRPr lang="hu-HU" dirty="0" smtClean="0"/>
          </a:p>
          <a:p>
            <a:r>
              <a:rPr lang="hu-HU" dirty="0" smtClean="0"/>
              <a:t>+A játék végén megáll a működés</a:t>
            </a:r>
          </a:p>
          <a:p>
            <a:endParaRPr lang="hu-HU" dirty="0" smtClean="0"/>
          </a:p>
          <a:p>
            <a:r>
              <a:rPr lang="hu-HU" dirty="0" smtClean="0"/>
              <a:t>Plusz elemek</a:t>
            </a:r>
          </a:p>
          <a:p>
            <a:r>
              <a:rPr lang="hu-HU" dirty="0" smtClean="0"/>
              <a:t>+A játék az idő előrehaladtával nehezedik:</a:t>
            </a:r>
          </a:p>
          <a:p>
            <a:r>
              <a:rPr lang="hu-HU" dirty="0" smtClean="0"/>
              <a:t>-csökken a rés nagysága</a:t>
            </a:r>
          </a:p>
          <a:p>
            <a:r>
              <a:rPr lang="hu-HU" dirty="0" smtClean="0"/>
              <a:t>-akadályok gyorsulnak</a:t>
            </a:r>
          </a:p>
          <a:p>
            <a:endParaRPr lang="hu-HU" dirty="0" smtClean="0"/>
          </a:p>
          <a:p>
            <a:r>
              <a:rPr lang="hu-HU" dirty="0" smtClean="0"/>
              <a:t>+Ellenség</a:t>
            </a:r>
          </a:p>
          <a:p>
            <a:r>
              <a:rPr lang="hu-HU" dirty="0" smtClean="0"/>
              <a:t>-Időnként ellenség jelenik meg a résben. Ez az elején még ne jöjjön, csak mondjuk 10 akadály után.</a:t>
            </a:r>
          </a:p>
          <a:p>
            <a:r>
              <a:rPr lang="hu-HU" dirty="0" smtClean="0"/>
              <a:t>-Az ellenség legyőzéséhez rá kell az ellenségre kattintani. De ez a kattintás is ugratja a madarat.</a:t>
            </a:r>
          </a:p>
          <a:p>
            <a:r>
              <a:rPr lang="hu-HU" dirty="0" smtClean="0"/>
              <a:t>Az ellenségre kattintás elindít a madártól egy "lövedéket, ami eltalálja az ellenséget és az megsemmisül.</a:t>
            </a:r>
          </a:p>
          <a:p>
            <a:endParaRPr lang="hu-HU" dirty="0" smtClean="0"/>
          </a:p>
          <a:p>
            <a:r>
              <a:rPr lang="hu-HU" dirty="0" smtClean="0"/>
              <a:t>*Technikai háttér</a:t>
            </a:r>
          </a:p>
          <a:p>
            <a:r>
              <a:rPr lang="hu-HU" dirty="0" smtClean="0"/>
              <a:t>+A játék JavaScriptben készül, két fájlban: html és js.</a:t>
            </a:r>
          </a:p>
          <a:p>
            <a:r>
              <a:rPr lang="hu-HU" dirty="0" smtClean="0"/>
              <a:t>+A html háttér és a játék felülete eltérő színű</a:t>
            </a:r>
          </a:p>
          <a:p>
            <a:r>
              <a:rPr lang="hu-HU" dirty="0" smtClean="0"/>
              <a:t>+A játékot a JSBIN.com oldalon készítjük</a:t>
            </a:r>
          </a:p>
          <a:p>
            <a:r>
              <a:rPr lang="hu-HU" dirty="0" smtClean="0"/>
              <a:t>+Grafikához a JS 2d grafika rajzoló elemeit használjuk. Nem használunk külső képet és külső hangot, mert jsbin-ben nincs lehetőség saját file betöltésére.</a:t>
            </a:r>
          </a:p>
          <a:p>
            <a:r>
              <a:rPr lang="hu-HU" dirty="0" smtClean="0"/>
              <a:t>+Az irányításhoz az egér bal gombját használjuk</a:t>
            </a:r>
          </a:p>
          <a:p>
            <a:r>
              <a:rPr lang="hu-HU" dirty="0" smtClean="0"/>
              <a:t>+min 30fps a megjelenítési minőség.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 is írhatunk egyet.</a:t>
            </a:r>
          </a:p>
          <a:p>
            <a:r>
              <a:rPr lang="hu-HU" dirty="0" smtClean="0"/>
              <a:t>A mi játékunk a FlappyBird lesz.</a:t>
            </a:r>
          </a:p>
          <a:p>
            <a:r>
              <a:rPr lang="hu-HU" dirty="0" smtClean="0"/>
              <a:t>Azért ezt választottam, mert egy nagyon egyszerű alapjáték.</a:t>
            </a:r>
          </a:p>
          <a:p>
            <a:r>
              <a:rPr lang="hu-HU" dirty="0" smtClean="0"/>
              <a:t>Viszont nagyon sok elemmel felbővíthető. Tehát aki jobban halad az több tartalmat tud beletenni.</a:t>
            </a:r>
          </a:p>
          <a:p>
            <a:endParaRPr lang="hu-HU" dirty="0" smtClean="0"/>
          </a:p>
          <a:p>
            <a:r>
              <a:rPr lang="hu-HU" dirty="0" smtClean="0"/>
              <a:t>A GDD nagyon egyszerű és nem több, mint egy oldal, de segít, hogy mindíg tudjuk, hogy mit kell csinálni.</a:t>
            </a:r>
          </a:p>
          <a:p>
            <a:r>
              <a:rPr lang="hu-HU" dirty="0" smtClean="0"/>
              <a:t>Ismeritek a FlappyBird játékot? - https://flappybird.io/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GDD</a:t>
            </a:r>
          </a:p>
          <a:p>
            <a:r>
              <a:rPr lang="hu-HU" dirty="0" smtClean="0"/>
              <a:t>*A játék leírása, genre: A játék egy Flappy Bird klón platform játék.</a:t>
            </a:r>
          </a:p>
          <a:p>
            <a:endParaRPr lang="hu-HU" dirty="0" smtClean="0"/>
          </a:p>
          <a:p>
            <a:r>
              <a:rPr lang="hu-HU" dirty="0" smtClean="0"/>
              <a:t>*Játékélmény: pontszám, best score, nehezedő pálya (gyorsul, szűkül a rés), plusz ellenség, lövés funkció</a:t>
            </a:r>
          </a:p>
          <a:p>
            <a:endParaRPr lang="hu-HU" dirty="0" smtClean="0"/>
          </a:p>
          <a:p>
            <a:r>
              <a:rPr lang="hu-HU" dirty="0" smtClean="0"/>
              <a:t>*Referenciák:</a:t>
            </a:r>
          </a:p>
          <a:p>
            <a:r>
              <a:rPr lang="hu-HU" dirty="0" smtClean="0"/>
              <a:t>Eredeti: https://flappybird.io/</a:t>
            </a:r>
          </a:p>
          <a:p>
            <a:r>
              <a:rPr lang="hu-HU" dirty="0" smtClean="0"/>
              <a:t>5 klón: https://freefrontend.com/javascript-flappy-bird-games/</a:t>
            </a:r>
          </a:p>
          <a:p>
            <a:endParaRPr lang="hu-HU" dirty="0" smtClean="0"/>
          </a:p>
          <a:p>
            <a:r>
              <a:rPr lang="hu-HU" dirty="0" smtClean="0"/>
              <a:t>*Élményvilág:</a:t>
            </a:r>
          </a:p>
          <a:p>
            <a:r>
              <a:rPr lang="hu-HU" dirty="0" smtClean="0"/>
              <a:t>Egyszerű formák, kezdő programozó hangulat :)</a:t>
            </a:r>
          </a:p>
          <a:p>
            <a:r>
              <a:rPr lang="hu-HU" dirty="0" smtClean="0"/>
              <a:t>Színvilág: kék, zöld, fehér színek. Égkék háttér.</a:t>
            </a:r>
          </a:p>
          <a:p>
            <a:r>
              <a:rPr lang="hu-HU" dirty="0" smtClean="0"/>
              <a:t>hangefektek: akadály elhagyása, ütközés, leesés, lövés</a:t>
            </a:r>
          </a:p>
          <a:p>
            <a:endParaRPr lang="hu-HU" dirty="0" smtClean="0"/>
          </a:p>
          <a:p>
            <a:r>
              <a:rPr lang="hu-HU" dirty="0" smtClean="0"/>
              <a:t>*Story:</a:t>
            </a:r>
          </a:p>
          <a:p>
            <a:r>
              <a:rPr lang="hu-HU" dirty="0" smtClean="0"/>
              <a:t>Repülj, amig csak tudsz.</a:t>
            </a:r>
          </a:p>
          <a:p>
            <a:endParaRPr lang="hu-HU" dirty="0" smtClean="0"/>
          </a:p>
          <a:p>
            <a:r>
              <a:rPr lang="hu-HU" dirty="0" smtClean="0"/>
              <a:t>*Játékmechanika</a:t>
            </a:r>
          </a:p>
          <a:p>
            <a:r>
              <a:rPr lang="hu-HU" dirty="0" smtClean="0"/>
              <a:t>Alap mechanika</a:t>
            </a:r>
          </a:p>
          <a:p>
            <a:r>
              <a:rPr lang="hu-HU" dirty="0" smtClean="0"/>
              <a:t>+400 pixel méretű négyzetes játéktér</a:t>
            </a:r>
          </a:p>
          <a:p>
            <a:endParaRPr lang="hu-HU" dirty="0" smtClean="0"/>
          </a:p>
          <a:p>
            <a:r>
              <a:rPr lang="hu-HU" dirty="0" smtClean="0"/>
              <a:t>+A játékot egy kattintással lehet elindítani</a:t>
            </a:r>
          </a:p>
          <a:p>
            <a:endParaRPr lang="hu-HU" dirty="0" smtClean="0"/>
          </a:p>
          <a:p>
            <a:r>
              <a:rPr lang="hu-HU" dirty="0" smtClean="0"/>
              <a:t>+Madár a bal oldalon van és kb 40 pixel méretű (pálya 10%-a)</a:t>
            </a:r>
          </a:p>
          <a:p>
            <a:endParaRPr lang="hu-HU" dirty="0" smtClean="0"/>
          </a:p>
          <a:p>
            <a:r>
              <a:rPr lang="hu-HU" dirty="0" smtClean="0"/>
              <a:t>+Akadályok jobbról a pálya széléről indulnak és a bal oldalon a madár után mennek ki.</a:t>
            </a:r>
          </a:p>
          <a:p>
            <a:endParaRPr lang="hu-HU" dirty="0" smtClean="0"/>
          </a:p>
          <a:p>
            <a:r>
              <a:rPr lang="hu-HU" dirty="0" smtClean="0"/>
              <a:t>+Egyszerre egy akadály van a pályán.</a:t>
            </a:r>
          </a:p>
          <a:p>
            <a:endParaRPr lang="hu-HU" dirty="0" smtClean="0"/>
          </a:p>
          <a:p>
            <a:r>
              <a:rPr lang="hu-HU" dirty="0" smtClean="0"/>
              <a:t>+Az akadály egy oszlop, amin egy rés van. Ezen kell átirányítani a madarat.</a:t>
            </a:r>
          </a:p>
          <a:p>
            <a:endParaRPr lang="hu-HU" dirty="0" smtClean="0"/>
          </a:p>
          <a:p>
            <a:r>
              <a:rPr lang="hu-HU" dirty="0" smtClean="0"/>
              <a:t>+A játékos egér kattintással irányítja a madarat.</a:t>
            </a:r>
          </a:p>
          <a:p>
            <a:r>
              <a:rPr lang="hu-HU" dirty="0" smtClean="0"/>
              <a:t>Minden kattintás egy felfelé "ugrás". Egyébként a madár kattintás nélkül lefelé esik.</a:t>
            </a:r>
          </a:p>
          <a:p>
            <a:r>
              <a:rPr lang="hu-HU" dirty="0" smtClean="0"/>
              <a:t>Kattintani a játék területén belül kell.</a:t>
            </a:r>
          </a:p>
          <a:p>
            <a:endParaRPr lang="hu-HU" dirty="0" smtClean="0"/>
          </a:p>
          <a:p>
            <a:r>
              <a:rPr lang="hu-HU" dirty="0" smtClean="0"/>
              <a:t>+Úgy kell a játékosnak kattingatni, hogy a közeledő akadályokat kikerülje és átmenjen a résen.</a:t>
            </a:r>
          </a:p>
          <a:p>
            <a:endParaRPr lang="hu-HU" dirty="0" smtClean="0"/>
          </a:p>
          <a:p>
            <a:r>
              <a:rPr lang="hu-HU" dirty="0" smtClean="0"/>
              <a:t>+Egy élete van a madárnak.</a:t>
            </a:r>
          </a:p>
          <a:p>
            <a:endParaRPr lang="hu-HU" dirty="0" smtClean="0"/>
          </a:p>
          <a:p>
            <a:r>
              <a:rPr lang="hu-HU" dirty="0" smtClean="0"/>
              <a:t>+Vége az életnek és a jáéknak, a következő esetekben:</a:t>
            </a:r>
          </a:p>
          <a:p>
            <a:r>
              <a:rPr lang="hu-HU" dirty="0" smtClean="0"/>
              <a:t>Madár kimegy a vászonról fent, vagy lent.</a:t>
            </a:r>
          </a:p>
          <a:p>
            <a:r>
              <a:rPr lang="hu-HU" dirty="0" smtClean="0"/>
              <a:t>Madár ütközik az oszloppal.</a:t>
            </a:r>
          </a:p>
          <a:p>
            <a:endParaRPr lang="hu-HU" dirty="0" smtClean="0"/>
          </a:p>
          <a:p>
            <a:r>
              <a:rPr lang="hu-HU" dirty="0" smtClean="0"/>
              <a:t>+A játék végén megáll a működés</a:t>
            </a:r>
          </a:p>
          <a:p>
            <a:endParaRPr lang="hu-HU" dirty="0" smtClean="0"/>
          </a:p>
          <a:p>
            <a:r>
              <a:rPr lang="hu-HU" dirty="0" smtClean="0"/>
              <a:t>Plusz elemek</a:t>
            </a:r>
          </a:p>
          <a:p>
            <a:r>
              <a:rPr lang="hu-HU" dirty="0" smtClean="0"/>
              <a:t>+A játék az idő előrehaladtával nehezedik:</a:t>
            </a:r>
          </a:p>
          <a:p>
            <a:r>
              <a:rPr lang="hu-HU" dirty="0" smtClean="0"/>
              <a:t>-csökken a rés nagysága</a:t>
            </a:r>
          </a:p>
          <a:p>
            <a:r>
              <a:rPr lang="hu-HU" dirty="0" smtClean="0"/>
              <a:t>-akadályok gyorsulnak</a:t>
            </a:r>
          </a:p>
          <a:p>
            <a:endParaRPr lang="hu-HU" dirty="0" smtClean="0"/>
          </a:p>
          <a:p>
            <a:r>
              <a:rPr lang="hu-HU" dirty="0" smtClean="0"/>
              <a:t>+Ellenség</a:t>
            </a:r>
          </a:p>
          <a:p>
            <a:r>
              <a:rPr lang="hu-HU" dirty="0" smtClean="0"/>
              <a:t>-Időnként ellenség jelenik meg a résben. Ez az elején még ne jöjjön, csak mondjuk 10 akadály után.</a:t>
            </a:r>
          </a:p>
          <a:p>
            <a:r>
              <a:rPr lang="hu-HU" dirty="0" smtClean="0"/>
              <a:t>-Az ellenség legyőzéséhez rá kell az ellenségre kattintani. De ez a kattintás is ugratja a madarat.</a:t>
            </a:r>
          </a:p>
          <a:p>
            <a:r>
              <a:rPr lang="hu-HU" dirty="0" smtClean="0"/>
              <a:t>Az ellenségre kattintás elindít a madártól egy "lövedéket, ami eltalálja az ellenséget és az megsemmisül.</a:t>
            </a:r>
          </a:p>
          <a:p>
            <a:endParaRPr lang="hu-HU" dirty="0" smtClean="0"/>
          </a:p>
          <a:p>
            <a:r>
              <a:rPr lang="hu-HU" dirty="0" smtClean="0"/>
              <a:t>*Technikai háttér</a:t>
            </a:r>
          </a:p>
          <a:p>
            <a:r>
              <a:rPr lang="hu-HU" dirty="0" smtClean="0"/>
              <a:t>+A játék JavaScriptben készül, két fájlban: html és js.</a:t>
            </a:r>
          </a:p>
          <a:p>
            <a:r>
              <a:rPr lang="hu-HU" dirty="0" smtClean="0"/>
              <a:t>+A html háttér és a játék felülete eltérő színű</a:t>
            </a:r>
          </a:p>
          <a:p>
            <a:r>
              <a:rPr lang="hu-HU" dirty="0" smtClean="0"/>
              <a:t>+A játékot a JSBIN.com oldalon készítjük</a:t>
            </a:r>
          </a:p>
          <a:p>
            <a:r>
              <a:rPr lang="hu-HU" dirty="0" smtClean="0"/>
              <a:t>+Grafikához a JS 2d grafika rajzoló elemeit használjuk. Nem használunk külső képet és külső hangot, mert jsbin-ben nincs lehetőség saját file betöltésére.</a:t>
            </a:r>
          </a:p>
          <a:p>
            <a:r>
              <a:rPr lang="hu-HU" dirty="0" smtClean="0"/>
              <a:t>+Az irányításhoz az egér bal gombját használjuk</a:t>
            </a:r>
          </a:p>
          <a:p>
            <a:r>
              <a:rPr lang="hu-HU" dirty="0" smtClean="0"/>
              <a:t>+min 30fps a megjelenítési minőség.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4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 is írhatunk egyet.</a:t>
            </a:r>
          </a:p>
          <a:p>
            <a:r>
              <a:rPr lang="hu-HU" dirty="0" smtClean="0"/>
              <a:t>A mi játékunk a FlappyBird lesz.</a:t>
            </a:r>
          </a:p>
          <a:p>
            <a:r>
              <a:rPr lang="hu-HU" dirty="0" smtClean="0"/>
              <a:t>Azért ezt választottam, mert egy nagyon egyszerű alapjáték.</a:t>
            </a:r>
          </a:p>
          <a:p>
            <a:r>
              <a:rPr lang="hu-HU" dirty="0" smtClean="0"/>
              <a:t>Viszont nagyon sok elemmel felbővíthető. Tehát aki jobban halad az több tartalmat tud beletenni.</a:t>
            </a:r>
          </a:p>
          <a:p>
            <a:endParaRPr lang="hu-HU" dirty="0" smtClean="0"/>
          </a:p>
          <a:p>
            <a:r>
              <a:rPr lang="hu-HU" dirty="0" smtClean="0"/>
              <a:t>A GDD nagyon egyszerű és nem több, mint egy oldal, de segít, hogy mindíg tudjuk, hogy mit kell csinálni.</a:t>
            </a:r>
          </a:p>
          <a:p>
            <a:r>
              <a:rPr lang="hu-HU" dirty="0" smtClean="0"/>
              <a:t>Ismeritek a FlappyBird játékot? - https://flappybird.io/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*Táblán megrajzolni a játékmechanikát</a:t>
            </a:r>
          </a:p>
          <a:p>
            <a:endParaRPr lang="hu-HU" dirty="0" smtClean="0"/>
          </a:p>
          <a:p>
            <a:r>
              <a:rPr lang="hu-HU" dirty="0" smtClean="0"/>
              <a:t>GDD</a:t>
            </a:r>
          </a:p>
          <a:p>
            <a:r>
              <a:rPr lang="hu-HU" dirty="0" smtClean="0"/>
              <a:t>*A játék leírása, genre: A játék egy Flappy Bird klón platform játék.</a:t>
            </a:r>
          </a:p>
          <a:p>
            <a:endParaRPr lang="hu-HU" dirty="0" smtClean="0"/>
          </a:p>
          <a:p>
            <a:r>
              <a:rPr lang="hu-HU" dirty="0" smtClean="0"/>
              <a:t>*Játékélmény: pontszám, best score, nehezedő pálya (gyorsul, szűkül a rés), plusz ellenség, lövés funkció</a:t>
            </a:r>
          </a:p>
          <a:p>
            <a:endParaRPr lang="hu-HU" dirty="0" smtClean="0"/>
          </a:p>
          <a:p>
            <a:r>
              <a:rPr lang="hu-HU" dirty="0" smtClean="0"/>
              <a:t>*Referenciák:</a:t>
            </a:r>
          </a:p>
          <a:p>
            <a:r>
              <a:rPr lang="hu-HU" dirty="0" smtClean="0"/>
              <a:t>Eredeti: https://flappybird.io/</a:t>
            </a:r>
          </a:p>
          <a:p>
            <a:r>
              <a:rPr lang="hu-HU" dirty="0" smtClean="0"/>
              <a:t>5 klón: https://freefrontend.com/javascript-flappy-bird-games/</a:t>
            </a:r>
          </a:p>
          <a:p>
            <a:endParaRPr lang="hu-HU" dirty="0" smtClean="0"/>
          </a:p>
          <a:p>
            <a:r>
              <a:rPr lang="hu-HU" dirty="0" smtClean="0"/>
              <a:t>*Élményvilág:</a:t>
            </a:r>
          </a:p>
          <a:p>
            <a:r>
              <a:rPr lang="hu-HU" dirty="0" smtClean="0"/>
              <a:t>Egyszerű formák, kezdő programozó hangulat :)</a:t>
            </a:r>
          </a:p>
          <a:p>
            <a:r>
              <a:rPr lang="hu-HU" dirty="0" smtClean="0"/>
              <a:t>Színvilág: kék, zöld, fehér színek. Égkék háttér.</a:t>
            </a:r>
          </a:p>
          <a:p>
            <a:r>
              <a:rPr lang="hu-HU" dirty="0" smtClean="0"/>
              <a:t>hangefektek: akadály elhagyása, ütközés, leesés, lövés</a:t>
            </a:r>
          </a:p>
          <a:p>
            <a:endParaRPr lang="hu-HU" dirty="0" smtClean="0"/>
          </a:p>
          <a:p>
            <a:r>
              <a:rPr lang="hu-HU" dirty="0" smtClean="0"/>
              <a:t>*Story:</a:t>
            </a:r>
          </a:p>
          <a:p>
            <a:r>
              <a:rPr lang="hu-HU" dirty="0" smtClean="0"/>
              <a:t>Repülj, amig csak tudsz.</a:t>
            </a:r>
          </a:p>
          <a:p>
            <a:endParaRPr lang="hu-HU" dirty="0" smtClean="0"/>
          </a:p>
          <a:p>
            <a:r>
              <a:rPr lang="hu-HU" dirty="0" smtClean="0"/>
              <a:t>*Játékmechanika</a:t>
            </a:r>
          </a:p>
          <a:p>
            <a:r>
              <a:rPr lang="hu-HU" dirty="0" smtClean="0"/>
              <a:t>Alap mechanika</a:t>
            </a:r>
          </a:p>
          <a:p>
            <a:r>
              <a:rPr lang="hu-HU" dirty="0" smtClean="0"/>
              <a:t>+400 pixel méretű négyzetes játéktér</a:t>
            </a:r>
          </a:p>
          <a:p>
            <a:endParaRPr lang="hu-HU" dirty="0" smtClean="0"/>
          </a:p>
          <a:p>
            <a:r>
              <a:rPr lang="hu-HU" dirty="0" smtClean="0"/>
              <a:t>+A játékot egy kattintással lehet elindítani</a:t>
            </a:r>
          </a:p>
          <a:p>
            <a:endParaRPr lang="hu-HU" dirty="0" smtClean="0"/>
          </a:p>
          <a:p>
            <a:r>
              <a:rPr lang="hu-HU" dirty="0" smtClean="0"/>
              <a:t>+Madár a bal oldalon van és kb 40 pixel méretű (pálya 10%-a)</a:t>
            </a:r>
          </a:p>
          <a:p>
            <a:endParaRPr lang="hu-HU" dirty="0" smtClean="0"/>
          </a:p>
          <a:p>
            <a:r>
              <a:rPr lang="hu-HU" dirty="0" smtClean="0"/>
              <a:t>+Akadályok jobbról a pálya széléről indulnak és a bal oldalon a madár után mennek ki.</a:t>
            </a:r>
          </a:p>
          <a:p>
            <a:endParaRPr lang="hu-HU" dirty="0" smtClean="0"/>
          </a:p>
          <a:p>
            <a:r>
              <a:rPr lang="hu-HU" dirty="0" smtClean="0"/>
              <a:t>+Egyszerre egy akadály van a pályán.</a:t>
            </a:r>
          </a:p>
          <a:p>
            <a:endParaRPr lang="hu-HU" dirty="0" smtClean="0"/>
          </a:p>
          <a:p>
            <a:r>
              <a:rPr lang="hu-HU" dirty="0" smtClean="0"/>
              <a:t>+Az akadály egy oszlop, amin egy rés van. Ezen kell átirányítani a madarat.</a:t>
            </a:r>
          </a:p>
          <a:p>
            <a:endParaRPr lang="hu-HU" dirty="0" smtClean="0"/>
          </a:p>
          <a:p>
            <a:r>
              <a:rPr lang="hu-HU" dirty="0" smtClean="0"/>
              <a:t>+A játékos egér kattintással irányítja a madarat.</a:t>
            </a:r>
          </a:p>
          <a:p>
            <a:r>
              <a:rPr lang="hu-HU" dirty="0" smtClean="0"/>
              <a:t>Minden kattintás egy felfelé "ugrás". Egyébként a madár kattintás nélkül lefelé esik.</a:t>
            </a:r>
          </a:p>
          <a:p>
            <a:r>
              <a:rPr lang="hu-HU" dirty="0" smtClean="0"/>
              <a:t>Kattintani a játék területén belül kell.</a:t>
            </a:r>
          </a:p>
          <a:p>
            <a:endParaRPr lang="hu-HU" dirty="0" smtClean="0"/>
          </a:p>
          <a:p>
            <a:r>
              <a:rPr lang="hu-HU" dirty="0" smtClean="0"/>
              <a:t>+Úgy kell a játékosnak kattingatni, hogy a közeledő akadályokat kikerülje és átmenjen a résen.</a:t>
            </a:r>
          </a:p>
          <a:p>
            <a:endParaRPr lang="hu-HU" dirty="0" smtClean="0"/>
          </a:p>
          <a:p>
            <a:r>
              <a:rPr lang="hu-HU" dirty="0" smtClean="0"/>
              <a:t>+Egy élete van a madárnak.</a:t>
            </a:r>
          </a:p>
          <a:p>
            <a:endParaRPr lang="hu-HU" dirty="0" smtClean="0"/>
          </a:p>
          <a:p>
            <a:r>
              <a:rPr lang="hu-HU" dirty="0" smtClean="0"/>
              <a:t>+Vége az életnek és a jáéknak, a következő esetekben:</a:t>
            </a:r>
          </a:p>
          <a:p>
            <a:r>
              <a:rPr lang="hu-HU" dirty="0" smtClean="0"/>
              <a:t>Madár kimegy a vászonról fent, vagy lent.</a:t>
            </a:r>
          </a:p>
          <a:p>
            <a:r>
              <a:rPr lang="hu-HU" dirty="0" smtClean="0"/>
              <a:t>Madár ütközik az oszloppal.</a:t>
            </a:r>
          </a:p>
          <a:p>
            <a:endParaRPr lang="hu-HU" dirty="0" smtClean="0"/>
          </a:p>
          <a:p>
            <a:r>
              <a:rPr lang="hu-HU" dirty="0" smtClean="0"/>
              <a:t>+A játék végén megáll a működés</a:t>
            </a:r>
          </a:p>
          <a:p>
            <a:endParaRPr lang="hu-HU" dirty="0" smtClean="0"/>
          </a:p>
          <a:p>
            <a:r>
              <a:rPr lang="hu-HU" dirty="0" smtClean="0"/>
              <a:t>Plusz elemek</a:t>
            </a:r>
          </a:p>
          <a:p>
            <a:r>
              <a:rPr lang="hu-HU" dirty="0" smtClean="0"/>
              <a:t>+A játék az idő előrehaladtával nehezedik:</a:t>
            </a:r>
          </a:p>
          <a:p>
            <a:r>
              <a:rPr lang="hu-HU" dirty="0" smtClean="0"/>
              <a:t>-csökken a rés nagysága</a:t>
            </a:r>
          </a:p>
          <a:p>
            <a:r>
              <a:rPr lang="hu-HU" dirty="0" smtClean="0"/>
              <a:t>-akadályok gyorsulnak</a:t>
            </a:r>
          </a:p>
          <a:p>
            <a:endParaRPr lang="hu-HU" dirty="0" smtClean="0"/>
          </a:p>
          <a:p>
            <a:r>
              <a:rPr lang="hu-HU" dirty="0" smtClean="0"/>
              <a:t>+Ellenség</a:t>
            </a:r>
          </a:p>
          <a:p>
            <a:r>
              <a:rPr lang="hu-HU" dirty="0" smtClean="0"/>
              <a:t>-Időnként ellenség jelenik meg a résben. Ez az elején még ne jöjjön, csak mondjuk 10 akadály után.</a:t>
            </a:r>
          </a:p>
          <a:p>
            <a:r>
              <a:rPr lang="hu-HU" dirty="0" smtClean="0"/>
              <a:t>-Az ellenség legyőzéséhez rá kell az ellenségre kattintani. De ez a kattintás is ugratja a madarat.</a:t>
            </a:r>
          </a:p>
          <a:p>
            <a:r>
              <a:rPr lang="hu-HU" dirty="0" smtClean="0"/>
              <a:t>Az ellenségre kattintás elindít a madártól egy "lövedéket, ami eltalálja az ellenséget és az megsemmisül.</a:t>
            </a:r>
          </a:p>
          <a:p>
            <a:endParaRPr lang="hu-HU" dirty="0" smtClean="0"/>
          </a:p>
          <a:p>
            <a:r>
              <a:rPr lang="hu-HU" dirty="0" smtClean="0"/>
              <a:t>*Technikai háttér</a:t>
            </a:r>
          </a:p>
          <a:p>
            <a:r>
              <a:rPr lang="hu-HU" dirty="0" smtClean="0"/>
              <a:t>+A játék JavaScriptben készül, két fájlban: html és js.</a:t>
            </a:r>
          </a:p>
          <a:p>
            <a:r>
              <a:rPr lang="hu-HU" dirty="0" smtClean="0"/>
              <a:t>+A html háttér és a játék felülete eltérő színű</a:t>
            </a:r>
          </a:p>
          <a:p>
            <a:r>
              <a:rPr lang="hu-HU" dirty="0" smtClean="0"/>
              <a:t>+A játékot a JSBIN.com oldalon készítjük</a:t>
            </a:r>
          </a:p>
          <a:p>
            <a:r>
              <a:rPr lang="hu-HU" dirty="0" smtClean="0"/>
              <a:t>+Grafikához a JS 2d grafika rajzoló elemeit használjuk. Nem használunk külső képet és külső hangot, mert jsbin-ben nincs lehetőség saját file betöltésére.</a:t>
            </a:r>
          </a:p>
          <a:p>
            <a:r>
              <a:rPr lang="hu-HU" dirty="0" smtClean="0"/>
              <a:t>+Az irányításhoz az egér bal gombját használjuk</a:t>
            </a:r>
          </a:p>
          <a:p>
            <a:r>
              <a:rPr lang="hu-HU" dirty="0" smtClean="0"/>
              <a:t>+min 30fps a megjelenítési minőség.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4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Kétféle megközelítés létezik programozáskor.</a:t>
            </a:r>
          </a:p>
          <a:p>
            <a:r>
              <a:rPr lang="hu-HU" dirty="0" smtClean="0"/>
              <a:t>Lehet alulról és felülről épitkezni.</a:t>
            </a:r>
          </a:p>
          <a:p>
            <a:endParaRPr lang="hu-HU" dirty="0" smtClean="0"/>
          </a:p>
          <a:p>
            <a:r>
              <a:rPr lang="hu-HU" dirty="0" smtClean="0"/>
              <a:t>Alulról épitkezéskor, elöszőr minden apró dolgot külön megcsinálunk.</a:t>
            </a:r>
          </a:p>
          <a:p>
            <a:r>
              <a:rPr lang="hu-HU" dirty="0" smtClean="0"/>
              <a:t>Ezeket speciális tesztelési környezetekben kipróbáljuk</a:t>
            </a:r>
          </a:p>
          <a:p>
            <a:r>
              <a:rPr lang="hu-HU" dirty="0" smtClean="0"/>
              <a:t>Aztán összerakjuk ezekből a játékot.</a:t>
            </a:r>
          </a:p>
          <a:p>
            <a:endParaRPr lang="hu-HU" dirty="0" smtClean="0"/>
          </a:p>
          <a:p>
            <a:r>
              <a:rPr lang="hu-HU" dirty="0" smtClean="0"/>
              <a:t>Felülről épitkezéskor. Elöszőr megcsináljuk a játék működő vázát, ami már önmagában is fut, csak nem csinál semmit.</a:t>
            </a:r>
          </a:p>
          <a:p>
            <a:r>
              <a:rPr lang="hu-HU" dirty="0" smtClean="0"/>
              <a:t>Majd ezt feltöltjük tartalommal és egyre több dolog működik.</a:t>
            </a:r>
          </a:p>
          <a:p>
            <a:endParaRPr lang="hu-HU" dirty="0" smtClean="0"/>
          </a:p>
          <a:p>
            <a:r>
              <a:rPr lang="hu-HU" dirty="0" smtClean="0"/>
              <a:t>A felülről épitkezést ajánlom: hamar kapunk mindenről visszajelzést, folyamatosan lesz működő játékunk.</a:t>
            </a:r>
          </a:p>
          <a:p>
            <a:r>
              <a:rPr lang="hu-HU" dirty="0" smtClean="0"/>
              <a:t>Sok szempontból elterjedteb megközelitás</a:t>
            </a:r>
          </a:p>
          <a:p>
            <a:r>
              <a:rPr lang="hu-HU" dirty="0" smtClean="0"/>
              <a:t>Az egyik manapság elterjedt agilis módszertan is erre a megoldásra épűl.</a:t>
            </a:r>
          </a:p>
          <a:p>
            <a:endParaRPr lang="hu-HU" dirty="0" smtClean="0"/>
          </a:p>
          <a:p>
            <a:r>
              <a:rPr lang="hu-HU" dirty="0" smtClean="0"/>
              <a:t>Tulajdonképpen a folyamatábrában leírtakat készítjük el egy önmagáben is működő keretben.</a:t>
            </a:r>
          </a:p>
          <a:p>
            <a:r>
              <a:rPr lang="hu-HU" dirty="0" smtClean="0"/>
              <a:t>Menet közben a működés szimulálásához használunk konzol kiírásokat. Ezt a végén el lehet tünteni, hgy ne lassítsanak, de menetközben hasznosak lesznek.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4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endParaRPr lang="hu-HU" sz="1200" dirty="0" smtClean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b="1" dirty="0" smtClean="0">
                <a:solidFill>
                  <a:srgbClr val="7030A0"/>
                </a:solidFill>
              </a:rPr>
              <a:t>myFlappyBird01.htm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b="0" dirty="0" smtClean="0">
                <a:solidFill>
                  <a:srgbClr val="7030A0"/>
                </a:solidFill>
              </a:rPr>
              <a:t>Ahogy fejlődik a program többször át fogjuk variálni.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b="0" dirty="0" smtClean="0">
                <a:solidFill>
                  <a:srgbClr val="7030A0"/>
                </a:solidFill>
              </a:rPr>
              <a:t>Azért számozzuk, hogy ezek a verziók megmaradjanak a késöbbiekre, ha újra át akarjátok nézni, hogy mikor milyen lépéseket hogyan oldottunk meg.</a:t>
            </a:r>
            <a:endParaRPr lang="hu-HU" sz="1200" b="0" dirty="0" smtClean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endParaRPr lang="hu-HU" sz="1200" dirty="0" smtClean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endParaRPr lang="hu-HU" sz="1200" dirty="0" smtClean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endParaRPr lang="hu-HU" sz="1200" dirty="0" smtClean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&lt;!doctype html&gt; - tudatjuk a böngészővel, hogymit várhat feldolgozáskor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&lt;html&gt;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&lt;title&gt;My FlappyBird game&lt;/title&gt; - Ez jelenik</a:t>
            </a:r>
            <a:r>
              <a:rPr lang="hu-HU" sz="1200" baseline="0" dirty="0" smtClean="0">
                <a:solidFill>
                  <a:schemeClr val="bg1"/>
                </a:solidFill>
              </a:rPr>
              <a:t> meg a böngésző tetején</a:t>
            </a:r>
            <a:endParaRPr lang="hu-HU" sz="1200" dirty="0" smtClean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&lt;meta charset="UTF-8"&gt; - he esetleg lesz kiírás, akkor magyar ékezetes karaktereket is jól kezeli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&lt;body style="background: #111; text-align: center;"&gt; - minden kerüljön középre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  &lt;canvas id="myCanvas" width="400" height="400"&gt; &lt;/canvas&gt; - A munkaterületünk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  &lt;script src="myFlappyBird01.js"&gt;&lt;/script&gt; - ebben lesz a programunk kódja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&lt;/body&gt;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4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endParaRPr lang="hu-HU" sz="1200" dirty="0" smtClean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b="1" dirty="0" smtClean="0">
                <a:solidFill>
                  <a:srgbClr val="7030A0"/>
                </a:solidFill>
              </a:rPr>
              <a:t>myFlappyBird01.htm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b="0" dirty="0" smtClean="0">
                <a:solidFill>
                  <a:srgbClr val="7030A0"/>
                </a:solidFill>
              </a:rPr>
              <a:t>Ahogy fejlődik a program többször át fogjuk variálni.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b="0" dirty="0" smtClean="0">
                <a:solidFill>
                  <a:srgbClr val="7030A0"/>
                </a:solidFill>
              </a:rPr>
              <a:t>Azért számozzuk, hogy ezek a verziók megmaradjanak a késöbbiekre, ha újra át akarjátok nézni, hogy mikor milyen lépéseket hogyan oldottunk meg.</a:t>
            </a:r>
            <a:endParaRPr lang="hu-HU" sz="1200" b="0" dirty="0" smtClean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endParaRPr lang="hu-HU" sz="1200" dirty="0" smtClean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endParaRPr lang="hu-HU" sz="1200" dirty="0" smtClean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endParaRPr lang="hu-HU" sz="1200" dirty="0" smtClean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&lt;!doctype html&gt; - tudatjuk a böngészővel, hogymit várhat feldolgozáskor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&lt;html&gt;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&lt;title&gt;My FlappyBird game&lt;/title&gt; - Ez jelenik</a:t>
            </a:r>
            <a:r>
              <a:rPr lang="hu-HU" sz="1200" baseline="0" dirty="0" smtClean="0">
                <a:solidFill>
                  <a:schemeClr val="bg1"/>
                </a:solidFill>
              </a:rPr>
              <a:t> meg a böngésző tetején</a:t>
            </a:r>
            <a:endParaRPr lang="hu-HU" sz="1200" dirty="0" smtClean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&lt;meta charset="UTF-8"&gt; - he esetleg lesz kiírás, akkor magyar ékezetes karaktereket is jól kezeli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&lt;body style="background: #111; text-align: center;"&gt; - minden kerüljön középre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  &lt;canvas id="myCanvas" width="400" height="400"&gt; &lt;/canvas&gt; - A munkaterületünk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  &lt;script src="myFlappyBird01.js"&gt;&lt;/script&gt; - ebben lesz a programunk kódja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&lt;/body&gt;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7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7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1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3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16913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1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3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lappybird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frontend.com/javascript-flappy-bird-game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45" y="404664"/>
            <a:ext cx="8892480" cy="936104"/>
          </a:xfrm>
        </p:spPr>
        <p:txBody>
          <a:bodyPr>
            <a:normAutofit/>
          </a:bodyPr>
          <a:lstStyle/>
          <a:p>
            <a:r>
              <a:rPr lang="hu-HU" sz="3600" b="0" cap="none" dirty="0" smtClean="0">
                <a:solidFill>
                  <a:srgbClr val="FFFF00"/>
                </a:solidFill>
                <a:latin typeface="Arial" pitchFamily="34" charset="0"/>
              </a:rPr>
              <a:t>#include </a:t>
            </a:r>
            <a:r>
              <a:rPr lang="hu-HU" b="0" cap="none" dirty="0" smtClean="0">
                <a:solidFill>
                  <a:srgbClr val="FFFF00"/>
                </a:solidFill>
                <a:latin typeface="Arial" pitchFamily="34" charset="0"/>
              </a:rPr>
              <a:t>&lt;</a:t>
            </a:r>
            <a:r>
              <a:rPr lang="hu-HU" sz="3600" b="0" cap="none" dirty="0" smtClean="0">
                <a:latin typeface="Arial" pitchFamily="34" charset="0"/>
              </a:rPr>
              <a:t>GameDev</a:t>
            </a:r>
            <a:r>
              <a:rPr lang="hu-HU" sz="3600" b="0" cap="none" dirty="0" smtClean="0">
                <a:solidFill>
                  <a:srgbClr val="FFFF00"/>
                </a:solidFill>
                <a:latin typeface="Arial" pitchFamily="34" charset="0"/>
              </a:rPr>
              <a:t>4</a:t>
            </a:r>
            <a:r>
              <a:rPr lang="hu-HU" sz="3600" b="0" cap="none" dirty="0" smtClean="0">
                <a:latin typeface="Arial" pitchFamily="34" charset="0"/>
              </a:rPr>
              <a:t>Beginners-4.h</a:t>
            </a:r>
            <a:r>
              <a:rPr lang="hu-HU" b="0" cap="none" dirty="0" smtClean="0">
                <a:solidFill>
                  <a:srgbClr val="FFFF00"/>
                </a:solidFill>
                <a:latin typeface="Arial" pitchFamily="34" charset="0"/>
              </a:rPr>
              <a:t>&gt;</a:t>
            </a:r>
            <a:endParaRPr lang="en-US" b="0" cap="none" dirty="0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952" y="29344"/>
            <a:ext cx="6480048" cy="384448"/>
          </a:xfrm>
        </p:spPr>
        <p:txBody>
          <a:bodyPr>
            <a:normAutofit/>
          </a:bodyPr>
          <a:lstStyle/>
          <a:p>
            <a:r>
              <a:rPr lang="hu-HU" dirty="0" smtClean="0"/>
              <a:t>Funny, easy and usefull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841527"/>
            <a:ext cx="1905000" cy="149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249" y="1360389"/>
            <a:ext cx="2262188" cy="148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219" y="4365104"/>
            <a:ext cx="4589783" cy="249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365104"/>
            <a:ext cx="4537173" cy="249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60389"/>
            <a:ext cx="2181674" cy="148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" t="3399" r="2458" b="4253"/>
          <a:stretch/>
        </p:blipFill>
        <p:spPr bwMode="auto">
          <a:xfrm>
            <a:off x="4085249" y="2841525"/>
            <a:ext cx="2262188" cy="1523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7" t="16518" r="13020" b="8908"/>
          <a:stretch/>
        </p:blipFill>
        <p:spPr bwMode="auto">
          <a:xfrm>
            <a:off x="2181673" y="1360389"/>
            <a:ext cx="1905000" cy="148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2" y="2841527"/>
            <a:ext cx="2180249" cy="149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t="5090" r="5" b="5533"/>
          <a:stretch/>
        </p:blipFill>
        <p:spPr bwMode="auto">
          <a:xfrm>
            <a:off x="6372000" y="1360389"/>
            <a:ext cx="2772000" cy="3004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67" y="2371266"/>
            <a:ext cx="7712221" cy="4317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3732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Váltsunk profi eszközre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793034"/>
            <a:ext cx="6192688" cy="1617916"/>
          </a:xfrm>
        </p:spPr>
        <p:txBody>
          <a:bodyPr>
            <a:normAutofit fontScale="400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FBA629"/>
                </a:solidFill>
              </a:rPr>
              <a:t>Kód és működés, fejlesztői eszközök egy helyen - </a:t>
            </a:r>
            <a:r>
              <a:rPr lang="hu-HU" sz="4400" b="1" dirty="0" smtClean="0">
                <a:solidFill>
                  <a:srgbClr val="FBA629"/>
                </a:solidFill>
              </a:rPr>
              <a:t>IDE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FBA629"/>
                </a:solidFill>
              </a:rPr>
              <a:t>Első ránézésre bonyolult, de nem az.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FBA629"/>
                </a:solidFill>
              </a:rPr>
              <a:t>Elemek interaktív kapcsolata: objektum listában vagy kódtérképen kattintva a forrásfájlban a függvényhez ugrik.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524328" y="1844824"/>
            <a:ext cx="1440160" cy="576064"/>
          </a:xfrm>
          <a:prstGeom prst="wedgeRectCallout">
            <a:avLst>
              <a:gd name="adj1" fmla="val -55941"/>
              <a:gd name="adj2" fmla="val 196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Eredmény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2620419" y="2269571"/>
            <a:ext cx="1440160" cy="576064"/>
          </a:xfrm>
          <a:prstGeom prst="wedgeRectCallout">
            <a:avLst>
              <a:gd name="adj1" fmla="val 21708"/>
              <a:gd name="adj2" fmla="val 13297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JS kód szín kiemeléssel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5937389" y="1834885"/>
            <a:ext cx="1440160" cy="576064"/>
          </a:xfrm>
          <a:prstGeom prst="wedgeRectCallout">
            <a:avLst>
              <a:gd name="adj1" fmla="val -43039"/>
              <a:gd name="adj2" fmla="val 1856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Kód térkép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563" y="3584723"/>
            <a:ext cx="2878410" cy="1545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ular Callout 11"/>
          <p:cNvSpPr/>
          <p:nvPr/>
        </p:nvSpPr>
        <p:spPr>
          <a:xfrm>
            <a:off x="172147" y="2343541"/>
            <a:ext cx="1440160" cy="576064"/>
          </a:xfrm>
          <a:prstGeom prst="wedgeRectCallout">
            <a:avLst>
              <a:gd name="adj1" fmla="val 77090"/>
              <a:gd name="adj2" fmla="val 12830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Forrás állományok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112106" y="3584723"/>
            <a:ext cx="1512168" cy="1224136"/>
          </a:xfrm>
          <a:prstGeom prst="wedgeRectCallout">
            <a:avLst>
              <a:gd name="adj1" fmla="val 78956"/>
              <a:gd name="adj2" fmla="val 690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objektum lista:</a:t>
            </a:r>
          </a:p>
          <a:p>
            <a:pPr algn="ctr"/>
            <a:r>
              <a:rPr lang="hu-HU" dirty="0" smtClean="0"/>
              <a:t>-függvények</a:t>
            </a:r>
          </a:p>
          <a:p>
            <a:pPr algn="ctr"/>
            <a:r>
              <a:rPr lang="hu-HU" dirty="0" smtClean="0"/>
              <a:t>-változók</a:t>
            </a:r>
            <a:endParaRPr lang="en-US" dirty="0"/>
          </a:p>
        </p:txBody>
      </p:sp>
      <p:sp>
        <p:nvSpPr>
          <p:cNvPr id="18" name="Rectangular Callout 17"/>
          <p:cNvSpPr/>
          <p:nvPr/>
        </p:nvSpPr>
        <p:spPr>
          <a:xfrm>
            <a:off x="4255243" y="2159870"/>
            <a:ext cx="1440160" cy="943405"/>
          </a:xfrm>
          <a:prstGeom prst="wedgeRectCallout">
            <a:avLst>
              <a:gd name="adj1" fmla="val -38797"/>
              <a:gd name="adj2" fmla="val 1114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JS kód gépelés kisegítő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4860032" y="4554392"/>
            <a:ext cx="1440160" cy="576064"/>
          </a:xfrm>
          <a:prstGeom prst="wedgeRectCallout">
            <a:avLst>
              <a:gd name="adj1" fmla="val -55941"/>
              <a:gd name="adj2" fmla="val 196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HTML kód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3732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Környezet beállítása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320" y="980730"/>
            <a:ext cx="8784976" cy="5444279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Fejlesztői keretrendszer elindítása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File / New Window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Welcome </a:t>
            </a:r>
            <a:r>
              <a:rPr lang="hu-HU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tab</a:t>
            </a:r>
            <a:r>
              <a:rPr lang="hu-HU" sz="4400" dirty="0" smtClean="0">
                <a:solidFill>
                  <a:srgbClr val="00B0F0"/>
                </a:solidFill>
              </a:rPr>
              <a:t>-on Start / Open folder -&gt; </a:t>
            </a:r>
            <a:r>
              <a:rPr lang="hu-HU" sz="4400" dirty="0" smtClean="0"/>
              <a:t>gamedev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Welcome</a:t>
            </a:r>
            <a:r>
              <a:rPr lang="hu-HU" sz="4400" dirty="0" smtClean="0">
                <a:solidFill>
                  <a:srgbClr val="00B0F0"/>
                </a:solidFill>
              </a:rPr>
              <a:t> panel bezárása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Forrásállományok helyén látszik a </a:t>
            </a:r>
            <a:r>
              <a:rPr lang="hu-HU" sz="4400" dirty="0" smtClean="0"/>
              <a:t>myFlappyBird.html</a:t>
            </a:r>
            <a:r>
              <a:rPr lang="hu-HU" sz="4400" dirty="0" smtClean="0">
                <a:solidFill>
                  <a:srgbClr val="00B0F0"/>
                </a:solidFill>
              </a:rPr>
              <a:t> – nyissuk meg dupla kattintással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File / New File – uj </a:t>
            </a:r>
            <a:r>
              <a:rPr lang="hu-HU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tab</a:t>
            </a:r>
            <a:r>
              <a:rPr lang="hu-HU" sz="4400" dirty="0" smtClean="0">
                <a:solidFill>
                  <a:srgbClr val="00B0F0"/>
                </a:solidFill>
              </a:rPr>
              <a:t>-on jön létre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Mentés: CTRL+S  </a:t>
            </a:r>
            <a:r>
              <a:rPr lang="hu-HU" sz="4400" dirty="0" smtClean="0"/>
              <a:t>myFlappyBird.js</a:t>
            </a:r>
            <a:endParaRPr lang="hu-HU" sz="4400" dirty="0" smtClean="0">
              <a:solidFill>
                <a:srgbClr val="00B0F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endParaRPr lang="hu-HU" sz="4400" dirty="0" smtClean="0">
              <a:solidFill>
                <a:srgbClr val="FBA629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endParaRPr lang="hu-HU" sz="4400" dirty="0" smtClean="0">
              <a:solidFill>
                <a:srgbClr val="FBA629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endParaRPr lang="hu-HU" sz="4400" dirty="0" smtClean="0">
              <a:solidFill>
                <a:srgbClr val="FBA6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0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3732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Környezet beállítása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84976" cy="5877272"/>
          </a:xfrm>
        </p:spPr>
        <p:txBody>
          <a:bodyPr>
            <a:normAutofit fontScale="70000" lnSpcReduction="20000"/>
          </a:bodyPr>
          <a:lstStyle/>
          <a:p>
            <a:pPr marL="0">
              <a:spcBef>
                <a:spcPts val="0"/>
              </a:spcBef>
              <a:spcAft>
                <a:spcPts val="18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Jobb klikk </a:t>
            </a:r>
            <a:r>
              <a:rPr lang="hu-HU" sz="4400" dirty="0" smtClean="0"/>
              <a:t>myFlappyBird01.html</a:t>
            </a:r>
            <a:r>
              <a:rPr lang="hu-HU" sz="4400" dirty="0" smtClean="0">
                <a:solidFill>
                  <a:srgbClr val="00B0F0"/>
                </a:solidFill>
              </a:rPr>
              <a:t> </a:t>
            </a:r>
            <a:r>
              <a:rPr lang="hu-HU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tab</a:t>
            </a:r>
            <a:r>
              <a:rPr lang="hu-HU" sz="4400" dirty="0" smtClean="0">
                <a:solidFill>
                  <a:srgbClr val="00B0F0"/>
                </a:solidFill>
              </a:rPr>
              <a:t>-on + </a:t>
            </a:r>
            <a:r>
              <a:rPr lang="hu-HU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Split Right</a:t>
            </a:r>
          </a:p>
          <a:p>
            <a:pPr marL="0">
              <a:spcBef>
                <a:spcPts val="0"/>
              </a:spcBef>
              <a:spcAft>
                <a:spcPts val="18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Jobb oldalon megjelenő html </a:t>
            </a:r>
            <a:r>
              <a:rPr lang="hu-HU" sz="4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tab</a:t>
            </a:r>
            <a:r>
              <a:rPr lang="hu-HU" sz="4400" dirty="0" smtClean="0">
                <a:solidFill>
                  <a:srgbClr val="00B0F0"/>
                </a:solidFill>
              </a:rPr>
              <a:t>-on jobb klikk + </a:t>
            </a:r>
            <a:r>
              <a:rPr lang="hu-HU" sz="4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Open Preview</a:t>
            </a:r>
          </a:p>
          <a:p>
            <a:pPr marL="0">
              <a:spcBef>
                <a:spcPts val="0"/>
              </a:spcBef>
              <a:spcAft>
                <a:spcPts val="18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Baloldali </a:t>
            </a:r>
            <a:r>
              <a:rPr lang="hu-HU" sz="4400" dirty="0">
                <a:solidFill>
                  <a:srgbClr val="00B0F0"/>
                </a:solidFill>
              </a:rPr>
              <a:t>html </a:t>
            </a:r>
            <a:r>
              <a:rPr lang="hu-HU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tab</a:t>
            </a:r>
            <a:r>
              <a:rPr lang="hu-HU" sz="4400" dirty="0" smtClean="0">
                <a:solidFill>
                  <a:srgbClr val="00B0F0"/>
                </a:solidFill>
              </a:rPr>
              <a:t>-on jobb klikk + </a:t>
            </a:r>
            <a:r>
              <a:rPr lang="hu-HU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Split </a:t>
            </a:r>
            <a:r>
              <a:rPr lang="hu-HU" sz="4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Down</a:t>
            </a:r>
            <a:endParaRPr lang="hu-HU" sz="4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0">
              <a:spcBef>
                <a:spcPts val="0"/>
              </a:spcBef>
              <a:spcAft>
                <a:spcPts val="18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 Bal felső </a:t>
            </a:r>
            <a:r>
              <a:rPr lang="hu-HU" sz="4400" dirty="0">
                <a:solidFill>
                  <a:srgbClr val="00B0F0"/>
                </a:solidFill>
              </a:rPr>
              <a:t>html </a:t>
            </a:r>
            <a:r>
              <a:rPr lang="hu-HU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tab</a:t>
            </a:r>
            <a:r>
              <a:rPr lang="hu-HU" sz="4400" dirty="0">
                <a:solidFill>
                  <a:srgbClr val="00B0F0"/>
                </a:solidFill>
              </a:rPr>
              <a:t> </a:t>
            </a:r>
            <a:r>
              <a:rPr lang="hu-HU" sz="4400" dirty="0" smtClean="0">
                <a:solidFill>
                  <a:srgbClr val="00B0F0"/>
                </a:solidFill>
              </a:rPr>
              <a:t>bezárása</a:t>
            </a:r>
          </a:p>
          <a:p>
            <a:pPr marL="0">
              <a:spcBef>
                <a:spcPts val="0"/>
              </a:spcBef>
              <a:spcAft>
                <a:spcPts val="18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Baloldalon objektumlista (</a:t>
            </a:r>
            <a:r>
              <a:rPr lang="hu-HU" sz="4400" dirty="0" smtClean="0"/>
              <a:t>Outline</a:t>
            </a:r>
            <a:r>
              <a:rPr lang="hu-HU" sz="4400" dirty="0" smtClean="0">
                <a:solidFill>
                  <a:srgbClr val="00B0F0"/>
                </a:solidFill>
              </a:rPr>
              <a:t>) kinyitása</a:t>
            </a:r>
          </a:p>
          <a:p>
            <a:pPr marL="0">
              <a:spcBef>
                <a:spcPts val="0"/>
              </a:spcBef>
              <a:spcAft>
                <a:spcPts val="18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A panelek a szélüknél fogva méretezhetőek.</a:t>
            </a:r>
          </a:p>
          <a:p>
            <a:pPr marL="0">
              <a:spcBef>
                <a:spcPts val="0"/>
              </a:spcBef>
              <a:spcAft>
                <a:spcPts val="18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A JS forrást tartalmazó panel a lehető legnagyobb legyen</a:t>
            </a:r>
            <a:endParaRPr lang="hu-HU" sz="4400" dirty="0" smtClean="0">
              <a:solidFill>
                <a:srgbClr val="FBA6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22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764704"/>
          </a:xfrm>
        </p:spPr>
        <p:txBody>
          <a:bodyPr lIns="0" tIns="0" rIns="0" bIns="0"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Beállított környezet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3" y="1523626"/>
            <a:ext cx="8248036" cy="4641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908720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Már majdnem programozunk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5949280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400" b="1" dirty="0" smtClean="0"/>
              <a:t>myFlappyBird01.js</a:t>
            </a:r>
            <a:r>
              <a:rPr lang="hu-HU" sz="4400" b="1" dirty="0" smtClean="0">
                <a:solidFill>
                  <a:srgbClr val="00B0F0"/>
                </a:solidFill>
              </a:rPr>
              <a:t> szerkesztése</a:t>
            </a:r>
            <a:endParaRPr lang="hu-HU" sz="4400" b="1" dirty="0" smtClean="0">
              <a:solidFill>
                <a:srgbClr val="00B0F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rgbClr val="00B0F0"/>
                </a:solidFill>
              </a:rPr>
              <a:t>Elöszőr kommentekkel jelöljük ki a területeket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4400" b="1" dirty="0" smtClean="0">
                <a:solidFill>
                  <a:srgbClr val="00B050"/>
                </a:solidFill>
              </a:rPr>
              <a:t>///////////////////////////////////////////////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4400" b="1" dirty="0" smtClean="0">
                <a:solidFill>
                  <a:srgbClr val="00B050"/>
                </a:solidFill>
              </a:rPr>
              <a:t>//////  Terület elnevezése //////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4400" b="1" dirty="0" smtClean="0">
                <a:solidFill>
                  <a:srgbClr val="00B050"/>
                </a:solidFill>
              </a:rPr>
              <a:t>///////////////////////////////////////////////</a:t>
            </a:r>
          </a:p>
          <a:p>
            <a:pPr marL="571500" indent="-571500">
              <a:spcBef>
                <a:spcPts val="0"/>
              </a:spcBef>
              <a:buFont typeface="Wingdings" pitchFamily="2" charset="2"/>
              <a:buChar char="ü"/>
            </a:pPr>
            <a:r>
              <a:rPr lang="hu-HU" sz="4400" b="1" dirty="0" smtClean="0">
                <a:solidFill>
                  <a:srgbClr val="00B050"/>
                </a:solidFill>
              </a:rPr>
              <a:t>Event handlers</a:t>
            </a:r>
          </a:p>
          <a:p>
            <a:pPr marL="571500" indent="-571500">
              <a:spcBef>
                <a:spcPts val="0"/>
              </a:spcBef>
              <a:buFont typeface="Wingdings" pitchFamily="2" charset="2"/>
              <a:buChar char="ü"/>
            </a:pPr>
            <a:r>
              <a:rPr lang="hu-HU" sz="4400" b="1" dirty="0" smtClean="0">
                <a:solidFill>
                  <a:srgbClr val="00B050"/>
                </a:solidFill>
              </a:rPr>
              <a:t>Functions</a:t>
            </a:r>
          </a:p>
          <a:p>
            <a:pPr marL="571500" indent="-571500">
              <a:spcBef>
                <a:spcPts val="0"/>
              </a:spcBef>
              <a:buFont typeface="Wingdings" pitchFamily="2" charset="2"/>
              <a:buChar char="ü"/>
            </a:pPr>
            <a:r>
              <a:rPr lang="hu-HU" sz="4400" b="1" dirty="0" smtClean="0">
                <a:solidFill>
                  <a:srgbClr val="00B050"/>
                </a:solidFill>
              </a:rPr>
              <a:t>Game Loop</a:t>
            </a:r>
          </a:p>
          <a:p>
            <a:pPr marL="571500" indent="-571500">
              <a:spcBef>
                <a:spcPts val="0"/>
              </a:spcBef>
              <a:buFont typeface="Wingdings" pitchFamily="2" charset="2"/>
              <a:buChar char="ü"/>
            </a:pPr>
            <a:r>
              <a:rPr lang="hu-HU" sz="4400" b="1" dirty="0" smtClean="0">
                <a:solidFill>
                  <a:srgbClr val="00B050"/>
                </a:solidFill>
              </a:rPr>
              <a:t>Main</a:t>
            </a:r>
          </a:p>
          <a:p>
            <a:pPr marL="0" indent="0">
              <a:spcBef>
                <a:spcPts val="0"/>
              </a:spcBef>
              <a:buNone/>
            </a:pPr>
            <a:endParaRPr lang="hu-HU" sz="4400" b="1" dirty="0" smtClean="0">
              <a:solidFill>
                <a:srgbClr val="00B050"/>
              </a:solidFill>
            </a:endParaRPr>
          </a:p>
          <a:p>
            <a:pPr marL="571500" indent="-571500">
              <a:spcBef>
                <a:spcPts val="0"/>
              </a:spcBef>
              <a:buFont typeface="Wingdings" pitchFamily="2" charset="2"/>
              <a:buChar char="Ø"/>
            </a:pPr>
            <a:r>
              <a:rPr lang="hu-HU" sz="4400" b="1" dirty="0" smtClean="0">
                <a:solidFill>
                  <a:srgbClr val="00B0F0"/>
                </a:solidFill>
              </a:rPr>
              <a:t>A program váza ugyan az, mint elözőleg a kapj el programé volt</a:t>
            </a:r>
          </a:p>
          <a:p>
            <a:pPr marL="873252" lvl="1" indent="-571500">
              <a:spcBef>
                <a:spcPts val="0"/>
              </a:spcBef>
              <a:buFont typeface="Wingdings" pitchFamily="2" charset="2"/>
              <a:buChar char="Ø"/>
            </a:pPr>
            <a:r>
              <a:rPr lang="hu-HU" sz="4000" b="1" dirty="0" smtClean="0">
                <a:solidFill>
                  <a:srgbClr val="00B0F0"/>
                </a:solidFill>
              </a:rPr>
              <a:t>Két objektum</a:t>
            </a:r>
            <a:r>
              <a:rPr lang="hu-HU" sz="3600" b="1" dirty="0" smtClean="0">
                <a:solidFill>
                  <a:srgbClr val="00B050"/>
                </a:solidFill>
              </a:rPr>
              <a:t>: </a:t>
            </a:r>
            <a:r>
              <a:rPr lang="hu-HU" sz="4100" b="1" dirty="0">
                <a:solidFill>
                  <a:srgbClr val="00B0F0"/>
                </a:solidFill>
              </a:rPr>
              <a:t>zöld és </a:t>
            </a:r>
            <a:r>
              <a:rPr lang="hu-HU" sz="4100" b="1" dirty="0" smtClean="0">
                <a:solidFill>
                  <a:srgbClr val="00B0F0"/>
                </a:solidFill>
              </a:rPr>
              <a:t>kék</a:t>
            </a:r>
          </a:p>
          <a:p>
            <a:pPr marL="873252" lvl="1" indent="-571500">
              <a:spcBef>
                <a:spcPts val="0"/>
              </a:spcBef>
              <a:buFont typeface="Wingdings" pitchFamily="2" charset="2"/>
              <a:buChar char="Ø"/>
            </a:pPr>
            <a:r>
              <a:rPr lang="hu-HU" sz="4100" b="1" dirty="0" smtClean="0">
                <a:solidFill>
                  <a:srgbClr val="00B0F0"/>
                </a:solidFill>
              </a:rPr>
              <a:t>Üldözés </a:t>
            </a:r>
            <a:r>
              <a:rPr lang="hu-HU" sz="4100" b="1" dirty="0">
                <a:solidFill>
                  <a:srgbClr val="00B0F0"/>
                </a:solidFill>
              </a:rPr>
              <a:t>helyett folyamatos haladás jobbról </a:t>
            </a:r>
            <a:r>
              <a:rPr lang="hu-HU" sz="4100" b="1" dirty="0" smtClean="0">
                <a:solidFill>
                  <a:srgbClr val="00B0F0"/>
                </a:solidFill>
              </a:rPr>
              <a:t>balra. </a:t>
            </a:r>
          </a:p>
          <a:p>
            <a:pPr marL="873252" lvl="1" indent="-571500">
              <a:spcBef>
                <a:spcPts val="0"/>
              </a:spcBef>
              <a:buFont typeface="Wingdings" pitchFamily="2" charset="2"/>
              <a:buChar char="Ø"/>
            </a:pPr>
            <a:r>
              <a:rPr lang="hu-HU" sz="4100" b="1" dirty="0" smtClean="0">
                <a:solidFill>
                  <a:srgbClr val="00B0F0"/>
                </a:solidFill>
              </a:rPr>
              <a:t>Kattintás esemény felhasználása</a:t>
            </a:r>
            <a:endParaRPr lang="hu-HU" sz="41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program lépésről lépésre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7729"/>
            <a:ext cx="8964488" cy="5760640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b="1" dirty="0" smtClean="0">
                <a:solidFill>
                  <a:srgbClr val="00B0F0"/>
                </a:solidFill>
              </a:rPr>
              <a:t>myFlappyBird01.js - MAIN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00B050"/>
                </a:solidFill>
              </a:rPr>
              <a:t>//v0.1 – működő keret</a:t>
            </a:r>
          </a:p>
          <a:p>
            <a:pPr marL="36576" indent="0">
              <a:buClr>
                <a:srgbClr val="FF00FF"/>
              </a:buClr>
              <a:buNone/>
            </a:pPr>
            <a:endParaRPr lang="hu-HU" dirty="0">
              <a:solidFill>
                <a:srgbClr val="00B0F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00B050"/>
                </a:solidFill>
              </a:rPr>
              <a:t>//</a:t>
            </a:r>
            <a:r>
              <a:rPr lang="hu-HU" dirty="0">
                <a:solidFill>
                  <a:srgbClr val="00B050"/>
                </a:solidFill>
              </a:rPr>
              <a:t>get the gfx from the browser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00B0F0"/>
                </a:solidFill>
              </a:rPr>
              <a:t>var </a:t>
            </a:r>
            <a:r>
              <a:rPr lang="hu-HU" dirty="0" smtClean="0">
                <a:solidFill>
                  <a:srgbClr val="3DDCF1"/>
                </a:solidFill>
              </a:rPr>
              <a:t>canv </a:t>
            </a:r>
            <a:r>
              <a:rPr lang="hu-HU" dirty="0">
                <a:solidFill>
                  <a:srgbClr val="3DDCF1"/>
                </a:solidFill>
              </a:rPr>
              <a:t>= document.getElementById("myCanvas</a:t>
            </a:r>
            <a:r>
              <a:rPr lang="hu-HU" dirty="0" smtClean="0">
                <a:solidFill>
                  <a:srgbClr val="3DDCF1"/>
                </a:solidFill>
              </a:rPr>
              <a:t>"); </a:t>
            </a:r>
            <a:r>
              <a:rPr lang="hu-HU" dirty="0" smtClean="0">
                <a:solidFill>
                  <a:srgbClr val="00B050"/>
                </a:solidFill>
              </a:rPr>
              <a:t>//</a:t>
            </a:r>
            <a:r>
              <a:rPr lang="hu-HU" dirty="0">
                <a:solidFill>
                  <a:srgbClr val="00B050"/>
                </a:solidFill>
              </a:rPr>
              <a:t>elkérni a Canvast </a:t>
            </a:r>
            <a:r>
              <a:rPr lang="hu-HU" dirty="0" smtClean="0">
                <a:solidFill>
                  <a:srgbClr val="00B050"/>
                </a:solidFill>
              </a:rPr>
              <a:t>ID </a:t>
            </a:r>
            <a:r>
              <a:rPr lang="hu-HU" dirty="0">
                <a:solidFill>
                  <a:srgbClr val="00B050"/>
                </a:solidFill>
              </a:rPr>
              <a:t>alapján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3DDCF1"/>
                </a:solidFill>
              </a:rPr>
              <a:t>c = canv.getContext("2d</a:t>
            </a:r>
            <a:r>
              <a:rPr lang="hu-HU" dirty="0" smtClean="0">
                <a:solidFill>
                  <a:srgbClr val="3DDCF1"/>
                </a:solidFill>
              </a:rPr>
              <a:t>"); </a:t>
            </a:r>
            <a:r>
              <a:rPr lang="hu-HU" dirty="0" smtClean="0">
                <a:solidFill>
                  <a:srgbClr val="00B050"/>
                </a:solidFill>
              </a:rPr>
              <a:t>//</a:t>
            </a:r>
            <a:r>
              <a:rPr lang="hu-HU" dirty="0">
                <a:solidFill>
                  <a:srgbClr val="00B050"/>
                </a:solidFill>
              </a:rPr>
              <a:t>létrehozza a rajzoló objektumunkat c </a:t>
            </a:r>
            <a:r>
              <a:rPr lang="hu-HU" dirty="0" smtClean="0">
                <a:solidFill>
                  <a:srgbClr val="00B050"/>
                </a:solidFill>
              </a:rPr>
              <a:t>névvel.</a:t>
            </a:r>
          </a:p>
          <a:p>
            <a:pPr marL="36576" indent="0">
              <a:buClr>
                <a:srgbClr val="FF00FF"/>
              </a:buClr>
              <a:buNone/>
            </a:pPr>
            <a:endParaRPr lang="hu-HU" dirty="0" smtClean="0">
              <a:solidFill>
                <a:srgbClr val="00B0F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00B050"/>
                </a:solidFill>
              </a:rPr>
              <a:t>//Global variables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00B0F0"/>
                </a:solidFill>
              </a:rPr>
              <a:t>var </a:t>
            </a:r>
            <a:r>
              <a:rPr lang="hu-HU" dirty="0">
                <a:solidFill>
                  <a:srgbClr val="3DDCF1"/>
                </a:solidFill>
              </a:rPr>
              <a:t>bird = </a:t>
            </a:r>
            <a:r>
              <a:rPr lang="hu-HU" dirty="0" smtClean="0">
                <a:solidFill>
                  <a:srgbClr val="3DDCF1"/>
                </a:solidFill>
              </a:rPr>
              <a:t>{ x:0, y:150};</a:t>
            </a:r>
            <a:endParaRPr lang="hu-HU" dirty="0">
              <a:solidFill>
                <a:srgbClr val="3DDCF1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00B0F0"/>
                </a:solidFill>
              </a:rPr>
              <a:t>var </a:t>
            </a:r>
            <a:r>
              <a:rPr lang="hu-HU" dirty="0">
                <a:solidFill>
                  <a:srgbClr val="3DDCF1"/>
                </a:solidFill>
              </a:rPr>
              <a:t>pipeAndHole = </a:t>
            </a:r>
            <a:r>
              <a:rPr lang="hu-HU" dirty="0" smtClean="0">
                <a:solidFill>
                  <a:srgbClr val="3DDCF1"/>
                </a:solidFill>
              </a:rPr>
              <a:t>{ </a:t>
            </a:r>
            <a:r>
              <a:rPr lang="hu-HU" dirty="0">
                <a:solidFill>
                  <a:srgbClr val="3DDCF1"/>
                </a:solidFill>
              </a:rPr>
              <a:t>x:canv.width</a:t>
            </a:r>
            <a:r>
              <a:rPr lang="hu-HU" dirty="0" smtClean="0">
                <a:solidFill>
                  <a:srgbClr val="3DDCF1"/>
                </a:solidFill>
              </a:rPr>
              <a:t>, </a:t>
            </a:r>
            <a:r>
              <a:rPr lang="hu-HU" dirty="0">
                <a:solidFill>
                  <a:srgbClr val="3DDCF1"/>
                </a:solidFill>
              </a:rPr>
              <a:t>y:0</a:t>
            </a:r>
            <a:r>
              <a:rPr lang="hu-HU" dirty="0" smtClean="0">
                <a:solidFill>
                  <a:srgbClr val="3DDCF1"/>
                </a:solidFill>
              </a:rPr>
              <a:t>, height:100 };</a:t>
            </a:r>
          </a:p>
          <a:p>
            <a:pPr marL="36576" indent="0">
              <a:buClr>
                <a:srgbClr val="FF00FF"/>
              </a:buClr>
              <a:buNone/>
            </a:pPr>
            <a:endParaRPr lang="hu-HU" dirty="0">
              <a:solidFill>
                <a:srgbClr val="00B0F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00B050"/>
                </a:solidFill>
              </a:rPr>
              <a:t>//Register event handlers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3DDCF1"/>
                </a:solidFill>
              </a:rPr>
              <a:t>canv.onclick = doClick</a:t>
            </a:r>
            <a:r>
              <a:rPr lang="hu-HU" dirty="0" smtClean="0">
                <a:solidFill>
                  <a:srgbClr val="3DDCF1"/>
                </a:solidFill>
              </a:rPr>
              <a:t>;</a:t>
            </a:r>
          </a:p>
          <a:p>
            <a:pPr marL="36576" indent="0">
              <a:buClr>
                <a:srgbClr val="FF00FF"/>
              </a:buClr>
              <a:buNone/>
            </a:pPr>
            <a:endParaRPr lang="hu-HU" dirty="0" smtClean="0">
              <a:solidFill>
                <a:srgbClr val="00B0F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00B050"/>
                </a:solidFill>
              </a:rPr>
              <a:t>//</a:t>
            </a:r>
            <a:r>
              <a:rPr lang="hu-HU" dirty="0">
                <a:solidFill>
                  <a:srgbClr val="00B050"/>
                </a:solidFill>
              </a:rPr>
              <a:t>Register </a:t>
            </a:r>
            <a:r>
              <a:rPr lang="hu-HU" dirty="0" smtClean="0">
                <a:solidFill>
                  <a:srgbClr val="00B050"/>
                </a:solidFill>
              </a:rPr>
              <a:t>game loop</a:t>
            </a:r>
            <a:endParaRPr lang="hu-HU" dirty="0">
              <a:solidFill>
                <a:srgbClr val="00B05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00B0F0"/>
                </a:solidFill>
              </a:rPr>
              <a:t>var </a:t>
            </a:r>
            <a:r>
              <a:rPr lang="hu-HU" dirty="0">
                <a:solidFill>
                  <a:srgbClr val="3DDCF1"/>
                </a:solidFill>
              </a:rPr>
              <a:t>interval = setInterval(gameLoop, 25); </a:t>
            </a:r>
            <a:r>
              <a:rPr lang="hu-HU" dirty="0">
                <a:solidFill>
                  <a:srgbClr val="00B050"/>
                </a:solidFill>
              </a:rPr>
              <a:t>//1000ms/25ms = 40fps</a:t>
            </a:r>
            <a:endParaRPr lang="hu-HU" dirty="0">
              <a:solidFill>
                <a:srgbClr val="00B05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program - eseménykezelő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7729"/>
            <a:ext cx="8964488" cy="5760640"/>
          </a:xfrm>
        </p:spPr>
        <p:txBody>
          <a:bodyPr>
            <a:normAutofit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b="1" dirty="0" smtClean="0">
                <a:solidFill>
                  <a:srgbClr val="0070C0"/>
                </a:solidFill>
              </a:rPr>
              <a:t>Event Handler</a:t>
            </a:r>
          </a:p>
          <a:p>
            <a:pPr marL="36576" indent="0">
              <a:buClr>
                <a:srgbClr val="FF00FF"/>
              </a:buClr>
              <a:buNone/>
            </a:pPr>
            <a:endParaRPr lang="hu-HU" sz="3100" b="1" dirty="0" smtClean="0">
              <a:solidFill>
                <a:srgbClr val="0070C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00B050"/>
                </a:solidFill>
              </a:rPr>
              <a:t>//Ezt a funkciót adtuk meg az onclick eseményhez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3DDCF1"/>
                </a:solidFill>
              </a:rPr>
              <a:t>function </a:t>
            </a:r>
            <a:r>
              <a:rPr lang="hu-HU" dirty="0">
                <a:solidFill>
                  <a:srgbClr val="3DDCF1"/>
                </a:solidFill>
              </a:rPr>
              <a:t>doClick()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3DDCF1"/>
                </a:solidFill>
              </a:rPr>
              <a:t>{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chemeClr val="bg1"/>
                </a:solidFill>
              </a:rPr>
              <a:t>   </a:t>
            </a:r>
            <a:r>
              <a:rPr lang="hu-HU" dirty="0" smtClean="0">
                <a:solidFill>
                  <a:srgbClr val="00B050"/>
                </a:solidFill>
              </a:rPr>
              <a:t>//mínusz egyenlő 50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chemeClr val="bg1"/>
                </a:solidFill>
              </a:rPr>
              <a:t>   </a:t>
            </a:r>
            <a:r>
              <a:rPr lang="hu-HU" dirty="0" smtClean="0">
                <a:solidFill>
                  <a:srgbClr val="3DDCF1"/>
                </a:solidFill>
              </a:rPr>
              <a:t>bird.y-</a:t>
            </a:r>
            <a:r>
              <a:rPr lang="hu-HU" dirty="0">
                <a:solidFill>
                  <a:srgbClr val="3DDCF1"/>
                </a:solidFill>
              </a:rPr>
              <a:t>=50</a:t>
            </a:r>
            <a:r>
              <a:rPr lang="hu-HU" dirty="0" smtClean="0">
                <a:solidFill>
                  <a:srgbClr val="3DDCF1"/>
                </a:solidFill>
              </a:rPr>
              <a:t>; </a:t>
            </a:r>
            <a:r>
              <a:rPr lang="hu-HU" dirty="0" smtClean="0">
                <a:solidFill>
                  <a:srgbClr val="00B050"/>
                </a:solidFill>
              </a:rPr>
              <a:t>//</a:t>
            </a:r>
            <a:r>
              <a:rPr lang="hu-HU" dirty="0">
                <a:solidFill>
                  <a:srgbClr val="00B050"/>
                </a:solidFill>
              </a:rPr>
              <a:t>egérkattintásra emelkedjen a madár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3DDCF1"/>
                </a:solidFill>
              </a:rPr>
              <a:t>}</a:t>
            </a:r>
          </a:p>
          <a:p>
            <a:pPr marL="36576" indent="0">
              <a:buClr>
                <a:srgbClr val="FF00FF"/>
              </a:buClr>
              <a:buNone/>
            </a:pP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program – gameLoop : számol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7729"/>
            <a:ext cx="8964488" cy="5760640"/>
          </a:xfrm>
        </p:spPr>
        <p:txBody>
          <a:bodyPr>
            <a:normAutofit fontScale="62500" lnSpcReduction="20000"/>
          </a:bodyPr>
          <a:lstStyle/>
          <a:p>
            <a:pPr marL="36576" indent="0">
              <a:buClr>
                <a:srgbClr val="FF00FF"/>
              </a:buClr>
              <a:buNone/>
            </a:pPr>
            <a:endParaRPr lang="hu-HU" sz="3100" b="1" dirty="0" smtClean="0">
              <a:solidFill>
                <a:srgbClr val="0070C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3DDCF1"/>
                </a:solidFill>
              </a:rPr>
              <a:t>function </a:t>
            </a:r>
            <a:r>
              <a:rPr lang="hu-HU" dirty="0">
                <a:solidFill>
                  <a:srgbClr val="3DDCF1"/>
                </a:solidFill>
              </a:rPr>
              <a:t>gameLoop()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3DDCF1"/>
                </a:solidFill>
              </a:rPr>
              <a:t>{</a:t>
            </a:r>
            <a:endParaRPr lang="hu-HU" dirty="0">
              <a:solidFill>
                <a:srgbClr val="3DDCF1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  <a:r>
              <a:rPr lang="hu-HU" dirty="0">
                <a:solidFill>
                  <a:srgbClr val="00B050"/>
                </a:solidFill>
              </a:rPr>
              <a:t>//SZÁMOLÁS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chemeClr val="bg1"/>
                </a:solidFill>
              </a:rPr>
              <a:t>    </a:t>
            </a:r>
            <a:r>
              <a:rPr lang="hu-HU" dirty="0" smtClean="0">
                <a:solidFill>
                  <a:srgbClr val="3DDCF1"/>
                </a:solidFill>
              </a:rPr>
              <a:t>pipeAndHole.x-</a:t>
            </a:r>
            <a:r>
              <a:rPr lang="hu-HU" dirty="0">
                <a:solidFill>
                  <a:srgbClr val="3DDCF1"/>
                </a:solidFill>
              </a:rPr>
              <a:t>=1</a:t>
            </a:r>
            <a:r>
              <a:rPr lang="hu-HU" dirty="0" smtClean="0">
                <a:solidFill>
                  <a:srgbClr val="3DDCF1"/>
                </a:solidFill>
              </a:rPr>
              <a:t>; </a:t>
            </a:r>
            <a:r>
              <a:rPr lang="hu-HU" dirty="0">
                <a:solidFill>
                  <a:srgbClr val="00B050"/>
                </a:solidFill>
              </a:rPr>
              <a:t>//menjen a cső jobbról </a:t>
            </a:r>
            <a:r>
              <a:rPr lang="hu-HU" dirty="0" smtClean="0">
                <a:solidFill>
                  <a:srgbClr val="00B050"/>
                </a:solidFill>
              </a:rPr>
              <a:t>balra</a:t>
            </a:r>
            <a:endParaRPr lang="hu-HU" dirty="0">
              <a:solidFill>
                <a:srgbClr val="00B05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</a:t>
            </a:r>
            <a:r>
              <a:rPr lang="hu-HU" dirty="0">
                <a:solidFill>
                  <a:srgbClr val="3DDCF1"/>
                </a:solidFill>
              </a:rPr>
              <a:t> if(pipeAndHole.x&lt;0</a:t>
            </a:r>
            <a:r>
              <a:rPr lang="hu-HU" dirty="0" smtClean="0">
                <a:solidFill>
                  <a:srgbClr val="3DDCF1"/>
                </a:solidFill>
              </a:rPr>
              <a:t>) </a:t>
            </a:r>
            <a:r>
              <a:rPr lang="hu-HU" dirty="0" smtClean="0">
                <a:solidFill>
                  <a:srgbClr val="00B050"/>
                </a:solidFill>
              </a:rPr>
              <a:t>//</a:t>
            </a:r>
            <a:r>
              <a:rPr lang="hu-HU" dirty="0">
                <a:solidFill>
                  <a:srgbClr val="00B050"/>
                </a:solidFill>
              </a:rPr>
              <a:t>ha elér a szélére, akkor ugorjon vissza az elejére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3DDCF1"/>
                </a:solidFill>
              </a:rPr>
              <a:t>    {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3DDCF1"/>
                </a:solidFill>
              </a:rPr>
              <a:t>        pipeAndHole.x = canv.width;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3DDCF1"/>
                </a:solidFill>
              </a:rPr>
              <a:t>        pipeAndHole.height=Math.random()*(canv.height-100</a:t>
            </a:r>
            <a:r>
              <a:rPr lang="hu-HU" dirty="0" smtClean="0">
                <a:solidFill>
                  <a:srgbClr val="3DDCF1"/>
                </a:solidFill>
              </a:rPr>
              <a:t>);  </a:t>
            </a:r>
            <a:r>
              <a:rPr lang="hu-HU" dirty="0" smtClean="0">
                <a:solidFill>
                  <a:srgbClr val="00B050"/>
                </a:solidFill>
              </a:rPr>
              <a:t>//új véletlenszerű magasság</a:t>
            </a:r>
            <a:endParaRPr lang="hu-HU" dirty="0">
              <a:solidFill>
                <a:srgbClr val="00B05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</a:t>
            </a:r>
            <a:r>
              <a:rPr lang="hu-HU" dirty="0">
                <a:solidFill>
                  <a:srgbClr val="3DDCF1"/>
                </a:solidFill>
              </a:rPr>
              <a:t> </a:t>
            </a:r>
            <a:r>
              <a:rPr lang="hu-HU" dirty="0" smtClean="0">
                <a:solidFill>
                  <a:srgbClr val="3DDCF1"/>
                </a:solidFill>
              </a:rPr>
              <a:t>}</a:t>
            </a:r>
            <a:endParaRPr lang="hu-HU" dirty="0">
              <a:solidFill>
                <a:srgbClr val="3DDCF1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  <a:r>
              <a:rPr lang="hu-HU" dirty="0">
                <a:solidFill>
                  <a:srgbClr val="00B050"/>
                </a:solidFill>
              </a:rPr>
              <a:t>//esik lefelé a madár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  <a:r>
              <a:rPr lang="hu-HU" dirty="0">
                <a:solidFill>
                  <a:srgbClr val="3DDCF1"/>
                </a:solidFill>
              </a:rPr>
              <a:t>bird.y+=0.5</a:t>
            </a:r>
            <a:r>
              <a:rPr lang="hu-HU" dirty="0" smtClean="0">
                <a:solidFill>
                  <a:srgbClr val="3DDCF1"/>
                </a:solidFill>
              </a:rPr>
              <a:t>; </a:t>
            </a:r>
            <a:r>
              <a:rPr lang="hu-HU" dirty="0" smtClean="0">
                <a:solidFill>
                  <a:srgbClr val="00B050"/>
                </a:solidFill>
              </a:rPr>
              <a:t>//</a:t>
            </a:r>
            <a:r>
              <a:rPr lang="hu-HU" dirty="0">
                <a:solidFill>
                  <a:srgbClr val="00B050"/>
                </a:solidFill>
              </a:rPr>
              <a:t>40fps-nél 40*0.5=20pixelt </a:t>
            </a:r>
            <a:r>
              <a:rPr lang="hu-HU" dirty="0" smtClean="0">
                <a:solidFill>
                  <a:srgbClr val="00B050"/>
                </a:solidFill>
              </a:rPr>
              <a:t>halad lefelé másodpercenként</a:t>
            </a:r>
            <a:endParaRPr lang="hu-HU" dirty="0">
              <a:solidFill>
                <a:srgbClr val="00B05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  <a:r>
              <a:rPr lang="hu-HU" dirty="0">
                <a:solidFill>
                  <a:srgbClr val="00B050"/>
                </a:solidFill>
              </a:rPr>
              <a:t>//Ha kiesik alul  </a:t>
            </a:r>
            <a:r>
              <a:rPr lang="hu-HU" dirty="0" smtClean="0">
                <a:solidFill>
                  <a:srgbClr val="00B050"/>
                </a:solidFill>
              </a:rPr>
              <a:t>madár ugorjon vissza középre</a:t>
            </a:r>
            <a:endParaRPr lang="hu-HU" dirty="0">
              <a:solidFill>
                <a:srgbClr val="00B05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  <a:r>
              <a:rPr lang="hu-HU" dirty="0" smtClean="0">
                <a:solidFill>
                  <a:srgbClr val="3DDCF1"/>
                </a:solidFill>
              </a:rPr>
              <a:t>if(bird.y&gt;canv.height</a:t>
            </a:r>
            <a:r>
              <a:rPr lang="hu-HU" dirty="0">
                <a:solidFill>
                  <a:srgbClr val="3DDCF1"/>
                </a:solidFill>
              </a:rPr>
              <a:t>)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3DDCF1"/>
                </a:solidFill>
              </a:rPr>
              <a:t>    {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3DDCF1"/>
                </a:solidFill>
              </a:rPr>
              <a:t>        bird.y=150;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3DDCF1"/>
                </a:solidFill>
              </a:rPr>
              <a:t>    </a:t>
            </a:r>
            <a:r>
              <a:rPr lang="hu-HU" dirty="0" smtClean="0">
                <a:solidFill>
                  <a:srgbClr val="3DDCF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36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program – gameLoop : rajzol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7729"/>
            <a:ext cx="8964488" cy="5760640"/>
          </a:xfrm>
        </p:spPr>
        <p:txBody>
          <a:bodyPr>
            <a:normAutofit fontScale="77500" lnSpcReduction="20000"/>
          </a:bodyPr>
          <a:lstStyle/>
          <a:p>
            <a:pPr marL="36576" indent="0">
              <a:buClr>
                <a:srgbClr val="FF00FF"/>
              </a:buClr>
              <a:buNone/>
            </a:pPr>
            <a:endParaRPr lang="hu-HU" sz="3100" b="1" dirty="0" smtClean="0">
              <a:solidFill>
                <a:srgbClr val="0070C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00B050"/>
                </a:solidFill>
              </a:rPr>
              <a:t>//MEGJELENÍTÉS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  <a:r>
              <a:rPr lang="hu-HU" dirty="0">
                <a:solidFill>
                  <a:srgbClr val="00B050"/>
                </a:solidFill>
              </a:rPr>
              <a:t>//clear background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  <a:r>
              <a:rPr lang="hu-HU" dirty="0">
                <a:solidFill>
                  <a:srgbClr val="3DDCF1"/>
                </a:solidFill>
              </a:rPr>
              <a:t>c.fillStyle = "skyblue";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3DDCF1"/>
                </a:solidFill>
              </a:rPr>
              <a:t>    c.fillRect(0,0,canv.width,canv.height); </a:t>
            </a:r>
            <a:r>
              <a:rPr lang="hu-HU" sz="2600" dirty="0">
                <a:solidFill>
                  <a:srgbClr val="00B050"/>
                </a:solidFill>
              </a:rPr>
              <a:t>// Fill the whole canvas with sky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  <a:r>
              <a:rPr lang="hu-HU" dirty="0">
                <a:solidFill>
                  <a:srgbClr val="00B050"/>
                </a:solidFill>
              </a:rPr>
              <a:t>//</a:t>
            </a:r>
            <a:r>
              <a:rPr lang="hu-HU" dirty="0" smtClean="0">
                <a:solidFill>
                  <a:srgbClr val="00B050"/>
                </a:solidFill>
              </a:rPr>
              <a:t>akadály rajzolása</a:t>
            </a:r>
            <a:endParaRPr lang="hu-HU" dirty="0">
              <a:solidFill>
                <a:srgbClr val="00B05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  <a:r>
              <a:rPr lang="hu-HU" dirty="0">
                <a:solidFill>
                  <a:srgbClr val="3DDCF1"/>
                </a:solidFill>
              </a:rPr>
              <a:t>c.fillStyle = "green";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3DDCF1"/>
                </a:solidFill>
              </a:rPr>
              <a:t>    c.fillRect(pipeAndHole.x,0,15,canv.height);</a:t>
            </a:r>
          </a:p>
          <a:p>
            <a:pPr marL="36576" indent="0">
              <a:buClr>
                <a:srgbClr val="FF00FF"/>
              </a:buClr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  <a:r>
              <a:rPr lang="hu-HU" dirty="0">
                <a:solidFill>
                  <a:srgbClr val="00B050"/>
                </a:solidFill>
              </a:rPr>
              <a:t>//</a:t>
            </a:r>
            <a:r>
              <a:rPr lang="hu-HU" dirty="0" smtClean="0">
                <a:solidFill>
                  <a:srgbClr val="00B050"/>
                </a:solidFill>
              </a:rPr>
              <a:t>madár rajzolása</a:t>
            </a:r>
            <a:endParaRPr lang="hu-HU" dirty="0">
              <a:solidFill>
                <a:srgbClr val="00B05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  <a:r>
              <a:rPr lang="hu-HU" dirty="0">
                <a:solidFill>
                  <a:srgbClr val="3DDCF1"/>
                </a:solidFill>
              </a:rPr>
              <a:t>c.fillStyle = "blue";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3DDCF1"/>
                </a:solidFill>
              </a:rPr>
              <a:t>    c.fillRect(bird.x, bird.y, 40,40);</a:t>
            </a:r>
          </a:p>
          <a:p>
            <a:pPr marL="36576" indent="0">
              <a:buClr>
                <a:srgbClr val="FF00FF"/>
              </a:buClr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3DDCF1"/>
                </a:solidFill>
              </a:rPr>
              <a:t>} </a:t>
            </a:r>
            <a:r>
              <a:rPr lang="hu-HU" dirty="0" smtClean="0">
                <a:solidFill>
                  <a:srgbClr val="00B050"/>
                </a:solidFill>
              </a:rPr>
              <a:t>//END of gameLoop</a:t>
            </a:r>
          </a:p>
        </p:txBody>
      </p:sp>
    </p:spTree>
    <p:extLst>
      <p:ext uri="{BB962C8B-B14F-4D97-AF65-F5344CB8AC3E}">
        <p14:creationId xmlns:p14="http://schemas.microsoft.com/office/powerpoint/2010/main" val="41669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Működő program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3"/>
            <a:ext cx="8964488" cy="564161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b="1" dirty="0" smtClean="0">
                <a:solidFill>
                  <a:srgbClr val="0070C0"/>
                </a:solidFill>
              </a:rPr>
              <a:t>Folyamatosan fut a program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Reagál </a:t>
            </a:r>
            <a:r>
              <a:rPr lang="hu-HU" sz="2700" dirty="0" smtClean="0">
                <a:solidFill>
                  <a:srgbClr val="0070C0"/>
                </a:solidFill>
              </a:rPr>
              <a:t>a kattintásra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Számol és rajzol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Kész a minimális szerkezete a </a:t>
            </a:r>
            <a:r>
              <a:rPr lang="hu-HU" sz="2700" dirty="0" smtClean="0">
                <a:solidFill>
                  <a:srgbClr val="0070C0"/>
                </a:solidFill>
              </a:rPr>
              <a:t>programnak: </a:t>
            </a:r>
            <a:r>
              <a:rPr lang="hu-HU" sz="2700" dirty="0">
                <a:solidFill>
                  <a:schemeClr val="accent2">
                    <a:lumMod val="50000"/>
                  </a:schemeClr>
                </a:solidFill>
              </a:rPr>
              <a:t>eseménykezelők, függvények, gameLoop, </a:t>
            </a:r>
            <a:r>
              <a:rPr lang="hu-HU" sz="2700" dirty="0" smtClean="0">
                <a:solidFill>
                  <a:schemeClr val="accent2">
                    <a:lumMod val="50000"/>
                  </a:schemeClr>
                </a:solidFill>
              </a:rPr>
              <a:t>Main</a:t>
            </a:r>
            <a:endParaRPr lang="hu-HU" sz="2700" dirty="0" smtClean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endParaRPr lang="hu-HU" sz="2700" b="1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b="1" dirty="0" smtClean="0">
                <a:solidFill>
                  <a:srgbClr val="0070C0"/>
                </a:solidFill>
              </a:rPr>
              <a:t>Következő lépések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Score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Akadály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Ütközések detektálása – oszlop, pálya széle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Játék vége és </a:t>
            </a:r>
            <a:r>
              <a:rPr lang="hu-HU" dirty="0" smtClean="0">
                <a:solidFill>
                  <a:srgbClr val="0070C0"/>
                </a:solidFill>
              </a:rPr>
              <a:t>újraindulás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Finomítások, hangulati elemek (grafika, kép, hang)</a:t>
            </a:r>
            <a:endParaRPr lang="hu-HU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endParaRPr lang="hu-HU" b="1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b="1" dirty="0" smtClean="0">
                <a:solidFill>
                  <a:srgbClr val="0070C0"/>
                </a:solidFill>
              </a:rPr>
              <a:t>Másolat készítése – ebben dolgozunk tovább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myFlappyBird02.js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myFlappyBird02.html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HTML-ben  script forrása: </a:t>
            </a:r>
            <a:r>
              <a:rPr lang="hu-HU" dirty="0">
                <a:solidFill>
                  <a:srgbClr val="0070C0"/>
                </a:solidFill>
              </a:rPr>
              <a:t>myFlappyBird02.js</a:t>
            </a:r>
            <a:endParaRPr lang="hu-HU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-27195"/>
            <a:ext cx="7467600" cy="719891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Hogy működik egy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játék?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764705"/>
            <a:ext cx="7467600" cy="792088"/>
          </a:xfrm>
        </p:spPr>
        <p:txBody>
          <a:bodyPr>
            <a:normAutofit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3600" dirty="0" smtClean="0"/>
              <a:t>Egyszerű játék tipikus működése</a:t>
            </a:r>
            <a:endParaRPr lang="en-US" sz="3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962291" y="1936158"/>
            <a:ext cx="7200800" cy="4564023"/>
            <a:chOff x="395536" y="1601281"/>
            <a:chExt cx="7200800" cy="4564023"/>
          </a:xfrm>
        </p:grpSpPr>
        <p:sp>
          <p:nvSpPr>
            <p:cNvPr id="5" name="Oval 4"/>
            <p:cNvSpPr/>
            <p:nvPr/>
          </p:nvSpPr>
          <p:spPr>
            <a:xfrm>
              <a:off x="755576" y="1844824"/>
              <a:ext cx="129614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</a:t>
              </a:r>
              <a:r>
                <a:rPr lang="hu-HU" dirty="0" smtClean="0"/>
                <a:t>TART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4259" y="2852936"/>
              <a:ext cx="1440160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Inicializálás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3568" y="3752405"/>
              <a:ext cx="1440160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Környezet építése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5536" y="4581128"/>
              <a:ext cx="2016224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Eseménykezelők beállítása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59832" y="1988840"/>
              <a:ext cx="4536504" cy="25922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680012" y="5589240"/>
              <a:ext cx="129614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STOP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437874" y="1601281"/>
              <a:ext cx="3852428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Fő ciklus</a:t>
              </a:r>
              <a:endParaRPr lang="en-US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3059832" y="2577762"/>
              <a:ext cx="1613204" cy="6120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Események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673036" y="2643341"/>
              <a:ext cx="1368152" cy="4809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Számol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24128" y="3523523"/>
              <a:ext cx="1368152" cy="4809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Megjelenít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01870" y="4334284"/>
              <a:ext cx="3852428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Kilépés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5" idx="4"/>
              <a:endCxn id="6" idx="0"/>
            </p:cNvCxnSpPr>
            <p:nvPr/>
          </p:nvCxnSpPr>
          <p:spPr>
            <a:xfrm flipH="1">
              <a:off x="1394339" y="2420888"/>
              <a:ext cx="9309" cy="43204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  <a:endCxn id="7" idx="0"/>
            </p:cNvCxnSpPr>
            <p:nvPr/>
          </p:nvCxnSpPr>
          <p:spPr>
            <a:xfrm>
              <a:off x="1394339" y="3356992"/>
              <a:ext cx="9309" cy="39541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8" idx="0"/>
            </p:cNvCxnSpPr>
            <p:nvPr/>
          </p:nvCxnSpPr>
          <p:spPr>
            <a:xfrm>
              <a:off x="1403648" y="4256461"/>
              <a:ext cx="0" cy="32466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8" idx="2"/>
              <a:endCxn id="12" idx="0"/>
            </p:cNvCxnSpPr>
            <p:nvPr/>
          </p:nvCxnSpPr>
          <p:spPr>
            <a:xfrm rot="5400000" flipH="1" flipV="1">
              <a:off x="1641916" y="1363013"/>
              <a:ext cx="3483903" cy="3960440"/>
            </a:xfrm>
            <a:prstGeom prst="bentConnector5">
              <a:avLst>
                <a:gd name="adj1" fmla="val -6562"/>
                <a:gd name="adj2" fmla="val 31446"/>
                <a:gd name="adj3" fmla="val 106562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  <a:endCxn id="14" idx="0"/>
            </p:cNvCxnSpPr>
            <p:nvPr/>
          </p:nvCxnSpPr>
          <p:spPr>
            <a:xfrm flipH="1">
              <a:off x="5357112" y="2105337"/>
              <a:ext cx="6976" cy="5380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4" idx="2"/>
              <a:endCxn id="15" idx="0"/>
            </p:cNvCxnSpPr>
            <p:nvPr/>
          </p:nvCxnSpPr>
          <p:spPr>
            <a:xfrm>
              <a:off x="5357112" y="3124251"/>
              <a:ext cx="1051092" cy="3992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2"/>
              <a:endCxn id="16" idx="0"/>
            </p:cNvCxnSpPr>
            <p:nvPr/>
          </p:nvCxnSpPr>
          <p:spPr>
            <a:xfrm flipH="1">
              <a:off x="5328084" y="3124251"/>
              <a:ext cx="29028" cy="12100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6" idx="2"/>
              <a:endCxn id="10" idx="0"/>
            </p:cNvCxnSpPr>
            <p:nvPr/>
          </p:nvCxnSpPr>
          <p:spPr>
            <a:xfrm>
              <a:off x="5328084" y="4838340"/>
              <a:ext cx="0" cy="7509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5" idx="3"/>
            </p:cNvCxnSpPr>
            <p:nvPr/>
          </p:nvCxnSpPr>
          <p:spPr>
            <a:xfrm flipH="1" flipV="1">
              <a:off x="5364088" y="2276872"/>
              <a:ext cx="1728192" cy="1487106"/>
            </a:xfrm>
            <a:prstGeom prst="bentConnector3">
              <a:avLst>
                <a:gd name="adj1" fmla="val -13228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426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908720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Játéktervezés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5949280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Mérnöki munka, 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mint a ház, autó, vagy vegyszerek tervezése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GDD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– Game Design Document</a:t>
            </a:r>
            <a:endParaRPr lang="hu-HU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</a:t>
            </a:r>
            <a:r>
              <a:rPr lang="hu-HU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játék leírása</a:t>
            </a:r>
            <a:r>
              <a:rPr lang="hu-HU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- Game Concept, genre, key features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Játékélmény </a:t>
            </a:r>
            <a:r>
              <a:rPr lang="hu-HU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elemek </a:t>
            </a:r>
            <a:r>
              <a:rPr lang="hu-HU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listája </a:t>
            </a: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hu-HU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mitől lesz ez egy jó játék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Referenciák</a:t>
            </a: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példák egy-egy dolog megvalósítására. Olyan színvilág, mint az XY filmben, vagy mint Picasso képein.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Élményvilág </a:t>
            </a:r>
            <a:r>
              <a:rPr lang="hu-HU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leírása</a:t>
            </a:r>
            <a:r>
              <a:rPr lang="hu-HU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- látvány, hang, egyéb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Játékmechanika</a:t>
            </a:r>
            <a:endParaRPr lang="hu-HU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Story</a:t>
            </a:r>
            <a:endParaRPr lang="hu-HU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Műszaki tartalom</a:t>
            </a: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- Technikai </a:t>
            </a:r>
            <a:r>
              <a:rPr lang="hu-HU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elvárások és technikai </a:t>
            </a: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háttér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908720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GDD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594928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</a:t>
            </a:r>
            <a:r>
              <a:rPr lang="hu-HU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játék 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– Flappy Bird klón platform játék</a:t>
            </a:r>
            <a:endParaRPr lang="hu-HU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Játékélmény 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– pontszám, legjobb pont, nehezedő pálya, plusz ellenség, lövés funkció</a:t>
            </a:r>
            <a:endParaRPr lang="hu-HU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Referenciák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- </a:t>
            </a:r>
            <a:r>
              <a:rPr lang="fi-FI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Eredeti</a:t>
            </a:r>
            <a:r>
              <a:rPr lang="fi-FI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fi-FI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fi-FI" sz="4000" b="1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3"/>
              </a:rPr>
              <a:t>https://</a:t>
            </a:r>
            <a:r>
              <a:rPr lang="fi-FI" sz="4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hlinkClick r:id="rId3"/>
              </a:rPr>
              <a:t>flappybird.io</a:t>
            </a:r>
            <a:endParaRPr lang="fi-FI" sz="4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fi-FI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 klón: </a:t>
            </a:r>
            <a:r>
              <a:rPr lang="fi-FI" sz="4000" b="1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4"/>
              </a:rPr>
              <a:t>https://freefrontend.com/javascript-flappy-bird-games</a:t>
            </a:r>
            <a:r>
              <a:rPr lang="fi-FI" sz="4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hlinkClick r:id="rId4"/>
              </a:rPr>
              <a:t>/</a:t>
            </a:r>
            <a:endParaRPr lang="hu-HU" sz="4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Élményvilág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– egyszerű formák, kezdő programozó hangulat 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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Színvilág</a:t>
            </a: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: zöld, kék, fehét, égkék háttér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Hangefekt</a:t>
            </a: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: akadály elhagyása, ütközés, leesés, lövés</a:t>
            </a:r>
            <a:endParaRPr lang="hu-HU" sz="4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Story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– repülj ameddig tudsz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4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908720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GDD </a:t>
            </a:r>
            <a:r>
              <a:rPr lang="hu-HU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jétékmechanika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594928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hu-HU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Pálya 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400pixel méretű; kattintással indul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Madár baloldalt; akadály jobbról balra halad a madár felé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Játékos 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egérkattintással 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vezérli a madarat. Kattintásra emelkedik a madár, egyébként magától sűllyed (gravitáció)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Úgy kell kattingatni, hogy  amadár elkerülje az ütközést és a pálya elhagyását.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Életben töltött időért ját pont.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játékosnak egy élete van. Cél a minnél több pont elérése.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játék végén megáll a működés. Kattintással új játék 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kezdhető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ami nulla ponttal indul.</a:t>
            </a:r>
          </a:p>
        </p:txBody>
      </p:sp>
    </p:spTree>
    <p:extLst>
      <p:ext uri="{BB962C8B-B14F-4D97-AF65-F5344CB8AC3E}">
        <p14:creationId xmlns:p14="http://schemas.microsoft.com/office/powerpoint/2010/main" val="36879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908720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GDD </a:t>
            </a:r>
            <a:r>
              <a:rPr lang="hu-HU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Technikai háttér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594928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</a:t>
            </a:r>
            <a:r>
              <a:rPr lang="hu-HU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játék JavaScriptben készül, két fájlban: html és js.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</a:t>
            </a:r>
            <a:r>
              <a:rPr lang="hu-HU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háttér és a játék felülete eltérő színű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Grafikához </a:t>
            </a:r>
            <a:r>
              <a:rPr lang="hu-HU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JS 2d grafika rajzoló elemeit használjuk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endParaRPr lang="hu-HU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Az </a:t>
            </a:r>
            <a:r>
              <a:rPr lang="hu-HU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irányításhoz az egér bal gombját használjuk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min </a:t>
            </a:r>
            <a:r>
              <a:rPr lang="hu-HU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30fps a megjelenítési minőség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868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90872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 kis programozás elmélet/gyakorlat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Fentről le?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000" dirty="0" smtClean="0">
                <a:solidFill>
                  <a:srgbClr val="00B050"/>
                </a:solidFill>
              </a:rPr>
              <a:t>Működő</a:t>
            </a:r>
            <a:r>
              <a:rPr lang="hu-HU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keret</a:t>
            </a:r>
            <a:r>
              <a:rPr lang="hu-HU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- </a:t>
            </a:r>
            <a:r>
              <a:rPr lang="hu-HU" sz="4000" dirty="0" smtClean="0">
                <a:solidFill>
                  <a:srgbClr val="00B050"/>
                </a:solidFill>
              </a:rPr>
              <a:t>előny</a:t>
            </a:r>
            <a:endParaRPr lang="hu-HU" sz="4000" dirty="0" smtClean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Funkciók fokozatos kialakítása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Elemek  és mechanizmusok </a:t>
            </a:r>
            <a:r>
              <a:rPr lang="hu-HU" sz="4000" dirty="0" smtClean="0">
                <a:solidFill>
                  <a:srgbClr val="FF0000"/>
                </a:solidFill>
              </a:rPr>
              <a:t>fokozatos felvétele</a:t>
            </a:r>
            <a:r>
              <a:rPr lang="hu-HU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és közben tesztelése </a:t>
            </a:r>
            <a:r>
              <a:rPr lang="hu-HU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- </a:t>
            </a:r>
            <a:r>
              <a:rPr lang="hu-HU" sz="4000" dirty="0" smtClean="0">
                <a:solidFill>
                  <a:srgbClr val="FF0000"/>
                </a:solidFill>
              </a:rPr>
              <a:t>hátránya</a:t>
            </a:r>
            <a:endParaRPr lang="hu-HU" sz="40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vagy leről fe?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Elemek</a:t>
            </a:r>
            <a:r>
              <a:rPr lang="hu-HU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4000" dirty="0" smtClean="0">
                <a:solidFill>
                  <a:srgbClr val="00B050"/>
                </a:solidFill>
              </a:rPr>
              <a:t>elkészítése</a:t>
            </a:r>
            <a:r>
              <a:rPr lang="hu-HU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- </a:t>
            </a:r>
            <a:r>
              <a:rPr lang="hu-HU" sz="4000" dirty="0" smtClean="0">
                <a:solidFill>
                  <a:srgbClr val="00B050"/>
                </a:solidFill>
              </a:rPr>
              <a:t>előnye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Mechanizmusok elemeinek elkészítése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000" dirty="0" smtClean="0">
                <a:solidFill>
                  <a:srgbClr val="FF0000"/>
                </a:solidFill>
              </a:rPr>
              <a:t>Legvégén</a:t>
            </a:r>
            <a:r>
              <a:rPr lang="hu-HU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folyamat összerakása -</a:t>
            </a:r>
            <a:r>
              <a:rPr lang="hu-HU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3800" dirty="0" smtClean="0">
                <a:solidFill>
                  <a:srgbClr val="FF0000"/>
                </a:solidFill>
              </a:rPr>
              <a:t>hátránya</a:t>
            </a:r>
          </a:p>
        </p:txBody>
      </p:sp>
    </p:spTree>
    <p:extLst>
      <p:ext uri="{BB962C8B-B14F-4D97-AF65-F5344CB8AC3E}">
        <p14:creationId xmlns:p14="http://schemas.microsoft.com/office/powerpoint/2010/main" val="16930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908720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Ez már szinte programozás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rgbClr val="0070C0"/>
                </a:solidFill>
              </a:rPr>
              <a:t>Hozzuk létre: </a:t>
            </a:r>
            <a:r>
              <a:rPr lang="hu-HU" sz="4400" b="1" dirty="0" smtClean="0">
                <a:solidFill>
                  <a:srgbClr val="FBA629"/>
                </a:solidFill>
              </a:rPr>
              <a:t>Documents \ prj \ gamedev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rgbClr val="0070C0"/>
                </a:solidFill>
              </a:rPr>
              <a:t>Befoglaló </a:t>
            </a:r>
            <a:r>
              <a:rPr lang="hu-HU" sz="4400" b="1" dirty="0" smtClean="0">
                <a:solidFill>
                  <a:srgbClr val="0070C0"/>
                </a:solidFill>
              </a:rPr>
              <a:t>HTML kialakítása. Hozzuk létre a fájlt: </a:t>
            </a:r>
            <a:r>
              <a:rPr lang="hu-HU" sz="4400" b="1" dirty="0" smtClean="0">
                <a:solidFill>
                  <a:srgbClr val="7030A0"/>
                </a:solidFill>
              </a:rPr>
              <a:t>myFlappyBird01.html</a:t>
            </a:r>
            <a:endParaRPr lang="hu-HU" sz="4400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rgbClr val="0070C0"/>
                </a:solidFill>
              </a:rPr>
              <a:t>Gépeljük be: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4400" dirty="0">
                <a:solidFill>
                  <a:schemeClr val="bg1"/>
                </a:solidFill>
              </a:rPr>
              <a:t>&lt;!doctype html&gt;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4400" dirty="0">
                <a:solidFill>
                  <a:schemeClr val="bg1"/>
                </a:solidFill>
              </a:rPr>
              <a:t>&lt;html&gt;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4400" dirty="0">
                <a:solidFill>
                  <a:schemeClr val="bg1"/>
                </a:solidFill>
              </a:rPr>
              <a:t>&lt;title&gt;My FlappyBird game&lt;/title&gt;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4400" dirty="0">
                <a:solidFill>
                  <a:schemeClr val="bg1"/>
                </a:solidFill>
              </a:rPr>
              <a:t>&lt;meta charset="UTF-8"&gt;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4400" dirty="0">
                <a:solidFill>
                  <a:schemeClr val="bg1"/>
                </a:solidFill>
              </a:rPr>
              <a:t>&lt;body style="background: #111; text-align: center;"&gt;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4400" dirty="0">
                <a:solidFill>
                  <a:schemeClr val="bg1"/>
                </a:solidFill>
              </a:rPr>
              <a:t>  &lt;canvas id="myCanvas" width="400" height="400</a:t>
            </a:r>
            <a:r>
              <a:rPr lang="hu-HU" sz="4400" dirty="0" smtClean="0">
                <a:solidFill>
                  <a:schemeClr val="bg1"/>
                </a:solidFill>
              </a:rPr>
              <a:t>"&gt; &lt;/</a:t>
            </a:r>
            <a:r>
              <a:rPr lang="hu-HU" sz="4400" dirty="0">
                <a:solidFill>
                  <a:schemeClr val="bg1"/>
                </a:solidFill>
              </a:rPr>
              <a:t>canvas&gt;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4400" dirty="0">
                <a:solidFill>
                  <a:schemeClr val="bg1"/>
                </a:solidFill>
              </a:rPr>
              <a:t>  &lt;script src="</a:t>
            </a:r>
            <a:r>
              <a:rPr lang="hu-HU" sz="4400" dirty="0" smtClean="0">
                <a:solidFill>
                  <a:schemeClr val="bg1"/>
                </a:solidFill>
              </a:rPr>
              <a:t>myFlappyBird01.js"&gt;&lt;/</a:t>
            </a:r>
            <a:r>
              <a:rPr lang="hu-HU" sz="4400" dirty="0">
                <a:solidFill>
                  <a:schemeClr val="bg1"/>
                </a:solidFill>
              </a:rPr>
              <a:t>script&gt;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4400" dirty="0">
                <a:solidFill>
                  <a:schemeClr val="bg1"/>
                </a:solidFill>
              </a:rPr>
              <a:t>&lt;/body&gt;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4400" dirty="0">
                <a:solidFill>
                  <a:schemeClr val="bg1"/>
                </a:solidFill>
              </a:rPr>
              <a:t>&lt;/html</a:t>
            </a:r>
            <a:r>
              <a:rPr lang="hu-HU" sz="4400" dirty="0" smtClean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285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4" y="-5680"/>
            <a:ext cx="9036496" cy="908720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Váltsunk profi eszközre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8251"/>
            <a:ext cx="8244408" cy="5328592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FBA629"/>
                </a:solidFill>
              </a:rPr>
              <a:t>Visual Studio Code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FBA629"/>
                </a:solidFill>
              </a:rPr>
              <a:t>Professzionális eszköz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FBA629"/>
                </a:solidFill>
              </a:rPr>
              <a:t>Moduláris felépítésű, rengeteg kiegészítővel.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FBA629"/>
                </a:solidFill>
              </a:rPr>
              <a:t>Ingyenes, bárki fejleszthet hozzá eszközt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3600" dirty="0" smtClean="0">
                <a:solidFill>
                  <a:srgbClr val="FBA629"/>
                </a:solidFill>
              </a:rPr>
              <a:t>https</a:t>
            </a:r>
            <a:r>
              <a:rPr lang="hu-HU" sz="3600" dirty="0">
                <a:solidFill>
                  <a:srgbClr val="FBA629"/>
                </a:solidFill>
              </a:rPr>
              <a:t>://code.visualstudio.com</a:t>
            </a:r>
            <a:r>
              <a:rPr lang="hu-HU" sz="4400" dirty="0">
                <a:solidFill>
                  <a:srgbClr val="FBA629"/>
                </a:solidFill>
              </a:rPr>
              <a:t>/</a:t>
            </a:r>
            <a:endParaRPr lang="hu-HU" sz="4400" dirty="0" smtClean="0">
              <a:solidFill>
                <a:srgbClr val="FBA629"/>
              </a:solidFill>
            </a:endParaRPr>
          </a:p>
        </p:txBody>
      </p:sp>
      <p:pic>
        <p:nvPicPr>
          <p:cNvPr id="1032" name="Picture 8" descr="Z:\Transfer\paduai\eloadas\Paduai-GameDev4Beginners\VSCode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953" y="764704"/>
            <a:ext cx="2135939" cy="222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2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3233</TotalTime>
  <Words>5070</Words>
  <Application>Microsoft Office PowerPoint</Application>
  <PresentationFormat>On-screen Show (4:3)</PresentationFormat>
  <Paragraphs>960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#include &lt;GameDev4Beginners-4.h&gt;</vt:lpstr>
      <vt:lpstr>{Hogy működik egy játék?}</vt:lpstr>
      <vt:lpstr>{Játéktervezés}</vt:lpstr>
      <vt:lpstr>{GDD}</vt:lpstr>
      <vt:lpstr>{GDD jétékmechanika}</vt:lpstr>
      <vt:lpstr>{GDD Technikai háttér}</vt:lpstr>
      <vt:lpstr>{Egy kis programozás elmélet/gyakorlat}</vt:lpstr>
      <vt:lpstr>{Ez már szinte programozás}</vt:lpstr>
      <vt:lpstr>{Váltsunk profi eszközre}</vt:lpstr>
      <vt:lpstr>{Váltsunk profi eszközre}</vt:lpstr>
      <vt:lpstr>{Környezet beállítása}</vt:lpstr>
      <vt:lpstr>{Környezet beállítása}</vt:lpstr>
      <vt:lpstr>{Beállított környezet}</vt:lpstr>
      <vt:lpstr>{Már majdnem programozunk}</vt:lpstr>
      <vt:lpstr>{A program lépésről lépésre}</vt:lpstr>
      <vt:lpstr>{A program - eseménykezelő}</vt:lpstr>
      <vt:lpstr>{A program – gameLoop : számol}</vt:lpstr>
      <vt:lpstr>{A program – gameLoop : rajzol}</vt:lpstr>
      <vt:lpstr>{Működő program}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[Game  Development 4 beginners]</dc:title>
  <dc:creator>Akos</dc:creator>
  <cp:lastModifiedBy>Akos</cp:lastModifiedBy>
  <cp:revision>163</cp:revision>
  <dcterms:created xsi:type="dcterms:W3CDTF">2021-01-05T10:09:45Z</dcterms:created>
  <dcterms:modified xsi:type="dcterms:W3CDTF">2021-01-24T21:15:54Z</dcterms:modified>
</cp:coreProperties>
</file>