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8"/>
  </p:notesMasterIdLst>
  <p:sldIdLst>
    <p:sldId id="256" r:id="rId2"/>
    <p:sldId id="1325" r:id="rId3"/>
    <p:sldId id="1326" r:id="rId4"/>
    <p:sldId id="1327" r:id="rId5"/>
    <p:sldId id="1328" r:id="rId6"/>
    <p:sldId id="1329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Source Sans Pro SemiBold" panose="020B06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353">
          <p15:clr>
            <a:srgbClr val="A4A3A4"/>
          </p15:clr>
        </p15:guide>
        <p15:guide id="4" pos="3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249" autoAdjust="0"/>
  </p:normalViewPr>
  <p:slideViewPr>
    <p:cSldViewPr snapToGrid="0">
      <p:cViewPr varScale="1">
        <p:scale>
          <a:sx n="107" d="100"/>
          <a:sy n="107" d="100"/>
        </p:scale>
        <p:origin x="678" y="114"/>
      </p:cViewPr>
      <p:guideLst>
        <p:guide orient="horz" pos="2160"/>
        <p:guide pos="3840"/>
        <p:guide orient="horz" pos="2353"/>
        <p:guide pos="3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771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 hasCustomPrompt="1"/>
          </p:nvPr>
        </p:nvSpPr>
        <p:spPr>
          <a:xfrm>
            <a:off x="273250" y="2662779"/>
            <a:ext cx="7408805" cy="622490"/>
          </a:xfrm>
          <a:prstGeom prst="rect">
            <a:avLst/>
          </a:prstGeom>
        </p:spPr>
        <p:txBody>
          <a:bodyPr spcFirstLastPara="1" wrap="square" lIns="122400" tIns="121900" rIns="122400" bIns="1219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6900"/>
              <a:buNone/>
              <a:defRPr sz="2800" baseline="0">
                <a:latin typeface="+mj-lt"/>
                <a:ea typeface="Source Sans Pro" panose="020B0503030403020204" pitchFamily="34" charset="0"/>
                <a:cs typeface="Calibri Light" panose="020F03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Vision and Cognitive Systems</a:t>
            </a:r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 hasCustomPrompt="1"/>
          </p:nvPr>
        </p:nvSpPr>
        <p:spPr>
          <a:xfrm>
            <a:off x="8125043" y="6329550"/>
            <a:ext cx="4758699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400">
                <a:latin typeface="+mj-lt"/>
                <a:ea typeface="Source Sans Pro" panose="020B0503030403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rPr lang="en-GB" dirty="0" err="1"/>
              <a:t>Prof.</a:t>
            </a:r>
            <a:r>
              <a:rPr lang="en-GB" dirty="0"/>
              <a:t> Rita Cucchiara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296610" y="641314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FB4B54-747A-4705-BF2C-CBAAF7A4BD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60" y="1063787"/>
            <a:ext cx="1899650" cy="399254"/>
          </a:xfrm>
          <a:prstGeom prst="rect">
            <a:avLst/>
          </a:prstGeom>
          <a:noFill/>
        </p:spPr>
      </p:pic>
      <p:sp>
        <p:nvSpPr>
          <p:cNvPr id="6" name="Google Shape;19;p2"/>
          <p:cNvSpPr txBox="1">
            <a:spLocks/>
          </p:cNvSpPr>
          <p:nvPr userDrawn="1"/>
        </p:nvSpPr>
        <p:spPr>
          <a:xfrm>
            <a:off x="273250" y="5484366"/>
            <a:ext cx="4758699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242"/>
              </a:buClr>
              <a:buSzPts val="3700"/>
              <a:buFont typeface="Arial"/>
              <a:buNone/>
              <a:defRPr sz="3200" b="0" i="0" u="none" strike="noStrike" cap="none">
                <a:solidFill>
                  <a:srgbClr val="00124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defRPr>
            </a:lvl1pPr>
            <a:lvl2pPr marL="914400" marR="0" lvl="1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24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124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24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124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24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1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24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1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24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124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24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124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24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124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24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124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>
              <a:solidFill>
                <a:srgbClr val="C00000"/>
              </a:solidFill>
              <a:latin typeface="+mj-lt"/>
              <a:ea typeface="Source Sans Pro" panose="020B0503030403020204" pitchFamily="34" charset="0"/>
            </a:endParaRPr>
          </a:p>
        </p:txBody>
      </p:sp>
      <p:cxnSp>
        <p:nvCxnSpPr>
          <p:cNvPr id="3" name="Connettore diritto 2"/>
          <p:cNvCxnSpPr/>
          <p:nvPr userDrawn="1"/>
        </p:nvCxnSpPr>
        <p:spPr>
          <a:xfrm>
            <a:off x="273250" y="739185"/>
            <a:ext cx="6692434" cy="1095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/>
          <p:cNvSpPr/>
          <p:nvPr userDrawn="1"/>
        </p:nvSpPr>
        <p:spPr>
          <a:xfrm>
            <a:off x="217583" y="27635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242"/>
              </a:buClr>
              <a:buSzPts val="6900"/>
              <a:buFont typeface="Source Sans Pro SemiBold"/>
              <a:buNone/>
              <a:tabLst/>
              <a:defRPr/>
            </a:pPr>
            <a:r>
              <a:rPr lang="it-IT" sz="2000" b="0" i="0" u="none" strike="noStrike" cap="none" baseline="0" noProof="0" dirty="0">
                <a:solidFill>
                  <a:srgbClr val="001242"/>
                </a:solidFill>
                <a:latin typeface="+mj-lt"/>
                <a:ea typeface="Source Sans Pro" panose="020B0503030403020204" pitchFamily="34" charset="0"/>
                <a:cs typeface="Calibri Light" panose="020F0302020204030204" pitchFamily="34" charset="0"/>
                <a:sym typeface="Source Sans Pro SemiBold"/>
              </a:rPr>
              <a:t>Università degli Studi di Modena e Reggio Emilia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242"/>
              </a:buClr>
              <a:buSzPts val="6900"/>
              <a:buFont typeface="Source Sans Pro SemiBold"/>
              <a:buNone/>
            </a:pPr>
            <a:endParaRPr lang="it-IT" sz="2000" b="0" i="0" u="none" strike="noStrike" cap="none" baseline="0" noProof="0" dirty="0">
              <a:solidFill>
                <a:srgbClr val="001242"/>
              </a:solidFill>
              <a:latin typeface="+mj-lt"/>
              <a:ea typeface="Source Sans Pro" panose="020B0503030403020204" pitchFamily="34" charset="0"/>
              <a:cs typeface="Calibri Light" panose="020F0302020204030204" pitchFamily="34" charset="0"/>
              <a:sym typeface="Source Sans Pro SemiBold"/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242"/>
              </a:buClr>
              <a:buSzPts val="6900"/>
              <a:buFont typeface="Source Sans Pro SemiBold"/>
              <a:buNone/>
            </a:pPr>
            <a:r>
              <a:rPr lang="it-IT" sz="2000" b="0" i="0" u="none" strike="noStrike" cap="none" baseline="0" noProof="0" dirty="0">
                <a:solidFill>
                  <a:srgbClr val="001242"/>
                </a:solidFill>
                <a:latin typeface="+mj-lt"/>
                <a:ea typeface="Source Sans Pro" panose="020B0503030403020204" pitchFamily="34" charset="0"/>
                <a:cs typeface="Calibri Light" panose="020F0302020204030204" pitchFamily="34" charset="0"/>
                <a:sym typeface="Source Sans Pro SemiBold"/>
              </a:rPr>
              <a:t>Laurea Magistrale in Ingegneria Informatica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242"/>
              </a:buClr>
              <a:buSzPts val="6900"/>
              <a:buFont typeface="Source Sans Pro SemiBold"/>
              <a:buNone/>
            </a:pPr>
            <a:r>
              <a:rPr lang="it-IT" sz="2000" b="0" i="0" u="none" strike="noStrike" cap="none" baseline="0" noProof="0" dirty="0" err="1">
                <a:solidFill>
                  <a:srgbClr val="001242"/>
                </a:solidFill>
                <a:latin typeface="+mj-lt"/>
                <a:ea typeface="Source Sans Pro" panose="020B0503030403020204" pitchFamily="34" charset="0"/>
                <a:cs typeface="Calibri Light" panose="020F0302020204030204" pitchFamily="34" charset="0"/>
                <a:sym typeface="Source Sans Pro SemiBold"/>
              </a:rPr>
              <a:t>a.a</a:t>
            </a:r>
            <a:r>
              <a:rPr lang="it-IT" sz="2000" b="0" i="0" u="none" strike="noStrike" cap="none" baseline="0" noProof="0" dirty="0">
                <a:solidFill>
                  <a:srgbClr val="001242"/>
                </a:solidFill>
                <a:latin typeface="+mj-lt"/>
                <a:ea typeface="Source Sans Pro" panose="020B0503030403020204" pitchFamily="34" charset="0"/>
                <a:cs typeface="Calibri Light" panose="020F0302020204030204" pitchFamily="34" charset="0"/>
                <a:sym typeface="Source Sans Pro SemiBold"/>
              </a:rPr>
              <a:t>. 2019-2020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96800" y="334924"/>
            <a:ext cx="11360700" cy="658500"/>
          </a:xfrm>
          <a:prstGeom prst="rect">
            <a:avLst/>
          </a:prstGeom>
        </p:spPr>
        <p:txBody>
          <a:bodyPr spcFirstLastPara="1" wrap="square" lIns="122400" tIns="121900" rIns="1224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296610" y="641314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4" name="Connettore diritto 3"/>
          <p:cNvCxnSpPr/>
          <p:nvPr userDrawn="1"/>
        </p:nvCxnSpPr>
        <p:spPr>
          <a:xfrm>
            <a:off x="481840" y="766563"/>
            <a:ext cx="3170285" cy="109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7">
            <a:extLst>
              <a:ext uri="{FF2B5EF4-FFF2-40B4-BE49-F238E27FC236}">
                <a16:creationId xmlns:a16="http://schemas.microsoft.com/office/drawing/2014/main" id="{E73D0FCD-ABC8-4D00-8EFC-451B62ED2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209153"/>
            <a:ext cx="11306175" cy="4883672"/>
          </a:xfrm>
          <a:prstGeom prst="rect">
            <a:avLst/>
          </a:prstGeom>
        </p:spPr>
        <p:txBody>
          <a:bodyPr/>
          <a:lstStyle>
            <a:lvl1pPr>
              <a:buSzPct val="100000"/>
              <a:defRPr sz="20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5090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  <p:sp>
        <p:nvSpPr>
          <p:cNvPr id="4" name="Segnaposto testo 7">
            <a:extLst>
              <a:ext uri="{FF2B5EF4-FFF2-40B4-BE49-F238E27FC236}">
                <a16:creationId xmlns:a16="http://schemas.microsoft.com/office/drawing/2014/main" id="{E73D0FCD-ABC8-4D00-8EFC-451B62ED2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432560"/>
            <a:ext cx="11306175" cy="5660265"/>
          </a:xfrm>
          <a:prstGeom prst="rect">
            <a:avLst/>
          </a:prstGeom>
        </p:spPr>
        <p:txBody>
          <a:bodyPr/>
          <a:lstStyle>
            <a:lvl1pPr algn="just">
              <a:defRPr sz="20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13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2718"/>
            <a:ext cx="9422837" cy="75600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2736"/>
            <a:ext cx="11151029" cy="5616624"/>
          </a:xfrm>
          <a:prstGeom prst="rect">
            <a:avLst/>
          </a:prstGeom>
        </p:spPr>
        <p:txBody>
          <a:bodyPr/>
          <a:lstStyle>
            <a:lvl1pPr>
              <a:buSzPct val="100000"/>
              <a:defRPr sz="2000" b="0">
                <a:latin typeface="Calibri Light" panose="020F030202020403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2598" y="6454581"/>
            <a:ext cx="506156" cy="365125"/>
          </a:xfrm>
        </p:spPr>
        <p:txBody>
          <a:bodyPr/>
          <a:lstStyle>
            <a:lvl1pPr>
              <a:defRPr sz="1100">
                <a:latin typeface="Calibri Light" panose="020F0302020204030204" pitchFamily="34" charset="0"/>
              </a:defRPr>
            </a:lvl1pPr>
          </a:lstStyle>
          <a:p>
            <a:fld id="{6E2D2B3B-882E-40F3-A32F-6DD51691504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7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96800" y="334924"/>
            <a:ext cx="113607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121900" rIns="1224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1242"/>
              </a:buClr>
              <a:buSzPts val="3000"/>
              <a:buFont typeface="Source Sans Pro SemiBold"/>
              <a:buNone/>
              <a:defRPr sz="3000">
                <a:solidFill>
                  <a:srgbClr val="00124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1242"/>
              </a:buClr>
              <a:buSzPts val="3700"/>
              <a:buNone/>
              <a:defRPr sz="3700">
                <a:solidFill>
                  <a:srgbClr val="00124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1242"/>
              </a:buClr>
              <a:buSzPts val="3700"/>
              <a:buNone/>
              <a:defRPr sz="3700">
                <a:solidFill>
                  <a:srgbClr val="00124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1242"/>
              </a:buClr>
              <a:buSzPts val="3700"/>
              <a:buNone/>
              <a:defRPr sz="3700">
                <a:solidFill>
                  <a:srgbClr val="00124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1242"/>
              </a:buClr>
              <a:buSzPts val="3700"/>
              <a:buNone/>
              <a:defRPr sz="3700">
                <a:solidFill>
                  <a:srgbClr val="00124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1242"/>
              </a:buClr>
              <a:buSzPts val="3700"/>
              <a:buNone/>
              <a:defRPr sz="3700">
                <a:solidFill>
                  <a:srgbClr val="00124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1242"/>
              </a:buClr>
              <a:buSzPts val="3700"/>
              <a:buNone/>
              <a:defRPr sz="3700">
                <a:solidFill>
                  <a:srgbClr val="00124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1242"/>
              </a:buClr>
              <a:buSzPts val="3700"/>
              <a:buNone/>
              <a:defRPr sz="3700">
                <a:solidFill>
                  <a:srgbClr val="00124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1242"/>
              </a:buClr>
              <a:buSzPts val="3700"/>
              <a:buNone/>
              <a:defRPr sz="3700">
                <a:solidFill>
                  <a:srgbClr val="001242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77272" y="1209502"/>
            <a:ext cx="11360700" cy="520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242"/>
              </a:buClr>
              <a:buSzPts val="2400"/>
              <a:buChar char="●"/>
              <a:defRPr sz="2400">
                <a:solidFill>
                  <a:srgbClr val="00124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1242"/>
              </a:buClr>
              <a:buSzPts val="1900"/>
              <a:buChar char="○"/>
              <a:defRPr sz="1900">
                <a:solidFill>
                  <a:srgbClr val="00124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1242"/>
              </a:buClr>
              <a:buSzPts val="1900"/>
              <a:buChar char="■"/>
              <a:defRPr sz="1900">
                <a:solidFill>
                  <a:srgbClr val="00124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1242"/>
              </a:buClr>
              <a:buSzPts val="1900"/>
              <a:buChar char="●"/>
              <a:defRPr sz="1900">
                <a:solidFill>
                  <a:srgbClr val="00124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1242"/>
              </a:buClr>
              <a:buSzPts val="1900"/>
              <a:buChar char="○"/>
              <a:defRPr sz="1900">
                <a:solidFill>
                  <a:srgbClr val="00124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1242"/>
              </a:buClr>
              <a:buSzPts val="1900"/>
              <a:buChar char="■"/>
              <a:defRPr sz="1900">
                <a:solidFill>
                  <a:srgbClr val="00124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1242"/>
              </a:buClr>
              <a:buSzPts val="1900"/>
              <a:buChar char="●"/>
              <a:defRPr sz="1900">
                <a:solidFill>
                  <a:srgbClr val="00124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1242"/>
              </a:buClr>
              <a:buSzPts val="1900"/>
              <a:buChar char="○"/>
              <a:defRPr sz="1900">
                <a:solidFill>
                  <a:srgbClr val="00124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001242"/>
              </a:buClr>
              <a:buSzPts val="1900"/>
              <a:buChar char="■"/>
              <a:defRPr sz="1900">
                <a:solidFill>
                  <a:srgbClr val="001242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1296610" y="641314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</a:defRPr>
            </a:lvl1pPr>
            <a:lvl2pPr lvl="1" algn="r">
              <a:buNone/>
              <a:defRPr sz="1300">
                <a:solidFill>
                  <a:srgbClr val="FFFFFF"/>
                </a:solidFill>
              </a:defRPr>
            </a:lvl2pPr>
            <a:lvl3pPr lvl="2" algn="r">
              <a:buNone/>
              <a:defRPr sz="1300">
                <a:solidFill>
                  <a:srgbClr val="FFFFFF"/>
                </a:solidFill>
              </a:defRPr>
            </a:lvl3pPr>
            <a:lvl4pPr lvl="3" algn="r">
              <a:buNone/>
              <a:defRPr sz="1300">
                <a:solidFill>
                  <a:srgbClr val="FFFFFF"/>
                </a:solidFill>
              </a:defRPr>
            </a:lvl4pPr>
            <a:lvl5pPr lvl="4" algn="r">
              <a:buNone/>
              <a:defRPr sz="1300">
                <a:solidFill>
                  <a:srgbClr val="FFFFFF"/>
                </a:solidFill>
              </a:defRPr>
            </a:lvl5pPr>
            <a:lvl6pPr lvl="5" algn="r">
              <a:buNone/>
              <a:defRPr sz="1300">
                <a:solidFill>
                  <a:srgbClr val="FFFFFF"/>
                </a:solidFill>
              </a:defRPr>
            </a:lvl6pPr>
            <a:lvl7pPr lvl="6" algn="r">
              <a:buNone/>
              <a:defRPr sz="1300">
                <a:solidFill>
                  <a:srgbClr val="FFFFFF"/>
                </a:solidFill>
              </a:defRPr>
            </a:lvl7pPr>
            <a:lvl8pPr lvl="7" algn="r">
              <a:buNone/>
              <a:defRPr sz="1300">
                <a:solidFill>
                  <a:srgbClr val="FFFFFF"/>
                </a:solidFill>
              </a:defRPr>
            </a:lvl8pPr>
            <a:lvl9pPr lvl="8" algn="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pic>
        <p:nvPicPr>
          <p:cNvPr id="17" name="Immagin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779" y="148747"/>
            <a:ext cx="1892531" cy="688997"/>
          </a:xfrm>
          <a:prstGeom prst="rect">
            <a:avLst/>
          </a:prstGeom>
          <a:noFill/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7" r:id="rId2"/>
    <p:sldLayoutId id="2147483666" r:id="rId3"/>
    <p:sldLayoutId id="214748366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1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Vision and Cognitive Systems</a:t>
            </a:r>
            <a:endParaRPr lang="en-US" dirty="0"/>
          </a:p>
        </p:txBody>
      </p:sp>
      <p:sp>
        <p:nvSpPr>
          <p:cNvPr id="4" name="Rettangolo 3"/>
          <p:cNvSpPr/>
          <p:nvPr/>
        </p:nvSpPr>
        <p:spPr>
          <a:xfrm>
            <a:off x="273250" y="3429000"/>
            <a:ext cx="9055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  <a:latin typeface="+mj-lt"/>
                <a:ea typeface="Source Sans Pro" panose="020B0503030403020204" pitchFamily="34" charset="0"/>
              </a:rPr>
              <a:t>Project Pipeline</a:t>
            </a:r>
            <a:r>
              <a:rPr lang="en-GB" sz="3200">
                <a:solidFill>
                  <a:srgbClr val="C00000"/>
                </a:solidFill>
                <a:latin typeface="+mj-lt"/>
                <a:ea typeface="Source Sans Pro" panose="020B0503030403020204" pitchFamily="34" charset="0"/>
              </a:rPr>
              <a:t>, suggestions </a:t>
            </a:r>
            <a:r>
              <a:rPr lang="en-GB" sz="3200" dirty="0">
                <a:solidFill>
                  <a:srgbClr val="C00000"/>
                </a:solidFill>
                <a:latin typeface="+mj-lt"/>
                <a:ea typeface="Source Sans Pro" panose="020B0503030403020204" pitchFamily="34" charset="0"/>
              </a:rPr>
              <a:t>and possible approaches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9ACB1A2-F9C5-489E-B681-6F26E1B1BFC7}"/>
              </a:ext>
            </a:extLst>
          </p:cNvPr>
          <p:cNvSpPr/>
          <p:nvPr/>
        </p:nvSpPr>
        <p:spPr>
          <a:xfrm>
            <a:off x="273250" y="4157506"/>
            <a:ext cx="6279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1242"/>
                </a:solidFill>
                <a:latin typeface="+mj-lt"/>
                <a:cs typeface="Calibri Light" panose="020F0302020204030204" pitchFamily="34" charset="0"/>
              </a:rPr>
              <a:t>Federico Panzani, Lorenzo Cuoghi, Lorenzo </a:t>
            </a:r>
            <a:r>
              <a:rPr lang="en-GB" sz="2400" dirty="0" err="1">
                <a:solidFill>
                  <a:srgbClr val="001242"/>
                </a:solidFill>
                <a:latin typeface="+mj-lt"/>
                <a:cs typeface="Calibri Light" panose="020F0302020204030204" pitchFamily="34" charset="0"/>
              </a:rPr>
              <a:t>Rosini</a:t>
            </a:r>
            <a:endParaRPr lang="en-GB" sz="2400" dirty="0">
              <a:solidFill>
                <a:srgbClr val="001242"/>
              </a:solidFill>
              <a:latin typeface="+mj-lt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1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1BED3-84DE-4C0C-BC9B-10FE2193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1686"/>
            <a:ext cx="9422837" cy="756002"/>
          </a:xfrm>
        </p:spPr>
        <p:txBody>
          <a:bodyPr/>
          <a:lstStyle/>
          <a:p>
            <a:r>
              <a:rPr lang="en-US" sz="2800" dirty="0"/>
              <a:t>Painting Detection: </a:t>
            </a:r>
            <a:r>
              <a:rPr lang="en-US" sz="2800" b="0" dirty="0"/>
              <a:t>predict a ROI for each painting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B09D41F-D758-495A-A04B-C92C2193C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7689"/>
            <a:ext cx="11151029" cy="5348644"/>
          </a:xfrm>
        </p:spPr>
        <p:txBody>
          <a:bodyPr/>
          <a:lstStyle/>
          <a:p>
            <a:r>
              <a:rPr lang="en-US" dirty="0"/>
              <a:t>For each frame of the video:</a:t>
            </a:r>
          </a:p>
          <a:p>
            <a:pPr lvl="1"/>
            <a:r>
              <a:rPr lang="en-US" dirty="0"/>
              <a:t>Automatic distortion correction with Hough</a:t>
            </a:r>
          </a:p>
          <a:p>
            <a:pPr lvl="1"/>
            <a:r>
              <a:rPr lang="en-US" dirty="0"/>
              <a:t>Edge Detection with Canny (from Open CV library):</a:t>
            </a:r>
          </a:p>
          <a:p>
            <a:pPr lvl="2"/>
            <a:r>
              <a:rPr lang="en-US" dirty="0"/>
              <a:t>Gaussian filter to remove noise</a:t>
            </a:r>
          </a:p>
          <a:p>
            <a:pPr lvl="2"/>
            <a:r>
              <a:rPr lang="en-US" dirty="0"/>
              <a:t>Sobel operators to find Intensity Gradient of the Image</a:t>
            </a:r>
          </a:p>
          <a:p>
            <a:pPr lvl="2"/>
            <a:r>
              <a:rPr lang="en-US" dirty="0"/>
              <a:t>Non-maximum Suppression</a:t>
            </a:r>
          </a:p>
          <a:p>
            <a:pPr lvl="2"/>
            <a:r>
              <a:rPr lang="en-US" dirty="0"/>
              <a:t>Hysteresis-based thresholding</a:t>
            </a:r>
          </a:p>
          <a:p>
            <a:pPr lvl="1"/>
            <a:r>
              <a:rPr lang="en-US" dirty="0"/>
              <a:t>Hough transform to find straight lines to find binding rectangles</a:t>
            </a:r>
          </a:p>
          <a:p>
            <a:pPr lvl="1"/>
            <a:r>
              <a:rPr lang="en-US" dirty="0"/>
              <a:t>Discard false positives (to think about)</a:t>
            </a:r>
          </a:p>
          <a:p>
            <a:pPr lvl="1"/>
            <a:r>
              <a:rPr lang="en-US" dirty="0"/>
              <a:t>Print ROI (without frames) for each painting of that frame</a:t>
            </a:r>
          </a:p>
          <a:p>
            <a:pPr marL="565150" lvl="1" indent="0">
              <a:buNone/>
            </a:pP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16AEC8E-7B5F-4A8E-AE1E-E3805F0E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63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2A5D01-D886-4FFF-8C3C-11084238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0390"/>
            <a:ext cx="9422837" cy="756002"/>
          </a:xfrm>
        </p:spPr>
        <p:txBody>
          <a:bodyPr/>
          <a:lstStyle/>
          <a:p>
            <a:r>
              <a:rPr lang="it-IT" sz="2400" dirty="0"/>
              <a:t>Painting </a:t>
            </a:r>
            <a:r>
              <a:rPr lang="en-US" sz="2400" dirty="0"/>
              <a:t>rectification</a:t>
            </a:r>
            <a:r>
              <a:rPr lang="it-IT" sz="2400" dirty="0"/>
              <a:t>: </a:t>
            </a:r>
            <a:r>
              <a:rPr lang="en-GB" sz="2400" b="0" dirty="0"/>
              <a:t>correct</a:t>
            </a:r>
            <a:r>
              <a:rPr lang="it-IT" sz="2400" b="0" dirty="0"/>
              <a:t> the </a:t>
            </a:r>
            <a:r>
              <a:rPr lang="en-US" sz="2400" b="0" dirty="0"/>
              <a:t>perspective</a:t>
            </a:r>
            <a:r>
              <a:rPr lang="it-IT" sz="2400" b="0" dirty="0"/>
              <a:t> </a:t>
            </a:r>
            <a:r>
              <a:rPr lang="en-US" sz="2400" b="0" dirty="0"/>
              <a:t>distortion</a:t>
            </a:r>
            <a:r>
              <a:rPr lang="it-IT" sz="2400" b="0" dirty="0"/>
              <a:t> of </a:t>
            </a:r>
            <a:r>
              <a:rPr lang="en-US" sz="2400" b="0" dirty="0"/>
              <a:t>each</a:t>
            </a:r>
            <a:r>
              <a:rPr lang="it-IT" sz="2400" b="0" dirty="0"/>
              <a:t> painting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4D3AC0-197B-446E-A2B4-96C2A5FDC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Homographic Transformation</a:t>
            </a:r>
          </a:p>
          <a:p>
            <a:pPr lvl="1"/>
            <a:r>
              <a:rPr lang="en-US" dirty="0"/>
              <a:t>Find Homography</a:t>
            </a:r>
          </a:p>
          <a:p>
            <a:pPr lvl="1"/>
            <a:r>
              <a:rPr lang="en-US" dirty="0"/>
              <a:t>Warp Perspective</a:t>
            </a:r>
          </a:p>
          <a:p>
            <a:pPr marL="565150" lvl="1" indent="0">
              <a:buNone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95A532-8FF7-4D71-9683-1BDBEE72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6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29FAD0-F762-47BD-9183-CCFA835D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47" y="154442"/>
            <a:ext cx="9422837" cy="756002"/>
          </a:xfrm>
        </p:spPr>
        <p:txBody>
          <a:bodyPr/>
          <a:lstStyle/>
          <a:p>
            <a:r>
              <a:rPr lang="en-US" sz="2600" dirty="0"/>
              <a:t>Painting Retrieval: </a:t>
            </a:r>
            <a:r>
              <a:rPr lang="en-US" sz="2600" b="0" dirty="0"/>
              <a:t>match each detect painting to the paintings DB</a:t>
            </a:r>
            <a:endParaRPr lang="en-US" sz="2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6DCF7F-AB4D-4AB4-A878-67E78C27D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47" y="910444"/>
            <a:ext cx="11151029" cy="5394667"/>
          </a:xfrm>
        </p:spPr>
        <p:txBody>
          <a:bodyPr/>
          <a:lstStyle/>
          <a:p>
            <a:r>
              <a:rPr lang="en-US" dirty="0"/>
              <a:t>Pattern Recognition</a:t>
            </a:r>
          </a:p>
          <a:p>
            <a:pPr lvl="1"/>
            <a:r>
              <a:rPr lang="en-US" dirty="0"/>
              <a:t>Template matching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A67532-09B0-4677-9D58-D238D0F9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1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5652C-6535-4E32-A19F-C7F46FDD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detection and localization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3D7AD4-CE15-42B0-AE36-66DB4BF15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  <a:p>
            <a:pPr lvl="1"/>
            <a:r>
              <a:rPr lang="en-US" dirty="0"/>
              <a:t>Segmentation</a:t>
            </a:r>
          </a:p>
          <a:p>
            <a:pPr lvl="2"/>
            <a:r>
              <a:rPr lang="en-US" dirty="0"/>
              <a:t>Skeletonization</a:t>
            </a:r>
          </a:p>
          <a:p>
            <a:pPr lvl="3"/>
            <a:r>
              <a:rPr lang="en-US" dirty="0"/>
              <a:t>MAT</a:t>
            </a:r>
          </a:p>
          <a:p>
            <a:pPr lvl="1"/>
            <a:r>
              <a:rPr lang="en-US" dirty="0"/>
              <a:t>Labelling</a:t>
            </a:r>
          </a:p>
          <a:p>
            <a:pPr marL="565150" lvl="1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https://www.pyimagesearch.com/2015/11/09/pedestrian-detection-opencv/</a:t>
            </a:r>
          </a:p>
          <a:p>
            <a:pPr marL="76200" indent="0">
              <a:buNone/>
            </a:pPr>
            <a:r>
              <a:rPr lang="en-US" dirty="0"/>
              <a:t>https://www.learnopencv.com/histogram-of-oriented-gradients/</a:t>
            </a:r>
          </a:p>
          <a:p>
            <a:pPr marL="565150" lvl="1" indent="0">
              <a:buNone/>
            </a:pPr>
            <a:endParaRPr lang="en-US" dirty="0"/>
          </a:p>
          <a:p>
            <a:r>
              <a:rPr lang="en-US" dirty="0"/>
              <a:t>Localization</a:t>
            </a:r>
          </a:p>
          <a:p>
            <a:pPr lvl="1"/>
            <a:r>
              <a:rPr lang="en-US" dirty="0"/>
              <a:t>Detect person </a:t>
            </a:r>
            <a:r>
              <a:rPr lang="en-US" dirty="0">
                <a:sym typeface="Wingdings" panose="05000000000000000000" pitchFamily="2" charset="2"/>
              </a:rPr>
              <a:t> Detect Painting  Find DB matches  Assign people to the same room of the painting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C16891-F701-49DB-9C1D-49AC7039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0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B60F28-A609-4AC9-ABD3-CB7229EE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tasks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EAC394-B5D8-44FC-811B-4D5FEFA30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whether each person is facing a painting</a:t>
            </a:r>
          </a:p>
          <a:p>
            <a:pPr lvl="1"/>
            <a:r>
              <a:rPr lang="en-US" dirty="0"/>
              <a:t>TBD</a:t>
            </a:r>
          </a:p>
          <a:p>
            <a:endParaRPr lang="en-US" dirty="0"/>
          </a:p>
          <a:p>
            <a:r>
              <a:rPr lang="en-US" dirty="0"/>
              <a:t>Replace painting areas in 3D model with the provided pictures</a:t>
            </a:r>
          </a:p>
          <a:p>
            <a:pPr lvl="1"/>
            <a:r>
              <a:rPr lang="en-US" dirty="0"/>
              <a:t>Create a bounding rectangles from the 3D view</a:t>
            </a:r>
          </a:p>
          <a:p>
            <a:pPr lvl="1"/>
            <a:r>
              <a:rPr lang="en-US" dirty="0"/>
              <a:t>Detect images</a:t>
            </a:r>
          </a:p>
          <a:p>
            <a:pPr lvl="1"/>
            <a:r>
              <a:rPr lang="en-US" dirty="0"/>
              <a:t>Detect some points of each bounding, then use them for the Homographic Transform</a:t>
            </a:r>
          </a:p>
          <a:p>
            <a:pPr lvl="1"/>
            <a:r>
              <a:rPr lang="en-US" dirty="0"/>
              <a:t>Replace paintings from DB (stitching images)</a:t>
            </a:r>
          </a:p>
          <a:p>
            <a:endParaRPr lang="en-US" dirty="0"/>
          </a:p>
          <a:p>
            <a:r>
              <a:rPr lang="en-US" dirty="0"/>
              <a:t>Determine the distance of a person to the closest door</a:t>
            </a:r>
          </a:p>
          <a:p>
            <a:pPr lvl="1"/>
            <a:r>
              <a:rPr lang="en-US" dirty="0"/>
              <a:t>Camera Model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CC59E5-7484-42EB-9599-F6877287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46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err="1">
            <a:solidFill>
              <a:srgbClr val="001242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31596</TotalTime>
  <Words>251</Words>
  <Application>Microsoft Office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Calibri Light</vt:lpstr>
      <vt:lpstr>Arial</vt:lpstr>
      <vt:lpstr>Source Sans Pro SemiBold</vt:lpstr>
      <vt:lpstr>Calibri</vt:lpstr>
      <vt:lpstr>Simple Light</vt:lpstr>
      <vt:lpstr>Vision and Cognitive Systems</vt:lpstr>
      <vt:lpstr>Painting Detection: predict a ROI for each painting</vt:lpstr>
      <vt:lpstr>Painting rectification: correct the perspective distortion of each painting</vt:lpstr>
      <vt:lpstr>Painting Retrieval: match each detect painting to the paintings DB</vt:lpstr>
      <vt:lpstr>People detection and localization</vt:lpstr>
      <vt:lpstr>Optional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AI4Automotive</dc:title>
  <dc:creator>Rita</dc:creator>
  <cp:lastModifiedBy>Lorenzo Cuoghi</cp:lastModifiedBy>
  <cp:revision>197</cp:revision>
  <dcterms:modified xsi:type="dcterms:W3CDTF">2020-04-14T15:28:58Z</dcterms:modified>
</cp:coreProperties>
</file>