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grfOkS+A2d2OFbV5aKzs+NHhDP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1,g, … can form a basis (check+append 1 by 1). Can use characteristic equation.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e6aded1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e6aded1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9"/>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19"/>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19"/>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19"/>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19"/>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28"/>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6" name="Google Shape;5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cxnSp>
        <p:nvCxnSpPr>
          <p:cNvPr id="17" name="Google Shape;17;p20"/>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2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2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cxnSp>
        <p:nvCxnSpPr>
          <p:cNvPr id="22" name="Google Shape;22;p21"/>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2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 name="Google Shape;24;p21"/>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21"/>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 name="Shape 27"/>
        <p:cNvGrpSpPr/>
        <p:nvPr/>
      </p:nvGrpSpPr>
      <p:grpSpPr>
        <a:xfrm>
          <a:off x="0" y="0"/>
          <a:ext cx="0" cy="0"/>
          <a:chOff x="0" y="0"/>
          <a:chExt cx="0" cy="0"/>
        </a:xfrm>
      </p:grpSpPr>
      <p:sp>
        <p:nvSpPr>
          <p:cNvPr id="28" name="Google Shape;28;p22"/>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2"/>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30" name="Google Shape;30;p22"/>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31" name="Google Shape;3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cxnSp>
        <p:nvCxnSpPr>
          <p:cNvPr id="33" name="Google Shape;33;p2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34" name="Google Shape;34;p23"/>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5" name="Google Shape;3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2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 name="Google Shape;3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25"/>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41" name="Google Shape;41;p25"/>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25"/>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26"/>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6" name="Google Shape;4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27"/>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27"/>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50" name="Google Shape;50;p27"/>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51" name="Google Shape;51;p27"/>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52" name="Google Shape;52;p2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3" name="Google Shape;5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arxiv.org/abs/1210.811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000"/>
              <a:buNone/>
            </a:pPr>
            <a:r>
              <a:rPr lang="en"/>
              <a:t>CS-427 </a:t>
            </a:r>
            <a:endParaRPr/>
          </a:p>
          <a:p>
            <a:pPr indent="0" lvl="0" marL="0" rtl="0" algn="ctr">
              <a:lnSpc>
                <a:spcPct val="100000"/>
              </a:lnSpc>
              <a:spcBef>
                <a:spcPts val="0"/>
              </a:spcBef>
              <a:spcAft>
                <a:spcPts val="0"/>
              </a:spcAft>
              <a:buSzPts val="4000"/>
              <a:buNone/>
            </a:pPr>
            <a:r>
              <a:rPr lang="en"/>
              <a:t>MDS Mini Project</a:t>
            </a:r>
            <a:endParaRPr/>
          </a:p>
        </p:txBody>
      </p:sp>
      <p:sp>
        <p:nvSpPr>
          <p:cNvPr id="64" name="Google Shape;64;p1"/>
          <p:cNvSpPr txBox="1"/>
          <p:nvPr>
            <p:ph idx="1" type="subTitle"/>
          </p:nvPr>
        </p:nvSpPr>
        <p:spPr>
          <a:xfrm>
            <a:off x="1680302" y="3049450"/>
            <a:ext cx="5783400" cy="9090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0"/>
              </a:spcAft>
              <a:buSzPts val="2400"/>
              <a:buNone/>
            </a:pPr>
            <a:r>
              <a:rPr lang="en" sz="1650">
                <a:solidFill>
                  <a:schemeClr val="dk1"/>
                </a:solidFill>
                <a:latin typeface="Arial"/>
                <a:ea typeface="Arial"/>
                <a:cs typeface="Arial"/>
                <a:sym typeface="Arial"/>
              </a:rPr>
              <a:t>Cryptanalysis of two schemes of Baba et al.</a:t>
            </a:r>
            <a:endParaRPr sz="1650">
              <a:solidFill>
                <a:schemeClr val="dk1"/>
              </a:solidFill>
              <a:latin typeface="Arial"/>
              <a:ea typeface="Arial"/>
              <a:cs typeface="Arial"/>
              <a:sym typeface="Arial"/>
            </a:endParaRPr>
          </a:p>
          <a:p>
            <a:pPr indent="0" lvl="0" marL="0" rtl="0" algn="ctr">
              <a:lnSpc>
                <a:spcPct val="115000"/>
              </a:lnSpc>
              <a:spcBef>
                <a:spcPts val="0"/>
              </a:spcBef>
              <a:spcAft>
                <a:spcPts val="0"/>
              </a:spcAft>
              <a:buSzPts val="2400"/>
              <a:buNone/>
            </a:pPr>
            <a:r>
              <a:rPr lang="en" sz="1100">
                <a:solidFill>
                  <a:schemeClr val="dk1"/>
                </a:solidFill>
                <a:latin typeface="Arial"/>
                <a:ea typeface="Arial"/>
                <a:cs typeface="Arial"/>
                <a:sym typeface="Arial"/>
              </a:rPr>
              <a:t> </a:t>
            </a:r>
            <a:r>
              <a:rPr lang="en" sz="1650">
                <a:solidFill>
                  <a:schemeClr val="dk1"/>
                </a:solidFill>
                <a:latin typeface="Arial"/>
                <a:ea typeface="Arial"/>
                <a:cs typeface="Arial"/>
                <a:sym typeface="Arial"/>
              </a:rPr>
              <a:t>by Linear Algebra Methods</a:t>
            </a:r>
            <a:endParaRPr sz="1650">
              <a:solidFill>
                <a:srgbClr val="FFFFFF"/>
              </a:solidFill>
              <a:latin typeface="Arial"/>
              <a:ea typeface="Arial"/>
              <a:cs typeface="Arial"/>
              <a:sym typeface="Arial"/>
            </a:endParaRPr>
          </a:p>
        </p:txBody>
      </p:sp>
      <p:sp>
        <p:nvSpPr>
          <p:cNvPr id="65" name="Google Shape;65;p1"/>
          <p:cNvSpPr txBox="1"/>
          <p:nvPr/>
        </p:nvSpPr>
        <p:spPr>
          <a:xfrm>
            <a:off x="782450" y="4512125"/>
            <a:ext cx="3299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200010003 (B. Siddharth Prabhu)</a:t>
            </a:r>
            <a:endParaRPr b="0" i="0" sz="1400" u="none" cap="none" strike="noStrike">
              <a:solidFill>
                <a:schemeClr val="dk1"/>
              </a:solidFill>
              <a:latin typeface="Roboto"/>
              <a:ea typeface="Roboto"/>
              <a:cs typeface="Roboto"/>
              <a:sym typeface="Roboto"/>
            </a:endParaRPr>
          </a:p>
        </p:txBody>
      </p:sp>
      <p:sp>
        <p:nvSpPr>
          <p:cNvPr id="66" name="Google Shape;66;p1"/>
          <p:cNvSpPr txBox="1"/>
          <p:nvPr/>
        </p:nvSpPr>
        <p:spPr>
          <a:xfrm>
            <a:off x="5979050" y="4512125"/>
            <a:ext cx="239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200030017 (Devesh Kumar)</a:t>
            </a:r>
            <a:endParaRPr b="0" i="0" sz="1400" u="none" cap="none" strike="noStrike">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Factor Method based Cryptosystem</a:t>
            </a:r>
            <a:endParaRPr/>
          </a:p>
        </p:txBody>
      </p:sp>
      <p:sp>
        <p:nvSpPr>
          <p:cNvPr id="121" name="Google Shape;121;p1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factor-based cryptosystem is a type of cryptographic system that relies on the difficulty of factoring large integers. In a factor-based cryptosystem, a message is encrypted using a public key. The recipient of the encrypted message uses a private key to decrypt it back into the original message. </a:t>
            </a:r>
            <a:endParaRPr/>
          </a:p>
          <a:p>
            <a:pPr indent="0" lvl="0" marL="0" rtl="0" algn="l">
              <a:lnSpc>
                <a:spcPct val="115000"/>
              </a:lnSpc>
              <a:spcBef>
                <a:spcPts val="1200"/>
              </a:spcBef>
              <a:spcAft>
                <a:spcPts val="1200"/>
              </a:spcAft>
              <a:buSzPts val="1800"/>
              <a:buNone/>
            </a:pPr>
            <a:r>
              <a:rPr lang="en"/>
              <a:t>The security of the system is based on the fact that it is difficult to determine the private key from the public key, which makes it difficult to decrypt the message without the correct key.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Encryption</a:t>
            </a:r>
            <a:endParaRPr/>
          </a:p>
        </p:txBody>
      </p:sp>
      <p:sp>
        <p:nvSpPr>
          <p:cNvPr id="127" name="Google Shape;127;p1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Assume G to be a public cyclic group. </a:t>
            </a:r>
            <a:endParaRPr/>
          </a:p>
          <a:p>
            <a:pPr indent="0" lvl="0" marL="0" rtl="0" algn="l">
              <a:lnSpc>
                <a:spcPct val="115000"/>
              </a:lnSpc>
              <a:spcBef>
                <a:spcPts val="1200"/>
              </a:spcBef>
              <a:spcAft>
                <a:spcPts val="0"/>
              </a:spcAft>
              <a:buSzPts val="1800"/>
              <a:buNone/>
            </a:pPr>
            <a:r>
              <a:rPr lang="en"/>
              <a:t>Alice chooses two integers (x</a:t>
            </a:r>
            <a:r>
              <a:rPr baseline="-25000" lang="en"/>
              <a:t>1</a:t>
            </a:r>
            <a:r>
              <a:rPr lang="en"/>
              <a:t>, y</a:t>
            </a:r>
            <a:r>
              <a:rPr baseline="-25000" lang="en"/>
              <a:t>1</a:t>
            </a:r>
            <a:r>
              <a:rPr lang="en"/>
              <a:t>) and Bob chooses two integers (x</a:t>
            </a:r>
            <a:r>
              <a:rPr baseline="-25000" lang="en"/>
              <a:t>2</a:t>
            </a:r>
            <a:r>
              <a:rPr lang="en"/>
              <a:t>, y</a:t>
            </a:r>
            <a:r>
              <a:rPr baseline="-25000" lang="en"/>
              <a:t>2</a:t>
            </a:r>
            <a:r>
              <a:rPr lang="en"/>
              <a:t>). Bob selects two elements from the group (g, h).</a:t>
            </a:r>
            <a:endParaRPr/>
          </a:p>
          <a:p>
            <a:pPr indent="0" lvl="0" marL="0" rtl="0" algn="l">
              <a:lnSpc>
                <a:spcPct val="115000"/>
              </a:lnSpc>
              <a:spcBef>
                <a:spcPts val="1200"/>
              </a:spcBef>
              <a:spcAft>
                <a:spcPts val="0"/>
              </a:spcAft>
              <a:buSzPts val="1800"/>
              <a:buNone/>
            </a:pPr>
            <a:r>
              <a:rPr lang="en"/>
              <a:t>Key exchange -&gt; Alice sends g</a:t>
            </a:r>
            <a:r>
              <a:rPr baseline="30000" lang="en"/>
              <a:t>x1</a:t>
            </a:r>
            <a:r>
              <a:rPr lang="en"/>
              <a:t>h</a:t>
            </a:r>
            <a:r>
              <a:rPr baseline="30000" lang="en"/>
              <a:t>y1</a:t>
            </a:r>
            <a:r>
              <a:rPr lang="en"/>
              <a:t> to Bob and Bob sends g</a:t>
            </a:r>
            <a:r>
              <a:rPr baseline="30000" lang="en"/>
              <a:t>x2</a:t>
            </a:r>
            <a:r>
              <a:rPr lang="en"/>
              <a:t>h</a:t>
            </a:r>
            <a:r>
              <a:rPr baseline="30000" lang="en"/>
              <a:t>y2</a:t>
            </a:r>
            <a:r>
              <a:rPr lang="en"/>
              <a:t> to Alice.</a:t>
            </a:r>
            <a:endParaRPr/>
          </a:p>
          <a:p>
            <a:pPr indent="0" lvl="0" marL="0" rtl="0" algn="l">
              <a:lnSpc>
                <a:spcPct val="115000"/>
              </a:lnSpc>
              <a:spcBef>
                <a:spcPts val="1200"/>
              </a:spcBef>
              <a:spcAft>
                <a:spcPts val="0"/>
              </a:spcAft>
              <a:buSzPts val="1800"/>
              <a:buNone/>
            </a:pPr>
            <a:r>
              <a:rPr lang="en"/>
              <a:t>Key (K) = g</a:t>
            </a:r>
            <a:r>
              <a:rPr baseline="30000" lang="en"/>
              <a:t>(x1+x2)</a:t>
            </a:r>
            <a:r>
              <a:rPr lang="en"/>
              <a:t>h</a:t>
            </a:r>
            <a:r>
              <a:rPr baseline="30000" lang="en"/>
              <a:t>(y1+y2)</a:t>
            </a:r>
            <a:endParaRPr baseline="30000"/>
          </a:p>
          <a:p>
            <a:pPr indent="0" lvl="0" marL="0" rtl="0" algn="l">
              <a:lnSpc>
                <a:spcPct val="115000"/>
              </a:lnSpc>
              <a:spcBef>
                <a:spcPts val="1200"/>
              </a:spcBef>
              <a:spcAft>
                <a:spcPts val="0"/>
              </a:spcAft>
              <a:buSzPts val="1800"/>
              <a:buNone/>
            </a:pPr>
            <a:r>
              <a:rPr lang="en"/>
              <a:t>Bob then sets the public key -&gt; (G, g, h, g</a:t>
            </a:r>
            <a:r>
              <a:rPr baseline="30000" lang="en"/>
              <a:t>x2</a:t>
            </a:r>
            <a:r>
              <a:rPr lang="en"/>
              <a:t>h</a:t>
            </a:r>
            <a:r>
              <a:rPr baseline="30000" lang="en"/>
              <a:t>y2</a:t>
            </a:r>
            <a:r>
              <a:rPr lang="en"/>
              <a:t>)</a:t>
            </a:r>
            <a:endParaRPr/>
          </a:p>
          <a:p>
            <a:pPr indent="0" lvl="0" marL="0" rtl="0" algn="l">
              <a:lnSpc>
                <a:spcPct val="115000"/>
              </a:lnSpc>
              <a:spcBef>
                <a:spcPts val="1200"/>
              </a:spcBef>
              <a:spcAft>
                <a:spcPts val="1200"/>
              </a:spcAft>
              <a:buSzPts val="1800"/>
              <a:buNone/>
            </a:pPr>
            <a:r>
              <a:rPr lang="en"/>
              <a:t>For encryption Alice uses C= (K, g</a:t>
            </a:r>
            <a:r>
              <a:rPr baseline="30000" lang="en"/>
              <a:t>x1</a:t>
            </a:r>
            <a:r>
              <a:rPr lang="en"/>
              <a:t>h</a:t>
            </a:r>
            <a:r>
              <a:rPr baseline="30000" lang="en"/>
              <a:t>y1</a:t>
            </a:r>
            <a:r>
              <a:rPr lang="en"/>
              <a:t>m) and sends this to Bob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Decryption </a:t>
            </a:r>
            <a:endParaRPr/>
          </a:p>
        </p:txBody>
      </p:sp>
      <p:sp>
        <p:nvSpPr>
          <p:cNvPr id="133" name="Google Shape;133;p1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00000"/>
              <a:buNone/>
            </a:pPr>
            <a:r>
              <a:rPr lang="en" sz="7200"/>
              <a:t>Bob then has the following - (K, g</a:t>
            </a:r>
            <a:r>
              <a:rPr baseline="30000" lang="en" sz="7200"/>
              <a:t>x1</a:t>
            </a:r>
            <a:r>
              <a:rPr lang="en" sz="7200"/>
              <a:t>h</a:t>
            </a:r>
            <a:r>
              <a:rPr baseline="30000" lang="en" sz="7200"/>
              <a:t>y1</a:t>
            </a:r>
            <a:r>
              <a:rPr lang="en" sz="7200"/>
              <a:t>m) and (G, g, h, g</a:t>
            </a:r>
            <a:r>
              <a:rPr baseline="30000" lang="en" sz="7200"/>
              <a:t>x2</a:t>
            </a:r>
            <a:r>
              <a:rPr lang="en" sz="7200"/>
              <a:t>h</a:t>
            </a:r>
            <a:r>
              <a:rPr baseline="30000" lang="en" sz="7200"/>
              <a:t>y2</a:t>
            </a:r>
            <a:r>
              <a:rPr lang="en" sz="7200"/>
              <a:t>)</a:t>
            </a:r>
            <a:endParaRPr sz="7200"/>
          </a:p>
          <a:p>
            <a:pPr indent="0" lvl="0" marL="0" rtl="0" algn="l">
              <a:lnSpc>
                <a:spcPct val="115000"/>
              </a:lnSpc>
              <a:spcBef>
                <a:spcPts val="1200"/>
              </a:spcBef>
              <a:spcAft>
                <a:spcPts val="0"/>
              </a:spcAft>
              <a:buSzPct val="100000"/>
              <a:buNone/>
            </a:pPr>
            <a:r>
              <a:rPr lang="en" sz="7200"/>
              <a:t>In Order to get the message back Bob uses the following algorithm</a:t>
            </a:r>
            <a:endParaRPr sz="7200"/>
          </a:p>
          <a:p>
            <a:pPr indent="0" lvl="0" marL="0" rtl="0" algn="l">
              <a:lnSpc>
                <a:spcPct val="115000"/>
              </a:lnSpc>
              <a:spcBef>
                <a:spcPts val="1200"/>
              </a:spcBef>
              <a:spcAft>
                <a:spcPts val="0"/>
              </a:spcAft>
              <a:buSzPct val="100000"/>
              <a:buNone/>
            </a:pPr>
            <a:r>
              <a:rPr lang="en" sz="7200"/>
              <a:t>h</a:t>
            </a:r>
            <a:r>
              <a:rPr baseline="30000" lang="en" sz="7200"/>
              <a:t>y2</a:t>
            </a:r>
            <a:r>
              <a:rPr lang="en" sz="7200"/>
              <a:t>(f</a:t>
            </a:r>
            <a:r>
              <a:rPr baseline="30000" lang="en" sz="7200"/>
              <a:t>-1</a:t>
            </a:r>
            <a:r>
              <a:rPr lang="en" sz="7200"/>
              <a:t>(K))g</a:t>
            </a:r>
            <a:r>
              <a:rPr baseline="30000" lang="en" sz="7200"/>
              <a:t>x2</a:t>
            </a:r>
            <a:r>
              <a:rPr lang="en" sz="7200"/>
              <a:t>(g</a:t>
            </a:r>
            <a:r>
              <a:rPr baseline="30000" lang="en" sz="7200"/>
              <a:t>x1</a:t>
            </a:r>
            <a:r>
              <a:rPr lang="en" sz="7200"/>
              <a:t>h</a:t>
            </a:r>
            <a:r>
              <a:rPr baseline="30000" lang="en" sz="7200"/>
              <a:t>y1</a:t>
            </a:r>
            <a:r>
              <a:rPr lang="en" sz="7200"/>
              <a:t>m) </a:t>
            </a:r>
            <a:endParaRPr sz="7200"/>
          </a:p>
          <a:p>
            <a:pPr indent="0" lvl="0" marL="0" rtl="0" algn="l">
              <a:lnSpc>
                <a:spcPct val="115000"/>
              </a:lnSpc>
              <a:spcBef>
                <a:spcPts val="1200"/>
              </a:spcBef>
              <a:spcAft>
                <a:spcPts val="0"/>
              </a:spcAft>
              <a:buSzPct val="100000"/>
              <a:buNone/>
            </a:pPr>
            <a:r>
              <a:rPr lang="en" sz="7200"/>
              <a:t>= h</a:t>
            </a:r>
            <a:r>
              <a:rPr baseline="30000" lang="en" sz="7200"/>
              <a:t>y2</a:t>
            </a:r>
            <a:r>
              <a:rPr lang="en" sz="7200"/>
              <a:t>(f</a:t>
            </a:r>
            <a:r>
              <a:rPr baseline="30000" lang="en" sz="7200"/>
              <a:t>-1</a:t>
            </a:r>
            <a:r>
              <a:rPr lang="en" sz="7200"/>
              <a:t>(g</a:t>
            </a:r>
            <a:r>
              <a:rPr baseline="30000" lang="en" sz="7200"/>
              <a:t>x2+x1</a:t>
            </a:r>
            <a:r>
              <a:rPr lang="en" sz="7200"/>
              <a:t>h</a:t>
            </a:r>
            <a:r>
              <a:rPr baseline="30000" lang="en" sz="7200"/>
              <a:t>y2+y1</a:t>
            </a:r>
            <a:r>
              <a:rPr lang="en" sz="7200"/>
              <a:t>))g</a:t>
            </a:r>
            <a:r>
              <a:rPr baseline="30000" lang="en" sz="7200"/>
              <a:t>x2</a:t>
            </a:r>
            <a:r>
              <a:rPr lang="en" sz="7200"/>
              <a:t>(g</a:t>
            </a:r>
            <a:r>
              <a:rPr baseline="30000" lang="en" sz="7200"/>
              <a:t>x1</a:t>
            </a:r>
            <a:r>
              <a:rPr lang="en" sz="7200"/>
              <a:t>h</a:t>
            </a:r>
            <a:r>
              <a:rPr baseline="30000" lang="en" sz="7200"/>
              <a:t>y1</a:t>
            </a:r>
            <a:r>
              <a:rPr lang="en" sz="7200"/>
              <a:t>m)</a:t>
            </a:r>
            <a:endParaRPr sz="7200"/>
          </a:p>
          <a:p>
            <a:pPr indent="0" lvl="0" marL="0" rtl="0" algn="l">
              <a:lnSpc>
                <a:spcPct val="115000"/>
              </a:lnSpc>
              <a:spcBef>
                <a:spcPts val="1200"/>
              </a:spcBef>
              <a:spcAft>
                <a:spcPts val="0"/>
              </a:spcAft>
              <a:buSzPct val="100000"/>
              <a:buNone/>
            </a:pPr>
            <a:r>
              <a:rPr lang="en" sz="7200"/>
              <a:t>= h</a:t>
            </a:r>
            <a:r>
              <a:rPr baseline="30000" lang="en" sz="7200"/>
              <a:t>y2 </a:t>
            </a:r>
            <a:r>
              <a:rPr lang="en" sz="7200"/>
              <a:t>[(h</a:t>
            </a:r>
            <a:r>
              <a:rPr baseline="30000" lang="en" sz="7200"/>
              <a:t>y2</a:t>
            </a:r>
            <a:r>
              <a:rPr lang="en" sz="7200"/>
              <a:t>)</a:t>
            </a:r>
            <a:r>
              <a:rPr baseline="30000" lang="en" sz="7200"/>
              <a:t>-1</a:t>
            </a:r>
            <a:r>
              <a:rPr lang="en" sz="7200"/>
              <a:t>(g</a:t>
            </a:r>
            <a:r>
              <a:rPr baseline="30000" lang="en" sz="7200"/>
              <a:t>x1</a:t>
            </a:r>
            <a:r>
              <a:rPr lang="en" sz="7200"/>
              <a:t>h</a:t>
            </a:r>
            <a:r>
              <a:rPr baseline="30000" lang="en" sz="7200"/>
              <a:t>y1</a:t>
            </a:r>
            <a:r>
              <a:rPr lang="en" sz="7200"/>
              <a:t>)</a:t>
            </a:r>
            <a:r>
              <a:rPr baseline="30000" lang="en" sz="7200"/>
              <a:t>-1</a:t>
            </a:r>
            <a:r>
              <a:rPr lang="en" sz="7200"/>
              <a:t>(g</a:t>
            </a:r>
            <a:r>
              <a:rPr baseline="30000" lang="en" sz="7200"/>
              <a:t>x2</a:t>
            </a:r>
            <a:r>
              <a:rPr lang="en" sz="7200"/>
              <a:t>)</a:t>
            </a:r>
            <a:r>
              <a:rPr baseline="30000" lang="en" sz="7200"/>
              <a:t>-1</a:t>
            </a:r>
            <a:r>
              <a:rPr lang="en" sz="7200"/>
              <a:t>] g</a:t>
            </a:r>
            <a:r>
              <a:rPr baseline="30000" lang="en" sz="7200"/>
              <a:t>x2</a:t>
            </a:r>
            <a:r>
              <a:rPr lang="en" sz="7200"/>
              <a:t>g</a:t>
            </a:r>
            <a:r>
              <a:rPr baseline="30000" lang="en" sz="7200"/>
              <a:t>x1</a:t>
            </a:r>
            <a:r>
              <a:rPr lang="en" sz="7200"/>
              <a:t>h</a:t>
            </a:r>
            <a:r>
              <a:rPr baseline="30000" lang="en" sz="7200"/>
              <a:t>y1</a:t>
            </a:r>
            <a:r>
              <a:rPr lang="en" sz="7200"/>
              <a:t>m</a:t>
            </a:r>
            <a:endParaRPr sz="7200"/>
          </a:p>
          <a:p>
            <a:pPr indent="0" lvl="0" marL="0" rtl="0" algn="l">
              <a:lnSpc>
                <a:spcPct val="115000"/>
              </a:lnSpc>
              <a:spcBef>
                <a:spcPts val="1200"/>
              </a:spcBef>
              <a:spcAft>
                <a:spcPts val="0"/>
              </a:spcAft>
              <a:buSzPct val="100000"/>
              <a:buNone/>
            </a:pPr>
            <a:r>
              <a:rPr lang="en" sz="7200"/>
              <a:t>= m</a:t>
            </a:r>
            <a:endParaRPr sz="7200"/>
          </a:p>
          <a:p>
            <a:pPr indent="0" lvl="0" marL="0" rtl="0" algn="l">
              <a:lnSpc>
                <a:spcPct val="115000"/>
              </a:lnSpc>
              <a:spcBef>
                <a:spcPts val="1200"/>
              </a:spcBef>
              <a:spcAft>
                <a:spcPts val="0"/>
              </a:spcAft>
              <a:buSzPts val="1800"/>
              <a:buNone/>
            </a:pPr>
            <a:r>
              <a:t/>
            </a:r>
            <a:endParaRPr baseline="30000"/>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Ideas used in Cryptanalysis (Tsaban)</a:t>
            </a:r>
            <a:endParaRPr/>
          </a:p>
        </p:txBody>
      </p:sp>
      <p:sp>
        <p:nvSpPr>
          <p:cNvPr id="139" name="Google Shape;139;p13"/>
          <p:cNvSpPr txBox="1"/>
          <p:nvPr>
            <p:ph idx="1" type="body"/>
          </p:nvPr>
        </p:nvSpPr>
        <p:spPr>
          <a:xfrm>
            <a:off x="239725" y="1489825"/>
            <a:ext cx="87393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Let V be the linear subspace of M</a:t>
            </a:r>
            <a:r>
              <a:rPr baseline="-25000" lang="en"/>
              <a:t>n</a:t>
            </a:r>
            <a:r>
              <a:rPr lang="en"/>
              <a:t>(</a:t>
            </a:r>
            <a:r>
              <a:rPr b="1" lang="en"/>
              <a:t>F</a:t>
            </a:r>
            <a:r>
              <a:rPr baseline="-25000" lang="en"/>
              <a:t>q</a:t>
            </a:r>
            <a:r>
              <a:rPr lang="en"/>
              <a:t>) generated by all g</a:t>
            </a:r>
            <a:r>
              <a:rPr baseline="30000" lang="en"/>
              <a:t>i</a:t>
            </a:r>
            <a:r>
              <a:rPr lang="en"/>
              <a:t> </a:t>
            </a:r>
            <a:endParaRPr/>
          </a:p>
          <a:p>
            <a:pPr indent="-342900" lvl="0" marL="457200" rtl="0" algn="l">
              <a:lnSpc>
                <a:spcPct val="115000"/>
              </a:lnSpc>
              <a:spcBef>
                <a:spcPts val="0"/>
              </a:spcBef>
              <a:spcAft>
                <a:spcPts val="0"/>
              </a:spcAft>
              <a:buSzPts val="1800"/>
              <a:buChar char="-"/>
            </a:pPr>
            <a:r>
              <a:rPr lang="en"/>
              <a:t>dim(V) ≤ n - 1 </a:t>
            </a:r>
            <a:endParaRPr/>
          </a:p>
          <a:p>
            <a:pPr indent="-342900" lvl="0" marL="457200" rtl="0" algn="l">
              <a:lnSpc>
                <a:spcPct val="115000"/>
              </a:lnSpc>
              <a:spcBef>
                <a:spcPts val="0"/>
              </a:spcBef>
              <a:spcAft>
                <a:spcPts val="0"/>
              </a:spcAft>
              <a:buSzPts val="1800"/>
              <a:buChar char="-"/>
            </a:pPr>
            <a:r>
              <a:rPr lang="en"/>
              <a:t>Significance of f(m)h = hf(m) in a non-abelian system</a:t>
            </a:r>
            <a:endParaRPr/>
          </a:p>
          <a:p>
            <a:pPr indent="-342900" lvl="0" marL="457200" rtl="0" algn="l">
              <a:lnSpc>
                <a:spcPct val="115000"/>
              </a:lnSpc>
              <a:spcBef>
                <a:spcPts val="0"/>
              </a:spcBef>
              <a:spcAft>
                <a:spcPts val="0"/>
              </a:spcAft>
              <a:buSzPts val="1800"/>
              <a:buChar char="-"/>
            </a:pPr>
            <a:r>
              <a:rPr lang="en"/>
              <a:t>Want: f in G. Such a solution exists in V</a:t>
            </a:r>
            <a:endParaRPr/>
          </a:p>
          <a:p>
            <a:pPr indent="-342900" lvl="0" marL="457200" rtl="0" algn="l">
              <a:lnSpc>
                <a:spcPct val="115000"/>
              </a:lnSpc>
              <a:spcBef>
                <a:spcPts val="0"/>
              </a:spcBef>
              <a:spcAft>
                <a:spcPts val="0"/>
              </a:spcAft>
              <a:buSzPts val="1800"/>
              <a:buChar char="-"/>
            </a:pPr>
            <a:r>
              <a:rPr lang="en"/>
              <a:t>We can efficiently find basis for subspace of solutions in V (using L.I. g</a:t>
            </a:r>
            <a:r>
              <a:rPr baseline="30000" lang="en"/>
              <a:t>i</a:t>
            </a:r>
            <a:r>
              <a:rPr lang="en"/>
              <a:t> values)</a:t>
            </a:r>
            <a:endParaRPr/>
          </a:p>
          <a:p>
            <a:pPr indent="-342900" lvl="0" marL="457200" rtl="0" algn="l">
              <a:lnSpc>
                <a:spcPct val="115000"/>
              </a:lnSpc>
              <a:spcBef>
                <a:spcPts val="0"/>
              </a:spcBef>
              <a:spcAft>
                <a:spcPts val="0"/>
              </a:spcAft>
              <a:buSzPts val="1800"/>
              <a:buChar char="-"/>
            </a:pPr>
            <a:r>
              <a:rPr lang="en"/>
              <a:t>Invertibility Lemma!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Invertibility Lemma</a:t>
            </a:r>
            <a:endParaRPr/>
          </a:p>
        </p:txBody>
      </p:sp>
      <p:sp>
        <p:nvSpPr>
          <p:cNvPr id="145" name="Google Shape;145;p14"/>
          <p:cNvSpPr txBox="1"/>
          <p:nvPr>
            <p:ph idx="1" type="body"/>
          </p:nvPr>
        </p:nvSpPr>
        <p:spPr>
          <a:xfrm>
            <a:off x="387900" y="3137174"/>
            <a:ext cx="8368200" cy="1431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If such an f is found, done!</a:t>
            </a:r>
            <a:endParaRPr/>
          </a:p>
        </p:txBody>
      </p:sp>
      <p:pic>
        <p:nvPicPr>
          <p:cNvPr id="146" name="Google Shape;146;p14"/>
          <p:cNvPicPr preferRelativeResize="0"/>
          <p:nvPr/>
        </p:nvPicPr>
        <p:blipFill rotWithShape="1">
          <a:blip r:embed="rId3">
            <a:alphaModFix/>
          </a:blip>
          <a:srcRect b="0" l="0" r="0" t="0"/>
          <a:stretch/>
        </p:blipFill>
        <p:spPr>
          <a:xfrm>
            <a:off x="387900" y="1489825"/>
            <a:ext cx="8291101" cy="1197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(Easier) Linear Decomposition Method</a:t>
            </a:r>
            <a:endParaRPr/>
          </a:p>
        </p:txBody>
      </p:sp>
      <p:sp>
        <p:nvSpPr>
          <p:cNvPr id="152" name="Google Shape;152;p1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V = Linear subspace as &lt;g&gt;g</a:t>
            </a:r>
            <a:r>
              <a:rPr baseline="30000" lang="en"/>
              <a:t>x</a:t>
            </a:r>
            <a:r>
              <a:rPr lang="en"/>
              <a:t>h</a:t>
            </a:r>
            <a:r>
              <a:rPr baseline="30000" lang="en"/>
              <a:t>y</a:t>
            </a:r>
            <a:r>
              <a:rPr lang="en"/>
              <a:t>&lt;h&gt;</a:t>
            </a:r>
            <a:endParaRPr/>
          </a:p>
          <a:p>
            <a:pPr indent="-342900" lvl="0" marL="457200" rtl="0" algn="l">
              <a:lnSpc>
                <a:spcPct val="115000"/>
              </a:lnSpc>
              <a:spcBef>
                <a:spcPts val="0"/>
              </a:spcBef>
              <a:spcAft>
                <a:spcPts val="0"/>
              </a:spcAft>
              <a:buSzPts val="1800"/>
              <a:buChar char="-"/>
            </a:pPr>
            <a:r>
              <a:rPr lang="en"/>
              <a:t>Consider a basis of V that can be efficiently be computed: e1, e2, … , ep</a:t>
            </a:r>
            <a:endParaRPr/>
          </a:p>
          <a:p>
            <a:pPr indent="-342900" lvl="0" marL="457200" rtl="0" algn="l">
              <a:lnSpc>
                <a:spcPct val="115000"/>
              </a:lnSpc>
              <a:spcBef>
                <a:spcPts val="0"/>
              </a:spcBef>
              <a:spcAft>
                <a:spcPts val="0"/>
              </a:spcAft>
              <a:buSzPts val="1800"/>
              <a:buChar char="-"/>
            </a:pPr>
            <a:r>
              <a:rPr lang="en"/>
              <a:t>Consider that g</a:t>
            </a:r>
            <a:r>
              <a:rPr baseline="30000" lang="en"/>
              <a:t>x+x’</a:t>
            </a:r>
            <a:r>
              <a:rPr lang="en"/>
              <a:t>h</a:t>
            </a:r>
            <a:r>
              <a:rPr baseline="30000" lang="en"/>
              <a:t>y+y’ </a:t>
            </a:r>
            <a:r>
              <a:rPr lang="en"/>
              <a:t>is also in V</a:t>
            </a:r>
            <a:endParaRPr/>
          </a:p>
          <a:p>
            <a:pPr indent="-342900" lvl="0" marL="457200" rtl="0" algn="l">
              <a:lnSpc>
                <a:spcPct val="115000"/>
              </a:lnSpc>
              <a:spcBef>
                <a:spcPts val="0"/>
              </a:spcBef>
              <a:spcAft>
                <a:spcPts val="0"/>
              </a:spcAft>
              <a:buSzPts val="1800"/>
              <a:buChar char="-"/>
            </a:pPr>
            <a:r>
              <a:rPr lang="en"/>
              <a:t>Get g</a:t>
            </a:r>
            <a:r>
              <a:rPr baseline="30000" lang="en"/>
              <a:t>x’</a:t>
            </a:r>
            <a:r>
              <a:rPr lang="en"/>
              <a:t>h</a:t>
            </a:r>
            <a:r>
              <a:rPr baseline="30000" lang="en"/>
              <a:t>y’</a:t>
            </a:r>
            <a:r>
              <a:rPr lang="en"/>
              <a:t> , and hence the message</a:t>
            </a:r>
            <a:endParaRPr/>
          </a:p>
          <a:p>
            <a:pPr indent="0" lvl="0" marL="0" rtl="0" algn="l">
              <a:lnSpc>
                <a:spcPct val="115000"/>
              </a:lnSpc>
              <a:spcBef>
                <a:spcPts val="1200"/>
              </a:spcBef>
              <a:spcAft>
                <a:spcPts val="1200"/>
              </a:spcAft>
              <a:buSzPts val="1800"/>
              <a:buNone/>
            </a:pPr>
            <a:r>
              <a:rPr lang="en"/>
              <a:t>(Similar method to break the key exchange)</a:t>
            </a:r>
            <a:endParaRPr/>
          </a:p>
        </p:txBody>
      </p:sp>
      <p:pic>
        <p:nvPicPr>
          <p:cNvPr id="153" name="Google Shape;153;p15"/>
          <p:cNvPicPr preferRelativeResize="0"/>
          <p:nvPr/>
        </p:nvPicPr>
        <p:blipFill rotWithShape="1">
          <a:blip r:embed="rId3">
            <a:alphaModFix/>
          </a:blip>
          <a:srcRect b="0" l="0" r="0" t="0"/>
          <a:stretch/>
        </p:blipFill>
        <p:spPr>
          <a:xfrm>
            <a:off x="2444075" y="3453750"/>
            <a:ext cx="3970974" cy="1308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CS427, This Project, and Beyond</a:t>
            </a:r>
            <a:endParaRPr/>
          </a:p>
        </p:txBody>
      </p:sp>
      <p:sp>
        <p:nvSpPr>
          <p:cNvPr id="159" name="Google Shape;159;p16"/>
          <p:cNvSpPr txBox="1"/>
          <p:nvPr>
            <p:ph idx="1" type="body"/>
          </p:nvPr>
        </p:nvSpPr>
        <p:spPr>
          <a:xfrm>
            <a:off x="215925" y="1489825"/>
            <a:ext cx="39999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a:t>In terms of this course, </a:t>
            </a:r>
            <a:endParaRPr/>
          </a:p>
          <a:p>
            <a:pPr indent="-317500" lvl="0" marL="457200" rtl="0" algn="l">
              <a:lnSpc>
                <a:spcPct val="115000"/>
              </a:lnSpc>
              <a:spcBef>
                <a:spcPts val="1200"/>
              </a:spcBef>
              <a:spcAft>
                <a:spcPts val="0"/>
              </a:spcAft>
              <a:buSzPts val="1400"/>
              <a:buChar char="●"/>
            </a:pPr>
            <a:r>
              <a:rPr lang="en"/>
              <a:t>Basic Field Theory in the direction of Linear Algebra (in addition to whatever ideas of Field Theory we had already)</a:t>
            </a:r>
            <a:endParaRPr/>
          </a:p>
          <a:p>
            <a:pPr indent="-317500" lvl="0" marL="457200" rtl="0" algn="l">
              <a:lnSpc>
                <a:spcPct val="115000"/>
              </a:lnSpc>
              <a:spcBef>
                <a:spcPts val="0"/>
              </a:spcBef>
              <a:spcAft>
                <a:spcPts val="0"/>
              </a:spcAft>
              <a:buSzPts val="1400"/>
              <a:buChar char="●"/>
            </a:pPr>
            <a:r>
              <a:rPr lang="en"/>
              <a:t>Linear Algebra: Linear Independence, Spans, Vector Spaces, Subspaces, Determinants </a:t>
            </a:r>
            <a:endParaRPr/>
          </a:p>
          <a:p>
            <a:pPr indent="-317500" lvl="0" marL="457200" rtl="0" algn="l">
              <a:lnSpc>
                <a:spcPct val="115000"/>
              </a:lnSpc>
              <a:spcBef>
                <a:spcPts val="0"/>
              </a:spcBef>
              <a:spcAft>
                <a:spcPts val="0"/>
              </a:spcAft>
              <a:buSzPts val="1400"/>
              <a:buChar char="●"/>
            </a:pPr>
            <a:r>
              <a:rPr lang="en"/>
              <a:t>(While this project may not illustrate the second half of CS427 (Optimization), we hope it could establish how this course serves a multi-level purpose.)</a:t>
            </a:r>
            <a:endParaRPr/>
          </a:p>
        </p:txBody>
      </p:sp>
      <p:sp>
        <p:nvSpPr>
          <p:cNvPr id="160" name="Google Shape;160;p16"/>
          <p:cNvSpPr txBox="1"/>
          <p:nvPr>
            <p:ph idx="2" type="body"/>
          </p:nvPr>
        </p:nvSpPr>
        <p:spPr>
          <a:xfrm>
            <a:off x="4215825" y="1489825"/>
            <a:ext cx="43683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a:t>Improvements (small scale):</a:t>
            </a:r>
            <a:endParaRPr/>
          </a:p>
          <a:p>
            <a:pPr indent="-317500" lvl="0" marL="457200" rtl="0" algn="l">
              <a:lnSpc>
                <a:spcPct val="115000"/>
              </a:lnSpc>
              <a:spcBef>
                <a:spcPts val="1200"/>
              </a:spcBef>
              <a:spcAft>
                <a:spcPts val="0"/>
              </a:spcAft>
              <a:buSzPts val="1400"/>
              <a:buChar char="-"/>
            </a:pPr>
            <a:r>
              <a:rPr lang="en"/>
              <a:t>Having our code work for larger, complex groups. Trying other attacks.</a:t>
            </a:r>
            <a:endParaRPr/>
          </a:p>
          <a:p>
            <a:pPr indent="0" lvl="0" marL="0" rtl="0" algn="l">
              <a:lnSpc>
                <a:spcPct val="115000"/>
              </a:lnSpc>
              <a:spcBef>
                <a:spcPts val="1200"/>
              </a:spcBef>
              <a:spcAft>
                <a:spcPts val="0"/>
              </a:spcAft>
              <a:buSzPts val="1400"/>
              <a:buNone/>
            </a:pPr>
            <a:r>
              <a:rPr lang="en"/>
              <a:t>Future scope (general):</a:t>
            </a:r>
            <a:endParaRPr/>
          </a:p>
          <a:p>
            <a:pPr indent="-317500" lvl="0" marL="457200" rtl="0" algn="l">
              <a:lnSpc>
                <a:spcPct val="115000"/>
              </a:lnSpc>
              <a:spcBef>
                <a:spcPts val="1200"/>
              </a:spcBef>
              <a:spcAft>
                <a:spcPts val="0"/>
              </a:spcAft>
              <a:buSzPts val="1400"/>
              <a:buChar char="-"/>
            </a:pPr>
            <a:r>
              <a:rPr lang="en"/>
              <a:t>Newer cryptosystems on other mathematical structures, perhaps using tensor algebra, etc. (Useful for HE and ZKP)</a:t>
            </a:r>
            <a:endParaRPr/>
          </a:p>
          <a:p>
            <a:pPr indent="-317500" lvl="0" marL="457200" rtl="0" algn="l">
              <a:lnSpc>
                <a:spcPct val="115000"/>
              </a:lnSpc>
              <a:spcBef>
                <a:spcPts val="0"/>
              </a:spcBef>
              <a:spcAft>
                <a:spcPts val="0"/>
              </a:spcAft>
              <a:buSzPts val="1400"/>
              <a:buChar char="-"/>
            </a:pPr>
            <a:r>
              <a:rPr lang="en"/>
              <a:t>Including Optimization techniques, for more efficient cryptanalysis or for quantum-safe cryptography. (+privacy-preserving ML)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2e6aded1a0_1_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 and Related Works</a:t>
            </a:r>
            <a:endParaRPr/>
          </a:p>
        </p:txBody>
      </p:sp>
      <p:sp>
        <p:nvSpPr>
          <p:cNvPr id="166" name="Google Shape;166;g22e6aded1a0_1_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(Primary Reference of the Paper): </a:t>
            </a:r>
            <a:r>
              <a:rPr b="1" lang="en"/>
              <a:t>Baba et al.</a:t>
            </a:r>
            <a:r>
              <a:rPr lang="en"/>
              <a:t> (2011). “</a:t>
            </a:r>
            <a:r>
              <a:rPr i="1" lang="en"/>
              <a:t>A non-Abelian factorization problem and an associated cryptosystem</a:t>
            </a:r>
            <a:r>
              <a:rPr lang="en"/>
              <a:t>”. IACR Cryptology ePrint Archive. 2011. 48. </a:t>
            </a:r>
            <a:endParaRPr/>
          </a:p>
          <a:p>
            <a:pPr indent="0" lvl="0" marL="0" rtl="0" algn="l">
              <a:spcBef>
                <a:spcPts val="0"/>
              </a:spcBef>
              <a:spcAft>
                <a:spcPts val="0"/>
              </a:spcAft>
              <a:buNone/>
            </a:pPr>
            <a:r>
              <a:rPr lang="en"/>
              <a:t>• </a:t>
            </a:r>
            <a:r>
              <a:rPr b="1" lang="en"/>
              <a:t>Ben-Zvi, Adi et al.</a:t>
            </a:r>
            <a:r>
              <a:rPr lang="en"/>
              <a:t> “</a:t>
            </a:r>
            <a:r>
              <a:rPr i="1" lang="en"/>
              <a:t>Cryptanalysis via Algebraic Spans.</a:t>
            </a:r>
            <a:r>
              <a:rPr lang="en"/>
              <a:t>” Annual International Cryptology Conference (2018). </a:t>
            </a:r>
            <a:endParaRPr/>
          </a:p>
          <a:p>
            <a:pPr indent="0" lvl="0" marL="0" rtl="0" algn="l">
              <a:spcBef>
                <a:spcPts val="0"/>
              </a:spcBef>
              <a:spcAft>
                <a:spcPts val="0"/>
              </a:spcAft>
              <a:buNone/>
            </a:pPr>
            <a:r>
              <a:rPr lang="en"/>
              <a:t>•</a:t>
            </a:r>
            <a:r>
              <a:rPr b="1" lang="en"/>
              <a:t> Tsaban, Boaz</a:t>
            </a:r>
            <a:r>
              <a:rPr lang="en"/>
              <a:t>. ‘</a:t>
            </a:r>
            <a:r>
              <a:rPr i="1" lang="en"/>
              <a:t>Polynomial Time Cryptanalysis of Noncommutative-Algebraic Key Exchange Protocols</a:t>
            </a:r>
            <a:r>
              <a:rPr lang="en"/>
              <a:t>’. CoRR, vol. abs/1210.8114, 2012, </a:t>
            </a:r>
            <a:r>
              <a:rPr lang="en" u="sng">
                <a:solidFill>
                  <a:schemeClr val="hlink"/>
                </a:solidFill>
                <a:hlinkClick r:id="rId3"/>
              </a:rPr>
              <a:t>http://arxiv.org/abs/1210.8114</a:t>
            </a: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7"/>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142857"/>
              <a:buNone/>
            </a:pPr>
            <a:r>
              <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1200"/>
              </a:spcAft>
              <a:buSzPct val="142857"/>
              <a:buNone/>
            </a:pPr>
            <a:r>
              <a:t/>
            </a:r>
            <a:endParaRPr/>
          </a:p>
        </p:txBody>
      </p:sp>
      <p:sp>
        <p:nvSpPr>
          <p:cNvPr id="172" name="Google Shape;172;p17"/>
          <p:cNvSpPr txBox="1"/>
          <p:nvPr>
            <p:ph type="title"/>
          </p:nvPr>
        </p:nvSpPr>
        <p:spPr>
          <a:xfrm>
            <a:off x="387900" y="1152450"/>
            <a:ext cx="8368200" cy="23670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Introduction</a:t>
            </a:r>
            <a:endParaRPr/>
          </a:p>
        </p:txBody>
      </p:sp>
      <p:sp>
        <p:nvSpPr>
          <p:cNvPr id="72" name="Google Shape;72;p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rPr lang="en"/>
              <a:t>We will be presenting information on two cryptosystems (El -Gamal and FACTOR based) and demonstrating how linear algebra can be used to break the cryptosystem outlined in the paper by Baba et al, which is based on the FACTOR problem.</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El - Gamal Cryptosystem</a:t>
            </a:r>
            <a:endParaRPr/>
          </a:p>
        </p:txBody>
      </p:sp>
      <p:sp>
        <p:nvSpPr>
          <p:cNvPr id="78" name="Google Shape;78;p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It is a typical public key cryptosystem.It is based on the difficulty of computing discrete logarithms in a finite field. It consists of three main components: a key generation algorithm, an encryption algorithm, and a decryption algorithm.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Encryption</a:t>
            </a:r>
            <a:endParaRPr/>
          </a:p>
        </p:txBody>
      </p:sp>
      <p:sp>
        <p:nvSpPr>
          <p:cNvPr id="84" name="Google Shape;84;p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Structure - Assume G to be a cyclic group with generator ‘g’. Both parties set a private key using a number of their choice.  (Alice -&gt; x, Bob -&gt;y)</a:t>
            </a:r>
            <a:endParaRPr/>
          </a:p>
          <a:p>
            <a:pPr indent="0" lvl="0" marL="0" rtl="0" algn="l">
              <a:lnSpc>
                <a:spcPct val="115000"/>
              </a:lnSpc>
              <a:spcBef>
                <a:spcPts val="1200"/>
              </a:spcBef>
              <a:spcAft>
                <a:spcPts val="0"/>
              </a:spcAft>
              <a:buSzPts val="1800"/>
              <a:buNone/>
            </a:pPr>
            <a:r>
              <a:rPr lang="en"/>
              <a:t>Alice can generate g</a:t>
            </a:r>
            <a:r>
              <a:rPr baseline="30000" lang="en"/>
              <a:t>x</a:t>
            </a:r>
            <a:r>
              <a:rPr lang="en"/>
              <a:t> and Bob can generate g</a:t>
            </a:r>
            <a:r>
              <a:rPr baseline="30000" lang="en"/>
              <a:t>y</a:t>
            </a:r>
            <a:r>
              <a:rPr lang="en"/>
              <a:t>. </a:t>
            </a:r>
            <a:endParaRPr/>
          </a:p>
          <a:p>
            <a:pPr indent="0" lvl="0" marL="0" rtl="0" algn="l">
              <a:lnSpc>
                <a:spcPct val="115000"/>
              </a:lnSpc>
              <a:spcBef>
                <a:spcPts val="1200"/>
              </a:spcBef>
              <a:spcAft>
                <a:spcPts val="1200"/>
              </a:spcAft>
              <a:buSzPts val="1800"/>
              <a:buNone/>
            </a:pPr>
            <a:r>
              <a:rPr lang="en"/>
              <a:t>Alice sends the following to Bob (g</a:t>
            </a:r>
            <a:r>
              <a:rPr baseline="30000" lang="en"/>
              <a:t>x</a:t>
            </a:r>
            <a:r>
              <a:rPr lang="en"/>
              <a:t>, g</a:t>
            </a:r>
            <a:r>
              <a:rPr baseline="30000" lang="en"/>
              <a:t>xy</a:t>
            </a:r>
            <a:r>
              <a:rPr lang="en"/>
              <a:t>m).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Example for Encryption</a:t>
            </a:r>
            <a:endParaRPr/>
          </a:p>
        </p:txBody>
      </p:sp>
      <p:sp>
        <p:nvSpPr>
          <p:cNvPr id="90" name="Google Shape;90;p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Let the original message be “A”.</a:t>
            </a:r>
            <a:endParaRPr/>
          </a:p>
          <a:p>
            <a:pPr indent="0" lvl="0" marL="0" rtl="0" algn="l">
              <a:lnSpc>
                <a:spcPct val="115000"/>
              </a:lnSpc>
              <a:spcBef>
                <a:spcPts val="1200"/>
              </a:spcBef>
              <a:spcAft>
                <a:spcPts val="0"/>
              </a:spcAft>
              <a:buSzPts val="1800"/>
              <a:buNone/>
            </a:pPr>
            <a:r>
              <a:rPr lang="en"/>
              <a:t>The generator be 2 and for modulus we will take 5. The ‘y’ chosen by Bob be 3. Then the value of g</a:t>
            </a:r>
            <a:r>
              <a:rPr baseline="30000" lang="en"/>
              <a:t>y</a:t>
            </a:r>
            <a:r>
              <a:rPr lang="en"/>
              <a:t>= 8%5=3.</a:t>
            </a:r>
            <a:endParaRPr/>
          </a:p>
          <a:p>
            <a:pPr indent="0" lvl="0" marL="0" rtl="0" algn="l">
              <a:lnSpc>
                <a:spcPct val="115000"/>
              </a:lnSpc>
              <a:spcBef>
                <a:spcPts val="1200"/>
              </a:spcBef>
              <a:spcAft>
                <a:spcPts val="0"/>
              </a:spcAft>
              <a:buSzPts val="1800"/>
              <a:buNone/>
            </a:pPr>
            <a:r>
              <a:rPr lang="en"/>
              <a:t>And ‘x’ chosen by Alice be 2. The g</a:t>
            </a:r>
            <a:r>
              <a:rPr baseline="30000" lang="en"/>
              <a:t>x</a:t>
            </a:r>
            <a:r>
              <a:rPr lang="en"/>
              <a:t>=4%5=4</a:t>
            </a:r>
            <a:endParaRPr/>
          </a:p>
          <a:p>
            <a:pPr indent="0" lvl="0" marL="0" rtl="0" algn="l">
              <a:lnSpc>
                <a:spcPct val="115000"/>
              </a:lnSpc>
              <a:spcBef>
                <a:spcPts val="1200"/>
              </a:spcBef>
              <a:spcAft>
                <a:spcPts val="0"/>
              </a:spcAft>
              <a:buSzPts val="1800"/>
              <a:buNone/>
            </a:pPr>
            <a:r>
              <a:rPr lang="en"/>
              <a:t>g</a:t>
            </a:r>
            <a:r>
              <a:rPr baseline="30000" lang="en"/>
              <a:t>xy</a:t>
            </a:r>
            <a:r>
              <a:rPr lang="en"/>
              <a:t>= g</a:t>
            </a:r>
            <a:r>
              <a:rPr baseline="30000" lang="en"/>
              <a:t>6 </a:t>
            </a:r>
            <a:r>
              <a:rPr lang="en"/>
              <a:t>=3^6%5 =4</a:t>
            </a:r>
            <a:endParaRPr/>
          </a:p>
          <a:p>
            <a:pPr indent="0" lvl="0" marL="0" rtl="0" algn="l">
              <a:lnSpc>
                <a:spcPct val="115000"/>
              </a:lnSpc>
              <a:spcBef>
                <a:spcPts val="1200"/>
              </a:spcBef>
              <a:spcAft>
                <a:spcPts val="0"/>
              </a:spcAft>
              <a:buSzPts val="1800"/>
              <a:buNone/>
            </a:pPr>
            <a:r>
              <a:rPr lang="en"/>
              <a:t>A -&gt; 65*4=260 </a:t>
            </a:r>
            <a:endParaRPr/>
          </a:p>
          <a:p>
            <a:pPr indent="0" lvl="0" marL="0" rtl="0" algn="l">
              <a:lnSpc>
                <a:spcPct val="115000"/>
              </a:lnSpc>
              <a:spcBef>
                <a:spcPts val="1200"/>
              </a:spcBef>
              <a:spcAft>
                <a:spcPts val="120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Decryption</a:t>
            </a:r>
            <a:endParaRPr/>
          </a:p>
        </p:txBody>
      </p:sp>
      <p:sp>
        <p:nvSpPr>
          <p:cNvPr id="96" name="Google Shape;96;p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Cipher text bob receives -&gt; (g</a:t>
            </a:r>
            <a:r>
              <a:rPr baseline="30000" lang="en"/>
              <a:t>x</a:t>
            </a:r>
            <a:r>
              <a:rPr lang="en"/>
              <a:t>, g</a:t>
            </a:r>
            <a:r>
              <a:rPr baseline="30000" lang="en"/>
              <a:t>xy</a:t>
            </a:r>
            <a:r>
              <a:rPr lang="en"/>
              <a:t>m). </a:t>
            </a:r>
            <a:endParaRPr/>
          </a:p>
          <a:p>
            <a:pPr indent="0" lvl="0" marL="0" rtl="0" algn="l">
              <a:lnSpc>
                <a:spcPct val="115000"/>
              </a:lnSpc>
              <a:spcBef>
                <a:spcPts val="1200"/>
              </a:spcBef>
              <a:spcAft>
                <a:spcPts val="0"/>
              </a:spcAft>
              <a:buSzPts val="1800"/>
              <a:buNone/>
            </a:pPr>
            <a:r>
              <a:rPr lang="en"/>
              <a:t>Now he can use his chosen number ‘y’ to find out (g</a:t>
            </a:r>
            <a:r>
              <a:rPr baseline="30000" lang="en"/>
              <a:t>x</a:t>
            </a:r>
            <a:r>
              <a:rPr lang="en"/>
              <a:t>)</a:t>
            </a:r>
            <a:r>
              <a:rPr baseline="30000" lang="en"/>
              <a:t>y</a:t>
            </a:r>
            <a:r>
              <a:rPr lang="en"/>
              <a:t>=g</a:t>
            </a:r>
            <a:r>
              <a:rPr baseline="30000" lang="en"/>
              <a:t>xy</a:t>
            </a:r>
            <a:endParaRPr/>
          </a:p>
          <a:p>
            <a:pPr indent="0" lvl="0" marL="0" rtl="0" algn="l">
              <a:lnSpc>
                <a:spcPct val="115000"/>
              </a:lnSpc>
              <a:spcBef>
                <a:spcPts val="1200"/>
              </a:spcBef>
              <a:spcAft>
                <a:spcPts val="0"/>
              </a:spcAft>
              <a:buSzPts val="1800"/>
              <a:buNone/>
            </a:pPr>
            <a:r>
              <a:rPr lang="en"/>
              <a:t>Calculate the inverse (g</a:t>
            </a:r>
            <a:r>
              <a:rPr baseline="30000" lang="en"/>
              <a:t>xy</a:t>
            </a:r>
            <a:r>
              <a:rPr lang="en"/>
              <a:t>)</a:t>
            </a:r>
            <a:r>
              <a:rPr baseline="30000" lang="en"/>
              <a:t>-1</a:t>
            </a:r>
            <a:r>
              <a:rPr lang="en"/>
              <a:t> </a:t>
            </a:r>
            <a:endParaRPr/>
          </a:p>
          <a:p>
            <a:pPr indent="0" lvl="0" marL="0" rtl="0" algn="l">
              <a:lnSpc>
                <a:spcPct val="115000"/>
              </a:lnSpc>
              <a:spcBef>
                <a:spcPts val="1200"/>
              </a:spcBef>
              <a:spcAft>
                <a:spcPts val="0"/>
              </a:spcAft>
              <a:buSzPts val="1800"/>
              <a:buNone/>
            </a:pPr>
            <a:r>
              <a:rPr lang="en"/>
              <a:t>The inorder to get the actual message [(g</a:t>
            </a:r>
            <a:r>
              <a:rPr baseline="30000" lang="en"/>
              <a:t>xy</a:t>
            </a:r>
            <a:r>
              <a:rPr lang="en"/>
              <a:t>)</a:t>
            </a:r>
            <a:r>
              <a:rPr baseline="30000" lang="en"/>
              <a:t>-1</a:t>
            </a:r>
            <a:r>
              <a:rPr lang="en"/>
              <a:t>(g</a:t>
            </a:r>
            <a:r>
              <a:rPr baseline="30000" lang="en"/>
              <a:t>xy</a:t>
            </a:r>
            <a:r>
              <a:rPr lang="en"/>
              <a:t>)]*m=I*m = m</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
              <a:t>The process of using g^x and y to calculate the g</a:t>
            </a:r>
            <a:r>
              <a:rPr baseline="30000" lang="en"/>
              <a:t>xy</a:t>
            </a:r>
            <a:r>
              <a:rPr lang="en"/>
              <a:t> is called as key exchange.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Decryption Example</a:t>
            </a:r>
            <a:endParaRPr/>
          </a:p>
        </p:txBody>
      </p:sp>
      <p:sp>
        <p:nvSpPr>
          <p:cNvPr id="102" name="Google Shape;102;p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So Bob receives 260 as encrypted text and g</a:t>
            </a:r>
            <a:r>
              <a:rPr baseline="30000" lang="en"/>
              <a:t>x </a:t>
            </a:r>
            <a:r>
              <a:rPr lang="en"/>
              <a:t>as 4.</a:t>
            </a:r>
            <a:endParaRPr/>
          </a:p>
          <a:p>
            <a:pPr indent="0" lvl="0" marL="0" rtl="0" algn="l">
              <a:lnSpc>
                <a:spcPct val="115000"/>
              </a:lnSpc>
              <a:spcBef>
                <a:spcPts val="1200"/>
              </a:spcBef>
              <a:spcAft>
                <a:spcPts val="0"/>
              </a:spcAft>
              <a:buSzPts val="1800"/>
              <a:buNone/>
            </a:pPr>
            <a:r>
              <a:rPr lang="en"/>
              <a:t>(g</a:t>
            </a:r>
            <a:r>
              <a:rPr baseline="30000" lang="en"/>
              <a:t>x</a:t>
            </a:r>
            <a:r>
              <a:rPr lang="en"/>
              <a:t>)</a:t>
            </a:r>
            <a:r>
              <a:rPr baseline="30000" lang="en"/>
              <a:t>y</a:t>
            </a:r>
            <a:r>
              <a:rPr lang="en"/>
              <a:t> =4^3%5=4 =g</a:t>
            </a:r>
            <a:r>
              <a:rPr baseline="30000" lang="en"/>
              <a:t>xy	</a:t>
            </a:r>
            <a:endParaRPr/>
          </a:p>
          <a:p>
            <a:pPr indent="0" lvl="0" marL="0" rtl="0" algn="l">
              <a:lnSpc>
                <a:spcPct val="115000"/>
              </a:lnSpc>
              <a:spcBef>
                <a:spcPts val="1200"/>
              </a:spcBef>
              <a:spcAft>
                <a:spcPts val="1200"/>
              </a:spcAft>
              <a:buSzPts val="1800"/>
              <a:buNone/>
            </a:pPr>
            <a:r>
              <a:rPr lang="en"/>
              <a:t>Decrypting -&gt; 260/4=65 =’A’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Code Sample Output</a:t>
            </a:r>
            <a:endParaRPr/>
          </a:p>
        </p:txBody>
      </p:sp>
      <p:sp>
        <p:nvSpPr>
          <p:cNvPr id="108" name="Google Shape;108;p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09" name="Google Shape;109;p8"/>
          <p:cNvPicPr preferRelativeResize="0"/>
          <p:nvPr/>
        </p:nvPicPr>
        <p:blipFill rotWithShape="1">
          <a:blip r:embed="rId3">
            <a:alphaModFix/>
          </a:blip>
          <a:srcRect b="0" l="0" r="0" t="0"/>
          <a:stretch/>
        </p:blipFill>
        <p:spPr>
          <a:xfrm>
            <a:off x="387900" y="1489825"/>
            <a:ext cx="4047525" cy="307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What is FACTOR ? </a:t>
            </a:r>
            <a:endParaRPr/>
          </a:p>
        </p:txBody>
      </p:sp>
      <p:sp>
        <p:nvSpPr>
          <p:cNvPr id="115" name="Google Shape;115;p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It is a function which can split a number ‘a*b’ into its components ‘a’ and ‘b’ in a one way, i.e. its inverse is easy to compute, while it, by itself, is computationally expensive.</a:t>
            </a:r>
            <a:endParaRPr/>
          </a:p>
          <a:p>
            <a:pPr indent="0" lvl="0" marL="0" rtl="0" algn="l">
              <a:lnSpc>
                <a:spcPct val="115000"/>
              </a:lnSpc>
              <a:spcBef>
                <a:spcPts val="1200"/>
              </a:spcBef>
              <a:spcAft>
                <a:spcPts val="0"/>
              </a:spcAft>
              <a:buSzPts val="1800"/>
              <a:buNone/>
            </a:pPr>
            <a:r>
              <a:rPr lang="en"/>
              <a:t>FACTOR (g</a:t>
            </a:r>
            <a:r>
              <a:rPr baseline="30000" lang="en"/>
              <a:t>x</a:t>
            </a:r>
            <a:r>
              <a:rPr lang="en"/>
              <a:t>h</a:t>
            </a:r>
            <a:r>
              <a:rPr baseline="30000" lang="en"/>
              <a:t>y</a:t>
            </a:r>
            <a:r>
              <a:rPr lang="en"/>
              <a:t>) = f</a:t>
            </a:r>
            <a:r>
              <a:rPr baseline="30000" lang="en"/>
              <a:t>-1</a:t>
            </a:r>
            <a:r>
              <a:rPr lang="en"/>
              <a:t>(g</a:t>
            </a:r>
            <a:r>
              <a:rPr baseline="30000" lang="en"/>
              <a:t>x</a:t>
            </a:r>
            <a:r>
              <a:rPr lang="en"/>
              <a:t>h</a:t>
            </a:r>
            <a:r>
              <a:rPr baseline="30000" lang="en"/>
              <a:t>y</a:t>
            </a:r>
            <a:r>
              <a:rPr lang="en"/>
              <a:t>) =&gt; (g</a:t>
            </a:r>
            <a:r>
              <a:rPr baseline="30000" lang="en"/>
              <a:t>x</a:t>
            </a:r>
            <a:r>
              <a:rPr lang="en"/>
              <a:t>, h</a:t>
            </a:r>
            <a:r>
              <a:rPr baseline="30000" lang="en"/>
              <a:t>y</a:t>
            </a:r>
            <a:r>
              <a:rPr lang="en"/>
              <a:t>)</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