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4"/>
  </p:notesMasterIdLst>
  <p:sldIdLst>
    <p:sldId id="258" r:id="rId3"/>
    <p:sldId id="509" r:id="rId4"/>
    <p:sldId id="510" r:id="rId5"/>
    <p:sldId id="513" r:id="rId6"/>
    <p:sldId id="514" r:id="rId7"/>
    <p:sldId id="516" r:id="rId8"/>
    <p:sldId id="517" r:id="rId9"/>
    <p:sldId id="519" r:id="rId10"/>
    <p:sldId id="520" r:id="rId11"/>
    <p:sldId id="521" r:id="rId12"/>
    <p:sldId id="522" r:id="rId1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3324" autoAdjust="0"/>
  </p:normalViewPr>
  <p:slideViewPr>
    <p:cSldViewPr>
      <p:cViewPr>
        <p:scale>
          <a:sx n="125" d="100"/>
          <a:sy n="125" d="100"/>
        </p:scale>
        <p:origin x="-600" y="-8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943100"/>
            <a:ext cx="8469313" cy="1676400"/>
          </a:xfrm>
        </p:spPr>
        <p:txBody>
          <a:bodyPr/>
          <a:lstStyle/>
          <a:p>
            <a:pPr>
              <a:defRPr/>
            </a:pPr>
            <a:r>
              <a:rPr lang="en-US" sz="7000" dirty="0" smtClean="0"/>
              <a:t>DATA SCIENCE class </a:t>
            </a:r>
            <a:r>
              <a:rPr lang="en-US" sz="7000" dirty="0" err="1" smtClean="0"/>
              <a:t>xI</a:t>
            </a:r>
            <a:r>
              <a:rPr lang="en-US" sz="7000" dirty="0" smtClean="0"/>
              <a:t>:</a:t>
            </a:r>
            <a:br>
              <a:rPr lang="en-US" sz="7000" dirty="0" smtClean="0"/>
            </a:br>
            <a:r>
              <a:rPr lang="en-US" sz="7000" dirty="0" smtClean="0"/>
              <a:t>review</a:t>
            </a:r>
            <a:endParaRPr lang="en-US" sz="7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Other features of linear models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Tx/>
              <a:buChar char="-"/>
            </a:pPr>
            <a:endParaRPr lang="en-US" sz="200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137" y="952500"/>
            <a:ext cx="8458200" cy="274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Interaction Terms – Sometime the effect of one predictor might change in the presence of another predictor.</a:t>
            </a:r>
          </a:p>
          <a:p>
            <a:pPr algn="l">
              <a:lnSpc>
                <a:spcPct val="120000"/>
              </a:lnSpc>
            </a:pPr>
            <a:endParaRPr lang="en-US" sz="1800" dirty="0" smtClean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Imagine you wanted to create a simple (unrealistic) model of visitors to your page, based the time of day (morning, afternoon, evening, night) and whether there was advertising during that period.  You could write the equation:</a:t>
            </a:r>
          </a:p>
          <a:p>
            <a:pPr algn="l">
              <a:lnSpc>
                <a:spcPct val="12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Visitors = B0 + B1*time_of_day+B2*</a:t>
            </a:r>
            <a:r>
              <a:rPr lang="en-US" sz="1800" dirty="0" err="1" smtClean="0">
                <a:latin typeface="+mn-lt"/>
              </a:rPr>
              <a:t>was_advertising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1580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Other features of linear models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Tx/>
              <a:buChar char="-"/>
            </a:pPr>
            <a:endParaRPr lang="en-US" sz="200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137" y="952500"/>
            <a:ext cx="8458200" cy="240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		       Visitors = B0 + B1*time_of_day+B2*</a:t>
            </a:r>
            <a:r>
              <a:rPr lang="en-US" sz="1800" dirty="0" err="1" smtClean="0">
                <a:latin typeface="+mn-lt"/>
              </a:rPr>
              <a:t>was_ad</a:t>
            </a:r>
            <a:endParaRPr lang="en-US" sz="1800" dirty="0" smtClean="0">
              <a:latin typeface="+mn-lt"/>
            </a:endParaRPr>
          </a:p>
          <a:p>
            <a:pPr algn="l">
              <a:lnSpc>
                <a:spcPct val="12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However, it is possible that advertising during the day has a different impact from advertising at night. Because of that, we may want to add an </a:t>
            </a:r>
            <a:r>
              <a:rPr lang="en-US" sz="1800" i="1" dirty="0" smtClean="0">
                <a:latin typeface="+mn-lt"/>
              </a:rPr>
              <a:t>interaction</a:t>
            </a:r>
            <a:r>
              <a:rPr lang="en-US" sz="1800" dirty="0" smtClean="0">
                <a:latin typeface="+mn-lt"/>
              </a:rPr>
              <a:t> term.</a:t>
            </a:r>
          </a:p>
          <a:p>
            <a:pPr algn="l">
              <a:lnSpc>
                <a:spcPct val="12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     Visitors = B0 + B1*</a:t>
            </a:r>
            <a:r>
              <a:rPr lang="en-US" sz="1800" dirty="0" err="1" smtClean="0">
                <a:latin typeface="+mn-lt"/>
              </a:rPr>
              <a:t>time_of_day</a:t>
            </a:r>
            <a:r>
              <a:rPr lang="en-US" sz="1800" dirty="0" smtClean="0">
                <a:latin typeface="+mn-lt"/>
              </a:rPr>
              <a:t> + B2*</a:t>
            </a:r>
            <a:r>
              <a:rPr lang="en-US" sz="1800" dirty="0" err="1" smtClean="0">
                <a:latin typeface="+mn-lt"/>
              </a:rPr>
              <a:t>was_ad</a:t>
            </a:r>
            <a:r>
              <a:rPr lang="en-US" sz="1800" dirty="0" smtClean="0">
                <a:latin typeface="+mn-lt"/>
              </a:rPr>
              <a:t> + B3*</a:t>
            </a:r>
            <a:r>
              <a:rPr lang="en-US" sz="1800" dirty="0" err="1" smtClean="0">
                <a:latin typeface="+mn-lt"/>
              </a:rPr>
              <a:t>time_of_day</a:t>
            </a:r>
            <a:r>
              <a:rPr lang="en-US" sz="1800" dirty="0" smtClean="0">
                <a:latin typeface="+mn-lt"/>
              </a:rPr>
              <a:t>*</a:t>
            </a:r>
            <a:r>
              <a:rPr lang="en-US" sz="1800" dirty="0" err="1" smtClean="0">
                <a:latin typeface="+mn-lt"/>
              </a:rPr>
              <a:t>was_ad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0427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Review what we’ve covered</a:t>
            </a:r>
            <a:endParaRPr lang="en-US" sz="2000" dirty="0" smtClean="0">
              <a:effectLst/>
              <a:latin typeface="+mn-lt"/>
            </a:endParaRP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Miscellaneous Topics</a:t>
            </a: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11473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Basics: Python, Pandas, What is ML, Supervised </a:t>
            </a:r>
            <a:r>
              <a:rPr lang="en-US" sz="2000" dirty="0" err="1" smtClean="0">
                <a:latin typeface="+mn-lt"/>
              </a:rPr>
              <a:t>vs</a:t>
            </a:r>
            <a:r>
              <a:rPr lang="en-US" sz="2000" dirty="0" smtClean="0">
                <a:latin typeface="+mn-lt"/>
              </a:rPr>
              <a:t> Unsupervised Learning, Distributions, Bayes’ Theorem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Supervised Techniques: KNN, Linear Regression, Logistic Regression, Decision Trees, Naïve Bayes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Unsupervised Techniques: K means Clustering, </a:t>
            </a:r>
            <a:r>
              <a:rPr lang="en-US" sz="2000" dirty="0" err="1" smtClean="0">
                <a:latin typeface="+mn-lt"/>
              </a:rPr>
              <a:t>DBScan</a:t>
            </a:r>
            <a:r>
              <a:rPr lang="en-US" sz="2000" dirty="0" smtClean="0">
                <a:latin typeface="+mn-lt"/>
              </a:rPr>
              <a:t>, 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25361542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Linear model assumptions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1928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US" sz="2000" dirty="0" smtClean="0">
                <a:latin typeface="+mn-lt"/>
              </a:rPr>
              <a:t>Linear Relationship</a:t>
            </a:r>
          </a:p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US" sz="2000" dirty="0" smtClean="0">
                <a:latin typeface="+mn-lt"/>
              </a:rPr>
              <a:t>Normal</a:t>
            </a:r>
          </a:p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US" sz="2000" dirty="0" smtClean="0">
                <a:latin typeface="+mn-lt"/>
              </a:rPr>
              <a:t>No </a:t>
            </a:r>
            <a:r>
              <a:rPr lang="en-US" sz="2000" dirty="0" err="1" smtClean="0">
                <a:latin typeface="+mn-lt"/>
              </a:rPr>
              <a:t>collinearity</a:t>
            </a:r>
            <a:endParaRPr lang="en-US" sz="2000" dirty="0" smtClean="0">
              <a:latin typeface="+mn-lt"/>
            </a:endParaRPr>
          </a:p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US" sz="2000" dirty="0" smtClean="0">
                <a:latin typeface="+mn-lt"/>
              </a:rPr>
              <a:t>No Autocorrelation</a:t>
            </a:r>
          </a:p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US" sz="2000" dirty="0" smtClean="0">
                <a:latin typeface="+mn-lt"/>
              </a:rPr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1619561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Linear relationship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Tx/>
              <a:buChar char="-"/>
            </a:pPr>
            <a:endParaRPr lang="en-US" sz="20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2781300"/>
            <a:ext cx="4737100" cy="69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8137" y="1257300"/>
            <a:ext cx="8610600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Linear relationship means the </a:t>
            </a:r>
            <a:r>
              <a:rPr lang="en-US" sz="2000" i="1" dirty="0" smtClean="0">
                <a:latin typeface="+mn-lt"/>
              </a:rPr>
              <a:t>betas</a:t>
            </a:r>
            <a:r>
              <a:rPr lang="en-US" sz="2000" dirty="0" smtClean="0">
                <a:latin typeface="+mn-lt"/>
              </a:rPr>
              <a:t> have to multiply the </a:t>
            </a:r>
            <a:r>
              <a:rPr lang="en-US" sz="2000" dirty="0" err="1" smtClean="0">
                <a:latin typeface="+mn-lt"/>
              </a:rPr>
              <a:t>Xs</a:t>
            </a:r>
            <a:r>
              <a:rPr lang="en-US" sz="2000" dirty="0" smtClean="0">
                <a:latin typeface="+mn-lt"/>
              </a:rPr>
              <a:t> on their own, but the </a:t>
            </a:r>
            <a:r>
              <a:rPr lang="en-US" sz="2000" dirty="0" err="1" smtClean="0">
                <a:latin typeface="+mn-lt"/>
              </a:rPr>
              <a:t>Xs</a:t>
            </a:r>
            <a:r>
              <a:rPr lang="en-US" sz="2000" dirty="0" smtClean="0">
                <a:latin typeface="+mn-lt"/>
              </a:rPr>
              <a:t> can be anything they want (Squared, logs, double, </a:t>
            </a:r>
            <a:r>
              <a:rPr lang="en-US" sz="2000" dirty="0" err="1" smtClean="0">
                <a:latin typeface="+mn-lt"/>
              </a:rPr>
              <a:t>etc</a:t>
            </a:r>
            <a:r>
              <a:rPr lang="en-US" sz="2000" dirty="0" smtClean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645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Tx/>
              <a:buChar char="-"/>
            </a:pPr>
            <a:endParaRPr lang="en-US" sz="200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137" y="1257300"/>
            <a:ext cx="8610600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Linear model assumptions that the error terms are normal. 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Important if making forecast assumptions about the model and want to understand probability of a certain range.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latin typeface="+mn-lt"/>
              </a:rPr>
              <a:t>Tests for normality:</a:t>
            </a: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Kolmogorov Smirnov</a:t>
            </a: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latin typeface="+mn-lt"/>
              </a:rPr>
              <a:t>Shapiro-</a:t>
            </a:r>
            <a:r>
              <a:rPr lang="en-US" sz="2000" dirty="0" err="1" smtClean="0">
                <a:latin typeface="+mn-lt"/>
              </a:rPr>
              <a:t>Wilk</a:t>
            </a:r>
            <a:r>
              <a:rPr lang="en-US" sz="2000" dirty="0" smtClean="0">
                <a:latin typeface="+mn-lt"/>
              </a:rPr>
              <a:t> test</a:t>
            </a: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2000" dirty="0" err="1" smtClean="0">
                <a:latin typeface="+mn-lt"/>
              </a:rPr>
              <a:t>qqplot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7654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 </a:t>
            </a:r>
            <a:r>
              <a:rPr lang="en-US" dirty="0" err="1" smtClean="0"/>
              <a:t>collinearity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Tx/>
              <a:buChar char="-"/>
            </a:pPr>
            <a:endParaRPr lang="en-US" sz="200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137" y="1028700"/>
            <a:ext cx="8610600" cy="373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 err="1" smtClean="0">
                <a:latin typeface="+mn-lt"/>
              </a:rPr>
              <a:t>Collinearity</a:t>
            </a:r>
            <a:r>
              <a:rPr lang="en-US" sz="1800" dirty="0" smtClean="0">
                <a:latin typeface="+mn-lt"/>
              </a:rPr>
              <a:t> – This means that two or more predictor variables are correlated. This can have a negative impact on the model:</a:t>
            </a: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Incorrect </a:t>
            </a:r>
            <a:r>
              <a:rPr lang="en-US" sz="1800" i="1" dirty="0" smtClean="0">
                <a:latin typeface="+mn-lt"/>
              </a:rPr>
              <a:t>beta</a:t>
            </a:r>
            <a:r>
              <a:rPr lang="en-US" sz="1800" dirty="0" smtClean="0">
                <a:latin typeface="+mn-lt"/>
              </a:rPr>
              <a:t> estimates</a:t>
            </a: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Highly sensitive coefficient estimates</a:t>
            </a: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Does not impact accuracy of the model</a:t>
            </a:r>
          </a:p>
          <a:p>
            <a:pPr marL="342900" indent="-342900" algn="l">
              <a:lnSpc>
                <a:spcPct val="120000"/>
              </a:lnSpc>
              <a:buFont typeface="Arial"/>
              <a:buChar char="•"/>
            </a:pPr>
            <a:endParaRPr lang="en-US" sz="18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Test: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Variance inflation factor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1800" dirty="0" smtClean="0">
                <a:latin typeface="+mn-lt"/>
              </a:rPr>
              <a:t>Correlation</a:t>
            </a:r>
          </a:p>
          <a:p>
            <a:pPr algn="l">
              <a:lnSpc>
                <a:spcPct val="12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Solution: Remove correlated variables, or use dimensionality reduction (PLS)</a:t>
            </a:r>
          </a:p>
        </p:txBody>
      </p:sp>
    </p:spTree>
    <p:extLst>
      <p:ext uri="{BB962C8B-B14F-4D97-AF65-F5344CB8AC3E}">
        <p14:creationId xmlns:p14="http://schemas.microsoft.com/office/powerpoint/2010/main" val="3453329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 autocorrelation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Tx/>
              <a:buChar char="-"/>
            </a:pPr>
            <a:endParaRPr lang="en-US" sz="200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137" y="1028700"/>
            <a:ext cx="8610600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Autocorrelation – The residuals of successive data points are correlated with each other.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7" y="1562100"/>
            <a:ext cx="4832075" cy="23430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8137" y="1866900"/>
            <a:ext cx="365760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Can visualize autocorrelation by plotting index against the residuals and looking to see if there is a pattern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137" y="3543300"/>
            <a:ext cx="853440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Test: </a:t>
            </a:r>
            <a:r>
              <a:rPr lang="en-US" sz="1800" dirty="0" err="1" smtClean="0">
                <a:latin typeface="+mn-lt"/>
              </a:rPr>
              <a:t>Durbon</a:t>
            </a:r>
            <a:r>
              <a:rPr lang="en-US" sz="1800" dirty="0" smtClean="0">
                <a:latin typeface="+mn-lt"/>
              </a:rPr>
              <a:t> Watson</a:t>
            </a:r>
          </a:p>
          <a:p>
            <a:pPr algn="l">
              <a:lnSpc>
                <a:spcPct val="12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If autocorrelation exists it will influence estimate of error term. Might suggest inclusion of lagged variables</a:t>
            </a:r>
          </a:p>
        </p:txBody>
      </p:sp>
    </p:spTree>
    <p:extLst>
      <p:ext uri="{BB962C8B-B14F-4D97-AF65-F5344CB8AC3E}">
        <p14:creationId xmlns:p14="http://schemas.microsoft.com/office/powerpoint/2010/main" val="1185205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homoscedasticity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8137" y="1257300"/>
            <a:ext cx="861060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Tx/>
              <a:buChar char="-"/>
            </a:pPr>
            <a:endParaRPr lang="en-US" sz="200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137" y="952500"/>
            <a:ext cx="8458200" cy="3074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Homoscedasticity – Assumes that the variance of the residuals is the same, no matter the data point. </a:t>
            </a:r>
          </a:p>
          <a:p>
            <a:pPr algn="l">
              <a:lnSpc>
                <a:spcPct val="12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Estimates of coefficients might be</a:t>
            </a: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accurate, but error terms will not</a:t>
            </a: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be.  Model also weighs larger </a:t>
            </a: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error terms with more weight.</a:t>
            </a:r>
          </a:p>
          <a:p>
            <a:pPr algn="l">
              <a:lnSpc>
                <a:spcPct val="120000"/>
              </a:lnSpc>
            </a:pPr>
            <a:endParaRPr lang="en-US" sz="1800" dirty="0">
              <a:latin typeface="+mn-lt"/>
            </a:endParaRPr>
          </a:p>
          <a:p>
            <a:pPr algn="l">
              <a:lnSpc>
                <a:spcPct val="120000"/>
              </a:lnSpc>
            </a:pPr>
            <a:r>
              <a:rPr lang="en-US" sz="1800" dirty="0" smtClean="0">
                <a:latin typeface="+mn-lt"/>
              </a:rPr>
              <a:t>Solution – May want to transform the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137" y="1333500"/>
            <a:ext cx="4851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64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21279</TotalTime>
  <Pages>0</Pages>
  <Words>417</Words>
  <Characters>0</Characters>
  <Application>Microsoft Macintosh PowerPoint</Application>
  <PresentationFormat>Custom</PresentationFormat>
  <Lines>0</Lines>
  <Paragraphs>87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GA_Instructor_Template_Deck</vt:lpstr>
      <vt:lpstr>Agenda</vt:lpstr>
      <vt:lpstr>DATA SCIENCE class xI: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Joel Witten</cp:lastModifiedBy>
  <cp:revision>2325</cp:revision>
  <cp:lastPrinted>2013-03-31T16:37:02Z</cp:lastPrinted>
  <dcterms:modified xsi:type="dcterms:W3CDTF">2016-01-05T04:14:11Z</dcterms:modified>
</cp:coreProperties>
</file>