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5.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6.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7.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8.bin" ContentType="application/vnd.openxmlformats-officedocument.oleObject"/>
  <Override PartName="/ppt/notesSlides/notesSlide29.xml" ContentType="application/vnd.openxmlformats-officedocument.presentationml.notesSlide+xml"/>
  <Override PartName="/ppt/embeddings/oleObject9.bin" ContentType="application/vnd.openxmlformats-officedocument.oleObject"/>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3"/>
  </p:notesMasterIdLst>
  <p:sldIdLst>
    <p:sldId id="258" r:id="rId3"/>
    <p:sldId id="509" r:id="rId4"/>
    <p:sldId id="581" r:id="rId5"/>
    <p:sldId id="580" r:id="rId6"/>
    <p:sldId id="557" r:id="rId7"/>
    <p:sldId id="558" r:id="rId8"/>
    <p:sldId id="559" r:id="rId9"/>
    <p:sldId id="560" r:id="rId10"/>
    <p:sldId id="561" r:id="rId11"/>
    <p:sldId id="562" r:id="rId12"/>
    <p:sldId id="563" r:id="rId13"/>
    <p:sldId id="564" r:id="rId14"/>
    <p:sldId id="565" r:id="rId15"/>
    <p:sldId id="556" r:id="rId16"/>
    <p:sldId id="512" r:id="rId17"/>
    <p:sldId id="511" r:id="rId18"/>
    <p:sldId id="518" r:id="rId19"/>
    <p:sldId id="517" r:id="rId20"/>
    <p:sldId id="539" r:id="rId21"/>
    <p:sldId id="566" r:id="rId22"/>
    <p:sldId id="567" r:id="rId23"/>
    <p:sldId id="569" r:id="rId24"/>
    <p:sldId id="570" r:id="rId25"/>
    <p:sldId id="571" r:id="rId26"/>
    <p:sldId id="574" r:id="rId27"/>
    <p:sldId id="575" r:id="rId28"/>
    <p:sldId id="576" r:id="rId29"/>
    <p:sldId id="577" r:id="rId30"/>
    <p:sldId id="578" r:id="rId31"/>
    <p:sldId id="579" r:id="rId32"/>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7" autoAdjust="0"/>
    <p:restoredTop sz="93324" autoAdjust="0"/>
  </p:normalViewPr>
  <p:slideViewPr>
    <p:cSldViewPr>
      <p:cViewPr>
        <p:scale>
          <a:sx n="125" d="100"/>
          <a:sy n="125" d="100"/>
        </p:scale>
        <p:origin x="-400" y="-128"/>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12/22/15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12.emf"/><Relationship Id="rId6" Type="http://schemas.openxmlformats.org/officeDocument/2006/relationships/oleObject" Target="../embeddings/oleObject2.bin"/><Relationship Id="rId7"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3.bin"/><Relationship Id="rId5" Type="http://schemas.openxmlformats.org/officeDocument/2006/relationships/image" Target="../media/image15.emf"/><Relationship Id="rId6" Type="http://schemas.openxmlformats.org/officeDocument/2006/relationships/oleObject" Target="../embeddings/oleObject4.bin"/><Relationship Id="rId7"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5.bin"/><Relationship Id="rId5" Type="http://schemas.openxmlformats.org/officeDocument/2006/relationships/image" Target="../media/image17.emf"/><Relationship Id="rId1" Type="http://schemas.openxmlformats.org/officeDocument/2006/relationships/vmlDrawing" Target="../drawings/vmlDrawing3.vml"/><Relationship Id="rId2"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6.bin"/><Relationship Id="rId5"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7.bin"/><Relationship Id="rId5"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21.png"/><Relationship Id="rId5" Type="http://schemas.openxmlformats.org/officeDocument/2006/relationships/oleObject" Target="../embeddings/oleObject8.bin"/><Relationship Id="rId6"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2.png"/><Relationship Id="rId5" Type="http://schemas.openxmlformats.org/officeDocument/2006/relationships/oleObject" Target="../embeddings/oleObject9.bin"/><Relationship Id="rId6"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943100"/>
            <a:ext cx="8469313" cy="1676400"/>
          </a:xfrm>
        </p:spPr>
        <p:txBody>
          <a:bodyPr/>
          <a:lstStyle/>
          <a:p>
            <a:pPr>
              <a:defRPr/>
            </a:pPr>
            <a:r>
              <a:rPr lang="en-US" sz="7000" dirty="0" smtClean="0"/>
              <a:t>DATA SCIENCE class x:</a:t>
            </a:r>
            <a:r>
              <a:rPr lang="en-US" sz="7000" dirty="0" smtClean="0"/>
              <a:t/>
            </a:r>
            <a:br>
              <a:rPr lang="en-US" sz="7000" dirty="0" smtClean="0"/>
            </a:br>
            <a:r>
              <a:rPr lang="en-US" sz="7000" dirty="0" smtClean="0"/>
              <a:t>naive </a:t>
            </a:r>
            <a:r>
              <a:rPr lang="en-US" sz="7000" dirty="0" err="1" smtClean="0"/>
              <a:t>bayes</a:t>
            </a:r>
            <a:r>
              <a:rPr lang="en-US" sz="7000" dirty="0" smtClean="0"/>
              <a:t> classification</a:t>
            </a:r>
            <a:endParaRPr lang="en-US" sz="7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9" name="TextBox 8"/>
          <p:cNvSpPr txBox="1"/>
          <p:nvPr/>
        </p:nvSpPr>
        <p:spPr>
          <a:xfrm>
            <a:off x="4452937" y="2019300"/>
            <a:ext cx="4495800" cy="1265988"/>
          </a:xfrm>
          <a:prstGeom prst="rect">
            <a:avLst/>
          </a:prstGeom>
          <a:noFill/>
        </p:spPr>
        <p:txBody>
          <a:bodyPr wrap="square" rtlCol="0">
            <a:spAutoFit/>
          </a:bodyPr>
          <a:lstStyle/>
          <a:p>
            <a:pPr algn="l">
              <a:lnSpc>
                <a:spcPct val="120000"/>
              </a:lnSpc>
            </a:pPr>
            <a:r>
              <a:rPr lang="en-US" sz="1600" dirty="0">
                <a:latin typeface="+mn-lt"/>
              </a:rPr>
              <a:t>You can think of conditional probability as “changing the relevant universe.” P(A|B) is a way of saying “Given that my entire universe is now B, what is the probability of A?” </a:t>
            </a:r>
          </a:p>
        </p:txBody>
      </p:sp>
      <p:pic>
        <p:nvPicPr>
          <p:cNvPr id="2" name="Picture 1"/>
          <p:cNvPicPr>
            <a:picLocks noChangeAspect="1"/>
          </p:cNvPicPr>
          <p:nvPr/>
        </p:nvPicPr>
        <p:blipFill>
          <a:blip r:embed="rId3"/>
          <a:stretch>
            <a:fillRect/>
          </a:stretch>
        </p:blipFill>
        <p:spPr>
          <a:xfrm>
            <a:off x="414337" y="1181100"/>
            <a:ext cx="3306763" cy="3298262"/>
          </a:xfrm>
          <a:prstGeom prst="rect">
            <a:avLst/>
          </a:prstGeom>
        </p:spPr>
      </p:pic>
    </p:spTree>
    <p:extLst>
      <p:ext uri="{BB962C8B-B14F-4D97-AF65-F5344CB8AC3E}">
        <p14:creationId xmlns:p14="http://schemas.microsoft.com/office/powerpoint/2010/main" val="12992308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9" name="TextBox 8"/>
          <p:cNvSpPr txBox="1"/>
          <p:nvPr/>
        </p:nvSpPr>
        <p:spPr>
          <a:xfrm>
            <a:off x="490537" y="1030109"/>
            <a:ext cx="8229600" cy="1265988"/>
          </a:xfrm>
          <a:prstGeom prst="rect">
            <a:avLst/>
          </a:prstGeom>
          <a:noFill/>
        </p:spPr>
        <p:txBody>
          <a:bodyPr wrap="square" rtlCol="0">
            <a:spAutoFit/>
          </a:bodyPr>
          <a:lstStyle/>
          <a:p>
            <a:pPr algn="l">
              <a:lnSpc>
                <a:spcPct val="120000"/>
              </a:lnSpc>
            </a:pPr>
            <a:r>
              <a:rPr lang="en-US" sz="1600" dirty="0" smtClean="0">
                <a:latin typeface="+mn-lt"/>
              </a:rPr>
              <a:t>Reminder: P(A|B) = P(AB)/P(B)</a:t>
            </a:r>
          </a:p>
          <a:p>
            <a:pPr algn="l">
              <a:lnSpc>
                <a:spcPct val="120000"/>
              </a:lnSpc>
            </a:pPr>
            <a:endParaRPr lang="en-US" sz="1600" dirty="0" smtClean="0">
              <a:latin typeface="+mn-lt"/>
            </a:endParaRPr>
          </a:p>
          <a:p>
            <a:pPr algn="l">
              <a:lnSpc>
                <a:spcPct val="120000"/>
              </a:lnSpc>
            </a:pPr>
            <a:r>
              <a:rPr lang="en-US" sz="1600" dirty="0" smtClean="0">
                <a:latin typeface="+mn-lt"/>
              </a:rPr>
              <a:t>Sometimes we don’t know P(AB). In this case, Bayes’ Theorem to the rescue!</a:t>
            </a:r>
          </a:p>
          <a:p>
            <a:pPr algn="l">
              <a:lnSpc>
                <a:spcPct val="120000"/>
              </a:lnSpc>
            </a:pPr>
            <a:endParaRPr lang="en-US" sz="1600" dirty="0">
              <a:latin typeface="+mn-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54346259"/>
              </p:ext>
            </p:extLst>
          </p:nvPr>
        </p:nvGraphicFramePr>
        <p:xfrm>
          <a:off x="1938337" y="4000500"/>
          <a:ext cx="5257800" cy="838200"/>
        </p:xfrm>
        <a:graphic>
          <a:graphicData uri="http://schemas.openxmlformats.org/presentationml/2006/ole">
            <mc:AlternateContent xmlns:mc="http://schemas.openxmlformats.org/markup-compatibility/2006">
              <mc:Choice xmlns:v="urn:schemas-microsoft-com:vml" Requires="v">
                <p:oleObj spid="_x0000_s1076" name="Equation" r:id="rId4" imgW="2628900" imgH="419100" progId="Equation.3">
                  <p:embed/>
                </p:oleObj>
              </mc:Choice>
              <mc:Fallback>
                <p:oleObj name="Equation" r:id="rId4" imgW="2628900" imgH="419100" progId="Equation.3">
                  <p:embed/>
                  <p:pic>
                    <p:nvPicPr>
                      <p:cNvPr id="0" name=""/>
                      <p:cNvPicPr/>
                      <p:nvPr/>
                    </p:nvPicPr>
                    <p:blipFill>
                      <a:blip r:embed="rId5"/>
                      <a:stretch>
                        <a:fillRect/>
                      </a:stretch>
                    </p:blipFill>
                    <p:spPr>
                      <a:xfrm>
                        <a:off x="1938337" y="4000500"/>
                        <a:ext cx="5257800" cy="8382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35141886"/>
              </p:ext>
            </p:extLst>
          </p:nvPr>
        </p:nvGraphicFramePr>
        <p:xfrm>
          <a:off x="3005137" y="2324100"/>
          <a:ext cx="3124200" cy="873717"/>
        </p:xfrm>
        <a:graphic>
          <a:graphicData uri="http://schemas.openxmlformats.org/presentationml/2006/ole">
            <mc:AlternateContent xmlns:mc="http://schemas.openxmlformats.org/markup-compatibility/2006">
              <mc:Choice xmlns:v="urn:schemas-microsoft-com:vml" Requires="v">
                <p:oleObj spid="_x0000_s1077" name="Equation" r:id="rId6" imgW="1498600" imgH="419100" progId="Equation.3">
                  <p:embed/>
                </p:oleObj>
              </mc:Choice>
              <mc:Fallback>
                <p:oleObj name="Equation" r:id="rId6" imgW="1498600" imgH="419100" progId="Equation.3">
                  <p:embed/>
                  <p:pic>
                    <p:nvPicPr>
                      <p:cNvPr id="0" name=""/>
                      <p:cNvPicPr/>
                      <p:nvPr/>
                    </p:nvPicPr>
                    <p:blipFill>
                      <a:blip r:embed="rId7"/>
                      <a:stretch>
                        <a:fillRect/>
                      </a:stretch>
                    </p:blipFill>
                    <p:spPr>
                      <a:xfrm>
                        <a:off x="3005137" y="2324100"/>
                        <a:ext cx="3124200" cy="873717"/>
                      </a:xfrm>
                      <a:prstGeom prst="rect">
                        <a:avLst/>
                      </a:prstGeom>
                    </p:spPr>
                  </p:pic>
                </p:oleObj>
              </mc:Fallback>
            </mc:AlternateContent>
          </a:graphicData>
        </a:graphic>
      </p:graphicFrame>
      <p:sp>
        <p:nvSpPr>
          <p:cNvPr id="11" name="TextBox 10"/>
          <p:cNvSpPr txBox="1"/>
          <p:nvPr/>
        </p:nvSpPr>
        <p:spPr>
          <a:xfrm>
            <a:off x="795337" y="3620909"/>
            <a:ext cx="1600200" cy="379591"/>
          </a:xfrm>
          <a:prstGeom prst="rect">
            <a:avLst/>
          </a:prstGeom>
          <a:noFill/>
        </p:spPr>
        <p:txBody>
          <a:bodyPr wrap="square" rtlCol="0">
            <a:spAutoFit/>
          </a:bodyPr>
          <a:lstStyle/>
          <a:p>
            <a:pPr algn="l">
              <a:lnSpc>
                <a:spcPct val="120000"/>
              </a:lnSpc>
            </a:pPr>
            <a:r>
              <a:rPr lang="en-US" sz="1600" dirty="0" smtClean="0">
                <a:latin typeface="+mn-lt"/>
              </a:rPr>
              <a:t>PROOF:</a:t>
            </a:r>
            <a:endParaRPr lang="en-US" sz="1600" dirty="0">
              <a:latin typeface="+mn-lt"/>
            </a:endParaRPr>
          </a:p>
        </p:txBody>
      </p:sp>
    </p:spTree>
    <p:extLst>
      <p:ext uri="{BB962C8B-B14F-4D97-AF65-F5344CB8AC3E}">
        <p14:creationId xmlns:p14="http://schemas.microsoft.com/office/powerpoint/2010/main" val="8351542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 EXAMPLES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9" name="TextBox 8"/>
          <p:cNvSpPr txBox="1"/>
          <p:nvPr/>
        </p:nvSpPr>
        <p:spPr>
          <a:xfrm>
            <a:off x="490537" y="1030109"/>
            <a:ext cx="8229600" cy="970522"/>
          </a:xfrm>
          <a:prstGeom prst="rect">
            <a:avLst/>
          </a:prstGeom>
          <a:noFill/>
        </p:spPr>
        <p:txBody>
          <a:bodyPr wrap="square" rtlCol="0">
            <a:spAutoFit/>
          </a:bodyPr>
          <a:lstStyle/>
          <a:p>
            <a:pPr algn="l">
              <a:lnSpc>
                <a:spcPct val="120000"/>
              </a:lnSpc>
            </a:pPr>
            <a:r>
              <a:rPr lang="en-US" sz="1600" dirty="0" smtClean="0">
                <a:latin typeface="+mn-lt"/>
              </a:rPr>
              <a:t>Example: We have 100 coins. 99 of them are fair coins, and 1 of them is a coin that always lands heads. Let’s say we picked a random coin and flipped it 10 times, and it was heads every time. What is the probability the coin was the unfair coin?</a:t>
            </a:r>
            <a:endParaRPr lang="en-US" sz="1600" dirty="0">
              <a:latin typeface="+mn-lt"/>
            </a:endParaRPr>
          </a:p>
        </p:txBody>
      </p:sp>
    </p:spTree>
    <p:extLst>
      <p:ext uri="{BB962C8B-B14F-4D97-AF65-F5344CB8AC3E}">
        <p14:creationId xmlns:p14="http://schemas.microsoft.com/office/powerpoint/2010/main" val="29370506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 EXAMPLES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9" name="TextBox 8"/>
          <p:cNvSpPr txBox="1"/>
          <p:nvPr/>
        </p:nvSpPr>
        <p:spPr>
          <a:xfrm>
            <a:off x="490537" y="1030109"/>
            <a:ext cx="8229600" cy="3334246"/>
          </a:xfrm>
          <a:prstGeom prst="rect">
            <a:avLst/>
          </a:prstGeom>
          <a:noFill/>
        </p:spPr>
        <p:txBody>
          <a:bodyPr wrap="square" rtlCol="0">
            <a:spAutoFit/>
          </a:bodyPr>
          <a:lstStyle/>
          <a:p>
            <a:pPr algn="l">
              <a:lnSpc>
                <a:spcPct val="120000"/>
              </a:lnSpc>
            </a:pPr>
            <a:r>
              <a:rPr lang="en-US" sz="1600" dirty="0" smtClean="0">
                <a:latin typeface="+mn-lt"/>
              </a:rPr>
              <a:t>Work in groups to answer these questions using Bayes’ Theorem.</a:t>
            </a:r>
          </a:p>
          <a:p>
            <a:pPr algn="l">
              <a:lnSpc>
                <a:spcPct val="120000"/>
              </a:lnSpc>
            </a:pPr>
            <a:endParaRPr lang="en-US" sz="1600" dirty="0">
              <a:latin typeface="+mn-lt"/>
            </a:endParaRPr>
          </a:p>
          <a:p>
            <a:pPr marL="342900" indent="-342900" algn="l">
              <a:lnSpc>
                <a:spcPct val="120000"/>
              </a:lnSpc>
              <a:buAutoNum type="arabicPeriod"/>
            </a:pPr>
            <a:r>
              <a:rPr lang="en-US" sz="1600" dirty="0" smtClean="0">
                <a:latin typeface="+mn-lt"/>
              </a:rPr>
              <a:t>Mike has 2 kids. We know at least one is a girl. What is the probability both are girls?</a:t>
            </a:r>
          </a:p>
          <a:p>
            <a:pPr marL="342900" indent="-342900" algn="l">
              <a:lnSpc>
                <a:spcPct val="120000"/>
              </a:lnSpc>
              <a:buAutoNum type="arabicPeriod"/>
            </a:pPr>
            <a:endParaRPr lang="en-US" sz="1600" dirty="0">
              <a:latin typeface="+mn-lt"/>
            </a:endParaRPr>
          </a:p>
          <a:p>
            <a:pPr marL="342900" indent="-342900" algn="l">
              <a:lnSpc>
                <a:spcPct val="120000"/>
              </a:lnSpc>
              <a:buAutoNum type="arabicPeriod"/>
            </a:pPr>
            <a:endParaRPr lang="en-US" sz="1600" dirty="0" smtClean="0">
              <a:latin typeface="+mn-lt"/>
            </a:endParaRPr>
          </a:p>
          <a:p>
            <a:pPr marL="342900" indent="-342900" algn="l">
              <a:lnSpc>
                <a:spcPct val="120000"/>
              </a:lnSpc>
              <a:buAutoNum type="arabicPeriod"/>
            </a:pPr>
            <a:endParaRPr lang="en-US" sz="1600" dirty="0">
              <a:latin typeface="+mn-lt"/>
            </a:endParaRPr>
          </a:p>
          <a:p>
            <a:pPr marL="342900" indent="-342900" algn="l">
              <a:lnSpc>
                <a:spcPct val="120000"/>
              </a:lnSpc>
              <a:buAutoNum type="arabicPeriod"/>
            </a:pPr>
            <a:r>
              <a:rPr lang="en-US" sz="1600" dirty="0" smtClean="0">
                <a:latin typeface="+mn-lt"/>
              </a:rPr>
              <a:t>TB is a rare disease, 2/10,000 have it. If you get tested for TB and you have it, it comes by positive 99% of the time. If you don’t have TB and you get tested, it comes back negative 99% of the time. Given that you have come back + for TB, what is the chance that you have it?</a:t>
            </a:r>
          </a:p>
        </p:txBody>
      </p:sp>
    </p:spTree>
    <p:extLst>
      <p:ext uri="{BB962C8B-B14F-4D97-AF65-F5344CB8AC3E}">
        <p14:creationId xmlns:p14="http://schemas.microsoft.com/office/powerpoint/2010/main" val="24293745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6" name="Picture 5"/>
          <p:cNvPicPr>
            <a:picLocks noChangeAspect="1"/>
          </p:cNvPicPr>
          <p:nvPr/>
        </p:nvPicPr>
        <p:blipFill>
          <a:blip r:embed="rId3"/>
          <a:stretch>
            <a:fillRect/>
          </a:stretch>
        </p:blipFill>
        <p:spPr>
          <a:xfrm>
            <a:off x="1100137" y="2252718"/>
            <a:ext cx="6723063" cy="1747782"/>
          </a:xfrm>
          <a:prstGeom prst="rect">
            <a:avLst/>
          </a:prstGeom>
        </p:spPr>
      </p:pic>
      <p:sp>
        <p:nvSpPr>
          <p:cNvPr id="9" name="TextBox 8"/>
          <p:cNvSpPr txBox="1"/>
          <p:nvPr/>
        </p:nvSpPr>
        <p:spPr>
          <a:xfrm>
            <a:off x="566737" y="1323082"/>
            <a:ext cx="8382000" cy="1077218"/>
          </a:xfrm>
          <a:prstGeom prst="rect">
            <a:avLst/>
          </a:prstGeom>
          <a:noFill/>
        </p:spPr>
        <p:txBody>
          <a:bodyPr wrap="square" rtlCol="0">
            <a:spAutoFit/>
          </a:bodyPr>
          <a:lstStyle/>
          <a:p>
            <a:pPr algn="l"/>
            <a:r>
              <a:rPr lang="en-US" sz="1600" dirty="0" smtClean="0">
                <a:latin typeface="+mn-lt"/>
                <a:cs typeface="PFDinTextCompPro-Italic"/>
              </a:rPr>
              <a:t>Remember that a data point X with </a:t>
            </a:r>
            <a:r>
              <a:rPr lang="en-US" sz="1600" i="1" dirty="0" smtClean="0">
                <a:latin typeface="+mn-lt"/>
                <a:cs typeface="PFDinTextCompPro-Italic"/>
              </a:rPr>
              <a:t>n</a:t>
            </a:r>
            <a:r>
              <a:rPr lang="en-US" sz="1600" dirty="0" smtClean="0">
                <a:latin typeface="+mn-lt"/>
                <a:cs typeface="PFDinTextCompPro-Italic"/>
              </a:rPr>
              <a:t> features can be broken down into </a:t>
            </a:r>
            <a:r>
              <a:rPr lang="en-US" sz="1600" i="1" dirty="0" smtClean="0">
                <a:latin typeface="+mn-lt"/>
                <a:cs typeface="PFDinTextCompPro-Italic"/>
              </a:rPr>
              <a:t>x</a:t>
            </a:r>
            <a:r>
              <a:rPr lang="en-US" sz="1600" i="1" baseline="-25000" dirty="0" smtClean="0">
                <a:latin typeface="+mn-lt"/>
                <a:cs typeface="PFDinTextCompPro-Italic"/>
              </a:rPr>
              <a:t>1</a:t>
            </a:r>
            <a:r>
              <a:rPr lang="en-US" sz="1600" i="1" dirty="0" smtClean="0">
                <a:latin typeface="+mn-lt"/>
                <a:cs typeface="PFDinTextCompPro-Italic"/>
              </a:rPr>
              <a:t>, …, </a:t>
            </a:r>
            <a:r>
              <a:rPr lang="en-US" sz="1600" i="1" dirty="0" err="1" smtClean="0">
                <a:latin typeface="+mn-lt"/>
                <a:cs typeface="PFDinTextCompPro-Italic"/>
              </a:rPr>
              <a:t>x</a:t>
            </a:r>
            <a:r>
              <a:rPr lang="en-US" sz="1600" i="1" baseline="-25000" dirty="0" err="1" smtClean="0">
                <a:latin typeface="+mn-lt"/>
                <a:cs typeface="PFDinTextCompPro-Italic"/>
              </a:rPr>
              <a:t>n</a:t>
            </a:r>
            <a:endParaRPr lang="en-US" sz="1600" baseline="-25000" dirty="0" smtClean="0">
              <a:latin typeface="+mn-lt"/>
              <a:cs typeface="PFDinTextCompPro-Italic"/>
            </a:endParaRPr>
          </a:p>
          <a:p>
            <a:pPr algn="l"/>
            <a:endParaRPr lang="en-US" sz="1600" dirty="0">
              <a:latin typeface="+mn-lt"/>
              <a:cs typeface="PFDinTextCompPro-Italic"/>
            </a:endParaRPr>
          </a:p>
          <a:p>
            <a:pPr algn="l"/>
            <a:r>
              <a:rPr lang="en-US" sz="1600" dirty="0" smtClean="0">
                <a:latin typeface="+mn-lt"/>
                <a:cs typeface="PFDinTextCompPro-Italic"/>
              </a:rPr>
              <a:t>Now suppose we have a dataset with features </a:t>
            </a:r>
            <a:r>
              <a:rPr lang="en-US" sz="1600" i="1" dirty="0" smtClean="0">
                <a:latin typeface="+mn-lt"/>
                <a:cs typeface="PFDinTextCompPro-Italic"/>
              </a:rPr>
              <a:t>x</a:t>
            </a:r>
            <a:r>
              <a:rPr lang="en-US" sz="1600" i="1" baseline="-25000" dirty="0" smtClean="0">
                <a:latin typeface="+mn-lt"/>
                <a:cs typeface="PFDinTextCompPro-Italic"/>
              </a:rPr>
              <a:t>1</a:t>
            </a:r>
            <a:r>
              <a:rPr lang="en-US" sz="1600" i="1" dirty="0" smtClean="0">
                <a:latin typeface="+mn-lt"/>
                <a:cs typeface="PFDinTextCompPro-Italic"/>
              </a:rPr>
              <a:t>, …, </a:t>
            </a:r>
            <a:r>
              <a:rPr lang="en-US" sz="1600" i="1" dirty="0" err="1" smtClean="0">
                <a:latin typeface="+mn-lt"/>
                <a:cs typeface="PFDinTextCompPro-Italic"/>
              </a:rPr>
              <a:t>x</a:t>
            </a:r>
            <a:r>
              <a:rPr lang="en-US" sz="1600" i="1" baseline="-25000" dirty="0" err="1" smtClean="0">
                <a:latin typeface="+mn-lt"/>
                <a:cs typeface="PFDinTextCompPro-Italic"/>
              </a:rPr>
              <a:t>n</a:t>
            </a:r>
            <a:r>
              <a:rPr lang="en-US" sz="1600" dirty="0" smtClean="0">
                <a:latin typeface="+mn-lt"/>
                <a:cs typeface="PFDinTextCompPro-Italic"/>
              </a:rPr>
              <a:t> and a class label </a:t>
            </a:r>
            <a:r>
              <a:rPr lang="en-US" sz="1600" i="1" dirty="0" smtClean="0">
                <a:latin typeface="+mn-lt"/>
                <a:cs typeface="PFDinTextCompPro-Italic"/>
              </a:rPr>
              <a:t>C</a:t>
            </a:r>
            <a:r>
              <a:rPr lang="en-US" sz="1600" dirty="0" smtClean="0">
                <a:latin typeface="+mn-lt"/>
                <a:cs typeface="PFDinTextCompPro-Italic"/>
              </a:rPr>
              <a:t>. What can we say about classification using Bayes’ theorem?</a:t>
            </a:r>
          </a:p>
        </p:txBody>
      </p:sp>
      <p:sp>
        <p:nvSpPr>
          <p:cNvPr id="10" name="TextBox 9"/>
          <p:cNvSpPr txBox="1"/>
          <p:nvPr/>
        </p:nvSpPr>
        <p:spPr>
          <a:xfrm>
            <a:off x="719137" y="3796724"/>
            <a:ext cx="8382000" cy="584776"/>
          </a:xfrm>
          <a:prstGeom prst="rect">
            <a:avLst/>
          </a:prstGeom>
          <a:noFill/>
        </p:spPr>
        <p:txBody>
          <a:bodyPr wrap="square" rtlCol="0">
            <a:spAutoFit/>
          </a:bodyPr>
          <a:lstStyle/>
          <a:p>
            <a:pPr algn="l"/>
            <a:r>
              <a:rPr lang="en-US" sz="1600" dirty="0" smtClean="0">
                <a:latin typeface="+mn-lt"/>
                <a:cs typeface="PFDinTextCompPro-Italic"/>
              </a:rPr>
              <a:t>Bayes’ theorem can help us to determine the probability of an observation belonging to a class, </a:t>
            </a:r>
            <a:r>
              <a:rPr lang="en-US" sz="1600" i="1" dirty="0" smtClean="0">
                <a:latin typeface="+mn-lt"/>
                <a:cs typeface="PFDinTextCompPro-Italic"/>
              </a:rPr>
              <a:t>given</a:t>
            </a:r>
            <a:r>
              <a:rPr lang="en-US" sz="1600" dirty="0" smtClean="0">
                <a:latin typeface="+mn-lt"/>
                <a:cs typeface="PFDinTextCompPro-Italic"/>
              </a:rPr>
              <a:t> the data we observe.</a:t>
            </a:r>
          </a:p>
        </p:txBody>
      </p:sp>
    </p:spTree>
    <p:extLst>
      <p:ext uri="{BB962C8B-B14F-4D97-AF65-F5344CB8AC3E}">
        <p14:creationId xmlns:p14="http://schemas.microsoft.com/office/powerpoint/2010/main" val="24146897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642937" y="1510724"/>
            <a:ext cx="8382000" cy="584776"/>
          </a:xfrm>
          <a:prstGeom prst="rect">
            <a:avLst/>
          </a:prstGeom>
          <a:noFill/>
        </p:spPr>
        <p:txBody>
          <a:bodyPr wrap="square" rtlCol="0">
            <a:spAutoFit/>
          </a:bodyPr>
          <a:lstStyle/>
          <a:p>
            <a:pPr algn="l"/>
            <a:r>
              <a:rPr lang="en-US" sz="1600" dirty="0" smtClean="0">
                <a:latin typeface="+mn-lt"/>
                <a:cs typeface="PFDinTextCompPro-Italic"/>
              </a:rPr>
              <a:t>This term is the </a:t>
            </a:r>
            <a:r>
              <a:rPr lang="en-US" sz="1600" dirty="0" smtClean="0">
                <a:latin typeface="+mn-lt"/>
                <a:cs typeface="PFDinTextCompPro-Medium"/>
              </a:rPr>
              <a:t>prior probability</a:t>
            </a:r>
            <a:r>
              <a:rPr lang="en-US" sz="1600" dirty="0" smtClean="0">
                <a:latin typeface="+mn-lt"/>
                <a:cs typeface="PFDinTextCompPro-Italic"/>
              </a:rPr>
              <a:t> of </a:t>
            </a:r>
            <a:r>
              <a:rPr lang="en-US" sz="1600" i="1" dirty="0" smtClean="0">
                <a:latin typeface="+mn-lt"/>
                <a:cs typeface="PFDinTextCompPro-Italic"/>
              </a:rPr>
              <a:t>C</a:t>
            </a:r>
            <a:r>
              <a:rPr lang="en-US" sz="1600" dirty="0" smtClean="0">
                <a:latin typeface="+mn-lt"/>
                <a:cs typeface="PFDinTextCompPro-Italic"/>
              </a:rPr>
              <a:t>. It represents the probability of an observation belonging to class </a:t>
            </a:r>
            <a:r>
              <a:rPr lang="en-US" sz="1600" i="1" dirty="0" smtClean="0">
                <a:latin typeface="+mn-lt"/>
                <a:cs typeface="PFDinTextCompPro-Italic"/>
              </a:rPr>
              <a:t>C </a:t>
            </a:r>
            <a:r>
              <a:rPr lang="en-US" sz="1600" dirty="0" smtClean="0">
                <a:latin typeface="+mn-lt"/>
                <a:cs typeface="PFDinTextCompPro-Italic"/>
              </a:rPr>
              <a:t>before the data is taken into account.</a:t>
            </a:r>
          </a:p>
        </p:txBody>
      </p:sp>
      <p:cxnSp>
        <p:nvCxnSpPr>
          <p:cNvPr id="11" name="Straight Arrow Connector 10"/>
          <p:cNvCxnSpPr/>
          <p:nvPr/>
        </p:nvCxnSpPr>
        <p:spPr bwMode="auto">
          <a:xfrm flipH="1" flipV="1">
            <a:off x="6891337" y="2781300"/>
            <a:ext cx="533400" cy="914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92337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1176337" y="1358324"/>
            <a:ext cx="6934200" cy="584776"/>
          </a:xfrm>
          <a:prstGeom prst="rect">
            <a:avLst/>
          </a:prstGeom>
          <a:noFill/>
        </p:spPr>
        <p:txBody>
          <a:bodyPr wrap="square" rtlCol="0">
            <a:spAutoFit/>
          </a:bodyPr>
          <a:lstStyle/>
          <a:p>
            <a:pPr algn="l"/>
            <a:r>
              <a:rPr lang="en-US" sz="1600" dirty="0" smtClean="0">
                <a:latin typeface="+mn-lt"/>
                <a:cs typeface="PFDinTextCompPro-Italic"/>
              </a:rPr>
              <a:t>This term is the </a:t>
            </a:r>
            <a:r>
              <a:rPr lang="en-US" sz="1600" i="1" dirty="0" smtClean="0">
                <a:latin typeface="+mn-lt"/>
                <a:cs typeface="PFDinTextCompPro-Medium"/>
              </a:rPr>
              <a:t>likelihood function</a:t>
            </a:r>
            <a:r>
              <a:rPr lang="en-US" sz="1600" dirty="0" smtClean="0">
                <a:latin typeface="+mn-lt"/>
                <a:cs typeface="PFDinTextCompPro-Italic"/>
              </a:rPr>
              <a:t>. It represents the joint probability of observing features {</a:t>
            </a:r>
            <a:r>
              <a:rPr lang="en-US" sz="1600" i="1" dirty="0" smtClean="0">
                <a:latin typeface="+mn-lt"/>
                <a:cs typeface="PFDinTextCompPro-Italic"/>
              </a:rPr>
              <a:t>x</a:t>
            </a:r>
            <a:r>
              <a:rPr lang="en-US" sz="1600" i="1" baseline="-25000" dirty="0" smtClean="0">
                <a:latin typeface="+mn-lt"/>
                <a:cs typeface="PFDinTextCompPro-Italic"/>
              </a:rPr>
              <a:t>i</a:t>
            </a:r>
            <a:r>
              <a:rPr lang="en-US" sz="1600" dirty="0" smtClean="0">
                <a:latin typeface="+mn-lt"/>
                <a:cs typeface="PFDinTextCompPro-Italic"/>
              </a:rPr>
              <a:t>} given that the observation belongs to class </a:t>
            </a:r>
            <a:r>
              <a:rPr lang="en-US" sz="1600" i="1" dirty="0" smtClean="0">
                <a:latin typeface="+mn-lt"/>
                <a:cs typeface="PFDinTextCompPro-Italic"/>
              </a:rPr>
              <a:t>C</a:t>
            </a:r>
            <a:r>
              <a:rPr lang="en-US" sz="1600" dirty="0" smtClean="0">
                <a:latin typeface="+mn-lt"/>
                <a:cs typeface="PFDinTextCompPro-Italic"/>
              </a:rPr>
              <a:t>.</a:t>
            </a:r>
          </a:p>
        </p:txBody>
      </p:sp>
      <p:cxnSp>
        <p:nvCxnSpPr>
          <p:cNvPr id="3" name="Straight Arrow Connector 2"/>
          <p:cNvCxnSpPr/>
          <p:nvPr/>
        </p:nvCxnSpPr>
        <p:spPr bwMode="auto">
          <a:xfrm flipV="1">
            <a:off x="4300537" y="2851282"/>
            <a:ext cx="457200" cy="84441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7305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434524"/>
            <a:ext cx="8382000" cy="584776"/>
          </a:xfrm>
          <a:prstGeom prst="rect">
            <a:avLst/>
          </a:prstGeom>
          <a:noFill/>
        </p:spPr>
        <p:txBody>
          <a:bodyPr wrap="square" rtlCol="0">
            <a:spAutoFit/>
          </a:bodyPr>
          <a:lstStyle/>
          <a:p>
            <a:pPr algn="l"/>
            <a:r>
              <a:rPr lang="en-US" sz="1600" dirty="0" smtClean="0">
                <a:latin typeface="+mn-lt"/>
                <a:cs typeface="PFDinTextCompPro-Italic"/>
              </a:rPr>
              <a:t>This term is the </a:t>
            </a:r>
            <a:r>
              <a:rPr lang="en-US" sz="1600" dirty="0" smtClean="0">
                <a:latin typeface="+mn-lt"/>
                <a:cs typeface="PFDinTextCompPro-Medium"/>
              </a:rPr>
              <a:t>normalization constant. </a:t>
            </a:r>
            <a:r>
              <a:rPr lang="en-US" sz="1600" dirty="0" smtClean="0">
                <a:latin typeface="+mn-lt"/>
                <a:cs typeface="PFDinTextCompPro-Italic"/>
              </a:rPr>
              <a:t>It doesn’t depend on </a:t>
            </a:r>
            <a:r>
              <a:rPr lang="en-US" sz="1600" i="1" dirty="0" smtClean="0">
                <a:latin typeface="+mn-lt"/>
                <a:cs typeface="PFDinTextCompPro-Italic"/>
              </a:rPr>
              <a:t>C</a:t>
            </a:r>
            <a:r>
              <a:rPr lang="en-US" sz="1600" dirty="0" smtClean="0">
                <a:latin typeface="+mn-lt"/>
                <a:cs typeface="PFDinTextCompPro-Italic"/>
              </a:rPr>
              <a:t>, and is generally ignored.</a:t>
            </a:r>
          </a:p>
        </p:txBody>
      </p:sp>
      <p:cxnSp>
        <p:nvCxnSpPr>
          <p:cNvPr id="7" name="Straight Arrow Connector 6"/>
          <p:cNvCxnSpPr/>
          <p:nvPr/>
        </p:nvCxnSpPr>
        <p:spPr bwMode="auto">
          <a:xfrm flipH="1" flipV="1">
            <a:off x="5739368" y="3238499"/>
            <a:ext cx="624922" cy="75910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7298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pic>
        <p:nvPicPr>
          <p:cNvPr id="6" name="Picture 5"/>
          <p:cNvPicPr>
            <a:picLocks noChangeAspect="1"/>
          </p:cNvPicPr>
          <p:nvPr/>
        </p:nvPicPr>
        <p:blipFill>
          <a:blip r:embed="rId3"/>
          <a:stretch>
            <a:fillRect/>
          </a:stretch>
        </p:blipFill>
        <p:spPr>
          <a:xfrm>
            <a:off x="1100137" y="1638300"/>
            <a:ext cx="6723063" cy="1747782"/>
          </a:xfrm>
          <a:prstGeom prst="rect">
            <a:avLst/>
          </a:prstGeom>
        </p:spPr>
      </p:pic>
      <p:sp>
        <p:nvSpPr>
          <p:cNvPr id="9" name="TextBox 8"/>
          <p:cNvSpPr txBox="1"/>
          <p:nvPr/>
        </p:nvSpPr>
        <p:spPr>
          <a:xfrm>
            <a:off x="566737" y="1104900"/>
            <a:ext cx="8382000" cy="675057"/>
          </a:xfrm>
          <a:prstGeom prst="rect">
            <a:avLst/>
          </a:prstGeom>
          <a:noFill/>
        </p:spPr>
        <p:txBody>
          <a:bodyPr wrap="square" rtlCol="0">
            <a:spAutoFit/>
          </a:bodyPr>
          <a:lstStyle/>
          <a:p>
            <a:pPr algn="l">
              <a:lnSpc>
                <a:spcPct val="120000"/>
              </a:lnSpc>
            </a:pPr>
            <a:r>
              <a:rPr lang="en-US" sz="1600" dirty="0" smtClean="0">
                <a:latin typeface="+mn-lt"/>
                <a:cs typeface="PFDinTextCompPro-Italic"/>
              </a:rPr>
              <a:t>This term is the </a:t>
            </a:r>
            <a:r>
              <a:rPr lang="en-US" sz="1600" dirty="0" smtClean="0">
                <a:latin typeface="+mn-lt"/>
                <a:cs typeface="PFDinTextCompPro-Medium"/>
              </a:rPr>
              <a:t>posterior probability</a:t>
            </a:r>
            <a:r>
              <a:rPr lang="en-US" sz="1600" dirty="0" smtClean="0">
                <a:latin typeface="+mn-lt"/>
                <a:cs typeface="PFDinTextCompPro-Italic"/>
              </a:rPr>
              <a:t> of </a:t>
            </a:r>
            <a:r>
              <a:rPr lang="en-US" sz="1600" i="1" dirty="0" smtClean="0">
                <a:latin typeface="+mn-lt"/>
                <a:cs typeface="PFDinTextCompPro-Italic"/>
              </a:rPr>
              <a:t>C</a:t>
            </a:r>
            <a:r>
              <a:rPr lang="en-US" sz="1600" dirty="0" smtClean="0">
                <a:latin typeface="+mn-lt"/>
                <a:cs typeface="PFDinTextCompPro-Italic"/>
              </a:rPr>
              <a:t>. It represents the probability of an observation belonging to class </a:t>
            </a:r>
            <a:r>
              <a:rPr lang="en-US" sz="1600" i="1" dirty="0" smtClean="0">
                <a:latin typeface="+mn-lt"/>
                <a:cs typeface="PFDinTextCompPro-Italic"/>
              </a:rPr>
              <a:t>C</a:t>
            </a:r>
            <a:r>
              <a:rPr lang="en-US" sz="1600" dirty="0" smtClean="0">
                <a:latin typeface="+mn-lt"/>
                <a:cs typeface="PFDinTextCompPro-Italic"/>
              </a:rPr>
              <a:t> after the data is taken into account.</a:t>
            </a:r>
          </a:p>
        </p:txBody>
      </p:sp>
      <p:cxnSp>
        <p:nvCxnSpPr>
          <p:cNvPr id="11" name="Straight Arrow Connector 10"/>
          <p:cNvCxnSpPr/>
          <p:nvPr/>
        </p:nvCxnSpPr>
        <p:spPr bwMode="auto">
          <a:xfrm flipV="1">
            <a:off x="1785937" y="2781300"/>
            <a:ext cx="685800" cy="8382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566737" y="3771900"/>
            <a:ext cx="8382000" cy="675057"/>
          </a:xfrm>
          <a:prstGeom prst="rect">
            <a:avLst/>
          </a:prstGeom>
          <a:noFill/>
        </p:spPr>
        <p:txBody>
          <a:bodyPr wrap="square" rtlCol="0">
            <a:spAutoFit/>
          </a:bodyPr>
          <a:lstStyle/>
          <a:p>
            <a:pPr algn="l">
              <a:lnSpc>
                <a:spcPct val="120000"/>
              </a:lnSpc>
            </a:pPr>
            <a:r>
              <a:rPr lang="en-US" sz="1600" dirty="0">
                <a:latin typeface="+mn-lt"/>
                <a:cs typeface="PFDinTextCompPro-Italic"/>
              </a:rPr>
              <a:t>The idea of Bayesian inference, then, is to </a:t>
            </a:r>
            <a:r>
              <a:rPr lang="en-US" sz="1600" dirty="0">
                <a:latin typeface="+mn-lt"/>
                <a:cs typeface="PFDinTextCompPro-Medium"/>
              </a:rPr>
              <a:t>update </a:t>
            </a:r>
            <a:r>
              <a:rPr lang="en-US" sz="1600" dirty="0">
                <a:latin typeface="+mn-lt"/>
                <a:cs typeface="PFDinTextCompPro-Italic"/>
              </a:rPr>
              <a:t>our beliefs about the distribution of </a:t>
            </a:r>
            <a:r>
              <a:rPr lang="en-US" sz="1600" i="1" dirty="0">
                <a:latin typeface="+mn-lt"/>
                <a:cs typeface="PFDinTextCompPro-Italic"/>
              </a:rPr>
              <a:t>C</a:t>
            </a:r>
            <a:r>
              <a:rPr lang="en-US" sz="1600" dirty="0">
                <a:latin typeface="+mn-lt"/>
                <a:cs typeface="PFDinTextCompPro-Italic"/>
              </a:rPr>
              <a:t> using the data (“evidence”) at our disposal.</a:t>
            </a:r>
            <a:endParaRPr lang="en-US" sz="1600" dirty="0" smtClean="0">
              <a:latin typeface="+mn-lt"/>
              <a:cs typeface="PFDinTextCompPro-Italic"/>
            </a:endParaRPr>
          </a:p>
        </p:txBody>
      </p:sp>
    </p:spTree>
    <p:extLst>
      <p:ext uri="{BB962C8B-B14F-4D97-AF65-F5344CB8AC3E}">
        <p14:creationId xmlns:p14="http://schemas.microsoft.com/office/powerpoint/2010/main" val="2619848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584776"/>
          </a:xfrm>
          <a:prstGeom prst="rect">
            <a:avLst/>
          </a:prstGeom>
          <a:noFill/>
        </p:spPr>
        <p:txBody>
          <a:bodyPr wrap="square" rtlCol="0">
            <a:spAutoFit/>
          </a:bodyPr>
          <a:lstStyle/>
          <a:p>
            <a:pPr algn="l"/>
            <a:r>
              <a:rPr lang="en-US" sz="1600" dirty="0" smtClean="0">
                <a:latin typeface="+mn-lt"/>
                <a:cs typeface="PFDinTextCompPro-Italic"/>
              </a:rPr>
              <a:t>Let’s take a look at the likelihood, and see if we can interpret it:</a:t>
            </a:r>
          </a:p>
          <a:p>
            <a:pPr algn="l"/>
            <a:endParaRPr lang="en-US" sz="1600" i="1" dirty="0">
              <a:latin typeface="+mn-lt"/>
              <a:cs typeface="PFDinTextCompPro-Italic"/>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31797018"/>
              </p:ext>
            </p:extLst>
          </p:nvPr>
        </p:nvGraphicFramePr>
        <p:xfrm>
          <a:off x="2624137" y="1562100"/>
          <a:ext cx="2794000" cy="539750"/>
        </p:xfrm>
        <a:graphic>
          <a:graphicData uri="http://schemas.openxmlformats.org/presentationml/2006/ole">
            <mc:AlternateContent xmlns:mc="http://schemas.openxmlformats.org/markup-compatibility/2006">
              <mc:Choice xmlns:v="urn:schemas-microsoft-com:vml" Requires="v">
                <p:oleObj spid="_x0000_s4136" name="Equation" r:id="rId4" imgW="1117600" imgH="215900" progId="Equation.3">
                  <p:embed/>
                </p:oleObj>
              </mc:Choice>
              <mc:Fallback>
                <p:oleObj name="Equation" r:id="rId4" imgW="1117600" imgH="215900" progId="Equation.3">
                  <p:embed/>
                  <p:pic>
                    <p:nvPicPr>
                      <p:cNvPr id="0" name=""/>
                      <p:cNvPicPr/>
                      <p:nvPr/>
                    </p:nvPicPr>
                    <p:blipFill>
                      <a:blip r:embed="rId5"/>
                      <a:stretch>
                        <a:fillRect/>
                      </a:stretch>
                    </p:blipFill>
                    <p:spPr>
                      <a:xfrm>
                        <a:off x="2624137" y="1562100"/>
                        <a:ext cx="2794000" cy="539750"/>
                      </a:xfrm>
                      <a:prstGeom prst="rect">
                        <a:avLst/>
                      </a:prstGeom>
                    </p:spPr>
                  </p:pic>
                </p:oleObj>
              </mc:Fallback>
            </mc:AlternateContent>
          </a:graphicData>
        </a:graphic>
      </p:graphicFrame>
      <p:sp>
        <p:nvSpPr>
          <p:cNvPr id="6" name="TextBox 5"/>
          <p:cNvSpPr txBox="1"/>
          <p:nvPr/>
        </p:nvSpPr>
        <p:spPr>
          <a:xfrm>
            <a:off x="719137" y="2171700"/>
            <a:ext cx="8382000" cy="2554545"/>
          </a:xfrm>
          <a:prstGeom prst="rect">
            <a:avLst/>
          </a:prstGeom>
          <a:noFill/>
        </p:spPr>
        <p:txBody>
          <a:bodyPr wrap="square" rtlCol="0">
            <a:spAutoFit/>
          </a:bodyPr>
          <a:lstStyle/>
          <a:p>
            <a:pPr algn="l"/>
            <a:r>
              <a:rPr lang="en-US" sz="1600" dirty="0" smtClean="0">
                <a:latin typeface="+mn-lt"/>
                <a:cs typeface="PFDinTextCompPro-Italic"/>
              </a:rPr>
              <a:t>This is asking us to calculate the probability that x</a:t>
            </a:r>
            <a:r>
              <a:rPr lang="en-US" sz="1600" baseline="-25000" dirty="0" smtClean="0">
                <a:latin typeface="+mn-lt"/>
                <a:cs typeface="PFDinTextCompPro-Italic"/>
              </a:rPr>
              <a:t>1</a:t>
            </a:r>
            <a:r>
              <a:rPr lang="en-US" sz="1600" dirty="0" smtClean="0">
                <a:latin typeface="+mn-lt"/>
                <a:cs typeface="PFDinTextCompPro-Italic"/>
              </a:rPr>
              <a:t>, x</a:t>
            </a:r>
            <a:r>
              <a:rPr lang="en-US" sz="1600" baseline="-25000" dirty="0" smtClean="0">
                <a:latin typeface="+mn-lt"/>
                <a:cs typeface="PFDinTextCompPro-Italic"/>
              </a:rPr>
              <a:t>2</a:t>
            </a:r>
            <a:r>
              <a:rPr lang="en-US" sz="1600" dirty="0" smtClean="0">
                <a:latin typeface="+mn-lt"/>
                <a:cs typeface="PFDinTextCompPro-Italic"/>
              </a:rPr>
              <a:t>, …, AND </a:t>
            </a:r>
            <a:r>
              <a:rPr lang="en-US" sz="1600" dirty="0" err="1" smtClean="0">
                <a:latin typeface="+mn-lt"/>
                <a:cs typeface="PFDinTextCompPro-Italic"/>
              </a:rPr>
              <a:t>x</a:t>
            </a:r>
            <a:r>
              <a:rPr lang="en-US" sz="1600" baseline="-25000" dirty="0" err="1" smtClean="0">
                <a:latin typeface="+mn-lt"/>
                <a:cs typeface="PFDinTextCompPro-Italic"/>
              </a:rPr>
              <a:t>n</a:t>
            </a:r>
            <a:r>
              <a:rPr lang="en-US" sz="1600" dirty="0" smtClean="0">
                <a:latin typeface="+mn-lt"/>
                <a:cs typeface="PFDinTextCompPro-Italic"/>
              </a:rPr>
              <a:t> happen, all at the same time! This might have never happened before.</a:t>
            </a:r>
          </a:p>
          <a:p>
            <a:pPr algn="l"/>
            <a:endParaRPr lang="en-US" sz="1600" dirty="0">
              <a:latin typeface="+mn-lt"/>
              <a:cs typeface="PFDinTextCompPro-Italic"/>
            </a:endParaRPr>
          </a:p>
          <a:p>
            <a:pPr algn="l"/>
            <a:r>
              <a:rPr lang="en-US" sz="1600" dirty="0" smtClean="0">
                <a:latin typeface="+mn-lt"/>
                <a:cs typeface="PFDinTextCompPro-Italic"/>
              </a:rPr>
              <a:t>For example, let’s say we are trying to classify people into Males &amp; Female based on the first sentence of their </a:t>
            </a:r>
            <a:r>
              <a:rPr lang="en-US" sz="1600" dirty="0" err="1" smtClean="0">
                <a:latin typeface="+mn-lt"/>
                <a:cs typeface="PFDinTextCompPro-Italic"/>
              </a:rPr>
              <a:t>OKCupid</a:t>
            </a:r>
            <a:r>
              <a:rPr lang="en-US" sz="1600" dirty="0" smtClean="0">
                <a:latin typeface="+mn-lt"/>
                <a:cs typeface="PFDinTextCompPro-Italic"/>
              </a:rPr>
              <a:t> Profile. And you want to know:</a:t>
            </a:r>
          </a:p>
          <a:p>
            <a:pPr algn="l"/>
            <a:endParaRPr lang="en-US" sz="1600" dirty="0">
              <a:latin typeface="+mn-lt"/>
              <a:cs typeface="PFDinTextCompPro-Italic"/>
            </a:endParaRPr>
          </a:p>
          <a:p>
            <a:pPr algn="l"/>
            <a:endParaRPr lang="en-US" sz="1600" dirty="0" smtClean="0">
              <a:latin typeface="+mn-lt"/>
              <a:cs typeface="PFDinTextCompPro-Italic"/>
            </a:endParaRPr>
          </a:p>
          <a:p>
            <a:pPr algn="l"/>
            <a:endParaRPr lang="en-US" sz="1600" dirty="0">
              <a:latin typeface="+mn-lt"/>
              <a:cs typeface="PFDinTextCompPro-Italic"/>
            </a:endParaRPr>
          </a:p>
          <a:p>
            <a:pPr algn="l"/>
            <a:endParaRPr lang="en-US" sz="1600" dirty="0" smtClean="0">
              <a:latin typeface="+mn-lt"/>
              <a:cs typeface="PFDinTextCompPro-Italic"/>
            </a:endParaRPr>
          </a:p>
          <a:p>
            <a:pPr algn="l"/>
            <a:endParaRPr lang="en-US" sz="1600" i="1" dirty="0">
              <a:latin typeface="+mn-lt"/>
              <a:cs typeface="PFDinTextCompPro-Italic"/>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218125609"/>
              </p:ext>
            </p:extLst>
          </p:nvPr>
        </p:nvGraphicFramePr>
        <p:xfrm>
          <a:off x="1173163" y="3787775"/>
          <a:ext cx="6000750" cy="508000"/>
        </p:xfrm>
        <a:graphic>
          <a:graphicData uri="http://schemas.openxmlformats.org/presentationml/2006/ole">
            <mc:AlternateContent xmlns:mc="http://schemas.openxmlformats.org/markup-compatibility/2006">
              <mc:Choice xmlns:v="urn:schemas-microsoft-com:vml" Requires="v">
                <p:oleObj spid="_x0000_s4137" name="Equation" r:id="rId6" imgW="2400300" imgH="203200" progId="Equation.3">
                  <p:embed/>
                </p:oleObj>
              </mc:Choice>
              <mc:Fallback>
                <p:oleObj name="Equation" r:id="rId6" imgW="2400300" imgH="203200" progId="Equation.3">
                  <p:embed/>
                  <p:pic>
                    <p:nvPicPr>
                      <p:cNvPr id="0" name=""/>
                      <p:cNvPicPr/>
                      <p:nvPr/>
                    </p:nvPicPr>
                    <p:blipFill>
                      <a:blip r:embed="rId7"/>
                      <a:stretch>
                        <a:fillRect/>
                      </a:stretch>
                    </p:blipFill>
                    <p:spPr>
                      <a:xfrm>
                        <a:off x="1173163" y="3787775"/>
                        <a:ext cx="6000750" cy="508000"/>
                      </a:xfrm>
                      <a:prstGeom prst="rect">
                        <a:avLst/>
                      </a:prstGeom>
                    </p:spPr>
                  </p:pic>
                </p:oleObj>
              </mc:Fallback>
            </mc:AlternateContent>
          </a:graphicData>
        </a:graphic>
      </p:graphicFrame>
    </p:spTree>
    <p:extLst>
      <p:ext uri="{BB962C8B-B14F-4D97-AF65-F5344CB8AC3E}">
        <p14:creationId xmlns:p14="http://schemas.microsoft.com/office/powerpoint/2010/main" val="36951588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agenda</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a:t>
            </a:fld>
            <a:endParaRPr lang="en-US"/>
          </a:p>
        </p:txBody>
      </p:sp>
      <p:sp>
        <p:nvSpPr>
          <p:cNvPr id="6" name="TextBox 5"/>
          <p:cNvSpPr txBox="1"/>
          <p:nvPr/>
        </p:nvSpPr>
        <p:spPr>
          <a:xfrm>
            <a:off x="338137" y="1257300"/>
            <a:ext cx="8610600" cy="1928733"/>
          </a:xfrm>
          <a:prstGeom prst="rect">
            <a:avLst/>
          </a:prstGeom>
          <a:noFill/>
        </p:spPr>
        <p:txBody>
          <a:bodyPr wrap="square" rtlCol="0">
            <a:spAutoFit/>
          </a:bodyPr>
          <a:lstStyle/>
          <a:p>
            <a:pPr marL="342900" indent="-342900" algn="l">
              <a:lnSpc>
                <a:spcPct val="120000"/>
              </a:lnSpc>
              <a:buFont typeface="Arial"/>
              <a:buChar char="•"/>
            </a:pPr>
            <a:r>
              <a:rPr lang="en-US" sz="2000" dirty="0" smtClean="0">
                <a:effectLst/>
                <a:latin typeface="+mn-lt"/>
              </a:rPr>
              <a:t>Exit Tickets</a:t>
            </a:r>
          </a:p>
          <a:p>
            <a:pPr marL="342900" indent="-342900" algn="l">
              <a:lnSpc>
                <a:spcPct val="120000"/>
              </a:lnSpc>
              <a:buFont typeface="Arial"/>
              <a:buChar char="•"/>
            </a:pPr>
            <a:r>
              <a:rPr lang="en-US" sz="2000" dirty="0" smtClean="0">
                <a:latin typeface="+mn-lt"/>
              </a:rPr>
              <a:t>Decision Tree Wrap-up</a:t>
            </a:r>
          </a:p>
          <a:p>
            <a:pPr marL="342900" indent="-342900" algn="l">
              <a:lnSpc>
                <a:spcPct val="120000"/>
              </a:lnSpc>
              <a:buFont typeface="Arial"/>
              <a:buChar char="•"/>
            </a:pPr>
            <a:r>
              <a:rPr lang="en-US" sz="2000" dirty="0" smtClean="0">
                <a:latin typeface="+mn-lt"/>
              </a:rPr>
              <a:t>Bayes’ Theorem</a:t>
            </a:r>
          </a:p>
          <a:p>
            <a:pPr marL="342900" indent="-342900" algn="l">
              <a:lnSpc>
                <a:spcPct val="120000"/>
              </a:lnSpc>
              <a:buFont typeface="Arial"/>
              <a:buChar char="•"/>
            </a:pPr>
            <a:r>
              <a:rPr lang="en-US" sz="2000" dirty="0" smtClean="0">
                <a:latin typeface="+mn-lt"/>
              </a:rPr>
              <a:t>Naïve Bayes</a:t>
            </a:r>
          </a:p>
          <a:p>
            <a:pPr marL="342900" indent="-342900" algn="l">
              <a:lnSpc>
                <a:spcPct val="120000"/>
              </a:lnSpc>
              <a:buFont typeface="Arial"/>
              <a:buChar char="•"/>
            </a:pPr>
            <a:r>
              <a:rPr lang="en-US" sz="2000" dirty="0" smtClean="0">
                <a:latin typeface="+mn-lt"/>
              </a:rPr>
              <a:t>Workshop</a:t>
            </a:r>
            <a:endParaRPr lang="en-US" sz="2000" dirty="0" smtClean="0">
              <a:latin typeface="+mn-lt"/>
            </a:endParaRPr>
          </a:p>
        </p:txBody>
      </p:sp>
    </p:spTree>
    <p:extLst>
      <p:ext uri="{BB962C8B-B14F-4D97-AF65-F5344CB8AC3E}">
        <p14:creationId xmlns:p14="http://schemas.microsoft.com/office/powerpoint/2010/main" val="31147382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584776"/>
          </a:xfrm>
          <a:prstGeom prst="rect">
            <a:avLst/>
          </a:prstGeom>
          <a:noFill/>
        </p:spPr>
        <p:txBody>
          <a:bodyPr wrap="square" rtlCol="0">
            <a:spAutoFit/>
          </a:bodyPr>
          <a:lstStyle/>
          <a:p>
            <a:pPr algn="l"/>
            <a:r>
              <a:rPr lang="en-US" sz="1600" dirty="0" smtClean="0">
                <a:latin typeface="+mn-lt"/>
                <a:cs typeface="PFDinTextCompPro-Italic"/>
              </a:rPr>
              <a:t>It’s possible no one has said that exact sentence before, and our algorithm won’t know how to calculate the probability.</a:t>
            </a:r>
            <a:endParaRPr lang="en-US" sz="1600" i="1" dirty="0">
              <a:latin typeface="+mn-lt"/>
              <a:cs typeface="PFDinTextCompPro-Italic"/>
            </a:endParaRPr>
          </a:p>
        </p:txBody>
      </p:sp>
    </p:spTree>
    <p:extLst>
      <p:ext uri="{BB962C8B-B14F-4D97-AF65-F5344CB8AC3E}">
        <p14:creationId xmlns:p14="http://schemas.microsoft.com/office/powerpoint/2010/main" val="21137595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584776"/>
          </a:xfrm>
          <a:prstGeom prst="rect">
            <a:avLst/>
          </a:prstGeom>
          <a:noFill/>
        </p:spPr>
        <p:txBody>
          <a:bodyPr wrap="square" rtlCol="0">
            <a:spAutoFit/>
          </a:bodyPr>
          <a:lstStyle/>
          <a:p>
            <a:pPr algn="l"/>
            <a:r>
              <a:rPr lang="en-US" sz="1600" dirty="0" smtClean="0">
                <a:latin typeface="+mn-lt"/>
                <a:cs typeface="PFDinTextCompPro-Italic"/>
              </a:rPr>
              <a:t>It’s possible no one has said that exact sentence before, and our algorithm won’t know how to calculate the probability.</a:t>
            </a:r>
            <a:endParaRPr lang="en-US" sz="1600" i="1" dirty="0">
              <a:latin typeface="+mn-lt"/>
              <a:cs typeface="PFDinTextCompPro-Italic"/>
            </a:endParaRPr>
          </a:p>
        </p:txBody>
      </p:sp>
      <p:sp>
        <p:nvSpPr>
          <p:cNvPr id="6" name="TextBox 5"/>
          <p:cNvSpPr txBox="1"/>
          <p:nvPr/>
        </p:nvSpPr>
        <p:spPr>
          <a:xfrm>
            <a:off x="566737" y="1866900"/>
            <a:ext cx="8382000" cy="338554"/>
          </a:xfrm>
          <a:prstGeom prst="rect">
            <a:avLst/>
          </a:prstGeom>
          <a:noFill/>
        </p:spPr>
        <p:txBody>
          <a:bodyPr wrap="square" rtlCol="0">
            <a:spAutoFit/>
          </a:bodyPr>
          <a:lstStyle/>
          <a:p>
            <a:pPr algn="l"/>
            <a:r>
              <a:rPr lang="en-US" sz="1600" dirty="0" smtClean="0">
                <a:latin typeface="+mn-lt"/>
                <a:cs typeface="PFDinTextCompPro-Italic"/>
              </a:rPr>
              <a:t>Instead, we make a </a:t>
            </a:r>
            <a:r>
              <a:rPr lang="en-US" sz="1600" i="1" dirty="0" smtClean="0">
                <a:latin typeface="+mn-lt"/>
                <a:cs typeface="PFDinTextCompPro-Italic"/>
              </a:rPr>
              <a:t>naïve</a:t>
            </a:r>
            <a:r>
              <a:rPr lang="en-US" sz="1600" dirty="0" smtClean="0">
                <a:latin typeface="+mn-lt"/>
                <a:cs typeface="PFDinTextCompPro-Italic"/>
              </a:rPr>
              <a:t> assumption.</a:t>
            </a:r>
            <a:endParaRPr lang="en-US" sz="1600" i="1" dirty="0">
              <a:latin typeface="+mn-lt"/>
              <a:cs typeface="PFDinTextCompPro-Italic"/>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564299585"/>
              </p:ext>
            </p:extLst>
          </p:nvPr>
        </p:nvGraphicFramePr>
        <p:xfrm>
          <a:off x="1557337" y="2490286"/>
          <a:ext cx="7119937" cy="824414"/>
        </p:xfrm>
        <a:graphic>
          <a:graphicData uri="http://schemas.openxmlformats.org/presentationml/2006/ole">
            <mc:AlternateContent xmlns:mc="http://schemas.openxmlformats.org/markup-compatibility/2006">
              <mc:Choice xmlns:v="urn:schemas-microsoft-com:vml" Requires="v">
                <p:oleObj spid="_x0000_s5144" name="Equation" r:id="rId4" imgW="3619500" imgH="419100" progId="Equation.3">
                  <p:embed/>
                </p:oleObj>
              </mc:Choice>
              <mc:Fallback>
                <p:oleObj name="Equation" r:id="rId4" imgW="3619500" imgH="419100" progId="Equation.3">
                  <p:embed/>
                  <p:pic>
                    <p:nvPicPr>
                      <p:cNvPr id="0" name=""/>
                      <p:cNvPicPr/>
                      <p:nvPr/>
                    </p:nvPicPr>
                    <p:blipFill>
                      <a:blip r:embed="rId5"/>
                      <a:stretch>
                        <a:fillRect/>
                      </a:stretch>
                    </p:blipFill>
                    <p:spPr>
                      <a:xfrm>
                        <a:off x="1557337" y="2490286"/>
                        <a:ext cx="7119937" cy="824414"/>
                      </a:xfrm>
                      <a:prstGeom prst="rect">
                        <a:avLst/>
                      </a:prstGeom>
                    </p:spPr>
                  </p:pic>
                </p:oleObj>
              </mc:Fallback>
            </mc:AlternateContent>
          </a:graphicData>
        </a:graphic>
      </p:graphicFrame>
      <p:sp>
        <p:nvSpPr>
          <p:cNvPr id="10" name="TextBox 9"/>
          <p:cNvSpPr txBox="1"/>
          <p:nvPr/>
        </p:nvSpPr>
        <p:spPr>
          <a:xfrm>
            <a:off x="642937" y="3585746"/>
            <a:ext cx="8382000" cy="1323439"/>
          </a:xfrm>
          <a:prstGeom prst="rect">
            <a:avLst/>
          </a:prstGeom>
          <a:noFill/>
        </p:spPr>
        <p:txBody>
          <a:bodyPr wrap="square" rtlCol="0">
            <a:spAutoFit/>
          </a:bodyPr>
          <a:lstStyle/>
          <a:p>
            <a:pPr algn="l"/>
            <a:r>
              <a:rPr lang="en-US" sz="1600" dirty="0" smtClean="0">
                <a:latin typeface="+mn-lt"/>
                <a:cs typeface="PFDinTextCompPro-Italic"/>
              </a:rPr>
              <a:t>The Naïve assumption is that each of these words happened independently of each other. We then calculate </a:t>
            </a:r>
          </a:p>
          <a:p>
            <a:pPr algn="l"/>
            <a:endParaRPr lang="en-US" sz="1600" dirty="0">
              <a:latin typeface="+mn-lt"/>
              <a:cs typeface="PFDinTextCompPro-Italic"/>
            </a:endParaRPr>
          </a:p>
          <a:p>
            <a:pPr algn="l"/>
            <a:r>
              <a:rPr lang="en-US" sz="1600" dirty="0" smtClean="0">
                <a:latin typeface="+mn-lt"/>
                <a:cs typeface="PFDinTextCompPro-Italic"/>
              </a:rPr>
              <a:t>P(I was born to rock and </a:t>
            </a:r>
            <a:r>
              <a:rPr lang="en-US" sz="1600" dirty="0" err="1" smtClean="0">
                <a:latin typeface="+mn-lt"/>
                <a:cs typeface="PFDinTextCompPro-Italic"/>
              </a:rPr>
              <a:t>roll|M</a:t>
            </a:r>
            <a:r>
              <a:rPr lang="en-US" sz="1600" dirty="0" smtClean="0">
                <a:latin typeface="+mn-lt"/>
                <a:cs typeface="PFDinTextCompPro-Italic"/>
              </a:rPr>
              <a:t>) and P(I was born to rock and </a:t>
            </a:r>
            <a:r>
              <a:rPr lang="en-US" sz="1600" dirty="0" err="1" smtClean="0">
                <a:latin typeface="+mn-lt"/>
                <a:cs typeface="PFDinTextCompPro-Italic"/>
              </a:rPr>
              <a:t>roll|F</a:t>
            </a:r>
            <a:r>
              <a:rPr lang="en-US" sz="1600" dirty="0" smtClean="0">
                <a:latin typeface="+mn-lt"/>
                <a:cs typeface="PFDinTextCompPro-Italic"/>
              </a:rPr>
              <a:t>) and classify it as the class with the highest probability</a:t>
            </a:r>
            <a:endParaRPr lang="en-US" sz="1600" i="1" dirty="0">
              <a:latin typeface="+mn-lt"/>
              <a:cs typeface="PFDinTextCompPro-Italic"/>
            </a:endParaRPr>
          </a:p>
        </p:txBody>
      </p:sp>
    </p:spTree>
    <p:extLst>
      <p:ext uri="{BB962C8B-B14F-4D97-AF65-F5344CB8AC3E}">
        <p14:creationId xmlns:p14="http://schemas.microsoft.com/office/powerpoint/2010/main" val="1589356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sp>
        <p:nvSpPr>
          <p:cNvPr id="9" name="TextBox 8"/>
          <p:cNvSpPr txBox="1"/>
          <p:nvPr/>
        </p:nvSpPr>
        <p:spPr>
          <a:xfrm>
            <a:off x="566737" y="1104900"/>
            <a:ext cx="8382000" cy="3046988"/>
          </a:xfrm>
          <a:prstGeom prst="rect">
            <a:avLst/>
          </a:prstGeom>
          <a:noFill/>
        </p:spPr>
        <p:txBody>
          <a:bodyPr wrap="square" rtlCol="0">
            <a:spAutoFit/>
          </a:bodyPr>
          <a:lstStyle/>
          <a:p>
            <a:pPr algn="l"/>
            <a:r>
              <a:rPr lang="en-US" sz="1600" dirty="0" smtClean="0">
                <a:latin typeface="+mn-lt"/>
                <a:cs typeface="PFDinTextCompPro-Italic"/>
              </a:rPr>
              <a:t>Let’s go into more detail.</a:t>
            </a:r>
          </a:p>
          <a:p>
            <a:pPr algn="l"/>
            <a:endParaRPr lang="en-US" sz="1600" dirty="0">
              <a:latin typeface="+mn-lt"/>
              <a:cs typeface="PFDinTextCompPro-Italic"/>
            </a:endParaRPr>
          </a:p>
          <a:p>
            <a:pPr algn="l"/>
            <a:r>
              <a:rPr lang="en-US" sz="1600" dirty="0" smtClean="0">
                <a:latin typeface="+mn-lt"/>
                <a:cs typeface="PFDinTextCompPro-Italic"/>
              </a:rPr>
              <a:t>Sometimes it matters if a word occurred, and sometimes it matters how many times a word occurred. Depending on which you are interested in modeling, there are a couple of various approaches:</a:t>
            </a:r>
          </a:p>
          <a:p>
            <a:pPr algn="l"/>
            <a:endParaRPr lang="en-US" sz="1600" dirty="0">
              <a:latin typeface="+mn-lt"/>
              <a:cs typeface="PFDinTextCompPro-Italic"/>
            </a:endParaRPr>
          </a:p>
          <a:p>
            <a:pPr marL="342900" indent="-342900" algn="l">
              <a:buAutoNum type="arabicPeriod"/>
            </a:pPr>
            <a:r>
              <a:rPr lang="en-US" sz="1600" dirty="0" smtClean="0">
                <a:latin typeface="+mn-lt"/>
                <a:cs typeface="PFDinTextCompPro-Italic"/>
              </a:rPr>
              <a:t>Multivariate Bernoulli – Recall, a Bernoulli distribution is one that predicts a models an individual coin flip with a 1 or 0. This is how we would model the presence or absence of a word</a:t>
            </a:r>
          </a:p>
          <a:p>
            <a:pPr marL="342900" indent="-342900" algn="l">
              <a:buAutoNum type="arabicPeriod"/>
            </a:pPr>
            <a:endParaRPr lang="en-US" sz="1600" dirty="0">
              <a:latin typeface="+mn-lt"/>
              <a:cs typeface="PFDinTextCompPro-Italic"/>
            </a:endParaRPr>
          </a:p>
          <a:p>
            <a:pPr marL="342900" indent="-342900" algn="l">
              <a:buAutoNum type="arabicPeriod"/>
            </a:pPr>
            <a:r>
              <a:rPr lang="en-US" sz="1600" dirty="0" smtClean="0">
                <a:latin typeface="+mn-lt"/>
                <a:cs typeface="PFDinTextCompPro-Italic"/>
              </a:rPr>
              <a:t>Multinomial Distribution – Recall that a Binomial models how many times something occurs. This is how we would model word counts</a:t>
            </a:r>
          </a:p>
        </p:txBody>
      </p:sp>
    </p:spTree>
    <p:extLst>
      <p:ext uri="{BB962C8B-B14F-4D97-AF65-F5344CB8AC3E}">
        <p14:creationId xmlns:p14="http://schemas.microsoft.com/office/powerpoint/2010/main" val="16759387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Multivariate </a:t>
            </a:r>
            <a:r>
              <a:rPr lang="en-US" dirty="0" err="1" smtClean="0"/>
              <a:t>bernoulli</a:t>
            </a:r>
            <a:r>
              <a:rPr lang="en-US" dirty="0" smtClean="0"/>
              <a:t> naïve </a:t>
            </a:r>
            <a:r>
              <a:rPr lang="en-US" dirty="0" err="1" smtClean="0"/>
              <a:t>bayes</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1077218"/>
          </a:xfrm>
          <a:prstGeom prst="rect">
            <a:avLst/>
          </a:prstGeom>
          <a:noFill/>
        </p:spPr>
        <p:txBody>
          <a:bodyPr wrap="square" rtlCol="0">
            <a:spAutoFit/>
          </a:bodyPr>
          <a:lstStyle/>
          <a:p>
            <a:pPr algn="l"/>
            <a:r>
              <a:rPr lang="en-US" sz="1600" dirty="0" smtClean="0">
                <a:latin typeface="+mn-lt"/>
                <a:cs typeface="PFDinTextCompPro-Italic"/>
              </a:rPr>
              <a:t>Steps:</a:t>
            </a:r>
          </a:p>
          <a:p>
            <a:pPr algn="l"/>
            <a:endParaRPr lang="en-US" sz="1600" dirty="0">
              <a:latin typeface="+mn-lt"/>
              <a:cs typeface="PFDinTextCompPro-Italic"/>
            </a:endParaRPr>
          </a:p>
          <a:p>
            <a:pPr algn="l"/>
            <a:r>
              <a:rPr lang="en-US" sz="1600" dirty="0" smtClean="0">
                <a:latin typeface="+mn-lt"/>
                <a:cs typeface="PFDinTextCompPro-Italic"/>
              </a:rPr>
              <a:t>1. You need to </a:t>
            </a:r>
            <a:r>
              <a:rPr lang="en-US" sz="1600" i="1" dirty="0" err="1" smtClean="0">
                <a:latin typeface="+mn-lt"/>
                <a:cs typeface="PFDinTextCompPro-Italic"/>
              </a:rPr>
              <a:t>vectorize</a:t>
            </a:r>
            <a:r>
              <a:rPr lang="en-US" sz="1600" i="1" dirty="0" smtClean="0">
                <a:latin typeface="+mn-lt"/>
                <a:cs typeface="PFDinTextCompPro-Italic"/>
              </a:rPr>
              <a:t> </a:t>
            </a:r>
            <a:r>
              <a:rPr lang="en-US" sz="1600" dirty="0" smtClean="0">
                <a:latin typeface="+mn-lt"/>
                <a:cs typeface="PFDinTextCompPro-Italic"/>
              </a:rPr>
              <a:t>all the words in all the documents, and convert each sentence into 1s and 0s.</a:t>
            </a:r>
          </a:p>
        </p:txBody>
      </p:sp>
      <p:graphicFrame>
        <p:nvGraphicFramePr>
          <p:cNvPr id="2" name="Table 1"/>
          <p:cNvGraphicFramePr>
            <a:graphicFrameLocks noGrp="1"/>
          </p:cNvGraphicFramePr>
          <p:nvPr>
            <p:extLst>
              <p:ext uri="{D42A27DB-BD31-4B8C-83A1-F6EECF244321}">
                <p14:modId xmlns:p14="http://schemas.microsoft.com/office/powerpoint/2010/main" val="3408922518"/>
              </p:ext>
            </p:extLst>
          </p:nvPr>
        </p:nvGraphicFramePr>
        <p:xfrm>
          <a:off x="1487490" y="2379980"/>
          <a:ext cx="6242047" cy="1544320"/>
        </p:xfrm>
        <a:graphic>
          <a:graphicData uri="http://schemas.openxmlformats.org/drawingml/2006/table">
            <a:tbl>
              <a:tblPr firstRow="1" bandRow="1">
                <a:tableStyleId>{5940675A-B579-460E-94D1-54222C63F5DA}</a:tableStyleId>
              </a:tblPr>
              <a:tblGrid>
                <a:gridCol w="891721"/>
                <a:gridCol w="891721"/>
                <a:gridCol w="891721"/>
                <a:gridCol w="891721"/>
                <a:gridCol w="891721"/>
                <a:gridCol w="891721"/>
                <a:gridCol w="891721"/>
              </a:tblGrid>
              <a:tr h="370840">
                <a:tc>
                  <a:txBody>
                    <a:bodyPr/>
                    <a:lstStyle/>
                    <a:p>
                      <a:pPr algn="ctr"/>
                      <a:endParaRPr lang="en-US" dirty="0"/>
                    </a:p>
                  </a:txBody>
                  <a:tcPr/>
                </a:tc>
                <a:tc>
                  <a:txBody>
                    <a:bodyPr/>
                    <a:lstStyle/>
                    <a:p>
                      <a:pPr algn="ctr"/>
                      <a:r>
                        <a:rPr lang="en-US" dirty="0" smtClean="0"/>
                        <a:t>THE</a:t>
                      </a:r>
                      <a:endParaRPr lang="en-US" dirty="0"/>
                    </a:p>
                  </a:txBody>
                  <a:tcPr/>
                </a:tc>
                <a:tc>
                  <a:txBody>
                    <a:bodyPr/>
                    <a:lstStyle/>
                    <a:p>
                      <a:pPr algn="ctr"/>
                      <a:r>
                        <a:rPr lang="en-US" dirty="0" smtClean="0"/>
                        <a:t>I</a:t>
                      </a:r>
                      <a:endParaRPr lang="en-US" dirty="0"/>
                    </a:p>
                  </a:txBody>
                  <a:tcPr/>
                </a:tc>
                <a:tc>
                  <a:txBody>
                    <a:bodyPr/>
                    <a:lstStyle/>
                    <a:p>
                      <a:pPr algn="ctr"/>
                      <a:r>
                        <a:rPr lang="en-US" dirty="0" smtClean="0"/>
                        <a:t>YOU</a:t>
                      </a:r>
                      <a:endParaRPr lang="en-US" dirty="0"/>
                    </a:p>
                  </a:txBody>
                  <a:tcPr/>
                </a:tc>
                <a:tc>
                  <a:txBody>
                    <a:bodyPr/>
                    <a:lstStyle/>
                    <a:p>
                      <a:pPr algn="ctr"/>
                      <a:r>
                        <a:rPr lang="en-US" dirty="0" smtClean="0"/>
                        <a:t>BORN</a:t>
                      </a:r>
                      <a:endParaRPr lang="en-US" dirty="0"/>
                    </a:p>
                  </a:txBody>
                  <a:tcPr/>
                </a:tc>
                <a:tc>
                  <a:txBody>
                    <a:bodyPr/>
                    <a:lstStyle/>
                    <a:p>
                      <a:pPr algn="ctr"/>
                      <a:r>
                        <a:rPr lang="en-US" dirty="0" smtClean="0"/>
                        <a:t>…</a:t>
                      </a:r>
                      <a:endParaRPr lang="en-US" dirty="0"/>
                    </a:p>
                  </a:txBody>
                  <a:tcPr/>
                </a:tc>
                <a:tc>
                  <a:txBody>
                    <a:bodyPr/>
                    <a:lstStyle/>
                    <a:p>
                      <a:pPr algn="ctr"/>
                      <a:r>
                        <a:rPr lang="en-US" dirty="0" smtClean="0"/>
                        <a:t>ROCK</a:t>
                      </a:r>
                      <a:endParaRPr lang="en-US" dirty="0"/>
                    </a:p>
                  </a:txBody>
                  <a:tcPr/>
                </a:tc>
              </a:tr>
              <a:tr h="370840">
                <a:tc>
                  <a:txBody>
                    <a:bodyPr/>
                    <a:lstStyle/>
                    <a:p>
                      <a:pPr algn="ctr"/>
                      <a:r>
                        <a:rPr lang="en-US" dirty="0" smtClean="0"/>
                        <a:t>I was born to rock rock</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You and I will be</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3742000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Multivariate </a:t>
            </a:r>
            <a:r>
              <a:rPr lang="en-US" dirty="0" err="1" smtClean="0"/>
              <a:t>bernoulli</a:t>
            </a:r>
            <a:r>
              <a:rPr lang="en-US" dirty="0" smtClean="0"/>
              <a:t> naïve </a:t>
            </a:r>
            <a:r>
              <a:rPr lang="en-US" dirty="0" err="1" smtClean="0"/>
              <a:t>bayes</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3046988"/>
          </a:xfrm>
          <a:prstGeom prst="rect">
            <a:avLst/>
          </a:prstGeom>
          <a:noFill/>
        </p:spPr>
        <p:txBody>
          <a:bodyPr wrap="square" rtlCol="0">
            <a:spAutoFit/>
          </a:bodyPr>
          <a:lstStyle/>
          <a:p>
            <a:pPr algn="l"/>
            <a:r>
              <a:rPr lang="en-US" sz="1600" dirty="0" smtClean="0">
                <a:latin typeface="+mn-lt"/>
                <a:cs typeface="PFDinTextCompPro-Italic"/>
              </a:rPr>
              <a:t>Steps:</a:t>
            </a:r>
          </a:p>
          <a:p>
            <a:pPr algn="l"/>
            <a:endParaRPr lang="en-US" sz="1600" dirty="0">
              <a:latin typeface="+mn-lt"/>
              <a:cs typeface="PFDinTextCompPro-Italic"/>
            </a:endParaRPr>
          </a:p>
          <a:p>
            <a:pPr algn="l"/>
            <a:r>
              <a:rPr lang="en-US" sz="1600" dirty="0">
                <a:latin typeface="+mn-lt"/>
                <a:cs typeface="PFDinTextCompPro-Italic"/>
              </a:rPr>
              <a:t>2</a:t>
            </a:r>
            <a:r>
              <a:rPr lang="en-US" sz="1600" dirty="0" smtClean="0">
                <a:latin typeface="+mn-lt"/>
                <a:cs typeface="PFDinTextCompPro-Italic"/>
              </a:rPr>
              <a:t>. The algorithm needs to fit the data by calculating the probabilities relevant for each class. For example, it takes all the data corresponding to Males, and tries to calculate the probability of a word appearing. The probability is calculated as follows:</a:t>
            </a:r>
          </a:p>
          <a:p>
            <a:pPr algn="l"/>
            <a:endParaRPr lang="en-US" sz="1600" dirty="0">
              <a:latin typeface="+mn-lt"/>
              <a:cs typeface="PFDinTextCompPro-Italic"/>
            </a:endParaRPr>
          </a:p>
          <a:p>
            <a:pPr algn="l"/>
            <a:r>
              <a:rPr lang="en-US" sz="1600" dirty="0" smtClean="0">
                <a:latin typeface="+mn-lt"/>
                <a:cs typeface="PFDinTextCompPro-Italic"/>
              </a:rPr>
              <a:t>P(</a:t>
            </a:r>
            <a:r>
              <a:rPr lang="en-US" sz="1600" dirty="0" err="1" smtClean="0">
                <a:latin typeface="+mn-lt"/>
                <a:cs typeface="PFDinTextCompPro-Italic"/>
              </a:rPr>
              <a:t>word</a:t>
            </a:r>
            <a:r>
              <a:rPr lang="en-US" sz="1600" baseline="-25000" dirty="0" err="1" smtClean="0">
                <a:latin typeface="+mn-lt"/>
                <a:cs typeface="PFDinTextCompPro-Italic"/>
              </a:rPr>
              <a:t>i</a:t>
            </a:r>
            <a:r>
              <a:rPr lang="en-US" sz="1600" dirty="0" err="1" smtClean="0">
                <a:latin typeface="+mn-lt"/>
                <a:cs typeface="PFDinTextCompPro-Italic"/>
              </a:rPr>
              <a:t>|M</a:t>
            </a:r>
            <a:r>
              <a:rPr lang="en-US" sz="1600" dirty="0" smtClean="0">
                <a:latin typeface="+mn-lt"/>
                <a:cs typeface="PFDinTextCompPro-Italic"/>
              </a:rPr>
              <a:t>) = 1 + # of documents with </a:t>
            </a:r>
            <a:r>
              <a:rPr lang="en-US" sz="1600" dirty="0" err="1" smtClean="0">
                <a:latin typeface="+mn-lt"/>
                <a:cs typeface="PFDinTextCompPro-Italic"/>
              </a:rPr>
              <a:t>word</a:t>
            </a:r>
            <a:r>
              <a:rPr lang="en-US" sz="1600" baseline="-25000" dirty="0" err="1" smtClean="0">
                <a:latin typeface="+mn-lt"/>
                <a:cs typeface="PFDinTextCompPro-Italic"/>
              </a:rPr>
              <a:t>i</a:t>
            </a:r>
            <a:r>
              <a:rPr lang="en-US" sz="1600" dirty="0" smtClean="0">
                <a:latin typeface="+mn-lt"/>
                <a:cs typeface="PFDinTextCompPro-Italic"/>
              </a:rPr>
              <a:t> in class M</a:t>
            </a:r>
          </a:p>
          <a:p>
            <a:pPr algn="l"/>
            <a:r>
              <a:rPr lang="en-US" sz="1600" dirty="0">
                <a:latin typeface="+mn-lt"/>
                <a:cs typeface="PFDinTextCompPro-Italic"/>
              </a:rPr>
              <a:t>	</a:t>
            </a:r>
            <a:r>
              <a:rPr lang="en-US" sz="1600" dirty="0" smtClean="0">
                <a:latin typeface="+mn-lt"/>
                <a:cs typeface="PFDinTextCompPro-Italic"/>
              </a:rPr>
              <a:t>         2 + # of documents in class M</a:t>
            </a:r>
          </a:p>
          <a:p>
            <a:pPr algn="l"/>
            <a:endParaRPr lang="en-US" sz="1600" dirty="0">
              <a:latin typeface="+mn-lt"/>
              <a:cs typeface="PFDinTextCompPro-Italic"/>
            </a:endParaRPr>
          </a:p>
          <a:p>
            <a:pPr algn="l"/>
            <a:r>
              <a:rPr lang="en-US" sz="1600" dirty="0" smtClean="0">
                <a:latin typeface="+mn-lt"/>
                <a:cs typeface="PFDinTextCompPro-Italic"/>
              </a:rPr>
              <a:t>3. Plug the probabilities back into the likelihood function (details </a:t>
            </a:r>
            <a:r>
              <a:rPr lang="en-US" sz="1600" dirty="0" err="1" smtClean="0">
                <a:latin typeface="+mn-lt"/>
                <a:cs typeface="PFDinTextCompPro-Italic"/>
              </a:rPr>
              <a:t>ommitted</a:t>
            </a:r>
            <a:r>
              <a:rPr lang="en-US" sz="1600" dirty="0" smtClean="0">
                <a:latin typeface="+mn-lt"/>
                <a:cs typeface="PFDinTextCompPro-Italic"/>
              </a:rPr>
              <a:t> here) and choose the class with the highest probability</a:t>
            </a:r>
          </a:p>
          <a:p>
            <a:pPr algn="l"/>
            <a:endParaRPr lang="en-US" sz="1600" dirty="0" smtClean="0">
              <a:latin typeface="+mn-lt"/>
              <a:cs typeface="PFDinTextCompPro-Italic"/>
            </a:endParaRPr>
          </a:p>
        </p:txBody>
      </p:sp>
      <p:cxnSp>
        <p:nvCxnSpPr>
          <p:cNvPr id="5" name="Straight Connector 4"/>
          <p:cNvCxnSpPr/>
          <p:nvPr/>
        </p:nvCxnSpPr>
        <p:spPr bwMode="auto">
          <a:xfrm>
            <a:off x="2014537" y="2857500"/>
            <a:ext cx="38100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aphicFrame>
        <p:nvGraphicFramePr>
          <p:cNvPr id="11" name="Object 10"/>
          <p:cNvGraphicFramePr>
            <a:graphicFrameLocks noChangeAspect="1"/>
          </p:cNvGraphicFramePr>
          <p:nvPr>
            <p:extLst>
              <p:ext uri="{D42A27DB-BD31-4B8C-83A1-F6EECF244321}">
                <p14:modId xmlns:p14="http://schemas.microsoft.com/office/powerpoint/2010/main" val="3107390315"/>
              </p:ext>
            </p:extLst>
          </p:nvPr>
        </p:nvGraphicFramePr>
        <p:xfrm>
          <a:off x="1328738" y="4152900"/>
          <a:ext cx="7119937" cy="398463"/>
        </p:xfrm>
        <a:graphic>
          <a:graphicData uri="http://schemas.openxmlformats.org/presentationml/2006/ole">
            <mc:AlternateContent xmlns:mc="http://schemas.openxmlformats.org/markup-compatibility/2006">
              <mc:Choice xmlns:v="urn:schemas-microsoft-com:vml" Requires="v">
                <p:oleObj spid="_x0000_s9233" name="Equation" r:id="rId4" imgW="3619500" imgH="203200" progId="Equation.3">
                  <p:embed/>
                </p:oleObj>
              </mc:Choice>
              <mc:Fallback>
                <p:oleObj name="Equation" r:id="rId4" imgW="3619500" imgH="203200" progId="Equation.3">
                  <p:embed/>
                  <p:pic>
                    <p:nvPicPr>
                      <p:cNvPr id="0" name=""/>
                      <p:cNvPicPr/>
                      <p:nvPr/>
                    </p:nvPicPr>
                    <p:blipFill>
                      <a:blip r:embed="rId5"/>
                      <a:stretch>
                        <a:fillRect/>
                      </a:stretch>
                    </p:blipFill>
                    <p:spPr>
                      <a:xfrm>
                        <a:off x="1328738" y="4152900"/>
                        <a:ext cx="7119937" cy="398463"/>
                      </a:xfrm>
                      <a:prstGeom prst="rect">
                        <a:avLst/>
                      </a:prstGeom>
                    </p:spPr>
                  </p:pic>
                </p:oleObj>
              </mc:Fallback>
            </mc:AlternateContent>
          </a:graphicData>
        </a:graphic>
      </p:graphicFrame>
    </p:spTree>
    <p:extLst>
      <p:ext uri="{BB962C8B-B14F-4D97-AF65-F5344CB8AC3E}">
        <p14:creationId xmlns:p14="http://schemas.microsoft.com/office/powerpoint/2010/main" val="7293727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multinomial naïve </a:t>
            </a:r>
            <a:r>
              <a:rPr lang="en-US" dirty="0" err="1" smtClean="0"/>
              <a:t>bayes</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sp>
        <p:nvSpPr>
          <p:cNvPr id="9" name="TextBox 8"/>
          <p:cNvSpPr txBox="1"/>
          <p:nvPr/>
        </p:nvSpPr>
        <p:spPr>
          <a:xfrm>
            <a:off x="566737" y="1104900"/>
            <a:ext cx="8382000" cy="1077218"/>
          </a:xfrm>
          <a:prstGeom prst="rect">
            <a:avLst/>
          </a:prstGeom>
          <a:noFill/>
        </p:spPr>
        <p:txBody>
          <a:bodyPr wrap="square" rtlCol="0">
            <a:spAutoFit/>
          </a:bodyPr>
          <a:lstStyle/>
          <a:p>
            <a:pPr algn="l"/>
            <a:r>
              <a:rPr lang="en-US" sz="1600" dirty="0" smtClean="0">
                <a:latin typeface="+mn-lt"/>
                <a:cs typeface="PFDinTextCompPro-Italic"/>
              </a:rPr>
              <a:t>Steps:</a:t>
            </a:r>
          </a:p>
          <a:p>
            <a:pPr algn="l"/>
            <a:endParaRPr lang="en-US" sz="1600" dirty="0">
              <a:latin typeface="+mn-lt"/>
              <a:cs typeface="PFDinTextCompPro-Italic"/>
            </a:endParaRPr>
          </a:p>
          <a:p>
            <a:pPr algn="l"/>
            <a:r>
              <a:rPr lang="en-US" sz="1600" dirty="0" smtClean="0">
                <a:latin typeface="+mn-lt"/>
                <a:cs typeface="PFDinTextCompPro-Italic"/>
              </a:rPr>
              <a:t>1. You need to </a:t>
            </a:r>
            <a:r>
              <a:rPr lang="en-US" sz="1600" i="1" dirty="0" err="1" smtClean="0">
                <a:latin typeface="+mn-lt"/>
                <a:cs typeface="PFDinTextCompPro-Italic"/>
              </a:rPr>
              <a:t>vectorize</a:t>
            </a:r>
            <a:r>
              <a:rPr lang="en-US" sz="1600" i="1" dirty="0" smtClean="0">
                <a:latin typeface="+mn-lt"/>
                <a:cs typeface="PFDinTextCompPro-Italic"/>
              </a:rPr>
              <a:t> </a:t>
            </a:r>
            <a:r>
              <a:rPr lang="en-US" sz="1600" dirty="0" smtClean="0">
                <a:latin typeface="+mn-lt"/>
                <a:cs typeface="PFDinTextCompPro-Italic"/>
              </a:rPr>
              <a:t>all the words in all the documents, and convert each sentence into counts of each word</a:t>
            </a:r>
          </a:p>
        </p:txBody>
      </p:sp>
      <p:graphicFrame>
        <p:nvGraphicFramePr>
          <p:cNvPr id="2" name="Table 1"/>
          <p:cNvGraphicFramePr>
            <a:graphicFrameLocks noGrp="1"/>
          </p:cNvGraphicFramePr>
          <p:nvPr>
            <p:extLst>
              <p:ext uri="{D42A27DB-BD31-4B8C-83A1-F6EECF244321}">
                <p14:modId xmlns:p14="http://schemas.microsoft.com/office/powerpoint/2010/main" val="432219040"/>
              </p:ext>
            </p:extLst>
          </p:nvPr>
        </p:nvGraphicFramePr>
        <p:xfrm>
          <a:off x="1487490" y="2379980"/>
          <a:ext cx="6242047" cy="1544320"/>
        </p:xfrm>
        <a:graphic>
          <a:graphicData uri="http://schemas.openxmlformats.org/drawingml/2006/table">
            <a:tbl>
              <a:tblPr firstRow="1" bandRow="1">
                <a:tableStyleId>{5940675A-B579-460E-94D1-54222C63F5DA}</a:tableStyleId>
              </a:tblPr>
              <a:tblGrid>
                <a:gridCol w="891721"/>
                <a:gridCol w="891721"/>
                <a:gridCol w="891721"/>
                <a:gridCol w="891721"/>
                <a:gridCol w="891721"/>
                <a:gridCol w="891721"/>
                <a:gridCol w="891721"/>
              </a:tblGrid>
              <a:tr h="370840">
                <a:tc>
                  <a:txBody>
                    <a:bodyPr/>
                    <a:lstStyle/>
                    <a:p>
                      <a:pPr algn="ctr"/>
                      <a:endParaRPr lang="en-US" dirty="0"/>
                    </a:p>
                  </a:txBody>
                  <a:tcPr/>
                </a:tc>
                <a:tc>
                  <a:txBody>
                    <a:bodyPr/>
                    <a:lstStyle/>
                    <a:p>
                      <a:pPr algn="ctr"/>
                      <a:r>
                        <a:rPr lang="en-US" dirty="0" smtClean="0"/>
                        <a:t>THE</a:t>
                      </a:r>
                      <a:endParaRPr lang="en-US" dirty="0"/>
                    </a:p>
                  </a:txBody>
                  <a:tcPr/>
                </a:tc>
                <a:tc>
                  <a:txBody>
                    <a:bodyPr/>
                    <a:lstStyle/>
                    <a:p>
                      <a:pPr algn="ctr"/>
                      <a:r>
                        <a:rPr lang="en-US" dirty="0" smtClean="0"/>
                        <a:t>I</a:t>
                      </a:r>
                      <a:endParaRPr lang="en-US" dirty="0"/>
                    </a:p>
                  </a:txBody>
                  <a:tcPr/>
                </a:tc>
                <a:tc>
                  <a:txBody>
                    <a:bodyPr/>
                    <a:lstStyle/>
                    <a:p>
                      <a:pPr algn="ctr"/>
                      <a:r>
                        <a:rPr lang="en-US" dirty="0" smtClean="0"/>
                        <a:t>YOU</a:t>
                      </a:r>
                      <a:endParaRPr lang="en-US" dirty="0"/>
                    </a:p>
                  </a:txBody>
                  <a:tcPr/>
                </a:tc>
                <a:tc>
                  <a:txBody>
                    <a:bodyPr/>
                    <a:lstStyle/>
                    <a:p>
                      <a:pPr algn="ctr"/>
                      <a:r>
                        <a:rPr lang="en-US" dirty="0" smtClean="0"/>
                        <a:t>BORN</a:t>
                      </a:r>
                      <a:endParaRPr lang="en-US" dirty="0"/>
                    </a:p>
                  </a:txBody>
                  <a:tcPr/>
                </a:tc>
                <a:tc>
                  <a:txBody>
                    <a:bodyPr/>
                    <a:lstStyle/>
                    <a:p>
                      <a:pPr algn="ctr"/>
                      <a:r>
                        <a:rPr lang="en-US" dirty="0" smtClean="0"/>
                        <a:t>…</a:t>
                      </a:r>
                      <a:endParaRPr lang="en-US" dirty="0"/>
                    </a:p>
                  </a:txBody>
                  <a:tcPr/>
                </a:tc>
                <a:tc>
                  <a:txBody>
                    <a:bodyPr/>
                    <a:lstStyle/>
                    <a:p>
                      <a:pPr algn="ctr"/>
                      <a:r>
                        <a:rPr lang="en-US" dirty="0" smtClean="0"/>
                        <a:t>ROCK</a:t>
                      </a:r>
                      <a:endParaRPr lang="en-US" dirty="0"/>
                    </a:p>
                  </a:txBody>
                  <a:tcPr/>
                </a:tc>
              </a:tr>
              <a:tr h="370840">
                <a:tc>
                  <a:txBody>
                    <a:bodyPr/>
                    <a:lstStyle/>
                    <a:p>
                      <a:pPr algn="ctr"/>
                      <a:r>
                        <a:rPr lang="en-US" dirty="0" smtClean="0"/>
                        <a:t>I was born to rock rock</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You and I will be</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30949117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Multinomial naïve </a:t>
            </a:r>
            <a:r>
              <a:rPr lang="en-US" dirty="0" err="1" smtClean="0"/>
              <a:t>bayes</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sp>
        <p:nvSpPr>
          <p:cNvPr id="9" name="TextBox 8"/>
          <p:cNvSpPr txBox="1"/>
          <p:nvPr/>
        </p:nvSpPr>
        <p:spPr>
          <a:xfrm>
            <a:off x="566737" y="1104900"/>
            <a:ext cx="8382000" cy="3046988"/>
          </a:xfrm>
          <a:prstGeom prst="rect">
            <a:avLst/>
          </a:prstGeom>
          <a:noFill/>
        </p:spPr>
        <p:txBody>
          <a:bodyPr wrap="square" rtlCol="0">
            <a:spAutoFit/>
          </a:bodyPr>
          <a:lstStyle/>
          <a:p>
            <a:pPr algn="l"/>
            <a:r>
              <a:rPr lang="en-US" sz="1600" dirty="0" smtClean="0">
                <a:latin typeface="+mn-lt"/>
                <a:cs typeface="PFDinTextCompPro-Italic"/>
              </a:rPr>
              <a:t>Steps:</a:t>
            </a:r>
          </a:p>
          <a:p>
            <a:pPr algn="l"/>
            <a:endParaRPr lang="en-US" sz="1600" dirty="0">
              <a:latin typeface="+mn-lt"/>
              <a:cs typeface="PFDinTextCompPro-Italic"/>
            </a:endParaRPr>
          </a:p>
          <a:p>
            <a:pPr algn="l"/>
            <a:r>
              <a:rPr lang="en-US" sz="1600" dirty="0">
                <a:latin typeface="+mn-lt"/>
                <a:cs typeface="PFDinTextCompPro-Italic"/>
              </a:rPr>
              <a:t>2</a:t>
            </a:r>
            <a:r>
              <a:rPr lang="en-US" sz="1600" dirty="0" smtClean="0">
                <a:latin typeface="+mn-lt"/>
                <a:cs typeface="PFDinTextCompPro-Italic"/>
              </a:rPr>
              <a:t>. The algorithm needs to fit the data by calculating the probabilities relevant for each class. For example, it takes all the data corresponding to Males, and tries to calculate the probability of a word appearing. The probability is calculated as follows:</a:t>
            </a:r>
          </a:p>
          <a:p>
            <a:pPr algn="l"/>
            <a:endParaRPr lang="en-US" sz="1600" dirty="0">
              <a:latin typeface="+mn-lt"/>
              <a:cs typeface="PFDinTextCompPro-Italic"/>
            </a:endParaRPr>
          </a:p>
          <a:p>
            <a:pPr algn="l"/>
            <a:r>
              <a:rPr lang="en-US" sz="1600" dirty="0" smtClean="0">
                <a:latin typeface="+mn-lt"/>
                <a:cs typeface="PFDinTextCompPro-Italic"/>
              </a:rPr>
              <a:t>P(</a:t>
            </a:r>
            <a:r>
              <a:rPr lang="en-US" sz="1600" dirty="0" err="1" smtClean="0">
                <a:latin typeface="+mn-lt"/>
                <a:cs typeface="PFDinTextCompPro-Italic"/>
              </a:rPr>
              <a:t>word</a:t>
            </a:r>
            <a:r>
              <a:rPr lang="en-US" sz="1600" baseline="-25000" dirty="0" err="1" smtClean="0">
                <a:latin typeface="+mn-lt"/>
                <a:cs typeface="PFDinTextCompPro-Italic"/>
              </a:rPr>
              <a:t>i</a:t>
            </a:r>
            <a:r>
              <a:rPr lang="en-US" sz="1600" dirty="0" err="1" smtClean="0">
                <a:latin typeface="+mn-lt"/>
                <a:cs typeface="PFDinTextCompPro-Italic"/>
              </a:rPr>
              <a:t>|M</a:t>
            </a:r>
            <a:r>
              <a:rPr lang="en-US" sz="1600" dirty="0" smtClean="0">
                <a:latin typeface="+mn-lt"/>
                <a:cs typeface="PFDinTextCompPro-Italic"/>
              </a:rPr>
              <a:t>) =    1 + # of times </a:t>
            </a:r>
            <a:r>
              <a:rPr lang="en-US" sz="1600" dirty="0" err="1" smtClean="0">
                <a:latin typeface="+mn-lt"/>
                <a:cs typeface="PFDinTextCompPro-Italic"/>
              </a:rPr>
              <a:t>word</a:t>
            </a:r>
            <a:r>
              <a:rPr lang="en-US" sz="1600" baseline="-25000" dirty="0" err="1" smtClean="0">
                <a:latin typeface="+mn-lt"/>
                <a:cs typeface="PFDinTextCompPro-Italic"/>
              </a:rPr>
              <a:t>i</a:t>
            </a:r>
            <a:r>
              <a:rPr lang="en-US" sz="1600" dirty="0" smtClean="0">
                <a:latin typeface="+mn-lt"/>
                <a:cs typeface="PFDinTextCompPro-Italic"/>
              </a:rPr>
              <a:t> appeared in class M</a:t>
            </a:r>
          </a:p>
          <a:p>
            <a:pPr algn="l"/>
            <a:r>
              <a:rPr lang="en-US" sz="1600" dirty="0">
                <a:latin typeface="+mn-lt"/>
                <a:cs typeface="PFDinTextCompPro-Italic"/>
              </a:rPr>
              <a:t>	</a:t>
            </a:r>
            <a:r>
              <a:rPr lang="en-US" sz="1600" dirty="0" smtClean="0">
                <a:latin typeface="+mn-lt"/>
                <a:cs typeface="PFDinTextCompPro-Italic"/>
              </a:rPr>
              <a:t>         #</a:t>
            </a:r>
            <a:r>
              <a:rPr lang="en-US" sz="1600" dirty="0" err="1" smtClean="0">
                <a:latin typeface="+mn-lt"/>
                <a:cs typeface="PFDinTextCompPro-Italic"/>
              </a:rPr>
              <a:t>unique_words</a:t>
            </a:r>
            <a:r>
              <a:rPr lang="en-US" sz="1600" dirty="0" smtClean="0">
                <a:latin typeface="+mn-lt"/>
                <a:cs typeface="PFDinTextCompPro-Italic"/>
              </a:rPr>
              <a:t> + # total words in documents that belong to class M</a:t>
            </a:r>
          </a:p>
          <a:p>
            <a:pPr algn="l"/>
            <a:endParaRPr lang="en-US" sz="1600" dirty="0">
              <a:latin typeface="+mn-lt"/>
              <a:cs typeface="PFDinTextCompPro-Italic"/>
            </a:endParaRPr>
          </a:p>
          <a:p>
            <a:pPr algn="l"/>
            <a:r>
              <a:rPr lang="en-US" sz="1600" dirty="0" smtClean="0">
                <a:latin typeface="+mn-lt"/>
                <a:cs typeface="PFDinTextCompPro-Italic"/>
              </a:rPr>
              <a:t>3. Plug the probabilities back into the likelihood function (details omitted here) and choose the class with the highest probability</a:t>
            </a:r>
          </a:p>
          <a:p>
            <a:pPr algn="l"/>
            <a:endParaRPr lang="en-US" sz="1600" dirty="0" smtClean="0">
              <a:latin typeface="+mn-lt"/>
              <a:cs typeface="PFDinTextCompPro-Italic"/>
            </a:endParaRPr>
          </a:p>
        </p:txBody>
      </p:sp>
      <p:cxnSp>
        <p:nvCxnSpPr>
          <p:cNvPr id="5" name="Straight Connector 4"/>
          <p:cNvCxnSpPr/>
          <p:nvPr/>
        </p:nvCxnSpPr>
        <p:spPr bwMode="auto">
          <a:xfrm>
            <a:off x="2166937" y="2857500"/>
            <a:ext cx="38100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aphicFrame>
        <p:nvGraphicFramePr>
          <p:cNvPr id="11" name="Object 10"/>
          <p:cNvGraphicFramePr>
            <a:graphicFrameLocks noChangeAspect="1"/>
          </p:cNvGraphicFramePr>
          <p:nvPr>
            <p:extLst>
              <p:ext uri="{D42A27DB-BD31-4B8C-83A1-F6EECF244321}">
                <p14:modId xmlns:p14="http://schemas.microsoft.com/office/powerpoint/2010/main" val="4113789260"/>
              </p:ext>
            </p:extLst>
          </p:nvPr>
        </p:nvGraphicFramePr>
        <p:xfrm>
          <a:off x="1328738" y="4152900"/>
          <a:ext cx="7119937" cy="398463"/>
        </p:xfrm>
        <a:graphic>
          <a:graphicData uri="http://schemas.openxmlformats.org/presentationml/2006/ole">
            <mc:AlternateContent xmlns:mc="http://schemas.openxmlformats.org/markup-compatibility/2006">
              <mc:Choice xmlns:v="urn:schemas-microsoft-com:vml" Requires="v">
                <p:oleObj spid="_x0000_s13329" name="Equation" r:id="rId4" imgW="3619500" imgH="203200" progId="Equation.3">
                  <p:embed/>
                </p:oleObj>
              </mc:Choice>
              <mc:Fallback>
                <p:oleObj name="Equation" r:id="rId4" imgW="3619500" imgH="203200" progId="Equation.3">
                  <p:embed/>
                  <p:pic>
                    <p:nvPicPr>
                      <p:cNvPr id="0" name=""/>
                      <p:cNvPicPr/>
                      <p:nvPr/>
                    </p:nvPicPr>
                    <p:blipFill>
                      <a:blip r:embed="rId5"/>
                      <a:stretch>
                        <a:fillRect/>
                      </a:stretch>
                    </p:blipFill>
                    <p:spPr>
                      <a:xfrm>
                        <a:off x="1328738" y="4152900"/>
                        <a:ext cx="7119937" cy="398463"/>
                      </a:xfrm>
                      <a:prstGeom prst="rect">
                        <a:avLst/>
                      </a:prstGeom>
                    </p:spPr>
                  </p:pic>
                </p:oleObj>
              </mc:Fallback>
            </mc:AlternateContent>
          </a:graphicData>
        </a:graphic>
      </p:graphicFrame>
    </p:spTree>
    <p:extLst>
      <p:ext uri="{BB962C8B-B14F-4D97-AF65-F5344CB8AC3E}">
        <p14:creationId xmlns:p14="http://schemas.microsoft.com/office/powerpoint/2010/main" val="25125692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Multinomial </a:t>
            </a:r>
            <a:r>
              <a:rPr lang="en-US" dirty="0" err="1" smtClean="0"/>
              <a:t>vs</a:t>
            </a:r>
            <a:r>
              <a:rPr lang="en-US" dirty="0" smtClean="0"/>
              <a:t> multivariate </a:t>
            </a:r>
            <a:r>
              <a:rPr lang="en-US" dirty="0" err="1" smtClean="0"/>
              <a:t>bernoulli</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pic>
        <p:nvPicPr>
          <p:cNvPr id="2" name="Picture 1"/>
          <p:cNvPicPr>
            <a:picLocks noChangeAspect="1"/>
          </p:cNvPicPr>
          <p:nvPr/>
        </p:nvPicPr>
        <p:blipFill>
          <a:blip r:embed="rId3"/>
          <a:stretch>
            <a:fillRect/>
          </a:stretch>
        </p:blipFill>
        <p:spPr>
          <a:xfrm>
            <a:off x="2246741" y="1333500"/>
            <a:ext cx="5025596" cy="3530377"/>
          </a:xfrm>
          <a:prstGeom prst="rect">
            <a:avLst/>
          </a:prstGeom>
        </p:spPr>
      </p:pic>
    </p:spTree>
    <p:extLst>
      <p:ext uri="{BB962C8B-B14F-4D97-AF65-F5344CB8AC3E}">
        <p14:creationId xmlns:p14="http://schemas.microsoft.com/office/powerpoint/2010/main" val="3281145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Classification evaluation metrics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5" name="TextBox 4"/>
          <p:cNvSpPr txBox="1"/>
          <p:nvPr/>
        </p:nvSpPr>
        <p:spPr>
          <a:xfrm>
            <a:off x="566737" y="1104900"/>
            <a:ext cx="8382000" cy="3046988"/>
          </a:xfrm>
          <a:prstGeom prst="rect">
            <a:avLst/>
          </a:prstGeom>
          <a:noFill/>
        </p:spPr>
        <p:txBody>
          <a:bodyPr wrap="square" rtlCol="0">
            <a:spAutoFit/>
          </a:bodyPr>
          <a:lstStyle/>
          <a:p>
            <a:pPr algn="l"/>
            <a:r>
              <a:rPr lang="en-US" sz="1600" dirty="0" smtClean="0">
                <a:latin typeface="+mn-lt"/>
                <a:cs typeface="PFDinTextCompPro-Italic"/>
              </a:rPr>
              <a:t>A popular method of evaluating classification problems is looking at the F1 score., which varies from 0 to 1.</a:t>
            </a:r>
          </a:p>
          <a:p>
            <a:pPr algn="l"/>
            <a:endParaRPr lang="en-US" sz="1600" dirty="0">
              <a:latin typeface="+mn-lt"/>
              <a:cs typeface="PFDinTextCompPro-Italic"/>
            </a:endParaRPr>
          </a:p>
          <a:p>
            <a:pPr algn="l"/>
            <a:endParaRPr lang="en-US" sz="1600" dirty="0" smtClean="0">
              <a:latin typeface="+mn-lt"/>
              <a:cs typeface="PFDinTextCompPro-Italic"/>
            </a:endParaRPr>
          </a:p>
          <a:p>
            <a:pPr algn="l"/>
            <a:endParaRPr lang="en-US" sz="1600" dirty="0">
              <a:latin typeface="+mn-lt"/>
              <a:cs typeface="PFDinTextCompPro-Italic"/>
            </a:endParaRPr>
          </a:p>
          <a:p>
            <a:pPr algn="l"/>
            <a:endParaRPr lang="en-US" sz="1600" dirty="0" smtClean="0">
              <a:latin typeface="+mn-lt"/>
              <a:cs typeface="PFDinTextCompPro-Italic"/>
            </a:endParaRPr>
          </a:p>
          <a:p>
            <a:pPr algn="l"/>
            <a:endParaRPr lang="en-US" sz="1600" dirty="0" smtClean="0">
              <a:latin typeface="+mn-lt"/>
              <a:cs typeface="PFDinTextCompPro-Italic"/>
            </a:endParaRPr>
          </a:p>
          <a:p>
            <a:pPr algn="l"/>
            <a:r>
              <a:rPr lang="en-US" sz="1600" dirty="0" smtClean="0">
                <a:latin typeface="+mn-lt"/>
                <a:cs typeface="PFDinTextCompPro-Italic"/>
              </a:rPr>
              <a:t>To understand it, let’s take a look a the chart below:</a:t>
            </a:r>
          </a:p>
          <a:p>
            <a:pPr algn="l"/>
            <a:endParaRPr lang="en-US" sz="1600" dirty="0">
              <a:latin typeface="+mn-lt"/>
              <a:cs typeface="PFDinTextCompPro-Italic"/>
            </a:endParaRPr>
          </a:p>
          <a:p>
            <a:pPr algn="l"/>
            <a:endParaRPr lang="en-US" sz="1600" dirty="0" smtClean="0">
              <a:latin typeface="+mn-lt"/>
              <a:cs typeface="PFDinTextCompPro-Italic"/>
            </a:endParaRPr>
          </a:p>
          <a:p>
            <a:pPr algn="l"/>
            <a:endParaRPr lang="en-US" sz="1600" dirty="0">
              <a:latin typeface="+mn-lt"/>
              <a:cs typeface="PFDinTextCompPro-Italic"/>
            </a:endParaRPr>
          </a:p>
          <a:p>
            <a:pPr algn="l"/>
            <a:endParaRPr lang="en-US" sz="1600" dirty="0" smtClean="0">
              <a:latin typeface="+mn-lt"/>
              <a:cs typeface="PFDinTextCompPro-Italic"/>
            </a:endParaRPr>
          </a:p>
        </p:txBody>
      </p:sp>
      <p:pic>
        <p:nvPicPr>
          <p:cNvPr id="3" name="Picture 2"/>
          <p:cNvPicPr>
            <a:picLocks noChangeAspect="1"/>
          </p:cNvPicPr>
          <p:nvPr/>
        </p:nvPicPr>
        <p:blipFill>
          <a:blip r:embed="rId4"/>
          <a:stretch>
            <a:fillRect/>
          </a:stretch>
        </p:blipFill>
        <p:spPr>
          <a:xfrm>
            <a:off x="1938337" y="3175000"/>
            <a:ext cx="4673600" cy="1511300"/>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733499294"/>
              </p:ext>
            </p:extLst>
          </p:nvPr>
        </p:nvGraphicFramePr>
        <p:xfrm>
          <a:off x="3117850" y="1630363"/>
          <a:ext cx="3071813" cy="846137"/>
        </p:xfrm>
        <a:graphic>
          <a:graphicData uri="http://schemas.openxmlformats.org/presentationml/2006/ole">
            <mc:AlternateContent xmlns:mc="http://schemas.openxmlformats.org/markup-compatibility/2006">
              <mc:Choice xmlns:v="urn:schemas-microsoft-com:vml" Requires="v">
                <p:oleObj spid="_x0000_s15368" name="Equation" r:id="rId5" imgW="1562100" imgH="431800" progId="Equation.3">
                  <p:embed/>
                </p:oleObj>
              </mc:Choice>
              <mc:Fallback>
                <p:oleObj name="Equation" r:id="rId5" imgW="1562100" imgH="431800" progId="Equation.3">
                  <p:embed/>
                  <p:pic>
                    <p:nvPicPr>
                      <p:cNvPr id="0" name=""/>
                      <p:cNvPicPr/>
                      <p:nvPr/>
                    </p:nvPicPr>
                    <p:blipFill>
                      <a:blip r:embed="rId6"/>
                      <a:stretch>
                        <a:fillRect/>
                      </a:stretch>
                    </p:blipFill>
                    <p:spPr>
                      <a:xfrm>
                        <a:off x="3117850" y="1630363"/>
                        <a:ext cx="3071813" cy="846137"/>
                      </a:xfrm>
                      <a:prstGeom prst="rect">
                        <a:avLst/>
                      </a:prstGeom>
                    </p:spPr>
                  </p:pic>
                </p:oleObj>
              </mc:Fallback>
            </mc:AlternateContent>
          </a:graphicData>
        </a:graphic>
      </p:graphicFrame>
    </p:spTree>
    <p:extLst>
      <p:ext uri="{BB962C8B-B14F-4D97-AF65-F5344CB8AC3E}">
        <p14:creationId xmlns:p14="http://schemas.microsoft.com/office/powerpoint/2010/main" val="7184304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938337" y="2692400"/>
            <a:ext cx="5067300" cy="2451100"/>
          </a:xfrm>
          <a:prstGeom prst="rect">
            <a:avLst/>
          </a:prstGeom>
        </p:spPr>
      </p:pic>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Classification evaluation metrics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5" name="TextBox 4"/>
          <p:cNvSpPr txBox="1"/>
          <p:nvPr/>
        </p:nvSpPr>
        <p:spPr>
          <a:xfrm>
            <a:off x="566737" y="1104900"/>
            <a:ext cx="8382000" cy="2800766"/>
          </a:xfrm>
          <a:prstGeom prst="rect">
            <a:avLst/>
          </a:prstGeom>
          <a:noFill/>
        </p:spPr>
        <p:txBody>
          <a:bodyPr wrap="square" rtlCol="0">
            <a:spAutoFit/>
          </a:bodyPr>
          <a:lstStyle/>
          <a:p>
            <a:pPr algn="l"/>
            <a:r>
              <a:rPr lang="en-US" sz="1600" dirty="0" smtClean="0">
                <a:latin typeface="+mn-lt"/>
                <a:cs typeface="PFDinTextCompPro-Italic"/>
              </a:rPr>
              <a:t>A popular method of evaluating classification problems is looking at the F1 score.</a:t>
            </a:r>
          </a:p>
          <a:p>
            <a:pPr algn="l"/>
            <a:endParaRPr lang="en-US" sz="1600" dirty="0">
              <a:latin typeface="+mn-lt"/>
              <a:cs typeface="PFDinTextCompPro-Italic"/>
            </a:endParaRPr>
          </a:p>
          <a:p>
            <a:pPr algn="l"/>
            <a:endParaRPr lang="en-US" sz="1600" dirty="0" smtClean="0">
              <a:latin typeface="+mn-lt"/>
              <a:cs typeface="PFDinTextCompPro-Italic"/>
            </a:endParaRPr>
          </a:p>
          <a:p>
            <a:pPr algn="l"/>
            <a:endParaRPr lang="en-US" sz="1600" dirty="0">
              <a:latin typeface="+mn-lt"/>
              <a:cs typeface="PFDinTextCompPro-Italic"/>
            </a:endParaRPr>
          </a:p>
          <a:p>
            <a:pPr algn="l"/>
            <a:endParaRPr lang="en-US" sz="1600" dirty="0" smtClean="0">
              <a:latin typeface="+mn-lt"/>
              <a:cs typeface="PFDinTextCompPro-Italic"/>
            </a:endParaRPr>
          </a:p>
          <a:p>
            <a:pPr algn="l"/>
            <a:endParaRPr lang="en-US" sz="1600" dirty="0" smtClean="0">
              <a:latin typeface="+mn-lt"/>
              <a:cs typeface="PFDinTextCompPro-Italic"/>
            </a:endParaRPr>
          </a:p>
          <a:p>
            <a:pPr algn="l"/>
            <a:r>
              <a:rPr lang="en-US" sz="1600" dirty="0" smtClean="0">
                <a:latin typeface="+mn-lt"/>
                <a:cs typeface="PFDinTextCompPro-Italic"/>
              </a:rPr>
              <a:t>To understand it, let’s take a look a the chart below:</a:t>
            </a:r>
          </a:p>
          <a:p>
            <a:pPr algn="l"/>
            <a:endParaRPr lang="en-US" sz="1600" dirty="0">
              <a:latin typeface="+mn-lt"/>
              <a:cs typeface="PFDinTextCompPro-Italic"/>
            </a:endParaRPr>
          </a:p>
          <a:p>
            <a:pPr algn="l"/>
            <a:endParaRPr lang="en-US" sz="1600" dirty="0" smtClean="0">
              <a:latin typeface="+mn-lt"/>
              <a:cs typeface="PFDinTextCompPro-Italic"/>
            </a:endParaRPr>
          </a:p>
          <a:p>
            <a:pPr algn="l"/>
            <a:endParaRPr lang="en-US" sz="1600" dirty="0">
              <a:latin typeface="+mn-lt"/>
              <a:cs typeface="PFDinTextCompPro-Italic"/>
            </a:endParaRPr>
          </a:p>
          <a:p>
            <a:pPr algn="l"/>
            <a:endParaRPr lang="en-US" sz="1600" dirty="0" smtClean="0">
              <a:latin typeface="+mn-lt"/>
              <a:cs typeface="PFDinTextCompPro-Italic"/>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057822552"/>
              </p:ext>
            </p:extLst>
          </p:nvPr>
        </p:nvGraphicFramePr>
        <p:xfrm>
          <a:off x="3117850" y="1630363"/>
          <a:ext cx="3071813" cy="846137"/>
        </p:xfrm>
        <a:graphic>
          <a:graphicData uri="http://schemas.openxmlformats.org/presentationml/2006/ole">
            <mc:AlternateContent xmlns:mc="http://schemas.openxmlformats.org/markup-compatibility/2006">
              <mc:Choice xmlns:v="urn:schemas-microsoft-com:vml" Requires="v">
                <p:oleObj spid="_x0000_s16392" name="Equation" r:id="rId5" imgW="1562100" imgH="431800" progId="Equation.3">
                  <p:embed/>
                </p:oleObj>
              </mc:Choice>
              <mc:Fallback>
                <p:oleObj name="Equation" r:id="rId5" imgW="1562100" imgH="431800" progId="Equation.3">
                  <p:embed/>
                  <p:pic>
                    <p:nvPicPr>
                      <p:cNvPr id="0" name=""/>
                      <p:cNvPicPr/>
                      <p:nvPr/>
                    </p:nvPicPr>
                    <p:blipFill>
                      <a:blip r:embed="rId6"/>
                      <a:stretch>
                        <a:fillRect/>
                      </a:stretch>
                    </p:blipFill>
                    <p:spPr>
                      <a:xfrm>
                        <a:off x="3117850" y="1630363"/>
                        <a:ext cx="3071813" cy="846137"/>
                      </a:xfrm>
                      <a:prstGeom prst="rect">
                        <a:avLst/>
                      </a:prstGeom>
                    </p:spPr>
                  </p:pic>
                </p:oleObj>
              </mc:Fallback>
            </mc:AlternateContent>
          </a:graphicData>
        </a:graphic>
      </p:graphicFrame>
    </p:spTree>
    <p:extLst>
      <p:ext uri="{BB962C8B-B14F-4D97-AF65-F5344CB8AC3E}">
        <p14:creationId xmlns:p14="http://schemas.microsoft.com/office/powerpoint/2010/main" val="20674048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Exit tickets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a:t>
            </a:fld>
            <a:endParaRPr lang="en-US"/>
          </a:p>
        </p:txBody>
      </p:sp>
      <p:sp>
        <p:nvSpPr>
          <p:cNvPr id="6" name="TextBox 5"/>
          <p:cNvSpPr txBox="1"/>
          <p:nvPr/>
        </p:nvSpPr>
        <p:spPr>
          <a:xfrm>
            <a:off x="338137" y="1257300"/>
            <a:ext cx="8610600" cy="2077492"/>
          </a:xfrm>
          <a:prstGeom prst="rect">
            <a:avLst/>
          </a:prstGeom>
          <a:noFill/>
        </p:spPr>
        <p:txBody>
          <a:bodyPr wrap="square" rtlCol="0">
            <a:spAutoFit/>
          </a:bodyPr>
          <a:lstStyle/>
          <a:p>
            <a:pPr marL="342900" indent="-342900" algn="l">
              <a:lnSpc>
                <a:spcPct val="120000"/>
              </a:lnSpc>
              <a:buFont typeface="Arial"/>
              <a:buChar char="•"/>
            </a:pPr>
            <a:r>
              <a:rPr lang="en-US" sz="1800" dirty="0" smtClean="0">
                <a:latin typeface="+mn-lt"/>
              </a:rPr>
              <a:t>Dream final project</a:t>
            </a:r>
          </a:p>
          <a:p>
            <a:pPr marL="342900" indent="-342900" algn="l">
              <a:lnSpc>
                <a:spcPct val="120000"/>
              </a:lnSpc>
              <a:buFont typeface="Arial"/>
              <a:buChar char="•"/>
            </a:pPr>
            <a:r>
              <a:rPr lang="en-US" sz="1800" dirty="0" smtClean="0">
                <a:latin typeface="+mn-lt"/>
              </a:rPr>
              <a:t>What do you do with features that are deemed unimportant by the tree</a:t>
            </a:r>
          </a:p>
          <a:p>
            <a:pPr marL="342900" indent="-342900" algn="l">
              <a:lnSpc>
                <a:spcPct val="120000"/>
              </a:lnSpc>
              <a:buFont typeface="Arial"/>
              <a:buChar char="•"/>
            </a:pPr>
            <a:r>
              <a:rPr lang="en-US" sz="1800" dirty="0" smtClean="0">
                <a:latin typeface="+mn-lt"/>
              </a:rPr>
              <a:t>Decision tree seems less precise than a linear regression</a:t>
            </a:r>
          </a:p>
          <a:p>
            <a:pPr marL="342900" indent="-342900" algn="l">
              <a:lnSpc>
                <a:spcPct val="120000"/>
              </a:lnSpc>
              <a:buFont typeface="Arial"/>
              <a:buChar char="•"/>
            </a:pPr>
            <a:r>
              <a:rPr lang="en-US" sz="1800" dirty="0" smtClean="0">
                <a:latin typeface="+mn-lt"/>
              </a:rPr>
              <a:t>Other packages? </a:t>
            </a:r>
            <a:r>
              <a:rPr lang="en-US" sz="1800" dirty="0" err="1" smtClean="0">
                <a:latin typeface="+mn-lt"/>
              </a:rPr>
              <a:t>Scipy</a:t>
            </a:r>
            <a:r>
              <a:rPr lang="en-US" sz="1800" dirty="0" smtClean="0">
                <a:latin typeface="+mn-lt"/>
              </a:rPr>
              <a:t>, </a:t>
            </a:r>
            <a:r>
              <a:rPr lang="en-US" sz="1800" dirty="0" err="1" smtClean="0">
                <a:latin typeface="+mn-lt"/>
              </a:rPr>
              <a:t>nltk</a:t>
            </a:r>
            <a:endParaRPr lang="en-US" sz="1800" dirty="0">
              <a:latin typeface="+mn-lt"/>
            </a:endParaRPr>
          </a:p>
          <a:p>
            <a:pPr marL="342900" indent="-342900" algn="l">
              <a:lnSpc>
                <a:spcPct val="120000"/>
              </a:lnSpc>
              <a:buFont typeface="Arial"/>
              <a:buChar char="•"/>
            </a:pPr>
            <a:r>
              <a:rPr lang="en-US" sz="1800" dirty="0" smtClean="0">
                <a:latin typeface="+mn-lt"/>
              </a:rPr>
              <a:t>Decision Tree at </a:t>
            </a:r>
            <a:r>
              <a:rPr lang="en-US" sz="1800" dirty="0" err="1" smtClean="0">
                <a:latin typeface="+mn-lt"/>
              </a:rPr>
              <a:t>Venmo</a:t>
            </a:r>
            <a:endParaRPr lang="en-US" sz="1800" dirty="0" smtClean="0">
              <a:latin typeface="+mn-lt"/>
            </a:endParaRPr>
          </a:p>
          <a:p>
            <a:pPr marL="342900" indent="-342900" algn="l">
              <a:lnSpc>
                <a:spcPct val="120000"/>
              </a:lnSpc>
              <a:buFont typeface="Arial"/>
              <a:buChar char="•"/>
            </a:pPr>
            <a:r>
              <a:rPr lang="en-US" sz="1800" dirty="0" smtClean="0">
                <a:latin typeface="+mn-lt"/>
              </a:rPr>
              <a:t>What does cross validation do </a:t>
            </a:r>
            <a:r>
              <a:rPr lang="en-US" sz="1800" smtClean="0">
                <a:latin typeface="+mn-lt"/>
              </a:rPr>
              <a:t>exactly?</a:t>
            </a:r>
            <a:endParaRPr lang="en-US" sz="1800" dirty="0" smtClean="0">
              <a:latin typeface="+mn-lt"/>
            </a:endParaRPr>
          </a:p>
        </p:txBody>
      </p:sp>
    </p:spTree>
    <p:extLst>
      <p:ext uri="{BB962C8B-B14F-4D97-AF65-F5344CB8AC3E}">
        <p14:creationId xmlns:p14="http://schemas.microsoft.com/office/powerpoint/2010/main" val="41164597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Classification evaluation metrics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5" name="TextBox 4"/>
          <p:cNvSpPr txBox="1"/>
          <p:nvPr/>
        </p:nvSpPr>
        <p:spPr>
          <a:xfrm>
            <a:off x="566737" y="1104900"/>
            <a:ext cx="8382000" cy="1323439"/>
          </a:xfrm>
          <a:prstGeom prst="rect">
            <a:avLst/>
          </a:prstGeom>
          <a:noFill/>
        </p:spPr>
        <p:txBody>
          <a:bodyPr wrap="square" rtlCol="0">
            <a:spAutoFit/>
          </a:bodyPr>
          <a:lstStyle/>
          <a:p>
            <a:pPr algn="l"/>
            <a:r>
              <a:rPr lang="en-US" sz="1600" dirty="0" smtClean="0">
                <a:latin typeface="+mn-lt"/>
                <a:cs typeface="PFDinTextCompPro-Italic"/>
              </a:rPr>
              <a:t>Precision can be defined as:</a:t>
            </a:r>
          </a:p>
          <a:p>
            <a:pPr algn="l"/>
            <a:r>
              <a:rPr lang="en-US" sz="1600" dirty="0">
                <a:latin typeface="+mn-lt"/>
                <a:cs typeface="PFDinTextCompPro-Italic"/>
              </a:rPr>
              <a:t> </a:t>
            </a:r>
            <a:r>
              <a:rPr lang="en-US" sz="1600" dirty="0" smtClean="0">
                <a:latin typeface="+mn-lt"/>
                <a:cs typeface="PFDinTextCompPro-Italic"/>
              </a:rPr>
              <a:t>     “What percent of the time that you said Yes to cancer, was it actually cancer?</a:t>
            </a:r>
          </a:p>
          <a:p>
            <a:pPr algn="l"/>
            <a:endParaRPr lang="en-US" sz="1600" dirty="0">
              <a:latin typeface="+mn-lt"/>
              <a:cs typeface="PFDinTextCompPro-Italic"/>
            </a:endParaRPr>
          </a:p>
          <a:p>
            <a:pPr algn="l"/>
            <a:r>
              <a:rPr lang="en-US" sz="1600" dirty="0" smtClean="0">
                <a:latin typeface="+mn-lt"/>
                <a:cs typeface="PFDinTextCompPro-Italic"/>
              </a:rPr>
              <a:t>Recall be can described as:</a:t>
            </a:r>
            <a:endParaRPr lang="en-US" sz="1600" dirty="0">
              <a:latin typeface="+mn-lt"/>
              <a:cs typeface="PFDinTextCompPro-Italic"/>
            </a:endParaRPr>
          </a:p>
          <a:p>
            <a:pPr algn="l"/>
            <a:r>
              <a:rPr lang="en-US" sz="1600" dirty="0">
                <a:latin typeface="+mn-lt"/>
                <a:cs typeface="PFDinTextCompPro-Italic"/>
              </a:rPr>
              <a:t> </a:t>
            </a:r>
            <a:r>
              <a:rPr lang="en-US" sz="1600" dirty="0" smtClean="0">
                <a:latin typeface="+mn-lt"/>
                <a:cs typeface="PFDinTextCompPro-Italic"/>
              </a:rPr>
              <a:t>     “What % of the cancers did you guess were actually cancer?</a:t>
            </a:r>
          </a:p>
        </p:txBody>
      </p:sp>
      <p:pic>
        <p:nvPicPr>
          <p:cNvPr id="2" name="Picture 1"/>
          <p:cNvPicPr>
            <a:picLocks noChangeAspect="1"/>
          </p:cNvPicPr>
          <p:nvPr/>
        </p:nvPicPr>
        <p:blipFill>
          <a:blip r:embed="rId3"/>
          <a:stretch>
            <a:fillRect/>
          </a:stretch>
        </p:blipFill>
        <p:spPr>
          <a:xfrm>
            <a:off x="1938337" y="2628900"/>
            <a:ext cx="5067300" cy="2451100"/>
          </a:xfrm>
          <a:prstGeom prst="rect">
            <a:avLst/>
          </a:prstGeom>
        </p:spPr>
      </p:pic>
    </p:spTree>
    <p:extLst>
      <p:ext uri="{BB962C8B-B14F-4D97-AF65-F5344CB8AC3E}">
        <p14:creationId xmlns:p14="http://schemas.microsoft.com/office/powerpoint/2010/main" val="40026296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9" name="TextBox 8"/>
          <p:cNvSpPr txBox="1"/>
          <p:nvPr/>
        </p:nvSpPr>
        <p:spPr>
          <a:xfrm>
            <a:off x="4452937" y="1982331"/>
            <a:ext cx="4495800" cy="2246769"/>
          </a:xfrm>
          <a:prstGeom prst="rect">
            <a:avLst/>
          </a:prstGeom>
          <a:noFill/>
        </p:spPr>
        <p:txBody>
          <a:bodyPr wrap="square" rtlCol="0">
            <a:spAutoFit/>
          </a:bodyPr>
          <a:lstStyle/>
          <a:p>
            <a:pPr algn="l"/>
            <a:r>
              <a:rPr lang="en-US" sz="2000" dirty="0" smtClean="0">
                <a:latin typeface="+mn-lt"/>
              </a:rPr>
              <a:t>Universe – Set of all points.</a:t>
            </a:r>
          </a:p>
          <a:p>
            <a:pPr algn="l"/>
            <a:endParaRPr lang="en-US" sz="2000" dirty="0">
              <a:latin typeface="+mn-lt"/>
            </a:endParaRPr>
          </a:p>
          <a:p>
            <a:pPr algn="l"/>
            <a:r>
              <a:rPr lang="en-US" sz="2000" dirty="0" smtClean="0">
                <a:latin typeface="+mn-lt"/>
              </a:rPr>
              <a:t>A - One potential subset of the universe</a:t>
            </a:r>
          </a:p>
          <a:p>
            <a:pPr algn="l"/>
            <a:endParaRPr lang="en-US" sz="2000" dirty="0" smtClean="0">
              <a:latin typeface="+mn-lt"/>
            </a:endParaRPr>
          </a:p>
          <a:p>
            <a:pPr algn="l"/>
            <a:r>
              <a:rPr lang="en-US" sz="2000" dirty="0" smtClean="0">
                <a:latin typeface="+mn-lt"/>
              </a:rPr>
              <a:t>A’ – Elements that don’t belong the subset of A</a:t>
            </a:r>
            <a:endParaRPr lang="en-US" sz="2000" dirty="0">
              <a:latin typeface="+mn-lt"/>
            </a:endParaRPr>
          </a:p>
        </p:txBody>
      </p:sp>
      <p:pic>
        <p:nvPicPr>
          <p:cNvPr id="2" name="Picture 1"/>
          <p:cNvPicPr>
            <a:picLocks noChangeAspect="1"/>
          </p:cNvPicPr>
          <p:nvPr/>
        </p:nvPicPr>
        <p:blipFill>
          <a:blip r:embed="rId3"/>
          <a:stretch>
            <a:fillRect/>
          </a:stretch>
        </p:blipFill>
        <p:spPr>
          <a:xfrm>
            <a:off x="109537" y="1028700"/>
            <a:ext cx="3637509" cy="3771900"/>
          </a:xfrm>
          <a:prstGeom prst="rect">
            <a:avLst/>
          </a:prstGeom>
        </p:spPr>
      </p:pic>
    </p:spTree>
    <p:extLst>
      <p:ext uri="{BB962C8B-B14F-4D97-AF65-F5344CB8AC3E}">
        <p14:creationId xmlns:p14="http://schemas.microsoft.com/office/powerpoint/2010/main" val="25650910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9" name="TextBox 8"/>
          <p:cNvSpPr txBox="1"/>
          <p:nvPr/>
        </p:nvSpPr>
        <p:spPr>
          <a:xfrm>
            <a:off x="4452937" y="1257300"/>
            <a:ext cx="4495800" cy="3479928"/>
          </a:xfrm>
          <a:prstGeom prst="rect">
            <a:avLst/>
          </a:prstGeom>
          <a:noFill/>
        </p:spPr>
        <p:txBody>
          <a:bodyPr wrap="square" rtlCol="0">
            <a:spAutoFit/>
          </a:bodyPr>
          <a:lstStyle/>
          <a:p>
            <a:pPr algn="l">
              <a:lnSpc>
                <a:spcPct val="120000"/>
              </a:lnSpc>
            </a:pPr>
            <a:r>
              <a:rPr lang="en-US" sz="2000" dirty="0" smtClean="0">
                <a:effectLst/>
                <a:latin typeface="+mn-lt"/>
              </a:rPr>
              <a:t>Let’s say our universe is a 100 person study. </a:t>
            </a:r>
            <a:r>
              <a:rPr lang="en-US" sz="2000" dirty="0" smtClean="0">
                <a:latin typeface="+mn-lt"/>
              </a:rPr>
              <a:t>A are the people who tested positive for a disease, and it contains 25 people.</a:t>
            </a:r>
          </a:p>
          <a:p>
            <a:pPr algn="l">
              <a:lnSpc>
                <a:spcPct val="120000"/>
              </a:lnSpc>
            </a:pPr>
            <a:endParaRPr lang="en-US" sz="800" dirty="0">
              <a:effectLst/>
              <a:latin typeface="+mn-lt"/>
            </a:endParaRPr>
          </a:p>
          <a:p>
            <a:pPr algn="l">
              <a:lnSpc>
                <a:spcPct val="120000"/>
              </a:lnSpc>
            </a:pPr>
            <a:r>
              <a:rPr lang="en-US" sz="2000" dirty="0" smtClean="0">
                <a:latin typeface="+mn-lt"/>
              </a:rPr>
              <a:t>What is the probability of A?</a:t>
            </a:r>
          </a:p>
          <a:p>
            <a:pPr algn="l">
              <a:lnSpc>
                <a:spcPct val="120000"/>
              </a:lnSpc>
            </a:pPr>
            <a:endParaRPr lang="en-US" sz="800" dirty="0" smtClean="0">
              <a:latin typeface="+mn-lt"/>
            </a:endParaRPr>
          </a:p>
          <a:p>
            <a:pPr algn="l">
              <a:lnSpc>
                <a:spcPct val="120000"/>
              </a:lnSpc>
            </a:pPr>
            <a:r>
              <a:rPr lang="en-US" sz="2000" dirty="0" smtClean="0">
                <a:latin typeface="+mn-lt"/>
              </a:rPr>
              <a:t>|A| - Cardinality, or the # of elements</a:t>
            </a:r>
          </a:p>
          <a:p>
            <a:pPr algn="l">
              <a:lnSpc>
                <a:spcPct val="120000"/>
              </a:lnSpc>
            </a:pPr>
            <a:endParaRPr lang="en-US" sz="800" dirty="0">
              <a:effectLst/>
              <a:latin typeface="+mn-lt"/>
            </a:endParaRPr>
          </a:p>
          <a:p>
            <a:pPr algn="l">
              <a:lnSpc>
                <a:spcPct val="120000"/>
              </a:lnSpc>
            </a:pPr>
            <a:r>
              <a:rPr lang="en-US" sz="2000" dirty="0" smtClean="0">
                <a:latin typeface="+mn-lt"/>
              </a:rPr>
              <a:t>|A|/|U|</a:t>
            </a:r>
          </a:p>
        </p:txBody>
      </p:sp>
      <p:pic>
        <p:nvPicPr>
          <p:cNvPr id="2" name="Picture 1"/>
          <p:cNvPicPr>
            <a:picLocks noChangeAspect="1"/>
          </p:cNvPicPr>
          <p:nvPr/>
        </p:nvPicPr>
        <p:blipFill>
          <a:blip r:embed="rId3"/>
          <a:stretch>
            <a:fillRect/>
          </a:stretch>
        </p:blipFill>
        <p:spPr>
          <a:xfrm>
            <a:off x="434428" y="1028700"/>
            <a:ext cx="3637509" cy="3771900"/>
          </a:xfrm>
          <a:prstGeom prst="rect">
            <a:avLst/>
          </a:prstGeom>
        </p:spPr>
      </p:pic>
    </p:spTree>
    <p:extLst>
      <p:ext uri="{BB962C8B-B14F-4D97-AF65-F5344CB8AC3E}">
        <p14:creationId xmlns:p14="http://schemas.microsoft.com/office/powerpoint/2010/main" val="1826789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9" name="TextBox 8"/>
          <p:cNvSpPr txBox="1"/>
          <p:nvPr/>
        </p:nvSpPr>
        <p:spPr>
          <a:xfrm>
            <a:off x="4452937" y="1931035"/>
            <a:ext cx="4495800" cy="2298065"/>
          </a:xfrm>
          <a:prstGeom prst="rect">
            <a:avLst/>
          </a:prstGeom>
          <a:noFill/>
        </p:spPr>
        <p:txBody>
          <a:bodyPr wrap="square" rtlCol="0">
            <a:spAutoFit/>
          </a:bodyPr>
          <a:lstStyle/>
          <a:p>
            <a:pPr algn="l">
              <a:lnSpc>
                <a:spcPct val="120000"/>
              </a:lnSpc>
            </a:pPr>
            <a:r>
              <a:rPr lang="en-US" sz="2000" dirty="0" smtClean="0">
                <a:latin typeface="+mn-lt"/>
              </a:rPr>
              <a:t>Let’s say we also tested people for disease, and B is the set of people who tested positive for it.</a:t>
            </a:r>
          </a:p>
          <a:p>
            <a:pPr algn="l">
              <a:lnSpc>
                <a:spcPct val="120000"/>
              </a:lnSpc>
            </a:pPr>
            <a:endParaRPr lang="en-US" sz="2000" dirty="0">
              <a:effectLst/>
              <a:latin typeface="+mn-lt"/>
            </a:endParaRPr>
          </a:p>
          <a:p>
            <a:pPr algn="l">
              <a:lnSpc>
                <a:spcPct val="120000"/>
              </a:lnSpc>
            </a:pPr>
            <a:r>
              <a:rPr lang="en-US" sz="2000" dirty="0" smtClean="0">
                <a:effectLst/>
                <a:latin typeface="+mn-lt"/>
              </a:rPr>
              <a:t>B’ – </a:t>
            </a:r>
            <a:r>
              <a:rPr lang="en-US" sz="2000" dirty="0" smtClean="0">
                <a:latin typeface="+mn-lt"/>
              </a:rPr>
              <a:t>set of people who did not test positive for the disease</a:t>
            </a:r>
            <a:endParaRPr lang="en-US" sz="2000" dirty="0">
              <a:effectLst/>
              <a:latin typeface="+mn-lt"/>
            </a:endParaRPr>
          </a:p>
        </p:txBody>
      </p:sp>
      <p:pic>
        <p:nvPicPr>
          <p:cNvPr id="5" name="Picture 4"/>
          <p:cNvPicPr>
            <a:picLocks noChangeAspect="1"/>
          </p:cNvPicPr>
          <p:nvPr/>
        </p:nvPicPr>
        <p:blipFill>
          <a:blip r:embed="rId3"/>
          <a:stretch>
            <a:fillRect/>
          </a:stretch>
        </p:blipFill>
        <p:spPr>
          <a:xfrm>
            <a:off x="414337" y="1255568"/>
            <a:ext cx="3568795" cy="3595832"/>
          </a:xfrm>
          <a:prstGeom prst="rect">
            <a:avLst/>
          </a:prstGeom>
        </p:spPr>
      </p:pic>
    </p:spTree>
    <p:extLst>
      <p:ext uri="{BB962C8B-B14F-4D97-AF65-F5344CB8AC3E}">
        <p14:creationId xmlns:p14="http://schemas.microsoft.com/office/powerpoint/2010/main" val="1826789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9" name="TextBox 8"/>
          <p:cNvSpPr txBox="1"/>
          <p:nvPr/>
        </p:nvSpPr>
        <p:spPr>
          <a:xfrm>
            <a:off x="4452937" y="1854835"/>
            <a:ext cx="4495800" cy="2298065"/>
          </a:xfrm>
          <a:prstGeom prst="rect">
            <a:avLst/>
          </a:prstGeom>
          <a:noFill/>
        </p:spPr>
        <p:txBody>
          <a:bodyPr wrap="square" rtlCol="0">
            <a:spAutoFit/>
          </a:bodyPr>
          <a:lstStyle/>
          <a:p>
            <a:pPr algn="l">
              <a:lnSpc>
                <a:spcPct val="120000"/>
              </a:lnSpc>
            </a:pPr>
            <a:r>
              <a:rPr lang="en-US" sz="2000" dirty="0" smtClean="0">
                <a:latin typeface="+mn-lt"/>
              </a:rPr>
              <a:t>Since both sets of events occurred to the people in the universe, we can overlay them on top of each other.</a:t>
            </a:r>
          </a:p>
          <a:p>
            <a:pPr algn="l">
              <a:lnSpc>
                <a:spcPct val="120000"/>
              </a:lnSpc>
            </a:pPr>
            <a:endParaRPr lang="en-US" sz="2000" dirty="0">
              <a:effectLst/>
              <a:latin typeface="+mn-lt"/>
            </a:endParaRPr>
          </a:p>
          <a:p>
            <a:pPr algn="l">
              <a:lnSpc>
                <a:spcPct val="120000"/>
              </a:lnSpc>
            </a:pPr>
            <a:r>
              <a:rPr lang="en-US" sz="2000" dirty="0" smtClean="0">
                <a:latin typeface="+mn-lt"/>
              </a:rPr>
              <a:t>What do the different segments mean?</a:t>
            </a:r>
          </a:p>
        </p:txBody>
      </p:sp>
      <p:pic>
        <p:nvPicPr>
          <p:cNvPr id="2" name="Picture 1"/>
          <p:cNvPicPr>
            <a:picLocks noChangeAspect="1"/>
          </p:cNvPicPr>
          <p:nvPr/>
        </p:nvPicPr>
        <p:blipFill>
          <a:blip r:embed="rId3"/>
          <a:stretch>
            <a:fillRect/>
          </a:stretch>
        </p:blipFill>
        <p:spPr>
          <a:xfrm>
            <a:off x="490537" y="1257300"/>
            <a:ext cx="3595497" cy="3479800"/>
          </a:xfrm>
          <a:prstGeom prst="rect">
            <a:avLst/>
          </a:prstGeom>
        </p:spPr>
      </p:pic>
    </p:spTree>
    <p:extLst>
      <p:ext uri="{BB962C8B-B14F-4D97-AF65-F5344CB8AC3E}">
        <p14:creationId xmlns:p14="http://schemas.microsoft.com/office/powerpoint/2010/main" val="8211828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9" name="TextBox 8"/>
          <p:cNvSpPr txBox="1"/>
          <p:nvPr/>
        </p:nvSpPr>
        <p:spPr>
          <a:xfrm>
            <a:off x="4452937" y="1028700"/>
            <a:ext cx="4495800" cy="2224199"/>
          </a:xfrm>
          <a:prstGeom prst="rect">
            <a:avLst/>
          </a:prstGeom>
          <a:noFill/>
        </p:spPr>
        <p:txBody>
          <a:bodyPr wrap="square" rtlCol="0">
            <a:spAutoFit/>
          </a:bodyPr>
          <a:lstStyle/>
          <a:p>
            <a:pPr algn="l">
              <a:lnSpc>
                <a:spcPct val="120000"/>
              </a:lnSpc>
            </a:pPr>
            <a:r>
              <a:rPr lang="en-US" sz="2000" dirty="0" smtClean="0">
                <a:latin typeface="+mn-lt"/>
              </a:rPr>
              <a:t>Now let’s put some numbers to it. </a:t>
            </a:r>
          </a:p>
          <a:p>
            <a:pPr algn="l">
              <a:lnSpc>
                <a:spcPct val="120000"/>
              </a:lnSpc>
            </a:pPr>
            <a:endParaRPr lang="en-US" sz="800" dirty="0">
              <a:latin typeface="+mn-lt"/>
            </a:endParaRPr>
          </a:p>
          <a:p>
            <a:pPr algn="l">
              <a:lnSpc>
                <a:spcPct val="120000"/>
              </a:lnSpc>
            </a:pPr>
            <a:r>
              <a:rPr lang="en-US" sz="2000" dirty="0" smtClean="0">
                <a:latin typeface="+mn-lt"/>
              </a:rPr>
              <a:t>AB – known as the </a:t>
            </a:r>
            <a:r>
              <a:rPr lang="en-US" sz="2000" i="1" dirty="0" smtClean="0">
                <a:latin typeface="+mn-lt"/>
              </a:rPr>
              <a:t>intersection</a:t>
            </a:r>
            <a:r>
              <a:rPr lang="en-US" sz="2000" dirty="0" smtClean="0">
                <a:latin typeface="+mn-lt"/>
              </a:rPr>
              <a:t> of    A and B</a:t>
            </a:r>
          </a:p>
          <a:p>
            <a:pPr algn="l">
              <a:lnSpc>
                <a:spcPct val="120000"/>
              </a:lnSpc>
            </a:pPr>
            <a:endParaRPr lang="en-US" sz="800" dirty="0">
              <a:latin typeface="+mn-lt"/>
            </a:endParaRPr>
          </a:p>
          <a:p>
            <a:pPr algn="l">
              <a:lnSpc>
                <a:spcPct val="120000"/>
              </a:lnSpc>
            </a:pPr>
            <a:r>
              <a:rPr lang="en-US" sz="2000" dirty="0" smtClean="0">
                <a:latin typeface="+mn-lt"/>
              </a:rPr>
              <a:t>We can describe the results in a confusion matrix:</a:t>
            </a:r>
          </a:p>
        </p:txBody>
      </p:sp>
      <p:pic>
        <p:nvPicPr>
          <p:cNvPr id="3" name="Picture 2"/>
          <p:cNvPicPr>
            <a:picLocks noChangeAspect="1"/>
          </p:cNvPicPr>
          <p:nvPr/>
        </p:nvPicPr>
        <p:blipFill>
          <a:blip r:embed="rId3"/>
          <a:stretch>
            <a:fillRect/>
          </a:stretch>
        </p:blipFill>
        <p:spPr>
          <a:xfrm>
            <a:off x="414337" y="990600"/>
            <a:ext cx="3916402" cy="4152900"/>
          </a:xfrm>
          <a:prstGeom prst="rect">
            <a:avLst/>
          </a:prstGeom>
        </p:spPr>
      </p:pic>
      <p:pic>
        <p:nvPicPr>
          <p:cNvPr id="5" name="Picture 4"/>
          <p:cNvPicPr>
            <a:picLocks noChangeAspect="1"/>
          </p:cNvPicPr>
          <p:nvPr/>
        </p:nvPicPr>
        <p:blipFill>
          <a:blip r:embed="rId4"/>
          <a:stretch>
            <a:fillRect/>
          </a:stretch>
        </p:blipFill>
        <p:spPr>
          <a:xfrm>
            <a:off x="5062537" y="3543300"/>
            <a:ext cx="2836863" cy="1466079"/>
          </a:xfrm>
          <a:prstGeom prst="rect">
            <a:avLst/>
          </a:prstGeom>
        </p:spPr>
      </p:pic>
    </p:spTree>
    <p:extLst>
      <p:ext uri="{BB962C8B-B14F-4D97-AF65-F5344CB8AC3E}">
        <p14:creationId xmlns:p14="http://schemas.microsoft.com/office/powerpoint/2010/main" val="34831750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9" name="TextBox 8"/>
          <p:cNvSpPr txBox="1"/>
          <p:nvPr/>
        </p:nvSpPr>
        <p:spPr>
          <a:xfrm>
            <a:off x="4452937" y="1028700"/>
            <a:ext cx="4495800" cy="3334246"/>
          </a:xfrm>
          <a:prstGeom prst="rect">
            <a:avLst/>
          </a:prstGeom>
          <a:noFill/>
        </p:spPr>
        <p:txBody>
          <a:bodyPr wrap="square" rtlCol="0">
            <a:spAutoFit/>
          </a:bodyPr>
          <a:lstStyle/>
          <a:p>
            <a:pPr algn="l">
              <a:lnSpc>
                <a:spcPct val="120000"/>
              </a:lnSpc>
            </a:pPr>
            <a:r>
              <a:rPr lang="en-US" sz="1600" dirty="0" smtClean="0">
                <a:latin typeface="+mn-lt"/>
              </a:rPr>
              <a:t>Questions:</a:t>
            </a:r>
          </a:p>
          <a:p>
            <a:pPr marL="457200" indent="-457200" algn="l">
              <a:lnSpc>
                <a:spcPct val="120000"/>
              </a:lnSpc>
              <a:buAutoNum type="arabicPeriod"/>
            </a:pPr>
            <a:r>
              <a:rPr lang="en-US" sz="1600" dirty="0" smtClean="0">
                <a:latin typeface="+mn-lt"/>
              </a:rPr>
              <a:t>What is the probability of developing cancer?</a:t>
            </a:r>
          </a:p>
          <a:p>
            <a:pPr marL="457200" indent="-457200" algn="l">
              <a:lnSpc>
                <a:spcPct val="120000"/>
              </a:lnSpc>
              <a:buAutoNum type="arabicPeriod"/>
            </a:pPr>
            <a:r>
              <a:rPr lang="en-US" sz="1600" dirty="0" smtClean="0">
                <a:latin typeface="+mn-lt"/>
              </a:rPr>
              <a:t>What is the probability of having cancer given a + test result?</a:t>
            </a:r>
          </a:p>
          <a:p>
            <a:pPr marL="457200" indent="-457200" algn="l">
              <a:lnSpc>
                <a:spcPct val="120000"/>
              </a:lnSpc>
              <a:buAutoNum type="arabicPeriod"/>
            </a:pPr>
            <a:r>
              <a:rPr lang="en-US" sz="1600" dirty="0" err="1" smtClean="0">
                <a:latin typeface="+mn-lt"/>
              </a:rPr>
              <a:t>Prob</a:t>
            </a:r>
            <a:r>
              <a:rPr lang="en-US" sz="1600" dirty="0" smtClean="0">
                <a:latin typeface="+mn-lt"/>
              </a:rPr>
              <a:t> of a + test result given you have cancer?</a:t>
            </a:r>
          </a:p>
          <a:p>
            <a:pPr algn="l">
              <a:lnSpc>
                <a:spcPct val="120000"/>
              </a:lnSpc>
            </a:pPr>
            <a:endParaRPr lang="en-US" sz="1600" dirty="0">
              <a:latin typeface="+mn-lt"/>
            </a:endParaRPr>
          </a:p>
          <a:p>
            <a:pPr algn="l">
              <a:lnSpc>
                <a:spcPct val="120000"/>
              </a:lnSpc>
            </a:pPr>
            <a:r>
              <a:rPr lang="en-US" sz="1600" dirty="0" smtClean="0">
                <a:latin typeface="+mn-lt"/>
              </a:rPr>
              <a:t>Conditional Probability – </a:t>
            </a:r>
            <a:r>
              <a:rPr lang="en-US" sz="1600" dirty="0" err="1" smtClean="0">
                <a:latin typeface="+mn-lt"/>
              </a:rPr>
              <a:t>Prob</a:t>
            </a:r>
            <a:r>
              <a:rPr lang="en-US" sz="1600" dirty="0" smtClean="0">
                <a:latin typeface="+mn-lt"/>
              </a:rPr>
              <a:t> of one event given another. Written as </a:t>
            </a:r>
          </a:p>
          <a:p>
            <a:pPr algn="l">
              <a:lnSpc>
                <a:spcPct val="120000"/>
              </a:lnSpc>
            </a:pPr>
            <a:r>
              <a:rPr lang="en-US" sz="1600" dirty="0" smtClean="0">
                <a:latin typeface="+mn-lt"/>
              </a:rPr>
              <a:t>P(A|B) = P(AB)/P(B)</a:t>
            </a:r>
            <a:endParaRPr lang="en-US" sz="1600" dirty="0">
              <a:latin typeface="+mn-lt"/>
            </a:endParaRPr>
          </a:p>
        </p:txBody>
      </p:sp>
      <p:pic>
        <p:nvPicPr>
          <p:cNvPr id="3" name="Picture 2"/>
          <p:cNvPicPr>
            <a:picLocks noChangeAspect="1"/>
          </p:cNvPicPr>
          <p:nvPr/>
        </p:nvPicPr>
        <p:blipFill>
          <a:blip r:embed="rId3"/>
          <a:stretch>
            <a:fillRect/>
          </a:stretch>
        </p:blipFill>
        <p:spPr>
          <a:xfrm>
            <a:off x="414337" y="990600"/>
            <a:ext cx="3916402" cy="4152900"/>
          </a:xfrm>
          <a:prstGeom prst="rect">
            <a:avLst/>
          </a:prstGeom>
        </p:spPr>
      </p:pic>
    </p:spTree>
    <p:extLst>
      <p:ext uri="{BB962C8B-B14F-4D97-AF65-F5344CB8AC3E}">
        <p14:creationId xmlns:p14="http://schemas.microsoft.com/office/powerpoint/2010/main" val="11796674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16328</TotalTime>
  <Pages>0</Pages>
  <Words>1523</Words>
  <Characters>0</Characters>
  <Application>Microsoft Macintosh PowerPoint</Application>
  <PresentationFormat>Custom</PresentationFormat>
  <Lines>0</Lines>
  <Paragraphs>257</Paragraphs>
  <Slides>30</Slides>
  <Notes>30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GA_Instructor_Template_Deck</vt:lpstr>
      <vt:lpstr>Agenda</vt:lpstr>
      <vt:lpstr>Equation</vt:lpstr>
      <vt:lpstr>DATA SCIENCE class x: naive bayes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Joel Witten</cp:lastModifiedBy>
  <cp:revision>2305</cp:revision>
  <cp:lastPrinted>2013-03-31T16:37:02Z</cp:lastPrinted>
  <dcterms:modified xsi:type="dcterms:W3CDTF">2015-12-22T23:00:04Z</dcterms:modified>
</cp:coreProperties>
</file>