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2"/>
  </p:notesMasterIdLst>
  <p:sldIdLst>
    <p:sldId id="258" r:id="rId3"/>
    <p:sldId id="557" r:id="rId4"/>
    <p:sldId id="509" r:id="rId5"/>
    <p:sldId id="558" r:id="rId6"/>
    <p:sldId id="559" r:id="rId7"/>
    <p:sldId id="574" r:id="rId8"/>
    <p:sldId id="560" r:id="rId9"/>
    <p:sldId id="561" r:id="rId10"/>
    <p:sldId id="562" r:id="rId11"/>
    <p:sldId id="565" r:id="rId12"/>
    <p:sldId id="566" r:id="rId13"/>
    <p:sldId id="563" r:id="rId14"/>
    <p:sldId id="567" r:id="rId15"/>
    <p:sldId id="568" r:id="rId16"/>
    <p:sldId id="569" r:id="rId17"/>
    <p:sldId id="570" r:id="rId18"/>
    <p:sldId id="571" r:id="rId19"/>
    <p:sldId id="572" r:id="rId20"/>
    <p:sldId id="573" r:id="rId2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80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9431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7000" dirty="0" smtClean="0"/>
              <a:t>DATA SCIENCE class </a:t>
            </a:r>
            <a:r>
              <a:rPr lang="en-US" sz="7000" dirty="0" smtClean="0"/>
              <a:t>Xv: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en-US" sz="7000" dirty="0" smtClean="0"/>
              <a:t>natural language processing</a:t>
            </a:r>
            <a:endParaRPr lang="en-US" sz="7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Natural language processing - tokenization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From Wall Street Journal (1988):</a:t>
            </a:r>
          </a:p>
          <a:p>
            <a:pPr algn="l"/>
            <a:endParaRPr lang="en-US" sz="1800" dirty="0">
              <a:latin typeface="+mn-lt"/>
            </a:endParaRPr>
          </a:p>
          <a:p>
            <a:r>
              <a:rPr lang="en-US" sz="1800" i="1" dirty="0" smtClean="0">
                <a:latin typeface="+mn-lt"/>
              </a:rPr>
              <a:t>“</a:t>
            </a:r>
            <a:r>
              <a:rPr lang="en-US" sz="1800" i="1" dirty="0" err="1" smtClean="0">
                <a:latin typeface="+mn-lt"/>
              </a:rPr>
              <a:t>Clairson</a:t>
            </a:r>
            <a:r>
              <a:rPr lang="en-US" sz="1800" i="1" dirty="0" smtClean="0">
                <a:latin typeface="+mn-lt"/>
              </a:rPr>
              <a:t> International Corp. said it expects to report a net loss for its second quarter ended March 26 and doesn’t expect to meet analysts’ profit estimates of $3.9 to $4 million, or 76 cents a share to 79 cents a share, for its year ending Sept. 24.”</a:t>
            </a:r>
          </a:p>
          <a:p>
            <a:endParaRPr lang="en-US" sz="1800" i="1" dirty="0">
              <a:latin typeface="+mn-lt"/>
            </a:endParaRPr>
          </a:p>
          <a:p>
            <a:pPr algn="l"/>
            <a:r>
              <a:rPr lang="en-US" sz="1800" dirty="0" smtClean="0">
                <a:latin typeface="+mn-lt"/>
              </a:rPr>
              <a:t>Couple of interesting features: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latin typeface="+mn-lt"/>
              </a:rPr>
              <a:t>Use of periods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latin typeface="+mn-lt"/>
              </a:rPr>
              <a:t>Use of apostrophes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latin typeface="+mn-lt"/>
              </a:rPr>
              <a:t>How should we tokenize “76 cents a share”</a:t>
            </a:r>
          </a:p>
          <a:p>
            <a:pPr algn="l"/>
            <a:endParaRPr lang="en-US" sz="1800" dirty="0" smtClean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00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Natural language processing - tokenization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9363075" cy="1199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737" y="23241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err="1" smtClean="0">
                <a:latin typeface="+mn-lt"/>
              </a:rPr>
              <a:t>CountVectorizer</a:t>
            </a:r>
            <a:r>
              <a:rPr lang="en-US" sz="1800" dirty="0" smtClean="0">
                <a:latin typeface="+mn-lt"/>
              </a:rPr>
              <a:t>()’s </a:t>
            </a:r>
            <a:r>
              <a:rPr lang="en-US" sz="1800" dirty="0" err="1" smtClean="0">
                <a:latin typeface="+mn-lt"/>
              </a:rPr>
              <a:t>tokenizer</a:t>
            </a:r>
            <a:r>
              <a:rPr lang="en-US" sz="1800" dirty="0" smtClean="0">
                <a:latin typeface="+mn-lt"/>
              </a:rPr>
              <a:t> defaults to a regular expression (?u)\b\w\w+\b which says find pairs of two or more </a:t>
            </a:r>
            <a:r>
              <a:rPr lang="en-US" sz="1800" b="1" dirty="0" smtClean="0">
                <a:latin typeface="+mn-lt"/>
              </a:rPr>
              <a:t>word characters</a:t>
            </a:r>
            <a:r>
              <a:rPr lang="en-US" sz="1800" dirty="0" smtClean="0">
                <a:latin typeface="+mn-lt"/>
              </a:rPr>
              <a:t> separated by </a:t>
            </a:r>
            <a:r>
              <a:rPr lang="en-US" sz="1800" b="1" dirty="0" smtClean="0">
                <a:latin typeface="+mn-lt"/>
              </a:rPr>
              <a:t>non word characters.</a:t>
            </a:r>
          </a:p>
          <a:p>
            <a:pPr algn="l"/>
            <a:endParaRPr lang="en-US" sz="1800" b="1" dirty="0">
              <a:latin typeface="+mn-lt"/>
            </a:endParaRPr>
          </a:p>
          <a:p>
            <a:pPr algn="l"/>
            <a:r>
              <a:rPr lang="en-US" sz="1800" dirty="0" smtClean="0">
                <a:latin typeface="+mn-lt"/>
              </a:rPr>
              <a:t>This means it will: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latin typeface="+mn-lt"/>
              </a:rPr>
              <a:t>Drop one letter words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latin typeface="+mn-lt"/>
              </a:rPr>
              <a:t>Separate They’re -&gt; (they) (re)</a:t>
            </a:r>
          </a:p>
        </p:txBody>
      </p:sp>
    </p:spTree>
    <p:extLst>
      <p:ext uri="{BB962C8B-B14F-4D97-AF65-F5344CB8AC3E}">
        <p14:creationId xmlns:p14="http://schemas.microsoft.com/office/powerpoint/2010/main" val="320592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– syntactic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536700"/>
            <a:ext cx="5270500" cy="330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37" y="2019300"/>
            <a:ext cx="3536085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1137" y="11049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 shot an elephant in my pajamas.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506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– Semantic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Semantic Analysis: This involves understand the roles of the various words.</a:t>
            </a:r>
            <a:endParaRPr lang="en-US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737" y="21717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 smtClean="0">
                <a:latin typeface="+mn-lt"/>
              </a:rPr>
              <a:t>The thieves stole painting from the museum. They were subsequently sold.</a:t>
            </a:r>
          </a:p>
          <a:p>
            <a:pPr algn="l"/>
            <a:endParaRPr lang="en-US" sz="1800" i="1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The thieves stole painting from the museum. They were subsequently </a:t>
            </a:r>
            <a:r>
              <a:rPr lang="en-US" sz="1800" i="1" dirty="0" smtClean="0">
                <a:latin typeface="+mn-lt"/>
              </a:rPr>
              <a:t>caught.</a:t>
            </a:r>
          </a:p>
          <a:p>
            <a:pPr algn="l"/>
            <a:endParaRPr lang="en-US" sz="1800" i="1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The thieves stole painting from the museum. They were subsequently </a:t>
            </a:r>
            <a:r>
              <a:rPr lang="en-US" sz="1800" i="1" dirty="0" smtClean="0">
                <a:latin typeface="+mn-lt"/>
              </a:rPr>
              <a:t>found.</a:t>
            </a:r>
            <a:endParaRPr lang="en-US" sz="1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8382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– for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Basic classification tasks – Grammatical Structure is not as important.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dirty="0" smtClean="0">
                <a:latin typeface="+mn-lt"/>
              </a:rPr>
              <a:t>Tokenization – breaking up of stories into sentences, and sentences into words. 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dirty="0" smtClean="0">
                <a:latin typeface="+mn-lt"/>
              </a:rPr>
              <a:t>What do we now do with the words?</a:t>
            </a:r>
          </a:p>
        </p:txBody>
      </p:sp>
    </p:spTree>
    <p:extLst>
      <p:ext uri="{BB962C8B-B14F-4D97-AF65-F5344CB8AC3E}">
        <p14:creationId xmlns:p14="http://schemas.microsoft.com/office/powerpoint/2010/main" val="2791204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– for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Stemming and Lemmatization – Goal is to reduce inflectional forms and sometimes derivationally related forms of a word to a common base form.</a:t>
            </a:r>
          </a:p>
          <a:p>
            <a:pPr algn="l"/>
            <a:endParaRPr lang="en-US" sz="2000" dirty="0" smtClean="0">
              <a:latin typeface="+mn-lt"/>
            </a:endParaRPr>
          </a:p>
          <a:p>
            <a:pPr algn="l"/>
            <a:r>
              <a:rPr lang="en-US" sz="2000" dirty="0" smtClean="0">
                <a:latin typeface="+mn-lt"/>
              </a:rPr>
              <a:t>Am, are, is -&gt; be</a:t>
            </a:r>
          </a:p>
          <a:p>
            <a:pPr algn="l"/>
            <a:r>
              <a:rPr lang="en-US" sz="2000" dirty="0" smtClean="0">
                <a:latin typeface="+mn-lt"/>
              </a:rPr>
              <a:t>Car, cars, car’s, cars’ -&gt; car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dirty="0" smtClean="0">
                <a:latin typeface="+mn-lt"/>
              </a:rPr>
              <a:t>Example:</a:t>
            </a:r>
          </a:p>
          <a:p>
            <a:pPr algn="l"/>
            <a:r>
              <a:rPr lang="en-US" sz="2000" i="1" dirty="0" smtClean="0">
                <a:latin typeface="+mn-lt"/>
              </a:rPr>
              <a:t>The boy’s cars are different colors -&gt;</a:t>
            </a:r>
          </a:p>
          <a:p>
            <a:pPr algn="l"/>
            <a:r>
              <a:rPr lang="en-US" sz="2000" i="1" dirty="0" smtClean="0">
                <a:latin typeface="+mn-lt"/>
              </a:rPr>
              <a:t>The boy car be differ color</a:t>
            </a:r>
            <a:endParaRPr lang="en-US" sz="2000" i="1" dirty="0">
              <a:latin typeface="+mn-lt"/>
            </a:endParaRPr>
          </a:p>
          <a:p>
            <a:pPr algn="l"/>
            <a:endParaRPr lang="en-US" sz="2000" dirty="0" smtClean="0">
              <a:latin typeface="+mn-lt"/>
            </a:endParaRPr>
          </a:p>
          <a:p>
            <a:pPr algn="l"/>
            <a:endParaRPr lang="en-US" sz="2000" dirty="0" smtClean="0">
              <a:latin typeface="+mn-lt"/>
            </a:endParaRPr>
          </a:p>
          <a:p>
            <a:pPr algn="l"/>
            <a:endParaRPr lang="en-US" sz="2000" dirty="0">
              <a:latin typeface="+mn-lt"/>
            </a:endParaRPr>
          </a:p>
          <a:p>
            <a:pPr algn="l"/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5703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– for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Porter’s Stemmer – most common algorithm for stemming English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endParaRPr lang="en-US" sz="20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2171700"/>
            <a:ext cx="5181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6200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– stemming </a:t>
            </a:r>
            <a:r>
              <a:rPr lang="en-US" dirty="0" err="1" smtClean="0"/>
              <a:t>vs</a:t>
            </a:r>
            <a:r>
              <a:rPr lang="en-US" dirty="0" smtClean="0"/>
              <a:t> lemmatization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Stemming generally just cuts off the sends of words.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 err="1" smtClean="0">
                <a:latin typeface="+mn-lt"/>
              </a:rPr>
              <a:t>Lemmatizer</a:t>
            </a:r>
            <a:r>
              <a:rPr lang="en-US" sz="1800" dirty="0" smtClean="0">
                <a:latin typeface="+mn-lt"/>
              </a:rPr>
              <a:t> (from </a:t>
            </a:r>
            <a:r>
              <a:rPr lang="en-US" sz="1800" dirty="0" err="1" smtClean="0">
                <a:latin typeface="+mn-lt"/>
              </a:rPr>
              <a:t>nltk</a:t>
            </a:r>
            <a:r>
              <a:rPr lang="en-US" sz="1800" dirty="0" smtClean="0">
                <a:latin typeface="+mn-lt"/>
              </a:rPr>
              <a:t>) – Doing things properly with the use of a vocabulary and morphological analysis of words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 smtClean="0">
                <a:latin typeface="+mn-lt"/>
              </a:rPr>
              <a:t>Stemmer: wolves -&gt; </a:t>
            </a:r>
            <a:r>
              <a:rPr lang="en-US" sz="1800" dirty="0" err="1" smtClean="0">
                <a:latin typeface="+mn-lt"/>
              </a:rPr>
              <a:t>wolv</a:t>
            </a:r>
            <a:endParaRPr lang="en-US" sz="1800" dirty="0" smtClean="0">
              <a:latin typeface="+mn-lt"/>
            </a:endParaRPr>
          </a:p>
          <a:p>
            <a:pPr algn="l"/>
            <a:r>
              <a:rPr lang="en-US" sz="1800" dirty="0" err="1" smtClean="0">
                <a:latin typeface="+mn-lt"/>
              </a:rPr>
              <a:t>Lemmatizer</a:t>
            </a:r>
            <a:r>
              <a:rPr lang="en-US" sz="1800" dirty="0" smtClean="0">
                <a:latin typeface="+mn-lt"/>
              </a:rPr>
              <a:t>: wolves -&gt; wolf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5724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6200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– n-grams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Tokenization breaks sentences up into individual words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b="1" dirty="0" smtClean="0">
                <a:latin typeface="+mn-lt"/>
              </a:rPr>
              <a:t>N-grams – </a:t>
            </a:r>
            <a:r>
              <a:rPr lang="en-US" sz="1800" dirty="0" smtClean="0">
                <a:latin typeface="+mn-lt"/>
              </a:rPr>
              <a:t>sequence of 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consecutive items</a:t>
            </a:r>
          </a:p>
          <a:p>
            <a:pPr algn="l"/>
            <a:endParaRPr lang="en-US" sz="1800" b="1" dirty="0">
              <a:latin typeface="+mn-lt"/>
            </a:endParaRPr>
          </a:p>
          <a:p>
            <a:pPr algn="l"/>
            <a:r>
              <a:rPr lang="en-US" sz="1800" b="1" dirty="0" smtClean="0">
                <a:latin typeface="+mn-lt"/>
              </a:rPr>
              <a:t>Benefits: </a:t>
            </a:r>
            <a:r>
              <a:rPr lang="en-US" sz="1800" dirty="0" smtClean="0">
                <a:latin typeface="+mn-lt"/>
              </a:rPr>
              <a:t>Simplicity, effective in modeling language</a:t>
            </a:r>
            <a:endParaRPr lang="en-US" sz="18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347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6200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–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8153400" cy="3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err="1" smtClean="0">
                <a:latin typeface="+mn-lt"/>
              </a:rPr>
              <a:t>Countvectorizer</a:t>
            </a:r>
            <a:r>
              <a:rPr lang="en-US" sz="1800" dirty="0" smtClean="0">
                <a:latin typeface="+mn-lt"/>
              </a:rPr>
              <a:t>() counts the number of occurrences of every word. Some words may have really high counts (“and”, “the”, </a:t>
            </a:r>
            <a:r>
              <a:rPr lang="en-US" sz="1800" dirty="0" err="1" smtClean="0">
                <a:latin typeface="+mn-lt"/>
              </a:rPr>
              <a:t>etc</a:t>
            </a:r>
            <a:r>
              <a:rPr lang="en-US" sz="1800" dirty="0" smtClean="0">
                <a:latin typeface="+mn-lt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We may want to weigh lower the weight on some words that occur frequently, so we can use the </a:t>
            </a:r>
            <a:r>
              <a:rPr lang="en-US" sz="1800" dirty="0" err="1" smtClean="0">
                <a:latin typeface="+mn-lt"/>
              </a:rPr>
              <a:t>TfidfVectorizer</a:t>
            </a:r>
            <a:r>
              <a:rPr lang="en-US" sz="1800" dirty="0" smtClean="0">
                <a:latin typeface="+mn-lt"/>
              </a:rPr>
              <a:t>()</a:t>
            </a:r>
          </a:p>
          <a:p>
            <a:pPr algn="l">
              <a:lnSpc>
                <a:spcPct val="120000"/>
              </a:lnSpc>
            </a:pPr>
            <a:endParaRPr lang="en-US" sz="5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latin typeface="+mn-lt"/>
              </a:rPr>
              <a:t>tf</a:t>
            </a:r>
            <a:r>
              <a:rPr lang="en-US" sz="1800" baseline="-25000" dirty="0" err="1" smtClean="0">
                <a:latin typeface="+mn-lt"/>
              </a:rPr>
              <a:t>t,d</a:t>
            </a:r>
            <a:r>
              <a:rPr lang="en-US" sz="1800" dirty="0" smtClean="0">
                <a:latin typeface="+mn-lt"/>
              </a:rPr>
              <a:t>*</a:t>
            </a:r>
            <a:r>
              <a:rPr lang="en-US" sz="1800" dirty="0" err="1" smtClean="0">
                <a:latin typeface="+mn-lt"/>
              </a:rPr>
              <a:t>idf</a:t>
            </a:r>
            <a:r>
              <a:rPr lang="en-US" sz="1800" baseline="-25000" dirty="0" err="1" smtClean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latin typeface="+mn-lt"/>
              </a:rPr>
              <a:t>Idf</a:t>
            </a:r>
            <a:r>
              <a:rPr lang="en-US" sz="1800" baseline="-25000" dirty="0" err="1" smtClean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 = log(N/</a:t>
            </a:r>
            <a:r>
              <a:rPr lang="en-US" sz="1800" dirty="0" err="1" smtClean="0">
                <a:latin typeface="+mn-lt"/>
              </a:rPr>
              <a:t>df</a:t>
            </a:r>
            <a:r>
              <a:rPr lang="en-US" sz="1800" baseline="-25000" dirty="0" err="1" smtClean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800" baseline="-25000" dirty="0">
              <a:latin typeface="+mn-lt"/>
            </a:endParaRPr>
          </a:p>
          <a:p>
            <a:pPr algn="l">
              <a:lnSpc>
                <a:spcPct val="120000"/>
              </a:lnSpc>
            </a:pPr>
            <a:endParaRPr lang="en-US" sz="1800" baseline="-25000" dirty="0" smtClean="0">
              <a:latin typeface="+mn-lt"/>
            </a:endParaRPr>
          </a:p>
          <a:p>
            <a:pPr algn="l">
              <a:lnSpc>
                <a:spcPct val="120000"/>
              </a:lnSpc>
            </a:pP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7560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181100"/>
            <a:ext cx="7391400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Interview question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Exit </a:t>
            </a:r>
            <a:r>
              <a:rPr lang="en-US" sz="1800" dirty="0" smtClean="0">
                <a:latin typeface="+mn-lt"/>
              </a:rPr>
              <a:t>ticket</a:t>
            </a:r>
            <a:endParaRPr lang="en-US" sz="1800" dirty="0" smtClean="0">
              <a:latin typeface="+mn-lt"/>
            </a:endParaRP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Natural language processing 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Natural Language Pipeline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649879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1811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What does a support vector machine do?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 smtClean="0">
                <a:latin typeface="+mn-lt"/>
              </a:rPr>
              <a:t>What is C in the support vector machine algorithm?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 smtClean="0">
                <a:latin typeface="+mn-lt"/>
              </a:rPr>
              <a:t>What is a kernel function?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 smtClean="0">
                <a:latin typeface="+mn-lt"/>
              </a:rPr>
              <a:t>What are Pipelines in </a:t>
            </a:r>
            <a:r>
              <a:rPr lang="en-US" sz="1800" dirty="0" err="1" smtClean="0">
                <a:latin typeface="+mn-lt"/>
              </a:rPr>
              <a:t>sklearn</a:t>
            </a:r>
            <a:r>
              <a:rPr lang="en-US" sz="1800" dirty="0" smtClean="0">
                <a:latin typeface="+mn-lt"/>
              </a:rPr>
              <a:t>?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Exit ticket questions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181100"/>
            <a:ext cx="7391400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When should I use SVM?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When to use Pipelines in the real world?</a:t>
            </a:r>
            <a:endParaRPr lang="en-US" sz="1800" dirty="0" smtClean="0">
              <a:latin typeface="+mn-lt"/>
            </a:endParaRP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Example when you used SVM and Pipelines?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Which type of kernel should we use?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Which classifier to try first?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027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Installing </a:t>
            </a:r>
            <a:r>
              <a:rPr lang="en-US" dirty="0" err="1" smtClean="0"/>
              <a:t>nltk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37" y="1638300"/>
            <a:ext cx="4521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13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181100"/>
            <a:ext cx="7391400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Natural language processing is the design and implementation of computational machinery that communicates with humans using natural language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1161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181100"/>
            <a:ext cx="739140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Common domains in NLP: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Machine translation – from one language to another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Message understanding systems (from newspapers, </a:t>
            </a:r>
            <a:r>
              <a:rPr lang="en-US" sz="1800" dirty="0" err="1" smtClean="0">
                <a:latin typeface="+mn-lt"/>
              </a:rPr>
              <a:t>etc</a:t>
            </a:r>
            <a:r>
              <a:rPr lang="en-US" sz="1800" dirty="0" smtClean="0">
                <a:latin typeface="+mn-lt"/>
              </a:rPr>
              <a:t>)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Front end for databases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85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1028700"/>
            <a:ext cx="2260600" cy="37708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95937" y="4821079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Handbook on Natural Language Processing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1400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Natural language processing - tokenization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" y="12573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Tokenization &amp; Sentence Segmentation: This process involves splitting text into sentences, and then the sentences into individual words.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Difficulties: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 all languages deliver words neatly delimited by spaces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What do with conjugations such as: I’m, they’re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How do you know when a sentence ends?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Corpus dependence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7553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24317</TotalTime>
  <Pages>0</Pages>
  <Words>744</Words>
  <Characters>0</Characters>
  <Application>Microsoft Macintosh PowerPoint</Application>
  <PresentationFormat>Custom</PresentationFormat>
  <Lines>0</Lines>
  <Paragraphs>141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GA_Instructor_Template_Deck</vt:lpstr>
      <vt:lpstr>Agenda</vt:lpstr>
      <vt:lpstr>DATA SCIENCE class Xv: 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Joel Witten</cp:lastModifiedBy>
  <cp:revision>2391</cp:revision>
  <cp:lastPrinted>2013-03-31T16:37:02Z</cp:lastPrinted>
  <dcterms:modified xsi:type="dcterms:W3CDTF">2016-01-19T14:05:15Z</dcterms:modified>
</cp:coreProperties>
</file>