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2"/>
  </p:notesMasterIdLst>
  <p:sldIdLst>
    <p:sldId id="256" r:id="rId2"/>
    <p:sldId id="261" r:id="rId3"/>
    <p:sldId id="257" r:id="rId4"/>
    <p:sldId id="301" r:id="rId5"/>
    <p:sldId id="302" r:id="rId6"/>
    <p:sldId id="278" r:id="rId7"/>
    <p:sldId id="259" r:id="rId8"/>
    <p:sldId id="304" r:id="rId9"/>
    <p:sldId id="305" r:id="rId10"/>
    <p:sldId id="307" r:id="rId11"/>
    <p:sldId id="308" r:id="rId12"/>
    <p:sldId id="309" r:id="rId13"/>
    <p:sldId id="310" r:id="rId14"/>
    <p:sldId id="312" r:id="rId15"/>
    <p:sldId id="311" r:id="rId16"/>
    <p:sldId id="313" r:id="rId17"/>
    <p:sldId id="314" r:id="rId18"/>
    <p:sldId id="315" r:id="rId19"/>
    <p:sldId id="262" r:id="rId20"/>
    <p:sldId id="319" r:id="rId21"/>
    <p:sldId id="321" r:id="rId22"/>
    <p:sldId id="322" r:id="rId23"/>
    <p:sldId id="306" r:id="rId24"/>
    <p:sldId id="323" r:id="rId25"/>
    <p:sldId id="316" r:id="rId26"/>
    <p:sldId id="324" r:id="rId27"/>
    <p:sldId id="325" r:id="rId28"/>
    <p:sldId id="326" r:id="rId29"/>
    <p:sldId id="327" r:id="rId30"/>
    <p:sldId id="328" r:id="rId31"/>
  </p:sldIdLst>
  <p:sldSz cx="9144000" cy="5143500" type="screen16x9"/>
  <p:notesSz cx="6858000" cy="9144000"/>
  <p:embeddedFontLst>
    <p:embeddedFont>
      <p:font typeface="Anaheim" panose="020B0604020202020204" charset="0"/>
      <p:regular r:id="rId33"/>
    </p:embeddedFont>
    <p:embeddedFont>
      <p:font typeface="Nunito Light" pitchFamily="2" charset="-52"/>
      <p:regular r:id="rId34"/>
      <p:italic r:id="rId35"/>
    </p:embeddedFont>
    <p:embeddedFont>
      <p:font typeface="Overpass Mono" panose="020B0604020202020204" charset="-52"/>
      <p:regular r:id="rId36"/>
      <p:bold r:id="rId37"/>
    </p:embeddedFont>
    <p:embeddedFont>
      <p:font typeface="Raleway SemiBold" pitchFamily="2" charset="-52"/>
      <p:bold r:id="rId38"/>
      <p:boldItalic r:id="rId39"/>
    </p:embeddedFont>
    <p:embeddedFont>
      <p:font typeface="Roboto" panose="02000000000000000000" pitchFamily="2" charset="0"/>
      <p:regular r:id="rId40"/>
      <p:bold r:id="rId41"/>
      <p:italic r:id="rId42"/>
      <p:boldItalic r:id="rId43"/>
    </p:embeddedFont>
    <p:embeddedFont>
      <p:font typeface="Roboto Condensed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851861-A2C9-4B97-AC4A-330C0C75DAAB}">
  <a:tblStyle styleId="{D3851861-A2C9-4B97-AC4A-330C0C75DA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EF316C-5897-4DED-9950-3B06262091B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8535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91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52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866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934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3837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5056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5725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953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496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38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622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110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4621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361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661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3454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3684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28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678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422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60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255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12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9" r:id="rId4"/>
    <p:sldLayoutId id="2147483663" r:id="rId5"/>
    <p:sldLayoutId id="2147483665"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23109"/>
            <a:ext cx="8520600" cy="1783154"/>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HK" sz="6000" dirty="0"/>
              <a:t>Program Manual</a:t>
            </a:r>
            <a:br>
              <a:rPr lang="en-HK" sz="6000" dirty="0"/>
            </a:br>
            <a:r>
              <a:rPr lang="en-HK" sz="6000" dirty="0"/>
              <a:t>Of BookShelf App</a:t>
            </a:r>
            <a:endParaRPr sz="6000" dirty="0"/>
          </a:p>
        </p:txBody>
      </p:sp>
      <p:sp>
        <p:nvSpPr>
          <p:cNvPr id="335" name="Google Shape;335;p27"/>
          <p:cNvSpPr txBox="1">
            <a:spLocks noGrp="1"/>
          </p:cNvSpPr>
          <p:nvPr>
            <p:ph type="subTitle" idx="1"/>
          </p:nvPr>
        </p:nvSpPr>
        <p:spPr>
          <a:xfrm>
            <a:off x="769050" y="3396100"/>
            <a:ext cx="8305677" cy="476245"/>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Go for quality books with our desktop app “BookShelf”</a:t>
            </a:r>
            <a:endParaRPr lang="ru-RU"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3C572D84-9CCC-487C-95C2-3D639BDCE8A4}"/>
              </a:ext>
            </a:extLst>
          </p:cNvPr>
          <p:cNvPicPr>
            <a:picLocks noChangeAspect="1"/>
          </p:cNvPicPr>
          <p:nvPr/>
        </p:nvPicPr>
        <p:blipFill>
          <a:blip r:embed="rId3"/>
          <a:stretch>
            <a:fillRect/>
          </a:stretch>
        </p:blipFill>
        <p:spPr>
          <a:xfrm>
            <a:off x="3746713" y="1175275"/>
            <a:ext cx="5397287" cy="3033412"/>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234013" y="1784346"/>
            <a:ext cx="3512700" cy="9266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У цьому вікні користувач може ознайомиться з інформацією про неї на кшталт її назви, імені її письменника, кількості сторінок, а так само її коротким змістом.</a:t>
            </a:r>
            <a:endParaRPr dirty="0"/>
          </a:p>
        </p:txBody>
      </p:sp>
      <p:sp>
        <p:nvSpPr>
          <p:cNvPr id="362" name="Google Shape;362;p30"/>
          <p:cNvSpPr txBox="1">
            <a:spLocks noGrp="1"/>
          </p:cNvSpPr>
          <p:nvPr>
            <p:ph type="title"/>
          </p:nvPr>
        </p:nvSpPr>
        <p:spPr>
          <a:xfrm>
            <a:off x="209713" y="502800"/>
            <a:ext cx="3561300" cy="979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огляду книги</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1;p30">
            <a:extLst>
              <a:ext uri="{FF2B5EF4-FFF2-40B4-BE49-F238E27FC236}">
                <a16:creationId xmlns:a16="http://schemas.microsoft.com/office/drawing/2014/main" id="{9E017E02-BCBC-43B9-8C4C-EC4FC38210FD}"/>
              </a:ext>
            </a:extLst>
          </p:cNvPr>
          <p:cNvSpPr txBox="1">
            <a:spLocks/>
          </p:cNvSpPr>
          <p:nvPr/>
        </p:nvSpPr>
        <p:spPr>
          <a:xfrm>
            <a:off x="234013" y="2571751"/>
            <a:ext cx="3512700" cy="1737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Ціна книги. Якщо книжка буде зі знижкою, то користувач побачить відповідний знак у каталозі, а також відповідне повідомлення у вікні огляду.</a:t>
            </a:r>
          </a:p>
          <a:p>
            <a:pPr marL="228600" indent="-228600">
              <a:buSzPct val="100000"/>
              <a:buFont typeface="+mj-lt"/>
              <a:buAutoNum type="arabicPeriod"/>
            </a:pPr>
            <a:r>
              <a:rPr lang="uk-UA" sz="1200" dirty="0"/>
              <a:t>Якщо користувач увійшов в обліковий запис, у нього буде можливість додати книжку до свого кошика за допомогою цієї кнопки.</a:t>
            </a:r>
          </a:p>
        </p:txBody>
      </p:sp>
      <p:sp>
        <p:nvSpPr>
          <p:cNvPr id="9" name="Google Shape;361;p30">
            <a:extLst>
              <a:ext uri="{FF2B5EF4-FFF2-40B4-BE49-F238E27FC236}">
                <a16:creationId xmlns:a16="http://schemas.microsoft.com/office/drawing/2014/main" id="{E0BE130B-9CFE-42AC-AD98-B04D4EE68B2D}"/>
              </a:ext>
            </a:extLst>
          </p:cNvPr>
          <p:cNvSpPr txBox="1">
            <a:spLocks/>
          </p:cNvSpPr>
          <p:nvPr/>
        </p:nvSpPr>
        <p:spPr>
          <a:xfrm>
            <a:off x="6153284" y="2763983"/>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DEF0F4B4-88EC-4ABC-A69D-301A6ADEDC86}"/>
              </a:ext>
            </a:extLst>
          </p:cNvPr>
          <p:cNvSpPr txBox="1">
            <a:spLocks/>
          </p:cNvSpPr>
          <p:nvPr/>
        </p:nvSpPr>
        <p:spPr>
          <a:xfrm>
            <a:off x="4760902" y="3456710"/>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Tree>
    <p:extLst>
      <p:ext uri="{BB962C8B-B14F-4D97-AF65-F5344CB8AC3E}">
        <p14:creationId xmlns:p14="http://schemas.microsoft.com/office/powerpoint/2010/main" val="27528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5" name="Рисунок 4">
            <a:extLst>
              <a:ext uri="{FF2B5EF4-FFF2-40B4-BE49-F238E27FC236}">
                <a16:creationId xmlns:a16="http://schemas.microsoft.com/office/drawing/2014/main" id="{0467BAD1-2C3C-4AD2-B240-EDEFE18EE877}"/>
              </a:ext>
            </a:extLst>
          </p:cNvPr>
          <p:cNvPicPr>
            <a:picLocks noChangeAspect="1"/>
          </p:cNvPicPr>
          <p:nvPr/>
        </p:nvPicPr>
        <p:blipFill>
          <a:blip r:embed="rId3"/>
          <a:stretch>
            <a:fillRect/>
          </a:stretch>
        </p:blipFill>
        <p:spPr>
          <a:xfrm>
            <a:off x="6114780" y="635327"/>
            <a:ext cx="2819794" cy="3581900"/>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394753" y="1813697"/>
            <a:ext cx="3740829" cy="7580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Після натискання на кнопку особистого кабінету в головному вікні застосунку, відкриється вікно реєстрації в програмі.</a:t>
            </a:r>
          </a:p>
        </p:txBody>
      </p:sp>
      <p:sp>
        <p:nvSpPr>
          <p:cNvPr id="362" name="Google Shape;362;p30"/>
          <p:cNvSpPr txBox="1">
            <a:spLocks noGrp="1"/>
          </p:cNvSpPr>
          <p:nvPr>
            <p:ph type="title"/>
          </p:nvPr>
        </p:nvSpPr>
        <p:spPr>
          <a:xfrm>
            <a:off x="280598" y="984156"/>
            <a:ext cx="4059666" cy="5052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реєстрації </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61;p30">
            <a:extLst>
              <a:ext uri="{FF2B5EF4-FFF2-40B4-BE49-F238E27FC236}">
                <a16:creationId xmlns:a16="http://schemas.microsoft.com/office/drawing/2014/main" id="{D8B29B7B-EA64-4751-AD1A-7A135566A64D}"/>
              </a:ext>
            </a:extLst>
          </p:cNvPr>
          <p:cNvSpPr txBox="1">
            <a:spLocks/>
          </p:cNvSpPr>
          <p:nvPr/>
        </p:nvSpPr>
        <p:spPr>
          <a:xfrm>
            <a:off x="6277975" y="1246910"/>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1" name="Google Shape;361;p30">
            <a:extLst>
              <a:ext uri="{FF2B5EF4-FFF2-40B4-BE49-F238E27FC236}">
                <a16:creationId xmlns:a16="http://schemas.microsoft.com/office/drawing/2014/main" id="{8CFE816C-4528-4614-A122-1F2A7FADC11D}"/>
              </a:ext>
            </a:extLst>
          </p:cNvPr>
          <p:cNvSpPr txBox="1">
            <a:spLocks/>
          </p:cNvSpPr>
          <p:nvPr/>
        </p:nvSpPr>
        <p:spPr>
          <a:xfrm>
            <a:off x="6790593" y="2867891"/>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2" name="Google Shape;361;p30">
            <a:extLst>
              <a:ext uri="{FF2B5EF4-FFF2-40B4-BE49-F238E27FC236}">
                <a16:creationId xmlns:a16="http://schemas.microsoft.com/office/drawing/2014/main" id="{D4807236-03AC-4278-9116-533F7E352AC8}"/>
              </a:ext>
            </a:extLst>
          </p:cNvPr>
          <p:cNvSpPr txBox="1">
            <a:spLocks/>
          </p:cNvSpPr>
          <p:nvPr/>
        </p:nvSpPr>
        <p:spPr>
          <a:xfrm>
            <a:off x="6797520" y="3207328"/>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3" name="Google Shape;361;p30">
            <a:extLst>
              <a:ext uri="{FF2B5EF4-FFF2-40B4-BE49-F238E27FC236}">
                <a16:creationId xmlns:a16="http://schemas.microsoft.com/office/drawing/2014/main" id="{A8B6FBB0-8A8B-4686-80E6-7CFC0A82DAA7}"/>
              </a:ext>
            </a:extLst>
          </p:cNvPr>
          <p:cNvSpPr txBox="1">
            <a:spLocks/>
          </p:cNvSpPr>
          <p:nvPr/>
        </p:nvSpPr>
        <p:spPr>
          <a:xfrm>
            <a:off x="6797520" y="3546764"/>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
        <p:nvSpPr>
          <p:cNvPr id="14" name="Google Shape;361;p30">
            <a:extLst>
              <a:ext uri="{FF2B5EF4-FFF2-40B4-BE49-F238E27FC236}">
                <a16:creationId xmlns:a16="http://schemas.microsoft.com/office/drawing/2014/main" id="{6A0B3259-DF2D-459B-A338-9F2AEC0F7F17}"/>
              </a:ext>
            </a:extLst>
          </p:cNvPr>
          <p:cNvSpPr txBox="1">
            <a:spLocks/>
          </p:cNvSpPr>
          <p:nvPr/>
        </p:nvSpPr>
        <p:spPr>
          <a:xfrm>
            <a:off x="394752" y="2517057"/>
            <a:ext cx="5313321" cy="2401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Поля для введення облікових даних для їх реєстрації. Користувач має ввести унікальне ім'я свого облікового запису, якщо користувач введе не унікальне ім'я, то програма попередить його про це. Так само варто врахувати те, що пароль користувача надійним чином шифрується.</a:t>
            </a:r>
          </a:p>
          <a:p>
            <a:pPr marL="228600" indent="-228600">
              <a:buSzPct val="100000"/>
              <a:buFont typeface="+mj-lt"/>
              <a:buAutoNum type="arabicPeriod"/>
            </a:pPr>
            <a:r>
              <a:rPr lang="uk-UA" sz="1200" dirty="0"/>
              <a:t>Кнопка підтвердження реєстрації. Після натискання на цю кнопку дані користувача запишуться в бд, так само після успішної реєстрації відкриється вікно входу.</a:t>
            </a:r>
          </a:p>
          <a:p>
            <a:pPr marL="228600" indent="-228600">
              <a:buSzPct val="100000"/>
              <a:buFont typeface="+mj-lt"/>
              <a:buAutoNum type="arabicPeriod"/>
            </a:pPr>
            <a:r>
              <a:rPr lang="uk-UA" sz="1200" dirty="0"/>
              <a:t>Кнопка відкриття вікна входу. Якщо користувач уже має акаунт, то він зможе увійти в нього у вікні, яке відкриється.</a:t>
            </a:r>
          </a:p>
          <a:p>
            <a:pPr marL="228600" indent="-228600">
              <a:buSzPct val="100000"/>
              <a:buFont typeface="+mj-lt"/>
              <a:buAutoNum type="arabicPeriod"/>
            </a:pPr>
            <a:r>
              <a:rPr lang="uk-UA" sz="1200" dirty="0"/>
              <a:t>Кнопка закриття вікна реєстрації та переходу в головне вікно.</a:t>
            </a:r>
          </a:p>
        </p:txBody>
      </p:sp>
    </p:spTree>
    <p:extLst>
      <p:ext uri="{BB962C8B-B14F-4D97-AF65-F5344CB8AC3E}">
        <p14:creationId xmlns:p14="http://schemas.microsoft.com/office/powerpoint/2010/main" val="36506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AD5DFFFC-7CCE-4874-9D65-73F455420849}"/>
              </a:ext>
            </a:extLst>
          </p:cNvPr>
          <p:cNvPicPr>
            <a:picLocks noChangeAspect="1"/>
          </p:cNvPicPr>
          <p:nvPr/>
        </p:nvPicPr>
        <p:blipFill>
          <a:blip r:embed="rId3"/>
          <a:stretch>
            <a:fillRect/>
          </a:stretch>
        </p:blipFill>
        <p:spPr>
          <a:xfrm>
            <a:off x="6114977" y="661121"/>
            <a:ext cx="2819400" cy="3571875"/>
          </a:xfrm>
          <a:prstGeom prst="rect">
            <a:avLst/>
          </a:prstGeom>
        </p:spPr>
      </p:pic>
      <p:sp>
        <p:nvSpPr>
          <p:cNvPr id="361" name="Google Shape;361;p30"/>
          <p:cNvSpPr txBox="1">
            <a:spLocks noGrp="1"/>
          </p:cNvSpPr>
          <p:nvPr>
            <p:ph type="body" idx="1"/>
          </p:nvPr>
        </p:nvSpPr>
        <p:spPr>
          <a:xfrm>
            <a:off x="233923" y="1773443"/>
            <a:ext cx="3512700" cy="4571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Якщо користувач уже має облікові дані, то він може ввести їх у цьому вікні.</a:t>
            </a:r>
          </a:p>
        </p:txBody>
      </p:sp>
      <p:sp>
        <p:nvSpPr>
          <p:cNvPr id="362" name="Google Shape;362;p30"/>
          <p:cNvSpPr txBox="1">
            <a:spLocks noGrp="1"/>
          </p:cNvSpPr>
          <p:nvPr>
            <p:ph type="title"/>
          </p:nvPr>
        </p:nvSpPr>
        <p:spPr>
          <a:xfrm>
            <a:off x="209623" y="946653"/>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входу</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1;p30">
            <a:extLst>
              <a:ext uri="{FF2B5EF4-FFF2-40B4-BE49-F238E27FC236}">
                <a16:creationId xmlns:a16="http://schemas.microsoft.com/office/drawing/2014/main" id="{9A52DB1C-7F79-466E-BBD6-DA3FB0F497E2}"/>
              </a:ext>
            </a:extLst>
          </p:cNvPr>
          <p:cNvSpPr txBox="1">
            <a:spLocks/>
          </p:cNvSpPr>
          <p:nvPr/>
        </p:nvSpPr>
        <p:spPr>
          <a:xfrm>
            <a:off x="233922" y="2230582"/>
            <a:ext cx="4261877" cy="2431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Поля введення облікових даних користувача. Від користувача вимагається ввести ім'я його акаунта і пароль. У разі якщо введені дані виявляться неправильними користувача попросять ввести їх знову.</a:t>
            </a:r>
          </a:p>
          <a:p>
            <a:pPr marL="228600" indent="-228600">
              <a:buSzPct val="100000"/>
              <a:buFont typeface="+mj-lt"/>
              <a:buAutoNum type="arabicPeriod"/>
            </a:pPr>
            <a:r>
              <a:rPr lang="ru-RU" sz="1200" dirty="0"/>
              <a:t>Кнопка підтвердження входу. Після її натискання користувача пустить у його особистий кабінет (за умови правильності введених даних)</a:t>
            </a:r>
            <a:endParaRPr lang="uk-UA" sz="1200" dirty="0"/>
          </a:p>
          <a:p>
            <a:pPr marL="228600" indent="-228600">
              <a:buSzPct val="100000"/>
              <a:buFont typeface="+mj-lt"/>
              <a:buAutoNum type="arabicPeriod"/>
            </a:pPr>
            <a:r>
              <a:rPr lang="ru-RU" sz="1200" dirty="0"/>
              <a:t>Кнопка переходу у вікно </a:t>
            </a:r>
            <a:r>
              <a:rPr lang="uk-UA" sz="1200" dirty="0"/>
              <a:t>реєстрації</a:t>
            </a:r>
          </a:p>
          <a:p>
            <a:pPr marL="228600" indent="-228600">
              <a:buSzPct val="100000"/>
              <a:buFont typeface="+mj-lt"/>
              <a:buAutoNum type="arabicPeriod"/>
            </a:pPr>
            <a:r>
              <a:rPr lang="ru-RU" sz="1200" dirty="0"/>
              <a:t>Кнопка закриття вікна входу і останнього переходу в головне вікно.</a:t>
            </a:r>
            <a:endParaRPr lang="uk-UA" sz="1200" dirty="0"/>
          </a:p>
        </p:txBody>
      </p:sp>
      <p:sp>
        <p:nvSpPr>
          <p:cNvPr id="9" name="Google Shape;361;p30">
            <a:extLst>
              <a:ext uri="{FF2B5EF4-FFF2-40B4-BE49-F238E27FC236}">
                <a16:creationId xmlns:a16="http://schemas.microsoft.com/office/drawing/2014/main" id="{6821865A-E828-435B-9FCD-A7EDF56873A1}"/>
              </a:ext>
            </a:extLst>
          </p:cNvPr>
          <p:cNvSpPr txBox="1">
            <a:spLocks/>
          </p:cNvSpPr>
          <p:nvPr/>
        </p:nvSpPr>
        <p:spPr>
          <a:xfrm>
            <a:off x="6264121" y="1134380"/>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35E0275F-7DF3-4B0E-88EE-E0BAFFE87846}"/>
              </a:ext>
            </a:extLst>
          </p:cNvPr>
          <p:cNvSpPr txBox="1">
            <a:spLocks/>
          </p:cNvSpPr>
          <p:nvPr/>
        </p:nvSpPr>
        <p:spPr>
          <a:xfrm>
            <a:off x="6783667" y="2561398"/>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A44A38CF-82C3-47E3-9021-33B962A284C1}"/>
              </a:ext>
            </a:extLst>
          </p:cNvPr>
          <p:cNvSpPr txBox="1">
            <a:spLocks/>
          </p:cNvSpPr>
          <p:nvPr/>
        </p:nvSpPr>
        <p:spPr>
          <a:xfrm>
            <a:off x="6790595" y="2907761"/>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E328FCD3-150F-4A43-ACDE-C58ED71A8C90}"/>
              </a:ext>
            </a:extLst>
          </p:cNvPr>
          <p:cNvSpPr txBox="1">
            <a:spLocks/>
          </p:cNvSpPr>
          <p:nvPr/>
        </p:nvSpPr>
        <p:spPr>
          <a:xfrm>
            <a:off x="6790595" y="3243103"/>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Tree>
    <p:extLst>
      <p:ext uri="{BB962C8B-B14F-4D97-AF65-F5344CB8AC3E}">
        <p14:creationId xmlns:p14="http://schemas.microsoft.com/office/powerpoint/2010/main" val="251045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0588211D-4E14-4125-800D-D8B7C8ADC0A3}"/>
              </a:ext>
            </a:extLst>
          </p:cNvPr>
          <p:cNvPicPr>
            <a:picLocks noChangeAspect="1"/>
          </p:cNvPicPr>
          <p:nvPr/>
        </p:nvPicPr>
        <p:blipFill>
          <a:blip r:embed="rId3"/>
          <a:stretch>
            <a:fillRect/>
          </a:stretch>
        </p:blipFill>
        <p:spPr>
          <a:xfrm>
            <a:off x="4032395" y="1249892"/>
            <a:ext cx="5111605" cy="2854033"/>
          </a:xfrm>
          <a:prstGeom prst="rect">
            <a:avLst/>
          </a:prstGeom>
        </p:spPr>
      </p:pic>
      <p:sp>
        <p:nvSpPr>
          <p:cNvPr id="361" name="Google Shape;361;p30"/>
          <p:cNvSpPr txBox="1">
            <a:spLocks noGrp="1"/>
          </p:cNvSpPr>
          <p:nvPr>
            <p:ph type="body" idx="1"/>
          </p:nvPr>
        </p:nvSpPr>
        <p:spPr>
          <a:xfrm>
            <a:off x="151094" y="625453"/>
            <a:ext cx="3657431" cy="7649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У вікні особистого кабінету користувач може ввести свої особисті дані, у такий спосіб відкривши собі решту функціоналу програми.</a:t>
            </a:r>
          </a:p>
        </p:txBody>
      </p:sp>
      <p:sp>
        <p:nvSpPr>
          <p:cNvPr id="362" name="Google Shape;362;p30"/>
          <p:cNvSpPr txBox="1">
            <a:spLocks noGrp="1"/>
          </p:cNvSpPr>
          <p:nvPr>
            <p:ph type="title"/>
          </p:nvPr>
        </p:nvSpPr>
        <p:spPr>
          <a:xfrm>
            <a:off x="116457" y="126266"/>
            <a:ext cx="5001322" cy="5190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Особистий кабінет</a:t>
            </a:r>
            <a:endParaRPr dirty="0">
              <a:solidFill>
                <a:schemeClr val="dk2"/>
              </a:solidFill>
            </a:endParaRPr>
          </a:p>
        </p:txBody>
      </p:sp>
      <p:sp>
        <p:nvSpPr>
          <p:cNvPr id="8" name="Google Shape;361;p30">
            <a:extLst>
              <a:ext uri="{FF2B5EF4-FFF2-40B4-BE49-F238E27FC236}">
                <a16:creationId xmlns:a16="http://schemas.microsoft.com/office/drawing/2014/main" id="{ED618508-9446-4CBE-9753-86E0EA394B20}"/>
              </a:ext>
            </a:extLst>
          </p:cNvPr>
          <p:cNvSpPr txBox="1">
            <a:spLocks/>
          </p:cNvSpPr>
          <p:nvPr/>
        </p:nvSpPr>
        <p:spPr>
          <a:xfrm>
            <a:off x="145680" y="1781217"/>
            <a:ext cx="3712851" cy="32360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Поля введення особистих даних.</a:t>
            </a:r>
          </a:p>
          <a:p>
            <a:pPr marL="228600" indent="-228600">
              <a:buSzPct val="100000"/>
              <a:buFont typeface="+mj-lt"/>
              <a:buAutoNum type="arabicPeriod"/>
            </a:pPr>
            <a:r>
              <a:rPr lang="ru-RU" sz="1200" dirty="0"/>
              <a:t>Кнопка виходу з облікового запису.</a:t>
            </a:r>
          </a:p>
          <a:p>
            <a:pPr marL="228600" indent="-228600">
              <a:buSzPct val="100000"/>
              <a:buFont typeface="+mj-lt"/>
              <a:buAutoNum type="arabicPeriod"/>
            </a:pPr>
            <a:r>
              <a:rPr lang="ru-RU" sz="1200" dirty="0"/>
              <a:t>Якщо користувач ввів усі необхідні дані, то за бажання він може стати автором, після чого йому відкриється додатковий функціонал.</a:t>
            </a:r>
          </a:p>
          <a:p>
            <a:pPr marL="228600" indent="-228600">
              <a:buSzPct val="100000"/>
              <a:buFont typeface="+mj-lt"/>
              <a:buAutoNum type="arabicPeriod"/>
            </a:pPr>
            <a:r>
              <a:rPr lang="ru-RU" sz="1200" dirty="0"/>
              <a:t>Користувач може змінити фото профілю, натиснувши на цю кнопку.</a:t>
            </a:r>
          </a:p>
          <a:p>
            <a:pPr marL="228600" indent="-228600">
              <a:buSzPct val="100000"/>
              <a:buFont typeface="+mj-lt"/>
              <a:buAutoNum type="arabicPeriod"/>
            </a:pPr>
            <a:r>
              <a:rPr lang="uk-UA" sz="1200" dirty="0"/>
              <a:t>Кнопка відкриття кошика користувача.</a:t>
            </a:r>
            <a:endParaRPr lang="ru-RU" sz="1200" dirty="0"/>
          </a:p>
          <a:p>
            <a:pPr marL="228600" indent="-228600">
              <a:buSzPct val="100000"/>
              <a:buFont typeface="+mj-lt"/>
              <a:buAutoNum type="arabicPeriod"/>
            </a:pPr>
            <a:r>
              <a:rPr lang="ru-RU" sz="1200" dirty="0"/>
              <a:t>Кнопка переходу у вікно додавання власної книжки до книгарні (функціонал доступний лише для автора).</a:t>
            </a:r>
          </a:p>
          <a:p>
            <a:pPr marL="228600" indent="-228600">
              <a:buSzPct val="100000"/>
              <a:buFont typeface="+mj-lt"/>
              <a:buAutoNum type="arabicPeriod"/>
            </a:pPr>
            <a:r>
              <a:rPr lang="ru-RU" sz="1200" dirty="0"/>
              <a:t>Перехід у вкладку списку доданих користувачем книжок, де надалі він зможе їх редагувати. (функціонал доступний тільки для автора)</a:t>
            </a:r>
          </a:p>
          <a:p>
            <a:pPr marL="228600" indent="-228600">
              <a:buSzPct val="100000"/>
              <a:buFont typeface="+mj-lt"/>
              <a:buAutoNum type="arabicPeriod"/>
            </a:pPr>
            <a:r>
              <a:rPr lang="ru-RU" sz="1200" dirty="0"/>
              <a:t>Кнопка збереження внесених у вікні змін.</a:t>
            </a:r>
          </a:p>
          <a:p>
            <a:pPr marL="228600" indent="-228600">
              <a:buSzPct val="100000"/>
              <a:buFont typeface="+mj-lt"/>
              <a:buAutoNum type="arabicPeriod"/>
            </a:pPr>
            <a:r>
              <a:rPr lang="ru-RU" sz="1200" dirty="0"/>
              <a:t>Кнопка переходу на основну сторінку.</a:t>
            </a:r>
            <a:endParaRPr lang="uk-UA" sz="1200" dirty="0"/>
          </a:p>
        </p:txBody>
      </p:sp>
      <p:sp>
        <p:nvSpPr>
          <p:cNvPr id="9" name="Google Shape;361;p30">
            <a:extLst>
              <a:ext uri="{FF2B5EF4-FFF2-40B4-BE49-F238E27FC236}">
                <a16:creationId xmlns:a16="http://schemas.microsoft.com/office/drawing/2014/main" id="{AB17ABFD-EBF7-4308-BFE9-63A5CB806CBB}"/>
              </a:ext>
            </a:extLst>
          </p:cNvPr>
          <p:cNvSpPr txBox="1">
            <a:spLocks/>
          </p:cNvSpPr>
          <p:nvPr/>
        </p:nvSpPr>
        <p:spPr>
          <a:xfrm>
            <a:off x="5592175" y="1487671"/>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B4C04652-49DA-453C-853A-68E836A0AA5B}"/>
              </a:ext>
            </a:extLst>
          </p:cNvPr>
          <p:cNvSpPr txBox="1">
            <a:spLocks/>
          </p:cNvSpPr>
          <p:nvPr/>
        </p:nvSpPr>
        <p:spPr>
          <a:xfrm>
            <a:off x="7982084" y="2332798"/>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84C399FB-9E19-4615-8778-B7AEA0368E10}"/>
              </a:ext>
            </a:extLst>
          </p:cNvPr>
          <p:cNvSpPr txBox="1">
            <a:spLocks/>
          </p:cNvSpPr>
          <p:nvPr/>
        </p:nvSpPr>
        <p:spPr>
          <a:xfrm>
            <a:off x="5592174" y="2332798"/>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34D00C9B-8BD3-494C-9284-EDE9C1D6B9D9}"/>
              </a:ext>
            </a:extLst>
          </p:cNvPr>
          <p:cNvSpPr txBox="1">
            <a:spLocks/>
          </p:cNvSpPr>
          <p:nvPr/>
        </p:nvSpPr>
        <p:spPr>
          <a:xfrm>
            <a:off x="4220574" y="3226416"/>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
        <p:nvSpPr>
          <p:cNvPr id="14" name="Google Shape;361;p30">
            <a:extLst>
              <a:ext uri="{FF2B5EF4-FFF2-40B4-BE49-F238E27FC236}">
                <a16:creationId xmlns:a16="http://schemas.microsoft.com/office/drawing/2014/main" id="{82E71A42-2304-4DB9-B3EE-AD0B83B60986}"/>
              </a:ext>
            </a:extLst>
          </p:cNvPr>
          <p:cNvSpPr txBox="1">
            <a:spLocks/>
          </p:cNvSpPr>
          <p:nvPr/>
        </p:nvSpPr>
        <p:spPr>
          <a:xfrm>
            <a:off x="4192865" y="3565852"/>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5)</a:t>
            </a:r>
            <a:endParaRPr lang="en-US" sz="1200" b="1" dirty="0">
              <a:solidFill>
                <a:srgbClr val="FF0000"/>
              </a:solidFill>
            </a:endParaRPr>
          </a:p>
        </p:txBody>
      </p:sp>
      <p:sp>
        <p:nvSpPr>
          <p:cNvPr id="15" name="Google Shape;361;p30">
            <a:extLst>
              <a:ext uri="{FF2B5EF4-FFF2-40B4-BE49-F238E27FC236}">
                <a16:creationId xmlns:a16="http://schemas.microsoft.com/office/drawing/2014/main" id="{11139829-B779-4399-A76C-94F90DDB1446}"/>
              </a:ext>
            </a:extLst>
          </p:cNvPr>
          <p:cNvSpPr txBox="1">
            <a:spLocks/>
          </p:cNvSpPr>
          <p:nvPr/>
        </p:nvSpPr>
        <p:spPr>
          <a:xfrm>
            <a:off x="4650066" y="3572780"/>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6)</a:t>
            </a:r>
            <a:endParaRPr lang="en-US" sz="1200" b="1" dirty="0">
              <a:solidFill>
                <a:srgbClr val="FF0000"/>
              </a:solidFill>
            </a:endParaRPr>
          </a:p>
        </p:txBody>
      </p:sp>
      <p:sp>
        <p:nvSpPr>
          <p:cNvPr id="16" name="Google Shape;361;p30">
            <a:extLst>
              <a:ext uri="{FF2B5EF4-FFF2-40B4-BE49-F238E27FC236}">
                <a16:creationId xmlns:a16="http://schemas.microsoft.com/office/drawing/2014/main" id="{57B2FC15-F7D1-4E34-B6DA-61B2ECDFABCA}"/>
              </a:ext>
            </a:extLst>
          </p:cNvPr>
          <p:cNvSpPr txBox="1">
            <a:spLocks/>
          </p:cNvSpPr>
          <p:nvPr/>
        </p:nvSpPr>
        <p:spPr>
          <a:xfrm>
            <a:off x="5141692" y="3565621"/>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7)</a:t>
            </a:r>
            <a:endParaRPr lang="en-US" sz="1200" b="1" dirty="0">
              <a:solidFill>
                <a:srgbClr val="FF0000"/>
              </a:solidFill>
            </a:endParaRPr>
          </a:p>
        </p:txBody>
      </p:sp>
      <p:sp>
        <p:nvSpPr>
          <p:cNvPr id="17" name="Google Shape;361;p30">
            <a:extLst>
              <a:ext uri="{FF2B5EF4-FFF2-40B4-BE49-F238E27FC236}">
                <a16:creationId xmlns:a16="http://schemas.microsoft.com/office/drawing/2014/main" id="{0593604C-92A9-435E-BFD7-906E75401388}"/>
              </a:ext>
            </a:extLst>
          </p:cNvPr>
          <p:cNvSpPr txBox="1">
            <a:spLocks/>
          </p:cNvSpPr>
          <p:nvPr/>
        </p:nvSpPr>
        <p:spPr>
          <a:xfrm>
            <a:off x="7995728" y="3537912"/>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8)</a:t>
            </a:r>
            <a:endParaRPr lang="en-US" sz="1200" b="1" dirty="0">
              <a:solidFill>
                <a:srgbClr val="FF0000"/>
              </a:solidFill>
            </a:endParaRPr>
          </a:p>
        </p:txBody>
      </p:sp>
      <p:sp>
        <p:nvSpPr>
          <p:cNvPr id="18" name="Google Shape;361;p30">
            <a:extLst>
              <a:ext uri="{FF2B5EF4-FFF2-40B4-BE49-F238E27FC236}">
                <a16:creationId xmlns:a16="http://schemas.microsoft.com/office/drawing/2014/main" id="{1226B527-639B-498C-BB13-5B6CDFE54163}"/>
              </a:ext>
            </a:extLst>
          </p:cNvPr>
          <p:cNvSpPr txBox="1">
            <a:spLocks/>
          </p:cNvSpPr>
          <p:nvPr/>
        </p:nvSpPr>
        <p:spPr>
          <a:xfrm>
            <a:off x="8639965" y="3524057"/>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9)</a:t>
            </a:r>
            <a:endParaRPr lang="en-US" sz="1200" b="1" dirty="0">
              <a:solidFill>
                <a:srgbClr val="FF0000"/>
              </a:solidFill>
            </a:endParaRPr>
          </a:p>
        </p:txBody>
      </p:sp>
    </p:spTree>
    <p:extLst>
      <p:ext uri="{BB962C8B-B14F-4D97-AF65-F5344CB8AC3E}">
        <p14:creationId xmlns:p14="http://schemas.microsoft.com/office/powerpoint/2010/main" val="223924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145298" y="1827552"/>
            <a:ext cx="3512700" cy="7441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Вікно кошика призначене для того, щоб користувач міг зберігати вподобані книги для подальшої їхньої купівлі.</a:t>
            </a:r>
          </a:p>
        </p:txBody>
      </p:sp>
      <p:sp>
        <p:nvSpPr>
          <p:cNvPr id="362" name="Google Shape;362;p30"/>
          <p:cNvSpPr txBox="1">
            <a:spLocks noGrp="1"/>
          </p:cNvSpPr>
          <p:nvPr>
            <p:ph type="title"/>
          </p:nvPr>
        </p:nvSpPr>
        <p:spPr>
          <a:xfrm>
            <a:off x="96698" y="957743"/>
            <a:ext cx="3561300" cy="5177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Кошик</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Рисунок 2">
            <a:extLst>
              <a:ext uri="{FF2B5EF4-FFF2-40B4-BE49-F238E27FC236}">
                <a16:creationId xmlns:a16="http://schemas.microsoft.com/office/drawing/2014/main" id="{B04B5FB0-5E52-43A7-9BD3-46C3A3ABE4D4}"/>
              </a:ext>
            </a:extLst>
          </p:cNvPr>
          <p:cNvPicPr>
            <a:picLocks noChangeAspect="1"/>
          </p:cNvPicPr>
          <p:nvPr/>
        </p:nvPicPr>
        <p:blipFill>
          <a:blip r:embed="rId3"/>
          <a:stretch>
            <a:fillRect/>
          </a:stretch>
        </p:blipFill>
        <p:spPr>
          <a:xfrm>
            <a:off x="4048715" y="1280460"/>
            <a:ext cx="5095285" cy="2848495"/>
          </a:xfrm>
          <a:prstGeom prst="rect">
            <a:avLst/>
          </a:prstGeom>
        </p:spPr>
      </p:pic>
      <p:sp>
        <p:nvSpPr>
          <p:cNvPr id="8" name="Google Shape;361;p30">
            <a:extLst>
              <a:ext uri="{FF2B5EF4-FFF2-40B4-BE49-F238E27FC236}">
                <a16:creationId xmlns:a16="http://schemas.microsoft.com/office/drawing/2014/main" id="{168BD8C4-3466-4BDA-B58B-9835D64A7AC1}"/>
              </a:ext>
            </a:extLst>
          </p:cNvPr>
          <p:cNvSpPr txBox="1">
            <a:spLocks/>
          </p:cNvSpPr>
          <p:nvPr/>
        </p:nvSpPr>
        <p:spPr>
          <a:xfrm>
            <a:off x="145298" y="2437152"/>
            <a:ext cx="3512700" cy="2515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Поле для додавання книг у кошик за назвою прямо з вікна кошика. Для підтвердження додавання книги є відповідна кнопка.</a:t>
            </a:r>
          </a:p>
          <a:p>
            <a:pPr marL="228600" indent="-228600">
              <a:buSzPct val="100000"/>
              <a:buFont typeface="+mj-lt"/>
              <a:buAutoNum type="arabicPeriod"/>
            </a:pPr>
            <a:r>
              <a:rPr lang="uk-UA" sz="1200" dirty="0"/>
              <a:t>Поле для виведення загальної суми замовлення.</a:t>
            </a:r>
          </a:p>
          <a:p>
            <a:pPr marL="228600" indent="-228600">
              <a:buSzPct val="100000"/>
              <a:buFont typeface="+mj-lt"/>
              <a:buAutoNum type="arabicPeriod"/>
            </a:pPr>
            <a:r>
              <a:rPr lang="uk-UA" sz="1200" dirty="0"/>
              <a:t>Кнопка видалення книги з кошика. Для видалення книги її необхідно виділити в таблиці й натиснути на кнопку видалити</a:t>
            </a:r>
          </a:p>
          <a:p>
            <a:pPr marL="228600" indent="-228600">
              <a:buSzPct val="100000"/>
              <a:buFont typeface="+mj-lt"/>
              <a:buAutoNum type="arabicPeriod"/>
            </a:pPr>
            <a:r>
              <a:rPr lang="uk-UA" sz="1200" dirty="0"/>
              <a:t>Кнопка переходу в головне вікно програми.</a:t>
            </a:r>
          </a:p>
        </p:txBody>
      </p:sp>
      <p:sp>
        <p:nvSpPr>
          <p:cNvPr id="9" name="Google Shape;361;p30">
            <a:extLst>
              <a:ext uri="{FF2B5EF4-FFF2-40B4-BE49-F238E27FC236}">
                <a16:creationId xmlns:a16="http://schemas.microsoft.com/office/drawing/2014/main" id="{0044A83E-ECEF-4C3B-9265-BBE85F161D05}"/>
              </a:ext>
            </a:extLst>
          </p:cNvPr>
          <p:cNvSpPr txBox="1">
            <a:spLocks/>
          </p:cNvSpPr>
          <p:nvPr/>
        </p:nvSpPr>
        <p:spPr>
          <a:xfrm>
            <a:off x="6376690" y="1229197"/>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D4C67BB1-DA04-455F-BB0D-7B2120719B6E}"/>
              </a:ext>
            </a:extLst>
          </p:cNvPr>
          <p:cNvSpPr txBox="1">
            <a:spLocks/>
          </p:cNvSpPr>
          <p:nvPr/>
        </p:nvSpPr>
        <p:spPr>
          <a:xfrm>
            <a:off x="7436562" y="1776452"/>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3511D456-425E-483A-BE29-85AA295DA270}"/>
              </a:ext>
            </a:extLst>
          </p:cNvPr>
          <p:cNvSpPr txBox="1">
            <a:spLocks/>
          </p:cNvSpPr>
          <p:nvPr/>
        </p:nvSpPr>
        <p:spPr>
          <a:xfrm>
            <a:off x="6626071" y="3806143"/>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7F830311-68FB-4A16-B20F-636C27D225E1}"/>
              </a:ext>
            </a:extLst>
          </p:cNvPr>
          <p:cNvSpPr txBox="1">
            <a:spLocks/>
          </p:cNvSpPr>
          <p:nvPr/>
        </p:nvSpPr>
        <p:spPr>
          <a:xfrm>
            <a:off x="8260908" y="3813070"/>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Tree>
    <p:extLst>
      <p:ext uri="{BB962C8B-B14F-4D97-AF65-F5344CB8AC3E}">
        <p14:creationId xmlns:p14="http://schemas.microsoft.com/office/powerpoint/2010/main" val="326729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152299" y="1756650"/>
            <a:ext cx="3512700" cy="7302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За умови того, що користувач став автором, він може додавати свої книги в магазин на продаж</a:t>
            </a:r>
          </a:p>
        </p:txBody>
      </p:sp>
      <p:sp>
        <p:nvSpPr>
          <p:cNvPr id="362" name="Google Shape;362;p30"/>
          <p:cNvSpPr txBox="1">
            <a:spLocks noGrp="1"/>
          </p:cNvSpPr>
          <p:nvPr>
            <p:ph type="title"/>
          </p:nvPr>
        </p:nvSpPr>
        <p:spPr>
          <a:xfrm>
            <a:off x="152299" y="573456"/>
            <a:ext cx="4122196"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додавання книги</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Рисунок 2">
            <a:extLst>
              <a:ext uri="{FF2B5EF4-FFF2-40B4-BE49-F238E27FC236}">
                <a16:creationId xmlns:a16="http://schemas.microsoft.com/office/drawing/2014/main" id="{9511CB3F-D281-44DC-A81E-35946B620C42}"/>
              </a:ext>
            </a:extLst>
          </p:cNvPr>
          <p:cNvPicPr>
            <a:picLocks noChangeAspect="1"/>
          </p:cNvPicPr>
          <p:nvPr/>
        </p:nvPicPr>
        <p:blipFill>
          <a:blip r:embed="rId3"/>
          <a:stretch>
            <a:fillRect/>
          </a:stretch>
        </p:blipFill>
        <p:spPr>
          <a:xfrm>
            <a:off x="5021803" y="779103"/>
            <a:ext cx="4122197" cy="3477705"/>
          </a:xfrm>
          <a:prstGeom prst="rect">
            <a:avLst/>
          </a:prstGeom>
        </p:spPr>
      </p:pic>
      <p:sp>
        <p:nvSpPr>
          <p:cNvPr id="8" name="Google Shape;361;p30">
            <a:extLst>
              <a:ext uri="{FF2B5EF4-FFF2-40B4-BE49-F238E27FC236}">
                <a16:creationId xmlns:a16="http://schemas.microsoft.com/office/drawing/2014/main" id="{95EB2D86-D5BB-4A16-8CB2-E79765A6FA9C}"/>
              </a:ext>
            </a:extLst>
          </p:cNvPr>
          <p:cNvSpPr txBox="1">
            <a:spLocks/>
          </p:cNvSpPr>
          <p:nvPr/>
        </p:nvSpPr>
        <p:spPr>
          <a:xfrm>
            <a:off x="152299" y="2414741"/>
            <a:ext cx="3512700" cy="2399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Поля для введення інформації про книгу.</a:t>
            </a:r>
          </a:p>
          <a:p>
            <a:pPr marL="228600" indent="-228600">
              <a:buSzPct val="100000"/>
              <a:buFont typeface="+mj-lt"/>
              <a:buAutoNum type="arabicPeriod"/>
            </a:pPr>
            <a:r>
              <a:rPr lang="uk-UA" sz="1200" dirty="0"/>
              <a:t>Автор може завантажити короткий зміст до книги в будь-якому текстовому форматі.</a:t>
            </a:r>
          </a:p>
          <a:p>
            <a:pPr marL="228600" indent="-228600">
              <a:buSzPct val="100000"/>
              <a:buFont typeface="+mj-lt"/>
              <a:buAutoNum type="arabicPeriod"/>
            </a:pPr>
            <a:r>
              <a:rPr lang="uk-UA" sz="1200" dirty="0"/>
              <a:t>Автор так само може вибрати обкладинку книги у форматі jpeg або png.</a:t>
            </a:r>
            <a:endParaRPr lang="ru-RU" sz="1200" dirty="0"/>
          </a:p>
          <a:p>
            <a:pPr marL="228600" indent="-228600">
              <a:buSzPct val="100000"/>
              <a:buFont typeface="+mj-lt"/>
              <a:buAutoNum type="arabicPeriod"/>
            </a:pPr>
            <a:r>
              <a:rPr lang="uk-UA" sz="1200" dirty="0"/>
              <a:t>Кнопка підтвердження додавання книги.</a:t>
            </a:r>
          </a:p>
          <a:p>
            <a:pPr marL="228600" indent="-228600">
              <a:buSzPct val="100000"/>
              <a:buFont typeface="+mj-lt"/>
              <a:buAutoNum type="arabicPeriod"/>
            </a:pPr>
            <a:r>
              <a:rPr lang="ru-RU" sz="1200" dirty="0"/>
              <a:t>Кнопка закриття вікна додавання книги і </a:t>
            </a:r>
            <a:r>
              <a:rPr lang="uk-UA" sz="1200" dirty="0"/>
              <a:t>перехід у вікно особистого кабінету.</a:t>
            </a:r>
          </a:p>
        </p:txBody>
      </p:sp>
      <p:sp>
        <p:nvSpPr>
          <p:cNvPr id="9" name="Google Shape;361;p30">
            <a:extLst>
              <a:ext uri="{FF2B5EF4-FFF2-40B4-BE49-F238E27FC236}">
                <a16:creationId xmlns:a16="http://schemas.microsoft.com/office/drawing/2014/main" id="{5AD6873D-D1E7-48C2-ABCF-7E98BB2E21C7}"/>
              </a:ext>
            </a:extLst>
          </p:cNvPr>
          <p:cNvSpPr txBox="1">
            <a:spLocks/>
          </p:cNvSpPr>
          <p:nvPr/>
        </p:nvSpPr>
        <p:spPr>
          <a:xfrm>
            <a:off x="6501380" y="1070810"/>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54959336-00A7-4437-B9DB-1FBE735AF38D}"/>
              </a:ext>
            </a:extLst>
          </p:cNvPr>
          <p:cNvSpPr txBox="1">
            <a:spLocks/>
          </p:cNvSpPr>
          <p:nvPr/>
        </p:nvSpPr>
        <p:spPr>
          <a:xfrm>
            <a:off x="6529089" y="3162847"/>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6F06E3F6-F2FE-4F6D-AF4E-0DD9E14BD26E}"/>
              </a:ext>
            </a:extLst>
          </p:cNvPr>
          <p:cNvSpPr txBox="1">
            <a:spLocks/>
          </p:cNvSpPr>
          <p:nvPr/>
        </p:nvSpPr>
        <p:spPr>
          <a:xfrm>
            <a:off x="5517707" y="3142064"/>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3718BD76-69B5-4FA6-B914-20DDAE2CA4E6}"/>
              </a:ext>
            </a:extLst>
          </p:cNvPr>
          <p:cNvSpPr txBox="1">
            <a:spLocks/>
          </p:cNvSpPr>
          <p:nvPr/>
        </p:nvSpPr>
        <p:spPr>
          <a:xfrm>
            <a:off x="7679016" y="3855573"/>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
        <p:nvSpPr>
          <p:cNvPr id="13" name="Google Shape;361;p30">
            <a:extLst>
              <a:ext uri="{FF2B5EF4-FFF2-40B4-BE49-F238E27FC236}">
                <a16:creationId xmlns:a16="http://schemas.microsoft.com/office/drawing/2014/main" id="{2833741A-FBEC-4DBB-8646-24A6092219C9}"/>
              </a:ext>
            </a:extLst>
          </p:cNvPr>
          <p:cNvSpPr txBox="1">
            <a:spLocks/>
          </p:cNvSpPr>
          <p:nvPr/>
        </p:nvSpPr>
        <p:spPr>
          <a:xfrm>
            <a:off x="8586489" y="3620046"/>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5)</a:t>
            </a:r>
            <a:endParaRPr lang="en-US" sz="1200" b="1" dirty="0">
              <a:solidFill>
                <a:srgbClr val="FF0000"/>
              </a:solidFill>
            </a:endParaRPr>
          </a:p>
        </p:txBody>
      </p:sp>
    </p:spTree>
    <p:extLst>
      <p:ext uri="{BB962C8B-B14F-4D97-AF65-F5344CB8AC3E}">
        <p14:creationId xmlns:p14="http://schemas.microsoft.com/office/powerpoint/2010/main" val="342288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103625" y="1772134"/>
            <a:ext cx="3512700" cy="12481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Вікно, в якому автор може переглядати книжки, виставлені ним у магазині на продаж. Через це вікно автор може виконувати видалення своїх книжок з магазину, а так само за бажання перейти до їх редагування.</a:t>
            </a:r>
          </a:p>
        </p:txBody>
      </p:sp>
      <p:sp>
        <p:nvSpPr>
          <p:cNvPr id="362" name="Google Shape;362;p30"/>
          <p:cNvSpPr txBox="1">
            <a:spLocks noGrp="1"/>
          </p:cNvSpPr>
          <p:nvPr>
            <p:ph type="title"/>
          </p:nvPr>
        </p:nvSpPr>
        <p:spPr>
          <a:xfrm>
            <a:off x="103625" y="537550"/>
            <a:ext cx="4018574" cy="965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перегляду доданих книг</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Рисунок 2">
            <a:extLst>
              <a:ext uri="{FF2B5EF4-FFF2-40B4-BE49-F238E27FC236}">
                <a16:creationId xmlns:a16="http://schemas.microsoft.com/office/drawing/2014/main" id="{1931BD2A-9511-4376-9F07-08DAD473F229}"/>
              </a:ext>
            </a:extLst>
          </p:cNvPr>
          <p:cNvPicPr>
            <a:picLocks noChangeAspect="1"/>
          </p:cNvPicPr>
          <p:nvPr/>
        </p:nvPicPr>
        <p:blipFill>
          <a:blip r:embed="rId3"/>
          <a:stretch>
            <a:fillRect/>
          </a:stretch>
        </p:blipFill>
        <p:spPr>
          <a:xfrm>
            <a:off x="4308667" y="1502825"/>
            <a:ext cx="4835333" cy="2717979"/>
          </a:xfrm>
          <a:prstGeom prst="rect">
            <a:avLst/>
          </a:prstGeom>
        </p:spPr>
      </p:pic>
      <p:sp>
        <p:nvSpPr>
          <p:cNvPr id="8" name="Google Shape;361;p30">
            <a:extLst>
              <a:ext uri="{FF2B5EF4-FFF2-40B4-BE49-F238E27FC236}">
                <a16:creationId xmlns:a16="http://schemas.microsoft.com/office/drawing/2014/main" id="{CB431244-05D3-428F-B93F-87AEE8E3DB6E}"/>
              </a:ext>
            </a:extLst>
          </p:cNvPr>
          <p:cNvSpPr txBox="1">
            <a:spLocks/>
          </p:cNvSpPr>
          <p:nvPr/>
        </p:nvSpPr>
        <p:spPr>
          <a:xfrm>
            <a:off x="103587" y="3020291"/>
            <a:ext cx="3936647" cy="19534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Таблиця перегляду книг, доданих автором раніше.</a:t>
            </a:r>
          </a:p>
          <a:p>
            <a:pPr marL="228600" indent="-228600">
              <a:buSzPct val="100000"/>
              <a:buFont typeface="+mj-lt"/>
              <a:buAutoNum type="arabicPeriod"/>
            </a:pPr>
            <a:r>
              <a:rPr lang="uk-UA" sz="1200" dirty="0"/>
              <a:t>Кнопка переходу до вікна редагування обраної в таблиці книги.</a:t>
            </a:r>
          </a:p>
          <a:p>
            <a:pPr marL="228600" indent="-228600">
              <a:buSzPct val="100000"/>
              <a:buFont typeface="+mj-lt"/>
              <a:buAutoNum type="arabicPeriod"/>
            </a:pPr>
            <a:r>
              <a:rPr lang="uk-UA" sz="1200" dirty="0"/>
              <a:t>Кнопка видалення обраної в таблиці книги.</a:t>
            </a:r>
          </a:p>
          <a:p>
            <a:pPr marL="228600" indent="-228600">
              <a:buSzPct val="100000"/>
              <a:buFont typeface="+mj-lt"/>
              <a:buAutoNum type="arabicPeriod"/>
            </a:pPr>
            <a:r>
              <a:rPr lang="uk-UA" sz="1200" dirty="0"/>
              <a:t>Кнопка закриття вікна перегляду доданих книг і подальшого переходу до вікна особистого кабінету.</a:t>
            </a:r>
          </a:p>
        </p:txBody>
      </p:sp>
      <p:sp>
        <p:nvSpPr>
          <p:cNvPr id="9" name="Google Shape;361;p30">
            <a:extLst>
              <a:ext uri="{FF2B5EF4-FFF2-40B4-BE49-F238E27FC236}">
                <a16:creationId xmlns:a16="http://schemas.microsoft.com/office/drawing/2014/main" id="{C9C49408-1462-4C63-97ED-7CF2025EB3F7}"/>
              </a:ext>
            </a:extLst>
          </p:cNvPr>
          <p:cNvSpPr txBox="1">
            <a:spLocks/>
          </p:cNvSpPr>
          <p:nvPr/>
        </p:nvSpPr>
        <p:spPr>
          <a:xfrm>
            <a:off x="4263871" y="1458738"/>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F8BEA635-079D-4AE7-93D3-0444F7005562}"/>
              </a:ext>
            </a:extLst>
          </p:cNvPr>
          <p:cNvSpPr txBox="1">
            <a:spLocks/>
          </p:cNvSpPr>
          <p:nvPr/>
        </p:nvSpPr>
        <p:spPr>
          <a:xfrm>
            <a:off x="4679508" y="3654683"/>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402DA60B-DF97-4E2E-80FC-E9E0E34B5F6E}"/>
              </a:ext>
            </a:extLst>
          </p:cNvPr>
          <p:cNvSpPr txBox="1">
            <a:spLocks/>
          </p:cNvSpPr>
          <p:nvPr/>
        </p:nvSpPr>
        <p:spPr>
          <a:xfrm>
            <a:off x="5545416" y="3640828"/>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C68E58BE-4CC4-4889-B6B6-C046A00D3F83}"/>
              </a:ext>
            </a:extLst>
          </p:cNvPr>
          <p:cNvSpPr txBox="1">
            <a:spLocks/>
          </p:cNvSpPr>
          <p:nvPr/>
        </p:nvSpPr>
        <p:spPr>
          <a:xfrm>
            <a:off x="8531071" y="3626974"/>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Tree>
    <p:extLst>
      <p:ext uri="{BB962C8B-B14F-4D97-AF65-F5344CB8AC3E}">
        <p14:creationId xmlns:p14="http://schemas.microsoft.com/office/powerpoint/2010/main" val="82874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228499" y="1877353"/>
            <a:ext cx="3512700" cy="5194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Вікно призначене для педагування раніше доданих книг автором, який раніше додав їх.</a:t>
            </a:r>
          </a:p>
        </p:txBody>
      </p:sp>
      <p:sp>
        <p:nvSpPr>
          <p:cNvPr id="362" name="Google Shape;362;p30"/>
          <p:cNvSpPr txBox="1">
            <a:spLocks noGrp="1"/>
          </p:cNvSpPr>
          <p:nvPr>
            <p:ph type="title"/>
          </p:nvPr>
        </p:nvSpPr>
        <p:spPr>
          <a:xfrm>
            <a:off x="124408" y="522301"/>
            <a:ext cx="4295193" cy="10345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редагування доданих книг</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Рисунок 2">
            <a:extLst>
              <a:ext uri="{FF2B5EF4-FFF2-40B4-BE49-F238E27FC236}">
                <a16:creationId xmlns:a16="http://schemas.microsoft.com/office/drawing/2014/main" id="{FC18D14F-C72E-4FDB-B884-38E706141377}"/>
              </a:ext>
            </a:extLst>
          </p:cNvPr>
          <p:cNvPicPr>
            <a:picLocks noChangeAspect="1"/>
          </p:cNvPicPr>
          <p:nvPr/>
        </p:nvPicPr>
        <p:blipFill>
          <a:blip r:embed="rId3"/>
          <a:stretch>
            <a:fillRect/>
          </a:stretch>
        </p:blipFill>
        <p:spPr>
          <a:xfrm>
            <a:off x="4724400" y="639838"/>
            <a:ext cx="4419600" cy="3728610"/>
          </a:xfrm>
          <a:prstGeom prst="rect">
            <a:avLst/>
          </a:prstGeom>
        </p:spPr>
      </p:pic>
      <p:sp>
        <p:nvSpPr>
          <p:cNvPr id="8" name="Google Shape;361;p30">
            <a:extLst>
              <a:ext uri="{FF2B5EF4-FFF2-40B4-BE49-F238E27FC236}">
                <a16:creationId xmlns:a16="http://schemas.microsoft.com/office/drawing/2014/main" id="{C5736974-54E3-4FB0-8E05-0E62D1E4D7B2}"/>
              </a:ext>
            </a:extLst>
          </p:cNvPr>
          <p:cNvSpPr txBox="1">
            <a:spLocks/>
          </p:cNvSpPr>
          <p:nvPr/>
        </p:nvSpPr>
        <p:spPr>
          <a:xfrm>
            <a:off x="228499" y="2312008"/>
            <a:ext cx="3512700" cy="2557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ru-RU" sz="1200" dirty="0"/>
              <a:t>Поля для редагування інформації про раніше додану книгу.</a:t>
            </a:r>
          </a:p>
          <a:p>
            <a:pPr marL="228600" indent="-228600">
              <a:buSzPct val="100000"/>
              <a:buFont typeface="+mj-lt"/>
              <a:buAutoNum type="arabicPeriod"/>
            </a:pPr>
            <a:r>
              <a:rPr lang="ru-RU" sz="1200" dirty="0"/>
              <a:t>Автор за бажання може змінити стислий зміст книги, обравши новий опис будь-якого текстового формату.</a:t>
            </a:r>
            <a:endParaRPr lang="en-US" sz="1200" dirty="0"/>
          </a:p>
          <a:p>
            <a:pPr marL="228600" indent="-228600">
              <a:buSzPct val="100000"/>
              <a:buFont typeface="+mj-lt"/>
              <a:buAutoNum type="arabicPeriod"/>
            </a:pPr>
            <a:r>
              <a:rPr lang="ru-RU" sz="1200" dirty="0"/>
              <a:t>Автор так само за бажання може змінити обкладинку книжки, обравши будь-яку іншу у форматі jpeg або png.</a:t>
            </a:r>
          </a:p>
          <a:p>
            <a:pPr marL="228600" indent="-228600">
              <a:buSzPct val="100000"/>
              <a:buFont typeface="+mj-lt"/>
              <a:buAutoNum type="arabicPeriod"/>
            </a:pPr>
            <a:r>
              <a:rPr lang="ru-RU" sz="1200" dirty="0"/>
              <a:t>Внісши зміни, автор має зберегти їх, натиснувши на кнопку зберегти.</a:t>
            </a:r>
          </a:p>
          <a:p>
            <a:pPr marL="228600" indent="-228600">
              <a:buSzPct val="100000"/>
              <a:buFont typeface="+mj-lt"/>
              <a:buAutoNum type="arabicPeriod"/>
            </a:pPr>
            <a:r>
              <a:rPr lang="ru-RU" sz="1200" dirty="0"/>
              <a:t>Кнопка закриття вікна і подальшого переходу до вікна перегляду всіх книг, доданих автором.</a:t>
            </a:r>
          </a:p>
        </p:txBody>
      </p:sp>
      <p:sp>
        <p:nvSpPr>
          <p:cNvPr id="9" name="Google Shape;361;p30">
            <a:extLst>
              <a:ext uri="{FF2B5EF4-FFF2-40B4-BE49-F238E27FC236}">
                <a16:creationId xmlns:a16="http://schemas.microsoft.com/office/drawing/2014/main" id="{C3AD29FB-C865-4590-9489-E01803446829}"/>
              </a:ext>
            </a:extLst>
          </p:cNvPr>
          <p:cNvSpPr txBox="1">
            <a:spLocks/>
          </p:cNvSpPr>
          <p:nvPr/>
        </p:nvSpPr>
        <p:spPr>
          <a:xfrm>
            <a:off x="6328198" y="973829"/>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DFA06360-219C-40DC-B599-763E54709870}"/>
              </a:ext>
            </a:extLst>
          </p:cNvPr>
          <p:cNvSpPr txBox="1">
            <a:spLocks/>
          </p:cNvSpPr>
          <p:nvPr/>
        </p:nvSpPr>
        <p:spPr>
          <a:xfrm>
            <a:off x="6342053" y="3211339"/>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861B2877-F303-4FF3-825C-EE06703AF708}"/>
              </a:ext>
            </a:extLst>
          </p:cNvPr>
          <p:cNvSpPr txBox="1">
            <a:spLocks/>
          </p:cNvSpPr>
          <p:nvPr/>
        </p:nvSpPr>
        <p:spPr>
          <a:xfrm>
            <a:off x="4887325" y="3426084"/>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03B3357E-1E88-46BB-8682-010FC56995F2}"/>
              </a:ext>
            </a:extLst>
          </p:cNvPr>
          <p:cNvSpPr txBox="1">
            <a:spLocks/>
          </p:cNvSpPr>
          <p:nvPr/>
        </p:nvSpPr>
        <p:spPr>
          <a:xfrm>
            <a:off x="7894931" y="3744143"/>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
        <p:nvSpPr>
          <p:cNvPr id="13" name="Google Shape;361;p30">
            <a:extLst>
              <a:ext uri="{FF2B5EF4-FFF2-40B4-BE49-F238E27FC236}">
                <a16:creationId xmlns:a16="http://schemas.microsoft.com/office/drawing/2014/main" id="{5EF2FFD6-028E-4C31-AF65-B6A925C850C2}"/>
              </a:ext>
            </a:extLst>
          </p:cNvPr>
          <p:cNvSpPr txBox="1">
            <a:spLocks/>
          </p:cNvSpPr>
          <p:nvPr/>
        </p:nvSpPr>
        <p:spPr>
          <a:xfrm>
            <a:off x="8558780" y="3737811"/>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5)</a:t>
            </a:r>
            <a:endParaRPr lang="en-US" sz="1200" b="1" dirty="0">
              <a:solidFill>
                <a:srgbClr val="FF0000"/>
              </a:solidFill>
            </a:endParaRPr>
          </a:p>
        </p:txBody>
      </p:sp>
    </p:spTree>
    <p:extLst>
      <p:ext uri="{BB962C8B-B14F-4D97-AF65-F5344CB8AC3E}">
        <p14:creationId xmlns:p14="http://schemas.microsoft.com/office/powerpoint/2010/main" val="303547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uk-UA" dirty="0"/>
              <a:t>Програмна </a:t>
            </a:r>
            <a:br>
              <a:rPr lang="uk-UA" dirty="0"/>
            </a:br>
            <a:r>
              <a:rPr lang="uk-UA" dirty="0"/>
              <a:t>частина мануалу</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ru-RU" dirty="0"/>
              <a:t>2</a:t>
            </a:r>
            <a:endParaRPr dirty="0"/>
          </a:p>
        </p:txBody>
      </p:sp>
    </p:spTree>
    <p:extLst>
      <p:ext uri="{BB962C8B-B14F-4D97-AF65-F5344CB8AC3E}">
        <p14:creationId xmlns:p14="http://schemas.microsoft.com/office/powerpoint/2010/main" val="118868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199"/>
            <a:ext cx="3932700" cy="22669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Програма "Книжковий магазин" дає змогу ефективно вести облік книжок, керувати продажами та надавати різноманітні сервіси для клієнтів.</a:t>
            </a:r>
          </a:p>
          <a:p>
            <a:pPr marL="0" lvl="0" indent="0" algn="l" rtl="0">
              <a:spcBef>
                <a:spcPts val="0"/>
              </a:spcBef>
              <a:spcAft>
                <a:spcPts val="0"/>
              </a:spcAft>
              <a:buNone/>
            </a:pPr>
            <a:endParaRPr lang="uk-UA" sz="1200" dirty="0"/>
          </a:p>
          <a:p>
            <a:pPr marL="0" lvl="0" indent="0" algn="l" rtl="0">
              <a:spcBef>
                <a:spcPts val="0"/>
              </a:spcBef>
              <a:spcAft>
                <a:spcPts val="0"/>
              </a:spcAft>
              <a:buNone/>
            </a:pPr>
            <a:r>
              <a:rPr lang="uk-UA" sz="1200" dirty="0"/>
              <a:t>Інженерна постановка задачі включає в себе створення системи, здатної зберігати, оновлювати і надавати інформацію про книги в магазині. Математична постановка задачі передбачає розробку алгоритмів для пошуку, сортування та аналізу даних про асортимент.</a:t>
            </a:r>
          </a:p>
        </p:txBody>
      </p:sp>
      <p:sp>
        <p:nvSpPr>
          <p:cNvPr id="381" name="Google Shape;381;p33"/>
          <p:cNvSpPr txBox="1">
            <a:spLocks noGrp="1"/>
          </p:cNvSpPr>
          <p:nvPr>
            <p:ph type="title"/>
          </p:nvPr>
        </p:nvSpPr>
        <p:spPr>
          <a:xfrm>
            <a:off x="4516581" y="845128"/>
            <a:ext cx="2895601"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Введення та Постановка задачі</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225024"/>
            <a:ext cx="8425200" cy="1497157"/>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uk-UA" dirty="0"/>
              <a:t>Користувацька </a:t>
            </a:r>
            <a:br>
              <a:rPr lang="uk-UA" dirty="0"/>
            </a:br>
            <a:r>
              <a:rPr lang="uk-UA" dirty="0"/>
              <a:t>частина мануалу</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1757816"/>
            <a:ext cx="3932700" cy="3098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b="1" i="1" dirty="0"/>
              <a:t>Додавання книг</a:t>
            </a:r>
            <a:r>
              <a:rPr lang="uk-UA" sz="1200" b="1" dirty="0"/>
              <a:t>: </a:t>
            </a:r>
            <a:r>
              <a:rPr lang="uk-UA" sz="1200" dirty="0"/>
              <a:t>Можливість внесення інформації про нові надходження, включно з основними характеристиками (назва, автор, видавництво, кількість сторінок, жанр, рік видання, собівартість, ціна).</a:t>
            </a:r>
          </a:p>
          <a:p>
            <a:pPr marL="0" lvl="0" indent="0" algn="l" rtl="0">
              <a:spcBef>
                <a:spcPts val="0"/>
              </a:spcBef>
              <a:spcAft>
                <a:spcPts val="0"/>
              </a:spcAft>
              <a:buNone/>
            </a:pPr>
            <a:r>
              <a:rPr lang="uk-UA" sz="1200" b="1" i="1" dirty="0"/>
              <a:t>Керування книжками</a:t>
            </a:r>
            <a:r>
              <a:rPr lang="uk-UA" sz="1200" dirty="0"/>
              <a:t>: Можливість видалення, редагування параметрів, продажу, списання, додавання в акції та відкладання для конкретного покупця.</a:t>
            </a:r>
          </a:p>
          <a:p>
            <a:pPr marL="0" lvl="0" indent="0" algn="l" rtl="0">
              <a:spcBef>
                <a:spcPts val="0"/>
              </a:spcBef>
              <a:spcAft>
                <a:spcPts val="0"/>
              </a:spcAft>
              <a:buNone/>
            </a:pPr>
            <a:r>
              <a:rPr lang="uk-UA" sz="1200" b="1" i="1" dirty="0"/>
              <a:t>Пошук книг</a:t>
            </a:r>
            <a:r>
              <a:rPr lang="uk-UA" sz="1200" dirty="0"/>
              <a:t>: Можливість пошуку книг за назвою, автором, жанром.</a:t>
            </a:r>
          </a:p>
          <a:p>
            <a:pPr marL="0" lvl="0" indent="0" algn="l" rtl="0">
              <a:spcBef>
                <a:spcPts val="0"/>
              </a:spcBef>
              <a:spcAft>
                <a:spcPts val="0"/>
              </a:spcAft>
              <a:buNone/>
            </a:pPr>
            <a:r>
              <a:rPr lang="uk-UA" sz="1200" b="1" i="1" dirty="0"/>
              <a:t>Списки</a:t>
            </a:r>
            <a:r>
              <a:rPr lang="uk-UA" sz="1200" dirty="0"/>
              <a:t>: Можливість перегляду списку новинок, рекомендацій.</a:t>
            </a:r>
          </a:p>
          <a:p>
            <a:pPr marL="0" lvl="0" indent="0" algn="l" rtl="0">
              <a:spcBef>
                <a:spcPts val="0"/>
              </a:spcBef>
              <a:spcAft>
                <a:spcPts val="0"/>
              </a:spcAft>
              <a:buNone/>
            </a:pPr>
            <a:r>
              <a:rPr lang="uk-UA" sz="1200" b="1" i="1" dirty="0"/>
              <a:t>Авторизація</a:t>
            </a:r>
            <a:r>
              <a:rPr lang="uk-UA" sz="1200" dirty="0"/>
              <a:t>: Можливість входу в систему з використанням логіна і пароля</a:t>
            </a:r>
          </a:p>
        </p:txBody>
      </p:sp>
      <p:sp>
        <p:nvSpPr>
          <p:cNvPr id="381" name="Google Shape;381;p33"/>
          <p:cNvSpPr txBox="1">
            <a:spLocks noGrp="1"/>
          </p:cNvSpPr>
          <p:nvPr>
            <p:ph type="title"/>
          </p:nvPr>
        </p:nvSpPr>
        <p:spPr>
          <a:xfrm>
            <a:off x="4579525" y="476272"/>
            <a:ext cx="4211783" cy="12815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t>Вимоги до функціональних характеристик системи</a:t>
            </a:r>
          </a:p>
        </p:txBody>
      </p:sp>
    </p:spTree>
    <p:extLst>
      <p:ext uri="{BB962C8B-B14F-4D97-AF65-F5344CB8AC3E}">
        <p14:creationId xmlns:p14="http://schemas.microsoft.com/office/powerpoint/2010/main" val="2340786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2571750"/>
            <a:ext cx="3932700" cy="19759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b="1" i="1" dirty="0"/>
              <a:t>База даних:</a:t>
            </a:r>
            <a:r>
              <a:rPr lang="uk-UA" sz="1200" dirty="0"/>
              <a:t> Система повинна використовувати базу даних для зберігання інформації про книги.</a:t>
            </a:r>
          </a:p>
          <a:p>
            <a:pPr marL="0" lvl="0" indent="0" algn="l" rtl="0">
              <a:spcBef>
                <a:spcPts val="0"/>
              </a:spcBef>
              <a:spcAft>
                <a:spcPts val="0"/>
              </a:spcAft>
              <a:buNone/>
            </a:pPr>
            <a:endParaRPr lang="uk-UA" sz="1200" dirty="0"/>
          </a:p>
          <a:p>
            <a:pPr marL="0" lvl="0" indent="0" algn="l" rtl="0">
              <a:spcBef>
                <a:spcPts val="0"/>
              </a:spcBef>
              <a:spcAft>
                <a:spcPts val="0"/>
              </a:spcAft>
              <a:buNone/>
            </a:pPr>
            <a:r>
              <a:rPr lang="uk-UA" sz="1200" b="1" i="1" dirty="0"/>
              <a:t>Інтерфейс: </a:t>
            </a:r>
            <a:r>
              <a:rPr lang="uk-UA" sz="1200" dirty="0"/>
              <a:t>Має бути створено зручний та інтуїтивно зрозумілий інтерфейс для користувачів магазину та адміністраторів.</a:t>
            </a:r>
          </a:p>
          <a:p>
            <a:pPr marL="0" lvl="0" indent="0" algn="l" rtl="0">
              <a:spcBef>
                <a:spcPts val="0"/>
              </a:spcBef>
              <a:spcAft>
                <a:spcPts val="0"/>
              </a:spcAft>
              <a:buNone/>
            </a:pPr>
            <a:endParaRPr lang="uk-UA" sz="1200" dirty="0"/>
          </a:p>
          <a:p>
            <a:pPr marL="0" lvl="0" indent="0" algn="l" rtl="0">
              <a:spcBef>
                <a:spcPts val="0"/>
              </a:spcBef>
              <a:spcAft>
                <a:spcPts val="0"/>
              </a:spcAft>
              <a:buNone/>
            </a:pPr>
            <a:r>
              <a:rPr lang="uk-UA" sz="1200" b="1" i="1" dirty="0"/>
              <a:t>Безпека:</a:t>
            </a:r>
            <a:r>
              <a:rPr lang="uk-UA" sz="1200" dirty="0"/>
              <a:t> Реалізація заходів безпеки для захисту даних користувачів та інформації про книги.</a:t>
            </a:r>
          </a:p>
        </p:txBody>
      </p:sp>
      <p:sp>
        <p:nvSpPr>
          <p:cNvPr id="381" name="Google Shape;381;p33"/>
          <p:cNvSpPr txBox="1">
            <a:spLocks noGrp="1"/>
          </p:cNvSpPr>
          <p:nvPr>
            <p:ph type="title"/>
          </p:nvPr>
        </p:nvSpPr>
        <p:spPr>
          <a:xfrm>
            <a:off x="4572000" y="1297133"/>
            <a:ext cx="4052455" cy="1274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400" dirty="0"/>
              <a:t>Вимоги до технічних характеристик системи</a:t>
            </a:r>
          </a:p>
        </p:txBody>
      </p:sp>
    </p:spTree>
    <p:extLst>
      <p:ext uri="{BB962C8B-B14F-4D97-AF65-F5344CB8AC3E}">
        <p14:creationId xmlns:p14="http://schemas.microsoft.com/office/powerpoint/2010/main" val="5235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Проектування інтерфейсу</a:t>
            </a:r>
            <a:endParaRPr dirty="0"/>
          </a:p>
        </p:txBody>
      </p:sp>
      <p:sp>
        <p:nvSpPr>
          <p:cNvPr id="341" name="Google Shape;341;p28"/>
          <p:cNvSpPr txBox="1">
            <a:spLocks noGrp="1"/>
          </p:cNvSpPr>
          <p:nvPr>
            <p:ph type="subTitle" idx="1"/>
          </p:nvPr>
        </p:nvSpPr>
        <p:spPr>
          <a:xfrm flipH="1">
            <a:off x="3179618" y="1132374"/>
            <a:ext cx="5244382" cy="35158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Clr>
                <a:schemeClr val="lt1"/>
              </a:buClr>
              <a:buSzPts val="1200"/>
              <a:buNone/>
            </a:pPr>
            <a:r>
              <a:rPr lang="uk-UA" b="1" i="1" dirty="0"/>
              <a:t>Інтуїтивна навігація: </a:t>
            </a:r>
            <a:r>
              <a:rPr lang="uk-UA" dirty="0"/>
              <a:t>Головні функціональні блоки системи (додавання книжок, управління асортиментом, пошук) мають бути легко доступні.</a:t>
            </a:r>
          </a:p>
          <a:p>
            <a:pPr marL="152400" lvl="0" indent="0" algn="l" rtl="0">
              <a:spcBef>
                <a:spcPts val="0"/>
              </a:spcBef>
              <a:spcAft>
                <a:spcPts val="0"/>
              </a:spcAft>
              <a:buClr>
                <a:schemeClr val="lt1"/>
              </a:buClr>
              <a:buSzPts val="1200"/>
              <a:buNone/>
            </a:pPr>
            <a:endParaRPr lang="uk-UA" dirty="0"/>
          </a:p>
          <a:p>
            <a:pPr marL="152400" lvl="0" indent="0" algn="l" rtl="0">
              <a:spcBef>
                <a:spcPts val="0"/>
              </a:spcBef>
              <a:spcAft>
                <a:spcPts val="0"/>
              </a:spcAft>
              <a:buClr>
                <a:schemeClr val="lt1"/>
              </a:buClr>
              <a:buSzPts val="1200"/>
              <a:buNone/>
            </a:pPr>
            <a:r>
              <a:rPr lang="uk-UA" b="1" i="1" dirty="0"/>
              <a:t>Однорідність дизайну: </a:t>
            </a:r>
            <a:r>
              <a:rPr lang="uk-UA" dirty="0"/>
              <a:t>Збереження єдиного стилю та дизайну елементів інтерфейсу для створення однакового та привабливого візуального сприйняття.</a:t>
            </a:r>
          </a:p>
          <a:p>
            <a:pPr marL="152400" lvl="0" indent="0" algn="l" rtl="0">
              <a:spcBef>
                <a:spcPts val="0"/>
              </a:spcBef>
              <a:spcAft>
                <a:spcPts val="0"/>
              </a:spcAft>
              <a:buClr>
                <a:schemeClr val="lt1"/>
              </a:buClr>
              <a:buSzPts val="1200"/>
              <a:buNone/>
            </a:pPr>
            <a:endParaRPr lang="uk-UA" dirty="0"/>
          </a:p>
          <a:p>
            <a:pPr marL="152400" lvl="0" indent="0" algn="l" rtl="0">
              <a:spcBef>
                <a:spcPts val="0"/>
              </a:spcBef>
              <a:spcAft>
                <a:spcPts val="0"/>
              </a:spcAft>
              <a:buClr>
                <a:schemeClr val="lt1"/>
              </a:buClr>
              <a:buSzPts val="1200"/>
              <a:buNone/>
            </a:pPr>
            <a:r>
              <a:rPr lang="uk-UA" b="1" i="1" dirty="0"/>
              <a:t>Інформативність:</a:t>
            </a:r>
            <a:r>
              <a:rPr lang="uk-UA" dirty="0"/>
              <a:t> Надання достатньої інформації про кожну книгу в режимі перегляду (назва, автор, жанр, ціна тощо).</a:t>
            </a:r>
          </a:p>
          <a:p>
            <a:pPr marL="152400" lvl="0" indent="0" algn="l" rtl="0">
              <a:spcBef>
                <a:spcPts val="0"/>
              </a:spcBef>
              <a:spcAft>
                <a:spcPts val="0"/>
              </a:spcAft>
              <a:buClr>
                <a:schemeClr val="lt1"/>
              </a:buClr>
              <a:buSzPts val="1200"/>
              <a:buNone/>
            </a:pPr>
            <a:endParaRPr lang="uk-UA" dirty="0"/>
          </a:p>
          <a:p>
            <a:pPr marL="152400" lvl="0" indent="0" algn="l" rtl="0">
              <a:spcBef>
                <a:spcPts val="0"/>
              </a:spcBef>
              <a:spcAft>
                <a:spcPts val="0"/>
              </a:spcAft>
              <a:buClr>
                <a:schemeClr val="lt1"/>
              </a:buClr>
              <a:buSzPts val="1200"/>
              <a:buNone/>
            </a:pPr>
            <a:r>
              <a:rPr lang="uk-UA" b="1" i="1" dirty="0"/>
              <a:t>Простота використання:</a:t>
            </a:r>
            <a:r>
              <a:rPr lang="uk-UA" dirty="0"/>
              <a:t> Мінімалізація кількості кроків для виконання основних операцій (додавання книги, пошук, продаж).</a:t>
            </a:r>
          </a:p>
          <a:p>
            <a:pPr marL="152400" lvl="0" indent="0" algn="l" rtl="0">
              <a:spcBef>
                <a:spcPts val="0"/>
              </a:spcBef>
              <a:spcAft>
                <a:spcPts val="0"/>
              </a:spcAft>
              <a:buClr>
                <a:schemeClr val="lt1"/>
              </a:buClr>
              <a:buSzPts val="1200"/>
              <a:buNone/>
            </a:pPr>
            <a:endParaRPr lang="uk-UA" dirty="0"/>
          </a:p>
          <a:p>
            <a:pPr marL="152400" lvl="0" indent="0" algn="l" rtl="0">
              <a:spcBef>
                <a:spcPts val="0"/>
              </a:spcBef>
              <a:spcAft>
                <a:spcPts val="0"/>
              </a:spcAft>
              <a:buClr>
                <a:schemeClr val="lt1"/>
              </a:buClr>
              <a:buSzPts val="1200"/>
              <a:buNone/>
            </a:pPr>
            <a:r>
              <a:rPr lang="uk-UA" b="1" i="1" dirty="0"/>
              <a:t>Безпека:</a:t>
            </a:r>
            <a:r>
              <a:rPr lang="uk-UA" dirty="0"/>
              <a:t> Реалізація заходів безпеки, таких як захист від несанкціонованого доступу, шифрування даних і безпечні методи аутентифікації.</a:t>
            </a:r>
            <a:endParaRPr dirty="0"/>
          </a:p>
        </p:txBody>
      </p:sp>
      <p:pic>
        <p:nvPicPr>
          <p:cNvPr id="5" name="Рисунок 4">
            <a:extLst>
              <a:ext uri="{FF2B5EF4-FFF2-40B4-BE49-F238E27FC236}">
                <a16:creationId xmlns:a16="http://schemas.microsoft.com/office/drawing/2014/main" id="{37E06A61-CBC9-46A9-9E0F-EC352720CCCB}"/>
              </a:ext>
            </a:extLst>
          </p:cNvPr>
          <p:cNvPicPr>
            <a:picLocks noChangeAspect="1"/>
          </p:cNvPicPr>
          <p:nvPr/>
        </p:nvPicPr>
        <p:blipFill>
          <a:blip r:embed="rId3">
            <a:duotone>
              <a:prstClr val="black"/>
              <a:schemeClr val="accent5">
                <a:tint val="45000"/>
                <a:satMod val="400000"/>
              </a:schemeClr>
            </a:duotone>
          </a:blip>
          <a:stretch>
            <a:fillRect/>
          </a:stretch>
        </p:blipFill>
        <p:spPr>
          <a:xfrm>
            <a:off x="512587" y="713412"/>
            <a:ext cx="1944759" cy="413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6100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290769" y="1809749"/>
            <a:ext cx="4281231" cy="32460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У програмі використовується патерн </a:t>
            </a:r>
            <a:r>
              <a:rPr lang="en-HK" sz="1200" dirty="0"/>
              <a:t>MVVM </a:t>
            </a:r>
            <a:r>
              <a:rPr lang="uk-UA" sz="1200" dirty="0"/>
              <a:t>і можливості </a:t>
            </a:r>
            <a:r>
              <a:rPr lang="en-HK" sz="1200" dirty="0"/>
              <a:t>Entity Framework Core. </a:t>
            </a:r>
            <a:r>
              <a:rPr lang="uk-UA" sz="1200" dirty="0"/>
              <a:t>Для </a:t>
            </a:r>
            <a:r>
              <a:rPr lang="en-HK" sz="1200" dirty="0"/>
              <a:t>ViewModel-</a:t>
            </a:r>
            <a:r>
              <a:rPr lang="uk-UA" sz="1200" dirty="0"/>
              <a:t>ів реалізовано базовий клас </a:t>
            </a:r>
            <a:r>
              <a:rPr lang="en-HK" sz="1200" dirty="0"/>
              <a:t>ViewModelBase </a:t>
            </a:r>
            <a:r>
              <a:rPr lang="uk-UA" sz="1200" dirty="0"/>
              <a:t>від якого успадковуються всі </a:t>
            </a:r>
            <a:r>
              <a:rPr lang="en-HK" sz="1200" dirty="0"/>
              <a:t>ViewModel-</a:t>
            </a:r>
            <a:r>
              <a:rPr lang="uk-UA" sz="1200" dirty="0"/>
              <a:t>и.І в силу патерну </a:t>
            </a:r>
            <a:r>
              <a:rPr lang="en-HK" sz="1200" dirty="0"/>
              <a:t>MVVM </a:t>
            </a:r>
            <a:r>
              <a:rPr lang="uk-UA" sz="1200" dirty="0"/>
              <a:t>використовується патерн "Команда"/"</a:t>
            </a:r>
            <a:r>
              <a:rPr lang="en-HK" sz="1200" dirty="0"/>
              <a:t>Command" </a:t>
            </a:r>
            <a:r>
              <a:rPr lang="uk-UA" sz="1200" dirty="0"/>
              <a:t>для взаємодії елементів </a:t>
            </a:r>
            <a:r>
              <a:rPr lang="en-HK" sz="1200" dirty="0"/>
              <a:t>View </a:t>
            </a:r>
            <a:r>
              <a:rPr lang="uk-UA" sz="1200" dirty="0"/>
              <a:t>додатка з даними і потрібною логікою додатка. Команди використовуються в цій програмі в кожному </a:t>
            </a:r>
            <a:r>
              <a:rPr lang="en-HK" sz="1200" dirty="0"/>
              <a:t>ViewModel, </a:t>
            </a:r>
            <a:r>
              <a:rPr lang="uk-UA" sz="1200" dirty="0"/>
              <a:t>для зручності є абстрактний клас </a:t>
            </a:r>
            <a:r>
              <a:rPr lang="en-HK" sz="1200" dirty="0"/>
              <a:t>CommandBase </a:t>
            </a:r>
            <a:r>
              <a:rPr lang="uk-UA" sz="1200" dirty="0"/>
              <a:t>від якого успадковується кожна команда.</a:t>
            </a:r>
            <a:r>
              <a:rPr lang="en-US" sz="1200" dirty="0"/>
              <a:t> </a:t>
            </a:r>
            <a:r>
              <a:rPr lang="uk-UA" sz="1200" dirty="0"/>
              <a:t>Також у застосунку реалізовано сервіси, але для "зручнішого" користування ними реалізовано статичний клас </a:t>
            </a:r>
            <a:r>
              <a:rPr lang="en-HK" sz="1200" dirty="0"/>
              <a:t>ServiceLocator, </a:t>
            </a:r>
            <a:r>
              <a:rPr lang="uk-UA" sz="1200" dirty="0"/>
              <a:t>за допомогою якого можна отримувати сервісні дані в "будь-якій частині коду".</a:t>
            </a:r>
            <a:endParaRPr sz="1200" dirty="0"/>
          </a:p>
        </p:txBody>
      </p:sp>
      <p:sp>
        <p:nvSpPr>
          <p:cNvPr id="362" name="Google Shape;362;p30"/>
          <p:cNvSpPr txBox="1">
            <a:spLocks noGrp="1"/>
          </p:cNvSpPr>
          <p:nvPr>
            <p:ph type="title"/>
          </p:nvPr>
        </p:nvSpPr>
        <p:spPr>
          <a:xfrm>
            <a:off x="242170" y="87669"/>
            <a:ext cx="3561300" cy="14016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Проектування діаграми класів</a:t>
            </a:r>
            <a:endParaRPr dirty="0">
              <a:solidFill>
                <a:schemeClr val="dk2"/>
              </a:solidFill>
            </a:endParaRPr>
          </a:p>
        </p:txBody>
      </p:sp>
      <p:sp>
        <p:nvSpPr>
          <p:cNvPr id="6" name="Google Shape;361;p30">
            <a:extLst>
              <a:ext uri="{FF2B5EF4-FFF2-40B4-BE49-F238E27FC236}">
                <a16:creationId xmlns:a16="http://schemas.microsoft.com/office/drawing/2014/main" id="{502FE8ED-1671-4AED-8A91-A330E79261B0}"/>
              </a:ext>
            </a:extLst>
          </p:cNvPr>
          <p:cNvSpPr txBox="1">
            <a:spLocks/>
          </p:cNvSpPr>
          <p:nvPr/>
        </p:nvSpPr>
        <p:spPr>
          <a:xfrm>
            <a:off x="4862769" y="3325415"/>
            <a:ext cx="4281231" cy="57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lgn="ctr">
              <a:buFont typeface="Raleway SemiBold"/>
              <a:buNone/>
            </a:pPr>
            <a:r>
              <a:rPr lang="uk-UA" sz="1200" dirty="0"/>
              <a:t>Ініціалізуються сервіси в класі </a:t>
            </a:r>
            <a:r>
              <a:rPr lang="en-HK" sz="1200" dirty="0"/>
              <a:t>StartupWindow </a:t>
            </a:r>
            <a:r>
              <a:rPr lang="uk-UA" sz="1200" dirty="0"/>
              <a:t>у методі </a:t>
            </a:r>
            <a:r>
              <a:rPr lang="en-HK" sz="1200" dirty="0"/>
              <a:t>InitializeServicesAndRunApp().</a:t>
            </a:r>
            <a:endParaRPr lang="uk-UA" sz="1200" dirty="0"/>
          </a:p>
        </p:txBody>
      </p:sp>
      <p:pic>
        <p:nvPicPr>
          <p:cNvPr id="8" name="Рисунок 7">
            <a:extLst>
              <a:ext uri="{FF2B5EF4-FFF2-40B4-BE49-F238E27FC236}">
                <a16:creationId xmlns:a16="http://schemas.microsoft.com/office/drawing/2014/main" id="{2D049F7E-973B-43C6-BFC6-B37CBD1C08BB}"/>
              </a:ext>
            </a:extLst>
          </p:cNvPr>
          <p:cNvPicPr/>
          <p:nvPr/>
        </p:nvPicPr>
        <p:blipFill>
          <a:blip r:embed="rId3"/>
          <a:stretch>
            <a:fillRect/>
          </a:stretch>
        </p:blipFill>
        <p:spPr>
          <a:xfrm>
            <a:off x="4959838" y="1882770"/>
            <a:ext cx="4087091" cy="13779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422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2000" y="2921599"/>
            <a:ext cx="3932700" cy="1380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Для взаємодії з бд використовуються клас </a:t>
            </a:r>
            <a:r>
              <a:rPr lang="en-HK" sz="1200" dirty="0"/>
              <a:t>DatabaseContext,</a:t>
            </a:r>
            <a:r>
              <a:rPr lang="uk-UA" sz="1200" dirty="0"/>
              <a:t>у ньому є 3 </a:t>
            </a:r>
            <a:r>
              <a:rPr lang="en-HK" sz="1200" dirty="0"/>
              <a:t>DbSet-a, </a:t>
            </a:r>
            <a:r>
              <a:rPr lang="uk-UA" sz="1200" dirty="0"/>
              <a:t>які зберігають дані з БД.Також у програмі в основному використовуються </a:t>
            </a:r>
            <a:r>
              <a:rPr lang="en-HK" sz="1200" dirty="0"/>
              <a:t>ObservableCollection </a:t>
            </a:r>
            <a:r>
              <a:rPr lang="uk-UA" sz="1200" dirty="0"/>
              <a:t>для прив'язки даних до елементів інтерфейсу, і </a:t>
            </a:r>
            <a:r>
              <a:rPr lang="en-HK" sz="1200" dirty="0"/>
              <a:t>List </a:t>
            </a:r>
            <a:r>
              <a:rPr lang="uk-UA" sz="1200" dirty="0"/>
              <a:t>для зберігання деяких "проміжних" даних.</a:t>
            </a:r>
          </a:p>
        </p:txBody>
      </p:sp>
      <p:sp>
        <p:nvSpPr>
          <p:cNvPr id="381" name="Google Shape;381;p33"/>
          <p:cNvSpPr txBox="1">
            <a:spLocks noGrp="1"/>
          </p:cNvSpPr>
          <p:nvPr>
            <p:ph type="title"/>
          </p:nvPr>
        </p:nvSpPr>
        <p:spPr>
          <a:xfrm>
            <a:off x="4572000" y="1371601"/>
            <a:ext cx="3207328" cy="14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Проектування структур системи</a:t>
            </a:r>
          </a:p>
        </p:txBody>
      </p:sp>
    </p:spTree>
    <p:extLst>
      <p:ext uri="{BB962C8B-B14F-4D97-AF65-F5344CB8AC3E}">
        <p14:creationId xmlns:p14="http://schemas.microsoft.com/office/powerpoint/2010/main" val="2973423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6" name="Рисунок 5">
            <a:extLst>
              <a:ext uri="{FF2B5EF4-FFF2-40B4-BE49-F238E27FC236}">
                <a16:creationId xmlns:a16="http://schemas.microsoft.com/office/drawing/2014/main" id="{7C2B02F0-C5FF-4537-967B-CCBC28D2C689}"/>
              </a:ext>
            </a:extLst>
          </p:cNvPr>
          <p:cNvPicPr>
            <a:picLocks noChangeAspect="1"/>
          </p:cNvPicPr>
          <p:nvPr/>
        </p:nvPicPr>
        <p:blipFill>
          <a:blip r:embed="rId3"/>
          <a:stretch>
            <a:fillRect/>
          </a:stretch>
        </p:blipFill>
        <p:spPr>
          <a:xfrm>
            <a:off x="5361711" y="244334"/>
            <a:ext cx="3644898" cy="4590901"/>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137390" y="1827552"/>
            <a:ext cx="4240645" cy="31600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Основою нашого додатка є </a:t>
            </a:r>
            <a:r>
              <a:rPr lang="en-HK" dirty="0"/>
              <a:t>SQL </a:t>
            </a:r>
            <a:r>
              <a:rPr lang="uk-UA" dirty="0"/>
              <a:t>база даних. Саме в ній зберігається вся інформація про книги, користувачів і про їхні кошики. Під час проектування бази даних стояла мета використати мінімум таблиць і мінімум зв'язків між ними, щоб забезпечити її зручне та швидке адміністрування. У використовуваній базі даних використовується всього 3 таблиці: </a:t>
            </a:r>
            <a:r>
              <a:rPr lang="en-HK" dirty="0"/>
              <a:t>Books, Users </a:t>
            </a:r>
            <a:r>
              <a:rPr lang="uk-UA" dirty="0"/>
              <a:t>і </a:t>
            </a:r>
            <a:r>
              <a:rPr lang="en-HK" dirty="0"/>
              <a:t>ShoppingCart, </a:t>
            </a:r>
            <a:r>
              <a:rPr lang="uk-UA" dirty="0"/>
              <a:t>структуру яких ми розглянемо нижче, як і інструкції до її адміністрування.</a:t>
            </a:r>
            <a:endParaRPr dirty="0"/>
          </a:p>
        </p:txBody>
      </p:sp>
      <p:sp>
        <p:nvSpPr>
          <p:cNvPr id="362" name="Google Shape;362;p30"/>
          <p:cNvSpPr txBox="1">
            <a:spLocks noGrp="1"/>
          </p:cNvSpPr>
          <p:nvPr>
            <p:ph type="title"/>
          </p:nvPr>
        </p:nvSpPr>
        <p:spPr>
          <a:xfrm>
            <a:off x="62061" y="565653"/>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Проектування бази даних</a:t>
            </a:r>
            <a:endParaRPr lang="en-HK" dirty="0">
              <a:solidFill>
                <a:schemeClr val="dk2"/>
              </a:solidFill>
            </a:endParaRPr>
          </a:p>
        </p:txBody>
      </p:sp>
      <p:sp>
        <p:nvSpPr>
          <p:cNvPr id="363" name="Google Shape;363;p30"/>
          <p:cNvSpPr/>
          <p:nvPr/>
        </p:nvSpPr>
        <p:spPr>
          <a:xfrm>
            <a:off x="7524714" y="4379387"/>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751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8" name="Рисунок 7">
            <a:extLst>
              <a:ext uri="{FF2B5EF4-FFF2-40B4-BE49-F238E27FC236}">
                <a16:creationId xmlns:a16="http://schemas.microsoft.com/office/drawing/2014/main" id="{D62E9321-D845-48F0-8614-ABEA285C1099}"/>
              </a:ext>
            </a:extLst>
          </p:cNvPr>
          <p:cNvPicPr>
            <a:picLocks noChangeAspect="1"/>
          </p:cNvPicPr>
          <p:nvPr/>
        </p:nvPicPr>
        <p:blipFill>
          <a:blip r:embed="rId3"/>
          <a:stretch>
            <a:fillRect/>
          </a:stretch>
        </p:blipFill>
        <p:spPr>
          <a:xfrm>
            <a:off x="6581119" y="475396"/>
            <a:ext cx="2375844" cy="4424165"/>
          </a:xfrm>
          <a:prstGeom prst="rect">
            <a:avLst/>
          </a:prstGeom>
        </p:spPr>
      </p:pic>
      <p:sp>
        <p:nvSpPr>
          <p:cNvPr id="5" name="Прямоугольник 4">
            <a:extLst>
              <a:ext uri="{FF2B5EF4-FFF2-40B4-BE49-F238E27FC236}">
                <a16:creationId xmlns:a16="http://schemas.microsoft.com/office/drawing/2014/main" id="{9B10EAE9-6C7C-446F-8697-16E14F89A962}"/>
              </a:ext>
            </a:extLst>
          </p:cNvPr>
          <p:cNvSpPr/>
          <p:nvPr/>
        </p:nvSpPr>
        <p:spPr>
          <a:xfrm>
            <a:off x="0" y="1350818"/>
            <a:ext cx="3041073" cy="817418"/>
          </a:xfrm>
          <a:prstGeom prst="rect">
            <a:avLst/>
          </a:prstGeom>
          <a:solidFill>
            <a:srgbClr val="1B1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361" name="Google Shape;361;p30"/>
          <p:cNvSpPr txBox="1">
            <a:spLocks noGrp="1"/>
          </p:cNvSpPr>
          <p:nvPr>
            <p:ph type="body" idx="1"/>
          </p:nvPr>
        </p:nvSpPr>
        <p:spPr>
          <a:xfrm>
            <a:off x="187037" y="636206"/>
            <a:ext cx="6255919" cy="44241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000" b="1" i="1" dirty="0"/>
              <a:t>Колонки:</a:t>
            </a:r>
            <a:endParaRPr lang="en-US" sz="1000" b="1" i="1" dirty="0"/>
          </a:p>
          <a:p>
            <a:pPr marL="0" lvl="0" indent="0" algn="l" rtl="0">
              <a:spcBef>
                <a:spcPts val="0"/>
              </a:spcBef>
              <a:spcAft>
                <a:spcPts val="0"/>
              </a:spcAft>
              <a:buNone/>
            </a:pPr>
            <a:endParaRPr lang="en-US" sz="1000" dirty="0"/>
          </a:p>
          <a:p>
            <a:pPr marL="0" lvl="0" indent="0" algn="l" rtl="0">
              <a:lnSpc>
                <a:spcPct val="150000"/>
              </a:lnSpc>
              <a:spcBef>
                <a:spcPts val="0"/>
              </a:spcBef>
              <a:spcAft>
                <a:spcPts val="0"/>
              </a:spcAft>
              <a:buNone/>
            </a:pPr>
            <a:r>
              <a:rPr lang="en-HK" sz="1000" dirty="0"/>
              <a:t>BookId: </a:t>
            </a:r>
            <a:r>
              <a:rPr lang="uk-UA" sz="1000" dirty="0"/>
              <a:t>Автоматично інкрементоване ціле число, слугує первинним ключем.</a:t>
            </a:r>
            <a:endParaRPr lang="en-US" sz="1000" dirty="0"/>
          </a:p>
          <a:p>
            <a:pPr marL="0" lvl="0" indent="0" algn="l" rtl="0">
              <a:lnSpc>
                <a:spcPct val="150000"/>
              </a:lnSpc>
              <a:spcBef>
                <a:spcPts val="0"/>
              </a:spcBef>
              <a:spcAft>
                <a:spcPts val="0"/>
              </a:spcAft>
              <a:buNone/>
            </a:pPr>
            <a:r>
              <a:rPr lang="en-HK" sz="1000" dirty="0"/>
              <a:t>Title</a:t>
            </a:r>
            <a:r>
              <a:rPr lang="uk-UA" sz="1000" dirty="0"/>
              <a:t>: Рядок змінної довжини (до 255 символів) для назви книги.</a:t>
            </a:r>
            <a:endParaRPr lang="en-US" sz="1000" dirty="0"/>
          </a:p>
          <a:p>
            <a:pPr marL="0" lvl="0" indent="0" algn="l" rtl="0">
              <a:lnSpc>
                <a:spcPct val="150000"/>
              </a:lnSpc>
              <a:spcBef>
                <a:spcPts val="0"/>
              </a:spcBef>
              <a:spcAft>
                <a:spcPts val="0"/>
              </a:spcAft>
              <a:buNone/>
            </a:pPr>
            <a:r>
              <a:rPr lang="en-HK" sz="1000" dirty="0"/>
              <a:t>Author</a:t>
            </a:r>
            <a:r>
              <a:rPr lang="uk-UA" sz="1000" dirty="0"/>
              <a:t>: Рядок змінної довжини (до 255 символів) для імені автора.</a:t>
            </a:r>
            <a:endParaRPr lang="en-US" sz="1000" dirty="0"/>
          </a:p>
          <a:p>
            <a:pPr marL="0" lvl="0" indent="0" algn="l" rtl="0">
              <a:lnSpc>
                <a:spcPct val="150000"/>
              </a:lnSpc>
              <a:spcBef>
                <a:spcPts val="0"/>
              </a:spcBef>
              <a:spcAft>
                <a:spcPts val="0"/>
              </a:spcAft>
              <a:buNone/>
            </a:pPr>
            <a:r>
              <a:rPr lang="en-HK" sz="1000" dirty="0"/>
              <a:t>Publisher</a:t>
            </a:r>
            <a:r>
              <a:rPr lang="uk-UA" sz="1000" dirty="0"/>
              <a:t>: Рядок змінної довжини (до 255 символів) для назви видавництва.</a:t>
            </a:r>
            <a:endParaRPr lang="en-US" sz="1000" dirty="0"/>
          </a:p>
          <a:p>
            <a:pPr marL="0" lvl="0" indent="0" algn="l" rtl="0">
              <a:lnSpc>
                <a:spcPct val="150000"/>
              </a:lnSpc>
              <a:spcBef>
                <a:spcPts val="0"/>
              </a:spcBef>
              <a:spcAft>
                <a:spcPts val="0"/>
              </a:spcAft>
              <a:buNone/>
            </a:pPr>
            <a:r>
              <a:rPr lang="en-HK" sz="1000" dirty="0"/>
              <a:t>Pages</a:t>
            </a:r>
            <a:r>
              <a:rPr lang="uk-UA" sz="1000" dirty="0"/>
              <a:t>: Ціле число, що представляє кількість сторінок у книзі.</a:t>
            </a:r>
            <a:endParaRPr lang="en-US" sz="1000" dirty="0"/>
          </a:p>
          <a:p>
            <a:pPr marL="0" lvl="0" indent="0" algn="l" rtl="0">
              <a:lnSpc>
                <a:spcPct val="150000"/>
              </a:lnSpc>
              <a:spcBef>
                <a:spcPts val="0"/>
              </a:spcBef>
              <a:spcAft>
                <a:spcPts val="0"/>
              </a:spcAft>
              <a:buNone/>
            </a:pPr>
            <a:r>
              <a:rPr lang="en-HK" sz="1000" dirty="0"/>
              <a:t>Genre</a:t>
            </a:r>
            <a:r>
              <a:rPr lang="uk-UA" sz="1000" dirty="0"/>
              <a:t>: Рядок змінної довжини (до 255 символів), що вказує на жанр книги.</a:t>
            </a:r>
            <a:endParaRPr lang="en-US" sz="1000" dirty="0"/>
          </a:p>
          <a:p>
            <a:pPr marL="0" lvl="0" indent="0" algn="l" rtl="0">
              <a:lnSpc>
                <a:spcPct val="150000"/>
              </a:lnSpc>
              <a:spcBef>
                <a:spcPts val="0"/>
              </a:spcBef>
              <a:spcAft>
                <a:spcPts val="0"/>
              </a:spcAft>
              <a:buNone/>
            </a:pPr>
            <a:r>
              <a:rPr lang="en-HK" sz="1000" dirty="0"/>
              <a:t>PublicationYear: </a:t>
            </a:r>
            <a:r>
              <a:rPr lang="uk-UA" sz="1000" dirty="0"/>
              <a:t>Ціле число, що представляє рік публікації.</a:t>
            </a:r>
            <a:endParaRPr lang="en-US" sz="1000" dirty="0"/>
          </a:p>
          <a:p>
            <a:pPr marL="0" lvl="0" indent="0" algn="l" rtl="0">
              <a:lnSpc>
                <a:spcPct val="150000"/>
              </a:lnSpc>
              <a:spcBef>
                <a:spcPts val="0"/>
              </a:spcBef>
              <a:spcAft>
                <a:spcPts val="0"/>
              </a:spcAft>
              <a:buNone/>
            </a:pPr>
            <a:r>
              <a:rPr lang="en-HK" sz="1000" dirty="0"/>
              <a:t>CostPrice: </a:t>
            </a:r>
            <a:r>
              <a:rPr lang="uk-UA" sz="1000" dirty="0"/>
              <a:t>Десяткове число з точністю до 10 та шкалою 2 для ціни книги.</a:t>
            </a:r>
            <a:endParaRPr lang="en-US" sz="1000" dirty="0"/>
          </a:p>
          <a:p>
            <a:pPr marL="0" lvl="0" indent="0" algn="l" rtl="0">
              <a:lnSpc>
                <a:spcPct val="150000"/>
              </a:lnSpc>
              <a:spcBef>
                <a:spcPts val="0"/>
              </a:spcBef>
              <a:spcAft>
                <a:spcPts val="0"/>
              </a:spcAft>
              <a:buNone/>
            </a:pPr>
            <a:r>
              <a:rPr lang="en-HK" sz="1000" dirty="0"/>
              <a:t>SalePrice: </a:t>
            </a:r>
            <a:r>
              <a:rPr lang="uk-UA" sz="1000" dirty="0"/>
              <a:t>Десяткове число з точністю до 10 та масштабом 2 для ціни книги за знижкою.</a:t>
            </a:r>
            <a:endParaRPr lang="en-US" sz="1000" dirty="0"/>
          </a:p>
          <a:p>
            <a:pPr marL="0" lvl="0" indent="0" algn="l" rtl="0">
              <a:lnSpc>
                <a:spcPct val="150000"/>
              </a:lnSpc>
              <a:spcBef>
                <a:spcPts val="0"/>
              </a:spcBef>
              <a:spcAft>
                <a:spcPts val="0"/>
              </a:spcAft>
              <a:buNone/>
            </a:pPr>
            <a:r>
              <a:rPr lang="en-HK" sz="1000" dirty="0"/>
              <a:t>ContinuationOf: </a:t>
            </a:r>
            <a:r>
              <a:rPr lang="uk-UA" sz="1000" dirty="0"/>
              <a:t>Ціле число, що представляє </a:t>
            </a:r>
            <a:r>
              <a:rPr lang="en-HK" sz="1000" dirty="0"/>
              <a:t>BookId </a:t>
            </a:r>
            <a:r>
              <a:rPr lang="uk-UA" sz="1000" dirty="0"/>
              <a:t>книги, яка є продовженням цієї книги.</a:t>
            </a:r>
            <a:endParaRPr lang="en-US" sz="1000" dirty="0"/>
          </a:p>
          <a:p>
            <a:pPr marL="0" lvl="0" indent="0" algn="l" rtl="0">
              <a:lnSpc>
                <a:spcPct val="150000"/>
              </a:lnSpc>
              <a:spcBef>
                <a:spcPts val="0"/>
              </a:spcBef>
              <a:spcAft>
                <a:spcPts val="0"/>
              </a:spcAft>
              <a:buNone/>
            </a:pPr>
            <a:r>
              <a:rPr lang="en-HK" sz="1000" dirty="0"/>
              <a:t>CoverPath: </a:t>
            </a:r>
            <a:r>
              <a:rPr lang="uk-UA" sz="1000" dirty="0"/>
              <a:t>Рядок </a:t>
            </a:r>
            <a:r>
              <a:rPr lang="en-HK" sz="1000" dirty="0"/>
              <a:t>Unicode </a:t>
            </a:r>
            <a:r>
              <a:rPr lang="uk-UA" sz="1000" dirty="0"/>
              <a:t>змінної довжини (максимальна довжина) для шляху до обкладинки книги.</a:t>
            </a:r>
            <a:endParaRPr lang="en-US" sz="1000" dirty="0"/>
          </a:p>
          <a:p>
            <a:pPr marL="0" lvl="0" indent="0" algn="l" rtl="0">
              <a:lnSpc>
                <a:spcPct val="150000"/>
              </a:lnSpc>
              <a:spcBef>
                <a:spcPts val="0"/>
              </a:spcBef>
              <a:spcAft>
                <a:spcPts val="0"/>
              </a:spcAft>
              <a:buNone/>
            </a:pPr>
            <a:r>
              <a:rPr lang="en-HK" sz="1000" dirty="0"/>
              <a:t>SummaryPath: </a:t>
            </a:r>
            <a:r>
              <a:rPr lang="uk-UA" sz="1000" dirty="0"/>
              <a:t>Рядок </a:t>
            </a:r>
            <a:r>
              <a:rPr lang="en-HK" sz="1000" dirty="0"/>
              <a:t>Unicode </a:t>
            </a:r>
            <a:r>
              <a:rPr lang="uk-UA" sz="1000" dirty="0"/>
              <a:t>змінної довжини (максимальна довжина) для шляху до анотації книги.</a:t>
            </a:r>
            <a:endParaRPr lang="en-US" sz="1000" dirty="0"/>
          </a:p>
          <a:p>
            <a:pPr marL="0" lvl="0" indent="0" algn="l" rtl="0">
              <a:lnSpc>
                <a:spcPct val="150000"/>
              </a:lnSpc>
              <a:spcBef>
                <a:spcPts val="0"/>
              </a:spcBef>
              <a:spcAft>
                <a:spcPts val="0"/>
              </a:spcAft>
              <a:buNone/>
            </a:pPr>
            <a:r>
              <a:rPr lang="en-HK" sz="1000" dirty="0"/>
              <a:t>AuthorId: </a:t>
            </a:r>
            <a:r>
              <a:rPr lang="uk-UA" sz="1000" dirty="0"/>
              <a:t>Ціле число, що представляє </a:t>
            </a:r>
            <a:r>
              <a:rPr lang="en-HK" sz="1000" dirty="0"/>
              <a:t>AuthorId </a:t>
            </a:r>
            <a:r>
              <a:rPr lang="uk-UA" sz="1000" dirty="0"/>
              <a:t>автора, пов'язаного з книгою.</a:t>
            </a:r>
            <a:endParaRPr lang="en-US" sz="1000" dirty="0"/>
          </a:p>
          <a:p>
            <a:pPr marL="0" lvl="0" indent="0" algn="l" rtl="0">
              <a:lnSpc>
                <a:spcPct val="150000"/>
              </a:lnSpc>
              <a:spcBef>
                <a:spcPts val="0"/>
              </a:spcBef>
              <a:spcAft>
                <a:spcPts val="0"/>
              </a:spcAft>
              <a:buNone/>
            </a:pPr>
            <a:r>
              <a:rPr lang="en-HK" sz="1000" dirty="0"/>
              <a:t>IsRecommended: </a:t>
            </a:r>
            <a:r>
              <a:rPr lang="uk-UA" sz="1000" dirty="0"/>
              <a:t>Бітове поле, що вказує на те, чи є книга рекомендованою.</a:t>
            </a:r>
            <a:endParaRPr lang="en-US" sz="1000" dirty="0"/>
          </a:p>
          <a:p>
            <a:pPr marL="0" lvl="0" indent="0" algn="l" rtl="0">
              <a:lnSpc>
                <a:spcPct val="150000"/>
              </a:lnSpc>
              <a:spcBef>
                <a:spcPts val="0"/>
              </a:spcBef>
              <a:spcAft>
                <a:spcPts val="0"/>
              </a:spcAft>
              <a:buNone/>
            </a:pPr>
            <a:r>
              <a:rPr lang="en-HK" sz="1000" dirty="0"/>
              <a:t>IsDiscount: </a:t>
            </a:r>
            <a:r>
              <a:rPr lang="uk-UA" sz="1000" dirty="0"/>
              <a:t>Бітове поле, що вказує, чи є на книгу знижка.</a:t>
            </a:r>
            <a:endParaRPr lang="en-US" sz="1000" dirty="0"/>
          </a:p>
          <a:p>
            <a:pPr marL="0" lvl="0" indent="0" algn="l" rtl="0">
              <a:lnSpc>
                <a:spcPct val="150000"/>
              </a:lnSpc>
              <a:spcBef>
                <a:spcPts val="0"/>
              </a:spcBef>
              <a:spcAft>
                <a:spcPts val="0"/>
              </a:spcAft>
              <a:buNone/>
            </a:pPr>
            <a:r>
              <a:rPr lang="uk-UA" sz="1000" dirty="0"/>
              <a:t>Обмеження:</a:t>
            </a:r>
            <a:endParaRPr lang="en-US" sz="1000" dirty="0"/>
          </a:p>
          <a:p>
            <a:pPr marL="0" lvl="0" indent="0" algn="l" rtl="0">
              <a:lnSpc>
                <a:spcPct val="150000"/>
              </a:lnSpc>
              <a:spcBef>
                <a:spcPts val="0"/>
              </a:spcBef>
              <a:spcAft>
                <a:spcPts val="0"/>
              </a:spcAft>
              <a:buNone/>
            </a:pPr>
            <a:r>
              <a:rPr lang="uk-UA" sz="1000" dirty="0"/>
              <a:t>Первинний ключ: Кластерний індекс на </a:t>
            </a:r>
            <a:r>
              <a:rPr lang="en-HK" sz="1000" dirty="0"/>
              <a:t>BookId.</a:t>
            </a:r>
            <a:endParaRPr sz="1000" dirty="0"/>
          </a:p>
        </p:txBody>
      </p:sp>
      <p:sp>
        <p:nvSpPr>
          <p:cNvPr id="362" name="Google Shape;362;p30"/>
          <p:cNvSpPr txBox="1">
            <a:spLocks noGrp="1"/>
          </p:cNvSpPr>
          <p:nvPr>
            <p:ph type="title"/>
          </p:nvPr>
        </p:nvSpPr>
        <p:spPr>
          <a:xfrm>
            <a:off x="137390" y="88311"/>
            <a:ext cx="4018104" cy="542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Таблиця </a:t>
            </a:r>
            <a:r>
              <a:rPr lang="en-US" dirty="0">
                <a:solidFill>
                  <a:schemeClr val="dk2"/>
                </a:solidFill>
              </a:rPr>
              <a:t>“Books”</a:t>
            </a:r>
            <a:endParaRPr lang="en-HK" dirty="0">
              <a:solidFill>
                <a:schemeClr val="dk2"/>
              </a:solidFill>
            </a:endParaRPr>
          </a:p>
        </p:txBody>
      </p:sp>
      <p:sp>
        <p:nvSpPr>
          <p:cNvPr id="363" name="Google Shape;363;p30"/>
          <p:cNvSpPr/>
          <p:nvPr/>
        </p:nvSpPr>
        <p:spPr>
          <a:xfrm>
            <a:off x="7524714" y="4379387"/>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606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7" name="Рисунок 6">
            <a:extLst>
              <a:ext uri="{FF2B5EF4-FFF2-40B4-BE49-F238E27FC236}">
                <a16:creationId xmlns:a16="http://schemas.microsoft.com/office/drawing/2014/main" id="{87722919-42D2-4F66-9927-ED9E5551156A}"/>
              </a:ext>
            </a:extLst>
          </p:cNvPr>
          <p:cNvPicPr>
            <a:picLocks noChangeAspect="1"/>
          </p:cNvPicPr>
          <p:nvPr/>
        </p:nvPicPr>
        <p:blipFill>
          <a:blip r:embed="rId3"/>
          <a:stretch>
            <a:fillRect/>
          </a:stretch>
        </p:blipFill>
        <p:spPr>
          <a:xfrm>
            <a:off x="6508475" y="956639"/>
            <a:ext cx="2635525" cy="3450457"/>
          </a:xfrm>
          <a:prstGeom prst="rect">
            <a:avLst/>
          </a:prstGeom>
        </p:spPr>
      </p:pic>
      <p:sp>
        <p:nvSpPr>
          <p:cNvPr id="5" name="Прямоугольник 4">
            <a:extLst>
              <a:ext uri="{FF2B5EF4-FFF2-40B4-BE49-F238E27FC236}">
                <a16:creationId xmlns:a16="http://schemas.microsoft.com/office/drawing/2014/main" id="{9B10EAE9-6C7C-446F-8697-16E14F89A962}"/>
              </a:ext>
            </a:extLst>
          </p:cNvPr>
          <p:cNvSpPr/>
          <p:nvPr/>
        </p:nvSpPr>
        <p:spPr>
          <a:xfrm>
            <a:off x="0" y="1350818"/>
            <a:ext cx="3041073" cy="817418"/>
          </a:xfrm>
          <a:prstGeom prst="rect">
            <a:avLst/>
          </a:prstGeom>
          <a:solidFill>
            <a:srgbClr val="1B1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361" name="Google Shape;361;p30"/>
          <p:cNvSpPr txBox="1">
            <a:spLocks noGrp="1"/>
          </p:cNvSpPr>
          <p:nvPr>
            <p:ph type="body" idx="1"/>
          </p:nvPr>
        </p:nvSpPr>
        <p:spPr>
          <a:xfrm>
            <a:off x="130462" y="1551957"/>
            <a:ext cx="6144490" cy="30754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000" b="1" i="1" dirty="0"/>
              <a:t>Колонки:</a:t>
            </a:r>
            <a:endParaRPr lang="en-US" sz="1000" b="1" i="1" dirty="0"/>
          </a:p>
          <a:p>
            <a:pPr marL="0" lvl="0" indent="0" algn="l" rtl="0">
              <a:spcBef>
                <a:spcPts val="0"/>
              </a:spcBef>
              <a:spcAft>
                <a:spcPts val="0"/>
              </a:spcAft>
              <a:buNone/>
            </a:pPr>
            <a:endParaRPr lang="en-US" sz="1000" dirty="0"/>
          </a:p>
          <a:p>
            <a:pPr marL="0" lvl="0" indent="0" algn="l" rtl="0">
              <a:lnSpc>
                <a:spcPct val="150000"/>
              </a:lnSpc>
              <a:spcBef>
                <a:spcPts val="0"/>
              </a:spcBef>
              <a:spcAft>
                <a:spcPts val="0"/>
              </a:spcAft>
              <a:buNone/>
            </a:pPr>
            <a:r>
              <a:rPr lang="en-HK" sz="1000" dirty="0"/>
              <a:t>UserId: </a:t>
            </a:r>
            <a:r>
              <a:rPr lang="uk-UA" sz="1000" dirty="0"/>
              <a:t>Ціле число, слугує первинним ключем.</a:t>
            </a:r>
            <a:endParaRPr lang="en-US" sz="1000" dirty="0"/>
          </a:p>
          <a:p>
            <a:pPr marL="0" lvl="0" indent="0" algn="l" rtl="0">
              <a:lnSpc>
                <a:spcPct val="150000"/>
              </a:lnSpc>
              <a:spcBef>
                <a:spcPts val="0"/>
              </a:spcBef>
              <a:spcAft>
                <a:spcPts val="0"/>
              </a:spcAft>
              <a:buNone/>
            </a:pPr>
            <a:r>
              <a:rPr lang="en-HK" sz="1000" dirty="0"/>
              <a:t>Username: </a:t>
            </a:r>
            <a:r>
              <a:rPr lang="uk-UA" sz="1000" dirty="0"/>
              <a:t>Рядок </a:t>
            </a:r>
            <a:r>
              <a:rPr lang="en-HK" sz="1000" dirty="0"/>
              <a:t>Unicode </a:t>
            </a:r>
            <a:r>
              <a:rPr lang="uk-UA" sz="1000" dirty="0"/>
              <a:t>змінної довжини (до 50 символів) для імені користувача.</a:t>
            </a:r>
            <a:endParaRPr lang="en-US" sz="1000" dirty="0"/>
          </a:p>
          <a:p>
            <a:pPr marL="0" lvl="0" indent="0" algn="l" rtl="0">
              <a:lnSpc>
                <a:spcPct val="150000"/>
              </a:lnSpc>
              <a:spcBef>
                <a:spcPts val="0"/>
              </a:spcBef>
              <a:spcAft>
                <a:spcPts val="0"/>
              </a:spcAft>
              <a:buNone/>
            </a:pPr>
            <a:r>
              <a:rPr lang="en-HK" sz="1000" dirty="0"/>
              <a:t>Password: </a:t>
            </a:r>
            <a:r>
              <a:rPr lang="uk-UA" sz="1000" dirty="0"/>
              <a:t>Рядок </a:t>
            </a:r>
            <a:r>
              <a:rPr lang="en-HK" sz="1000" dirty="0"/>
              <a:t>Unicode </a:t>
            </a:r>
            <a:r>
              <a:rPr lang="uk-UA" sz="1000" dirty="0"/>
              <a:t>змінної довжини (до 255 символів) для пароля користувача.</a:t>
            </a:r>
            <a:endParaRPr lang="en-US" sz="1000" dirty="0"/>
          </a:p>
          <a:p>
            <a:pPr marL="0" lvl="0" indent="0" algn="l" rtl="0">
              <a:lnSpc>
                <a:spcPct val="150000"/>
              </a:lnSpc>
              <a:spcBef>
                <a:spcPts val="0"/>
              </a:spcBef>
              <a:spcAft>
                <a:spcPts val="0"/>
              </a:spcAft>
              <a:buNone/>
            </a:pPr>
            <a:r>
              <a:rPr lang="en-HK" sz="1000" dirty="0"/>
              <a:t>Email: </a:t>
            </a:r>
            <a:r>
              <a:rPr lang="uk-UA" sz="1000" dirty="0"/>
              <a:t>Рядок </a:t>
            </a:r>
            <a:r>
              <a:rPr lang="en-HK" sz="1000" dirty="0"/>
              <a:t>Unicode </a:t>
            </a:r>
            <a:r>
              <a:rPr lang="uk-UA" sz="1000" dirty="0"/>
              <a:t>змінної довжини (до 255 символів) для адреси електронної пошти користувача.</a:t>
            </a:r>
            <a:endParaRPr lang="en-US" sz="1000" dirty="0"/>
          </a:p>
          <a:p>
            <a:pPr marL="0" lvl="0" indent="0" algn="l" rtl="0">
              <a:lnSpc>
                <a:spcPct val="150000"/>
              </a:lnSpc>
              <a:spcBef>
                <a:spcPts val="0"/>
              </a:spcBef>
              <a:spcAft>
                <a:spcPts val="0"/>
              </a:spcAft>
              <a:buNone/>
            </a:pPr>
            <a:r>
              <a:rPr lang="en-HK" sz="1000" dirty="0"/>
              <a:t>Name</a:t>
            </a:r>
            <a:r>
              <a:rPr lang="uk-UA" sz="1000" dirty="0"/>
              <a:t>: Рядок </a:t>
            </a:r>
            <a:r>
              <a:rPr lang="en-HK" sz="1000" dirty="0"/>
              <a:t>Unicode </a:t>
            </a:r>
            <a:r>
              <a:rPr lang="uk-UA" sz="1000" dirty="0"/>
              <a:t>змінної довжини (до 100 символів) для імені користувача.</a:t>
            </a:r>
            <a:endParaRPr lang="en-US" sz="1000" dirty="0"/>
          </a:p>
          <a:p>
            <a:pPr marL="0" lvl="0" indent="0" algn="l" rtl="0">
              <a:lnSpc>
                <a:spcPct val="150000"/>
              </a:lnSpc>
              <a:spcBef>
                <a:spcPts val="0"/>
              </a:spcBef>
              <a:spcAft>
                <a:spcPts val="0"/>
              </a:spcAft>
              <a:buNone/>
            </a:pPr>
            <a:r>
              <a:rPr lang="en-HK" sz="1000" dirty="0"/>
              <a:t>BirthdayDate: </a:t>
            </a:r>
            <a:r>
              <a:rPr lang="uk-UA" sz="1000" dirty="0"/>
              <a:t>Поле дати, що містить дату народження користувача.</a:t>
            </a:r>
            <a:endParaRPr lang="en-US" sz="1000" dirty="0"/>
          </a:p>
          <a:p>
            <a:pPr marL="0" lvl="0" indent="0" algn="l" rtl="0">
              <a:lnSpc>
                <a:spcPct val="150000"/>
              </a:lnSpc>
              <a:spcBef>
                <a:spcPts val="0"/>
              </a:spcBef>
              <a:spcAft>
                <a:spcPts val="0"/>
              </a:spcAft>
              <a:buNone/>
            </a:pPr>
            <a:r>
              <a:rPr lang="en-HK" sz="1000" dirty="0"/>
              <a:t>AvatarPath: </a:t>
            </a:r>
            <a:r>
              <a:rPr lang="uk-UA" sz="1000" dirty="0"/>
              <a:t>Рядок </a:t>
            </a:r>
            <a:r>
              <a:rPr lang="en-HK" sz="1000" dirty="0"/>
              <a:t>Unicode </a:t>
            </a:r>
            <a:r>
              <a:rPr lang="uk-UA" sz="1000" dirty="0"/>
              <a:t>змінної довжини (до 255 символів) для шляху до аватара користувача.</a:t>
            </a:r>
            <a:endParaRPr lang="en-US" sz="1000" dirty="0"/>
          </a:p>
          <a:p>
            <a:pPr marL="0" lvl="0" indent="0" algn="l" rtl="0">
              <a:lnSpc>
                <a:spcPct val="150000"/>
              </a:lnSpc>
              <a:spcBef>
                <a:spcPts val="0"/>
              </a:spcBef>
              <a:spcAft>
                <a:spcPts val="0"/>
              </a:spcAft>
              <a:buNone/>
            </a:pPr>
            <a:r>
              <a:rPr lang="en-HK" sz="1000" dirty="0"/>
              <a:t>IsAuthor: </a:t>
            </a:r>
            <a:r>
              <a:rPr lang="uk-UA" sz="1000" dirty="0"/>
              <a:t>Бітове поле, що вказує, чи є користувач автором.</a:t>
            </a:r>
            <a:endParaRPr lang="en-US" sz="1000" dirty="0"/>
          </a:p>
          <a:p>
            <a:pPr marL="0" lvl="0" indent="0" algn="l" rtl="0">
              <a:lnSpc>
                <a:spcPct val="150000"/>
              </a:lnSpc>
              <a:spcBef>
                <a:spcPts val="0"/>
              </a:spcBef>
              <a:spcAft>
                <a:spcPts val="0"/>
              </a:spcAft>
              <a:buNone/>
            </a:pPr>
            <a:r>
              <a:rPr lang="en-HK" sz="1000" dirty="0"/>
              <a:t>IsAdmin: </a:t>
            </a:r>
            <a:r>
              <a:rPr lang="uk-UA" sz="1000" dirty="0"/>
              <a:t>Бітове поле, що вказує, чи має користувач права адміністратора.</a:t>
            </a:r>
            <a:endParaRPr lang="en-US" sz="1000" dirty="0"/>
          </a:p>
          <a:p>
            <a:pPr marL="0" lvl="0" indent="0" algn="l" rtl="0">
              <a:lnSpc>
                <a:spcPct val="150000"/>
              </a:lnSpc>
              <a:spcBef>
                <a:spcPts val="0"/>
              </a:spcBef>
              <a:spcAft>
                <a:spcPts val="0"/>
              </a:spcAft>
              <a:buNone/>
            </a:pPr>
            <a:r>
              <a:rPr lang="uk-UA" sz="1000" dirty="0"/>
              <a:t>Обмеження:</a:t>
            </a:r>
            <a:r>
              <a:rPr lang="en-US" sz="1000" dirty="0"/>
              <a:t> </a:t>
            </a:r>
          </a:p>
          <a:p>
            <a:pPr marL="0" lvl="0" indent="0" algn="l" rtl="0">
              <a:lnSpc>
                <a:spcPct val="150000"/>
              </a:lnSpc>
              <a:spcBef>
                <a:spcPts val="0"/>
              </a:spcBef>
              <a:spcAft>
                <a:spcPts val="0"/>
              </a:spcAft>
              <a:buNone/>
            </a:pPr>
            <a:r>
              <a:rPr lang="uk-UA" sz="1000" dirty="0"/>
              <a:t>Первинний ключ: Кластерний індекс на </a:t>
            </a:r>
            <a:r>
              <a:rPr lang="en-HK" sz="1000" dirty="0"/>
              <a:t>UserId.</a:t>
            </a:r>
            <a:endParaRPr sz="1000" dirty="0"/>
          </a:p>
        </p:txBody>
      </p:sp>
      <p:sp>
        <p:nvSpPr>
          <p:cNvPr id="362" name="Google Shape;362;p30"/>
          <p:cNvSpPr txBox="1">
            <a:spLocks noGrp="1"/>
          </p:cNvSpPr>
          <p:nvPr>
            <p:ph type="title"/>
          </p:nvPr>
        </p:nvSpPr>
        <p:spPr>
          <a:xfrm>
            <a:off x="130462" y="908676"/>
            <a:ext cx="4018104" cy="542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Таблиця </a:t>
            </a:r>
            <a:r>
              <a:rPr lang="en-US" dirty="0">
                <a:solidFill>
                  <a:schemeClr val="dk2"/>
                </a:solidFill>
              </a:rPr>
              <a:t>“Users”</a:t>
            </a:r>
            <a:endParaRPr lang="en-HK" dirty="0">
              <a:solidFill>
                <a:schemeClr val="dk2"/>
              </a:solidFill>
            </a:endParaRPr>
          </a:p>
        </p:txBody>
      </p:sp>
      <p:sp>
        <p:nvSpPr>
          <p:cNvPr id="363" name="Google Shape;363;p30"/>
          <p:cNvSpPr/>
          <p:nvPr/>
        </p:nvSpPr>
        <p:spPr>
          <a:xfrm>
            <a:off x="7524714" y="3995568"/>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68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6B2702EF-3F74-4BC2-A06B-B10A88EFE5C5}"/>
              </a:ext>
            </a:extLst>
          </p:cNvPr>
          <p:cNvPicPr>
            <a:picLocks noChangeAspect="1"/>
          </p:cNvPicPr>
          <p:nvPr/>
        </p:nvPicPr>
        <p:blipFill>
          <a:blip r:embed="rId3"/>
          <a:stretch>
            <a:fillRect/>
          </a:stretch>
        </p:blipFill>
        <p:spPr>
          <a:xfrm>
            <a:off x="5982518" y="1759527"/>
            <a:ext cx="3084391" cy="1975623"/>
          </a:xfrm>
          <a:prstGeom prst="rect">
            <a:avLst/>
          </a:prstGeom>
        </p:spPr>
      </p:pic>
      <p:sp>
        <p:nvSpPr>
          <p:cNvPr id="5" name="Прямоугольник 4">
            <a:extLst>
              <a:ext uri="{FF2B5EF4-FFF2-40B4-BE49-F238E27FC236}">
                <a16:creationId xmlns:a16="http://schemas.microsoft.com/office/drawing/2014/main" id="{9B10EAE9-6C7C-446F-8697-16E14F89A962}"/>
              </a:ext>
            </a:extLst>
          </p:cNvPr>
          <p:cNvSpPr/>
          <p:nvPr/>
        </p:nvSpPr>
        <p:spPr>
          <a:xfrm>
            <a:off x="0" y="1369204"/>
            <a:ext cx="3041073" cy="817418"/>
          </a:xfrm>
          <a:prstGeom prst="rect">
            <a:avLst/>
          </a:prstGeom>
          <a:solidFill>
            <a:srgbClr val="1B1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361" name="Google Shape;361;p30"/>
          <p:cNvSpPr txBox="1">
            <a:spLocks noGrp="1"/>
          </p:cNvSpPr>
          <p:nvPr>
            <p:ph type="body" idx="1"/>
          </p:nvPr>
        </p:nvSpPr>
        <p:spPr>
          <a:xfrm>
            <a:off x="77093" y="2069106"/>
            <a:ext cx="4767120" cy="19756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000" b="1" i="1" dirty="0"/>
              <a:t>Колонки:</a:t>
            </a:r>
            <a:endParaRPr lang="en-US" sz="1000" b="1" i="1" dirty="0"/>
          </a:p>
          <a:p>
            <a:pPr marL="0" lvl="0" indent="0" algn="l" rtl="0">
              <a:spcBef>
                <a:spcPts val="0"/>
              </a:spcBef>
              <a:spcAft>
                <a:spcPts val="0"/>
              </a:spcAft>
              <a:buNone/>
            </a:pPr>
            <a:endParaRPr lang="en-US" sz="1000" dirty="0"/>
          </a:p>
          <a:p>
            <a:pPr marL="0" lvl="0" indent="0" algn="l" rtl="0">
              <a:lnSpc>
                <a:spcPct val="150000"/>
              </a:lnSpc>
              <a:spcBef>
                <a:spcPts val="0"/>
              </a:spcBef>
              <a:spcAft>
                <a:spcPts val="0"/>
              </a:spcAft>
              <a:buNone/>
            </a:pPr>
            <a:r>
              <a:rPr lang="en-HK" sz="1000" dirty="0"/>
              <a:t>CartId: </a:t>
            </a:r>
            <a:r>
              <a:rPr lang="uk-UA" sz="1000" dirty="0"/>
              <a:t>Автоматично інкрементоване ціле число, слугує первинним ключем.</a:t>
            </a:r>
            <a:endParaRPr lang="en-US" sz="1000" dirty="0"/>
          </a:p>
          <a:p>
            <a:pPr marL="0" lvl="0" indent="0" algn="l" rtl="0">
              <a:lnSpc>
                <a:spcPct val="150000"/>
              </a:lnSpc>
              <a:spcBef>
                <a:spcPts val="0"/>
              </a:spcBef>
              <a:spcAft>
                <a:spcPts val="0"/>
              </a:spcAft>
              <a:buNone/>
            </a:pPr>
            <a:r>
              <a:rPr lang="en-HK" sz="1000" dirty="0"/>
              <a:t>UserId: </a:t>
            </a:r>
            <a:r>
              <a:rPr lang="uk-UA" sz="1000" dirty="0"/>
              <a:t>Ціле число, що представляє користувача, пов'язаного з кошиком.</a:t>
            </a:r>
            <a:endParaRPr lang="en-US" sz="1000" dirty="0"/>
          </a:p>
          <a:p>
            <a:pPr marL="0" lvl="0" indent="0" algn="l" rtl="0">
              <a:lnSpc>
                <a:spcPct val="150000"/>
              </a:lnSpc>
              <a:spcBef>
                <a:spcPts val="0"/>
              </a:spcBef>
              <a:spcAft>
                <a:spcPts val="0"/>
              </a:spcAft>
              <a:buNone/>
            </a:pPr>
            <a:r>
              <a:rPr lang="en-HK" sz="1000" dirty="0"/>
              <a:t>BookId: </a:t>
            </a:r>
            <a:r>
              <a:rPr lang="uk-UA" sz="1000" dirty="0"/>
              <a:t>Ціле число, що представляє книгу в кошику.</a:t>
            </a:r>
            <a:endParaRPr lang="en-US" sz="1000" dirty="0"/>
          </a:p>
          <a:p>
            <a:pPr marL="0" lvl="0" indent="0" algn="l" rtl="0">
              <a:lnSpc>
                <a:spcPct val="150000"/>
              </a:lnSpc>
              <a:spcBef>
                <a:spcPts val="0"/>
              </a:spcBef>
              <a:spcAft>
                <a:spcPts val="0"/>
              </a:spcAft>
              <a:buNone/>
            </a:pPr>
            <a:r>
              <a:rPr lang="en-HK" sz="1000" dirty="0"/>
              <a:t>Quantity: </a:t>
            </a:r>
            <a:r>
              <a:rPr lang="uk-UA" sz="1000" dirty="0"/>
              <a:t>Ціле число, що представляє кількість книг у кошику.</a:t>
            </a:r>
            <a:endParaRPr lang="en-US" sz="1000" dirty="0"/>
          </a:p>
          <a:p>
            <a:pPr marL="0" lvl="0" indent="0" algn="l" rtl="0">
              <a:lnSpc>
                <a:spcPct val="150000"/>
              </a:lnSpc>
              <a:spcBef>
                <a:spcPts val="0"/>
              </a:spcBef>
              <a:spcAft>
                <a:spcPts val="0"/>
              </a:spcAft>
              <a:buNone/>
            </a:pPr>
            <a:r>
              <a:rPr lang="uk-UA" sz="1000" dirty="0"/>
              <a:t>Обмеження:</a:t>
            </a:r>
            <a:endParaRPr lang="en-US" sz="1000" dirty="0"/>
          </a:p>
          <a:p>
            <a:pPr marL="0" lvl="0" indent="0" algn="l" rtl="0">
              <a:lnSpc>
                <a:spcPct val="150000"/>
              </a:lnSpc>
              <a:spcBef>
                <a:spcPts val="0"/>
              </a:spcBef>
              <a:spcAft>
                <a:spcPts val="0"/>
              </a:spcAft>
              <a:buNone/>
            </a:pPr>
            <a:r>
              <a:rPr lang="uk-UA" sz="1000" dirty="0"/>
              <a:t>Первинний ключ: Кластерний індекс на </a:t>
            </a:r>
            <a:r>
              <a:rPr lang="en-HK" sz="1000" dirty="0"/>
              <a:t>CartId.</a:t>
            </a:r>
            <a:endParaRPr sz="1000" dirty="0"/>
          </a:p>
        </p:txBody>
      </p:sp>
      <p:sp>
        <p:nvSpPr>
          <p:cNvPr id="362" name="Google Shape;362;p30"/>
          <p:cNvSpPr txBox="1">
            <a:spLocks noGrp="1"/>
          </p:cNvSpPr>
          <p:nvPr>
            <p:ph type="title"/>
          </p:nvPr>
        </p:nvSpPr>
        <p:spPr>
          <a:xfrm>
            <a:off x="77091" y="1425825"/>
            <a:ext cx="5439065" cy="5427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Таблиця </a:t>
            </a:r>
            <a:r>
              <a:rPr lang="en-US" dirty="0">
                <a:solidFill>
                  <a:schemeClr val="dk2"/>
                </a:solidFill>
              </a:rPr>
              <a:t>“ShoppingCart”</a:t>
            </a:r>
            <a:endParaRPr lang="en-HK" dirty="0">
              <a:solidFill>
                <a:schemeClr val="dk2"/>
              </a:solidFill>
            </a:endParaRPr>
          </a:p>
        </p:txBody>
      </p:sp>
      <p:sp>
        <p:nvSpPr>
          <p:cNvPr id="363" name="Google Shape;363;p30"/>
          <p:cNvSpPr/>
          <p:nvPr/>
        </p:nvSpPr>
        <p:spPr>
          <a:xfrm>
            <a:off x="7524714" y="3316695"/>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5432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103625" y="1772134"/>
            <a:ext cx="3512700" cy="12481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Для зручного адміністрування бази даних не обов'язково використовувати </a:t>
            </a:r>
            <a:r>
              <a:rPr lang="en-HK" sz="1200" dirty="0"/>
              <a:t>SQL Management, </a:t>
            </a:r>
            <a:r>
              <a:rPr lang="uk-UA" sz="1200" dirty="0"/>
              <a:t>достатньо просто мати обліковий запис зі спеціальними повноваженнями, і ви зможете редагувати таблиці безпосередньо в застосунку.</a:t>
            </a:r>
          </a:p>
        </p:txBody>
      </p:sp>
      <p:sp>
        <p:nvSpPr>
          <p:cNvPr id="362" name="Google Shape;362;p30"/>
          <p:cNvSpPr txBox="1">
            <a:spLocks noGrp="1"/>
          </p:cNvSpPr>
          <p:nvPr>
            <p:ph type="title"/>
          </p:nvPr>
        </p:nvSpPr>
        <p:spPr>
          <a:xfrm>
            <a:off x="103625" y="537550"/>
            <a:ext cx="3761793" cy="965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Адміністрування бази даних</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1;p30">
            <a:extLst>
              <a:ext uri="{FF2B5EF4-FFF2-40B4-BE49-F238E27FC236}">
                <a16:creationId xmlns:a16="http://schemas.microsoft.com/office/drawing/2014/main" id="{CB431244-05D3-428F-B93F-87AEE8E3DB6E}"/>
              </a:ext>
            </a:extLst>
          </p:cNvPr>
          <p:cNvSpPr txBox="1">
            <a:spLocks/>
          </p:cNvSpPr>
          <p:nvPr/>
        </p:nvSpPr>
        <p:spPr>
          <a:xfrm>
            <a:off x="103587" y="3020291"/>
            <a:ext cx="3936647" cy="8672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ru-RU" sz="1200" dirty="0"/>
              <a:t>Кнопка переходу у вікно </a:t>
            </a:r>
            <a:r>
              <a:rPr lang="ru-RU" sz="1200" dirty="0" err="1"/>
              <a:t>адміністрування</a:t>
            </a:r>
            <a:r>
              <a:rPr lang="ru-RU" sz="1200" dirty="0"/>
              <a:t> </a:t>
            </a:r>
            <a:r>
              <a:rPr lang="ru-RU" sz="1200" dirty="0" err="1"/>
              <a:t>бази</a:t>
            </a:r>
            <a:r>
              <a:rPr lang="ru-RU" sz="1200" dirty="0"/>
              <a:t> </a:t>
            </a:r>
            <a:r>
              <a:rPr lang="ru-RU" sz="1200" dirty="0" err="1"/>
              <a:t>даних</a:t>
            </a:r>
            <a:r>
              <a:rPr lang="ru-RU" sz="1200" dirty="0"/>
              <a:t> (функціонал доступний тільки для </a:t>
            </a:r>
            <a:r>
              <a:rPr lang="ru-RU" sz="1200" dirty="0" err="1"/>
              <a:t>адміністратора</a:t>
            </a:r>
            <a:r>
              <a:rPr lang="ru-RU" sz="1200" dirty="0"/>
              <a:t>)</a:t>
            </a:r>
            <a:endParaRPr lang="uk-UA" sz="1200" dirty="0"/>
          </a:p>
        </p:txBody>
      </p:sp>
      <p:pic>
        <p:nvPicPr>
          <p:cNvPr id="4" name="Рисунок 3">
            <a:extLst>
              <a:ext uri="{FF2B5EF4-FFF2-40B4-BE49-F238E27FC236}">
                <a16:creationId xmlns:a16="http://schemas.microsoft.com/office/drawing/2014/main" id="{0F15B629-E7B1-4ECA-8766-24A9F10446C4}"/>
              </a:ext>
            </a:extLst>
          </p:cNvPr>
          <p:cNvPicPr>
            <a:picLocks noChangeAspect="1"/>
          </p:cNvPicPr>
          <p:nvPr/>
        </p:nvPicPr>
        <p:blipFill>
          <a:blip r:embed="rId3"/>
          <a:stretch>
            <a:fillRect/>
          </a:stretch>
        </p:blipFill>
        <p:spPr>
          <a:xfrm>
            <a:off x="4212715" y="1502825"/>
            <a:ext cx="4931285" cy="2738226"/>
          </a:xfrm>
          <a:prstGeom prst="rect">
            <a:avLst/>
          </a:prstGeom>
        </p:spPr>
      </p:pic>
      <p:sp>
        <p:nvSpPr>
          <p:cNvPr id="13" name="Google Shape;361;p30">
            <a:extLst>
              <a:ext uri="{FF2B5EF4-FFF2-40B4-BE49-F238E27FC236}">
                <a16:creationId xmlns:a16="http://schemas.microsoft.com/office/drawing/2014/main" id="{2696E052-3AE1-4E1F-928F-DFBD159CA760}"/>
              </a:ext>
            </a:extLst>
          </p:cNvPr>
          <p:cNvSpPr txBox="1">
            <a:spLocks/>
          </p:cNvSpPr>
          <p:nvPr/>
        </p:nvSpPr>
        <p:spPr>
          <a:xfrm>
            <a:off x="5971080" y="3653743"/>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Tree>
    <p:extLst>
      <p:ext uri="{BB962C8B-B14F-4D97-AF65-F5344CB8AC3E}">
        <p14:creationId xmlns:p14="http://schemas.microsoft.com/office/powerpoint/2010/main" val="384003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Переваги додатку</a:t>
            </a:r>
            <a:endParaRPr dirty="0"/>
          </a:p>
        </p:txBody>
      </p:sp>
      <p:sp>
        <p:nvSpPr>
          <p:cNvPr id="341" name="Google Shape;341;p28"/>
          <p:cNvSpPr txBox="1">
            <a:spLocks noGrp="1"/>
          </p:cNvSpPr>
          <p:nvPr>
            <p:ph type="subTitle" idx="1"/>
          </p:nvPr>
        </p:nvSpPr>
        <p:spPr>
          <a:xfrm flipH="1">
            <a:off x="720000" y="1132375"/>
            <a:ext cx="5646164" cy="3294000"/>
          </a:xfrm>
          <a:prstGeom prst="rect">
            <a:avLst/>
          </a:prstGeom>
        </p:spPr>
        <p:txBody>
          <a:bodyPr spcFirstLastPara="1" wrap="square" lIns="91425" tIns="91425" rIns="91425" bIns="91425" anchor="t" anchorCtr="0">
            <a:noAutofit/>
          </a:bodyPr>
          <a:lstStyle/>
          <a:p>
            <a:pPr marL="495300" lvl="0" algn="l" rtl="0">
              <a:spcBef>
                <a:spcPts val="0"/>
              </a:spcBef>
              <a:spcAft>
                <a:spcPts val="0"/>
              </a:spcAft>
              <a:buClr>
                <a:schemeClr val="lt1"/>
              </a:buClr>
              <a:buSzPts val="1200"/>
              <a:buFont typeface="+mj-lt"/>
              <a:buAutoNum type="arabicPeriod"/>
            </a:pPr>
            <a:r>
              <a:rPr lang="ru-RU" sz="1600" dirty="0"/>
              <a:t>Приємний оку дизайн вікна програми.</a:t>
            </a:r>
          </a:p>
          <a:p>
            <a:pPr marL="495300" lvl="0" algn="l" rtl="0">
              <a:spcBef>
                <a:spcPts val="0"/>
              </a:spcBef>
              <a:spcAft>
                <a:spcPts val="0"/>
              </a:spcAft>
              <a:buClr>
                <a:schemeClr val="lt1"/>
              </a:buClr>
              <a:buSzPts val="1200"/>
              <a:buFont typeface="+mj-lt"/>
              <a:buAutoNum type="arabicPeriod"/>
            </a:pPr>
            <a:r>
              <a:rPr lang="uk-UA" sz="1600" dirty="0"/>
              <a:t>Інтуїтивно </a:t>
            </a:r>
            <a:r>
              <a:rPr lang="uk-UA" sz="1600" noProof="1"/>
              <a:t>зрозумілий</a:t>
            </a:r>
            <a:r>
              <a:rPr lang="uk-UA" sz="1600" dirty="0"/>
              <a:t> і зручний інтерфейс.</a:t>
            </a:r>
          </a:p>
          <a:p>
            <a:pPr marL="495300" lvl="0" algn="l" rtl="0">
              <a:spcBef>
                <a:spcPts val="0"/>
              </a:spcBef>
              <a:spcAft>
                <a:spcPts val="0"/>
              </a:spcAft>
              <a:buClr>
                <a:schemeClr val="lt1"/>
              </a:buClr>
              <a:buSzPts val="1200"/>
              <a:buFont typeface="+mj-lt"/>
              <a:buAutoNum type="arabicPeriod"/>
            </a:pPr>
            <a:r>
              <a:rPr lang="ru-RU" sz="1600" dirty="0"/>
              <a:t>Великий обсяг літератури на будь-який смак.</a:t>
            </a:r>
          </a:p>
          <a:p>
            <a:pPr marL="495300" lvl="0" algn="l" rtl="0">
              <a:spcBef>
                <a:spcPts val="0"/>
              </a:spcBef>
              <a:spcAft>
                <a:spcPts val="0"/>
              </a:spcAft>
              <a:buClr>
                <a:schemeClr val="lt1"/>
              </a:buClr>
              <a:buSzPts val="1200"/>
              <a:buFont typeface="+mj-lt"/>
              <a:buAutoNum type="arabicPeriod"/>
            </a:pPr>
            <a:r>
              <a:rPr lang="ru-RU" sz="1600" dirty="0"/>
              <a:t>Швидкий пошук книжок, що цікавлять, за будь-якими параметрами.</a:t>
            </a:r>
          </a:p>
          <a:p>
            <a:pPr marL="495300" lvl="0" algn="l" rtl="0">
              <a:spcBef>
                <a:spcPts val="0"/>
              </a:spcBef>
              <a:spcAft>
                <a:spcPts val="0"/>
              </a:spcAft>
              <a:buClr>
                <a:schemeClr val="lt1"/>
              </a:buClr>
              <a:buSzPts val="1200"/>
              <a:buFont typeface="+mj-lt"/>
              <a:buAutoNum type="arabicPeriod"/>
            </a:pPr>
            <a:r>
              <a:rPr lang="ru-RU" sz="1600" dirty="0"/>
              <a:t>Безліч можливостей для письменників, які хочуть ділиться з людьми своїми трудами.</a:t>
            </a:r>
          </a:p>
          <a:p>
            <a:pPr marL="495300" lvl="0" algn="l" rtl="0">
              <a:spcBef>
                <a:spcPts val="0"/>
              </a:spcBef>
              <a:spcAft>
                <a:spcPts val="0"/>
              </a:spcAft>
              <a:buClr>
                <a:schemeClr val="lt1"/>
              </a:buClr>
              <a:buSzPts val="1200"/>
              <a:buFont typeface="+mj-lt"/>
              <a:buAutoNum type="arabicPeriod"/>
            </a:pPr>
            <a:r>
              <a:rPr lang="ru-RU" sz="1600" dirty="0"/>
              <a:t>Забезпечення високої надійності зберігання даних користувача</a:t>
            </a:r>
            <a:endParaRPr sz="1600" dirty="0"/>
          </a:p>
          <a:p>
            <a:pPr marL="0" lvl="0" indent="0" algn="l" rtl="0">
              <a:spcBef>
                <a:spcPts val="0"/>
              </a:spcBef>
              <a:spcAft>
                <a:spcPts val="0"/>
              </a:spcAft>
              <a:buNone/>
            </a:pPr>
            <a:endParaRPr dirty="0"/>
          </a:p>
        </p:txBody>
      </p:sp>
      <p:pic>
        <p:nvPicPr>
          <p:cNvPr id="3" name="Рисунок 2">
            <a:extLst>
              <a:ext uri="{FF2B5EF4-FFF2-40B4-BE49-F238E27FC236}">
                <a16:creationId xmlns:a16="http://schemas.microsoft.com/office/drawing/2014/main" id="{067F1103-7099-4336-9019-65127596B568}"/>
              </a:ext>
            </a:extLst>
          </p:cNvPr>
          <p:cNvPicPr>
            <a:picLocks noChangeAspect="1"/>
          </p:cNvPicPr>
          <p:nvPr/>
        </p:nvPicPr>
        <p:blipFill>
          <a:blip r:embed="rId3">
            <a:duotone>
              <a:prstClr val="black"/>
              <a:schemeClr val="accent5">
                <a:tint val="45000"/>
                <a:satMod val="400000"/>
              </a:schemeClr>
            </a:duotone>
          </a:blip>
          <a:stretch>
            <a:fillRect/>
          </a:stretch>
        </p:blipFill>
        <p:spPr>
          <a:xfrm flipH="1">
            <a:off x="6573982" y="713412"/>
            <a:ext cx="2161279" cy="4131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E9E49ADF-E242-48CA-81BE-BB73DB0A5088}"/>
              </a:ext>
            </a:extLst>
          </p:cNvPr>
          <p:cNvPicPr>
            <a:picLocks noChangeAspect="1"/>
          </p:cNvPicPr>
          <p:nvPr/>
        </p:nvPicPr>
        <p:blipFill>
          <a:blip r:embed="rId3"/>
          <a:stretch>
            <a:fillRect/>
          </a:stretch>
        </p:blipFill>
        <p:spPr>
          <a:xfrm>
            <a:off x="4040235" y="1366349"/>
            <a:ext cx="5103766" cy="2789922"/>
          </a:xfrm>
          <a:prstGeom prst="rect">
            <a:avLst/>
          </a:prstGeom>
        </p:spPr>
      </p:pic>
      <p:sp>
        <p:nvSpPr>
          <p:cNvPr id="361" name="Google Shape;361;p30"/>
          <p:cNvSpPr txBox="1">
            <a:spLocks noGrp="1"/>
          </p:cNvSpPr>
          <p:nvPr>
            <p:ph type="body" idx="1"/>
          </p:nvPr>
        </p:nvSpPr>
        <p:spPr>
          <a:xfrm>
            <a:off x="103625" y="1772135"/>
            <a:ext cx="3512700" cy="7216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Вікно адміністрування </a:t>
            </a:r>
            <a:r>
              <a:rPr lang="en-HK" sz="1200" dirty="0"/>
              <a:t>SQL </a:t>
            </a:r>
            <a:r>
              <a:rPr lang="uk-UA" sz="1200" dirty="0"/>
              <a:t>таблиць дає безпосередню можливість редагувати їх прямо через додаток.</a:t>
            </a:r>
          </a:p>
        </p:txBody>
      </p:sp>
      <p:sp>
        <p:nvSpPr>
          <p:cNvPr id="362" name="Google Shape;362;p30"/>
          <p:cNvSpPr txBox="1">
            <a:spLocks noGrp="1"/>
          </p:cNvSpPr>
          <p:nvPr>
            <p:ph type="title"/>
          </p:nvPr>
        </p:nvSpPr>
        <p:spPr>
          <a:xfrm>
            <a:off x="103625" y="537550"/>
            <a:ext cx="3761793" cy="965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Адміністрування бази даних</a:t>
            </a:r>
            <a:endParaRPr dirty="0">
              <a:solidFill>
                <a:schemeClr val="dk2"/>
              </a:solidFill>
            </a:endParaRPr>
          </a:p>
        </p:txBody>
      </p:sp>
      <p:sp>
        <p:nvSpPr>
          <p:cNvPr id="8" name="Google Shape;361;p30">
            <a:extLst>
              <a:ext uri="{FF2B5EF4-FFF2-40B4-BE49-F238E27FC236}">
                <a16:creationId xmlns:a16="http://schemas.microsoft.com/office/drawing/2014/main" id="{CB431244-05D3-428F-B93F-87AEE8E3DB6E}"/>
              </a:ext>
            </a:extLst>
          </p:cNvPr>
          <p:cNvSpPr txBox="1">
            <a:spLocks/>
          </p:cNvSpPr>
          <p:nvPr/>
        </p:nvSpPr>
        <p:spPr>
          <a:xfrm>
            <a:off x="103625" y="2493818"/>
            <a:ext cx="3936647" cy="13852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a:t>Меню вибору таблиць для їх перегляду та редагування.</a:t>
            </a:r>
          </a:p>
          <a:p>
            <a:pPr marL="228600" indent="-228600">
              <a:buSzPct val="100000"/>
              <a:buFont typeface="+mj-lt"/>
              <a:buAutoNum type="arabicPeriod"/>
            </a:pPr>
            <a:r>
              <a:rPr lang="uk-UA" sz="1200"/>
              <a:t>Кнопка збереження змін, внесених у таблиці.</a:t>
            </a:r>
          </a:p>
          <a:p>
            <a:pPr marL="228600" indent="-228600">
              <a:buSzPct val="100000"/>
              <a:buFont typeface="+mj-lt"/>
              <a:buAutoNum type="arabicPeriod"/>
            </a:pPr>
            <a:r>
              <a:rPr lang="uk-UA" sz="1200"/>
              <a:t>Кнопка закриття вікна адміністрування і подальшого переходу у вікно персонального кабінету.</a:t>
            </a:r>
          </a:p>
        </p:txBody>
      </p:sp>
      <p:sp>
        <p:nvSpPr>
          <p:cNvPr id="13" name="Google Shape;361;p30">
            <a:extLst>
              <a:ext uri="{FF2B5EF4-FFF2-40B4-BE49-F238E27FC236}">
                <a16:creationId xmlns:a16="http://schemas.microsoft.com/office/drawing/2014/main" id="{2696E052-3AE1-4E1F-928F-DFBD159CA760}"/>
              </a:ext>
            </a:extLst>
          </p:cNvPr>
          <p:cNvSpPr txBox="1">
            <a:spLocks/>
          </p:cNvSpPr>
          <p:nvPr/>
        </p:nvSpPr>
        <p:spPr>
          <a:xfrm>
            <a:off x="4700840" y="1235939"/>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4" name="Google Shape;361;p30">
            <a:extLst>
              <a:ext uri="{FF2B5EF4-FFF2-40B4-BE49-F238E27FC236}">
                <a16:creationId xmlns:a16="http://schemas.microsoft.com/office/drawing/2014/main" id="{6234A855-E997-43F6-ABF7-1B069BDC2D13}"/>
              </a:ext>
            </a:extLst>
          </p:cNvPr>
          <p:cNvSpPr txBox="1">
            <a:spLocks/>
          </p:cNvSpPr>
          <p:nvPr/>
        </p:nvSpPr>
        <p:spPr>
          <a:xfrm>
            <a:off x="8109058" y="3542721"/>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5" name="Google Shape;361;p30">
            <a:extLst>
              <a:ext uri="{FF2B5EF4-FFF2-40B4-BE49-F238E27FC236}">
                <a16:creationId xmlns:a16="http://schemas.microsoft.com/office/drawing/2014/main" id="{5E66C15C-6764-4E7D-BDCC-33EF92DC1C02}"/>
              </a:ext>
            </a:extLst>
          </p:cNvPr>
          <p:cNvSpPr txBox="1">
            <a:spLocks/>
          </p:cNvSpPr>
          <p:nvPr/>
        </p:nvSpPr>
        <p:spPr>
          <a:xfrm>
            <a:off x="8656312" y="3535794"/>
            <a:ext cx="344497" cy="34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Tree>
    <p:extLst>
      <p:ext uri="{BB962C8B-B14F-4D97-AF65-F5344CB8AC3E}">
        <p14:creationId xmlns:p14="http://schemas.microsoft.com/office/powerpoint/2010/main" val="101902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dirty="0"/>
              <a:t>Основний функціонал додатка</a:t>
            </a:r>
            <a:endParaRPr dirty="0"/>
          </a:p>
        </p:txBody>
      </p:sp>
      <p:sp>
        <p:nvSpPr>
          <p:cNvPr id="341" name="Google Shape;341;p28"/>
          <p:cNvSpPr txBox="1">
            <a:spLocks noGrp="1"/>
          </p:cNvSpPr>
          <p:nvPr>
            <p:ph type="subTitle" idx="1"/>
          </p:nvPr>
        </p:nvSpPr>
        <p:spPr>
          <a:xfrm flipH="1">
            <a:off x="3179618" y="1132374"/>
            <a:ext cx="5244382" cy="3515825"/>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lt1"/>
              </a:buClr>
              <a:buSzPts val="1200"/>
              <a:buFont typeface="Anaheim"/>
              <a:buAutoNum type="arabicPeriod"/>
            </a:pPr>
            <a:r>
              <a:rPr lang="uk-UA" sz="1300" dirty="0"/>
              <a:t>Програма</a:t>
            </a:r>
            <a:r>
              <a:rPr lang="ru-RU" sz="1300" dirty="0"/>
              <a:t> </a:t>
            </a:r>
            <a:r>
              <a:rPr lang="uk-UA" sz="1300" dirty="0"/>
              <a:t>надає</a:t>
            </a:r>
            <a:r>
              <a:rPr lang="ru-RU" sz="1300" dirty="0"/>
              <a:t> </a:t>
            </a:r>
            <a:r>
              <a:rPr lang="uk-UA" sz="1300" dirty="0"/>
              <a:t>поточний</a:t>
            </a:r>
            <a:r>
              <a:rPr lang="ru-RU" sz="1300" dirty="0"/>
              <a:t> асортимент книг у магазині користувачу.</a:t>
            </a:r>
          </a:p>
          <a:p>
            <a:pPr marL="457200" lvl="0" indent="-304800" algn="l" rtl="0">
              <a:spcBef>
                <a:spcPts val="0"/>
              </a:spcBef>
              <a:spcAft>
                <a:spcPts val="0"/>
              </a:spcAft>
              <a:buClr>
                <a:schemeClr val="lt1"/>
              </a:buClr>
              <a:buSzPts val="1200"/>
              <a:buFont typeface="Anaheim"/>
              <a:buAutoNum type="arabicPeriod"/>
            </a:pPr>
            <a:r>
              <a:rPr lang="uk-UA" sz="1300" dirty="0"/>
              <a:t>Програма зберігає таку інформацію про книжки: назва книжки, ПІБ автора, ПІБ автора, назва видавництва, кількість сторінок, жанр, рік видання, собівартість, ціна для продажу.</a:t>
            </a:r>
          </a:p>
          <a:p>
            <a:pPr marL="457200" lvl="0" indent="-304800" algn="l" rtl="0">
              <a:spcBef>
                <a:spcPts val="0"/>
              </a:spcBef>
              <a:spcAft>
                <a:spcPts val="0"/>
              </a:spcAft>
              <a:buClr>
                <a:schemeClr val="lt1"/>
              </a:buClr>
              <a:buSzPts val="1200"/>
              <a:buFont typeface="Anaheim"/>
              <a:buAutoNum type="arabicPeriod"/>
            </a:pPr>
            <a:r>
              <a:rPr lang="ru-RU" sz="1300" dirty="0"/>
              <a:t>Додаток дає можливість: додавати книжки, видаляти книжки, редагувати параметри книжок, продавати книжки, відкладати книги для конкретного покупця.</a:t>
            </a:r>
          </a:p>
          <a:p>
            <a:pPr marL="457200" lvl="0" indent="-304800" algn="l" rtl="0">
              <a:spcBef>
                <a:spcPts val="0"/>
              </a:spcBef>
              <a:spcAft>
                <a:spcPts val="0"/>
              </a:spcAft>
              <a:buClr>
                <a:schemeClr val="lt1"/>
              </a:buClr>
              <a:buSzPts val="1200"/>
              <a:buFont typeface="Anaheim"/>
              <a:buAutoNum type="arabicPeriod"/>
            </a:pPr>
            <a:r>
              <a:rPr lang="ru-RU" sz="1300" dirty="0"/>
              <a:t>Додаток надає функціональність з пошуку книжок за такими параметрами: назва книги, автор, жанр.</a:t>
            </a:r>
          </a:p>
          <a:p>
            <a:pPr marL="457200" lvl="0" indent="-304800" algn="l" rtl="0">
              <a:spcBef>
                <a:spcPts val="0"/>
              </a:spcBef>
              <a:spcAft>
                <a:spcPts val="0"/>
              </a:spcAft>
              <a:buClr>
                <a:schemeClr val="lt1"/>
              </a:buClr>
              <a:buSzPts val="1200"/>
              <a:buFont typeface="Anaheim"/>
              <a:buAutoNum type="arabicPeriod"/>
            </a:pPr>
            <a:r>
              <a:rPr lang="ru-RU" sz="1300" dirty="0"/>
              <a:t>Додаток надає можливість переглянути список нових книжок.</a:t>
            </a:r>
          </a:p>
          <a:p>
            <a:pPr marL="457200" lvl="0" indent="-304800" algn="l" rtl="0">
              <a:spcBef>
                <a:spcPts val="0"/>
              </a:spcBef>
              <a:spcAft>
                <a:spcPts val="0"/>
              </a:spcAft>
              <a:buClr>
                <a:schemeClr val="lt1"/>
              </a:buClr>
              <a:buSzPts val="1200"/>
              <a:buFont typeface="Anaheim"/>
              <a:buAutoNum type="arabicPeriod"/>
            </a:pPr>
            <a:r>
              <a:rPr lang="ru-RU" sz="1300" dirty="0"/>
              <a:t>Додаток також надає можливість </a:t>
            </a:r>
            <a:r>
              <a:rPr lang="uk-UA" sz="1300" dirty="0"/>
              <a:t>користувачеві</a:t>
            </a:r>
            <a:r>
              <a:rPr lang="ru-RU" sz="1300" dirty="0"/>
              <a:t> зариєструватися, та увійти в систему.</a:t>
            </a:r>
          </a:p>
          <a:p>
            <a:pPr marL="457200" lvl="0" indent="-304800" algn="l" rtl="0">
              <a:spcBef>
                <a:spcPts val="0"/>
              </a:spcBef>
              <a:spcAft>
                <a:spcPts val="0"/>
              </a:spcAft>
              <a:buClr>
                <a:schemeClr val="lt1"/>
              </a:buClr>
              <a:buSzPts val="1200"/>
              <a:buFont typeface="Anaheim"/>
              <a:buAutoNum type="arabicPeriod"/>
            </a:pPr>
            <a:r>
              <a:rPr lang="uk-UA" sz="1300" dirty="0"/>
              <a:t>Додаток надає можливість користувачеві додавати книжки до особистої корзини для подальшого їх придбання</a:t>
            </a:r>
            <a:endParaRPr lang="ru-RU" sz="1300" dirty="0"/>
          </a:p>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pic>
        <p:nvPicPr>
          <p:cNvPr id="5" name="Рисунок 4">
            <a:extLst>
              <a:ext uri="{FF2B5EF4-FFF2-40B4-BE49-F238E27FC236}">
                <a16:creationId xmlns:a16="http://schemas.microsoft.com/office/drawing/2014/main" id="{37E06A61-CBC9-46A9-9E0F-EC352720CCCB}"/>
              </a:ext>
            </a:extLst>
          </p:cNvPr>
          <p:cNvPicPr>
            <a:picLocks noChangeAspect="1"/>
          </p:cNvPicPr>
          <p:nvPr/>
        </p:nvPicPr>
        <p:blipFill>
          <a:blip r:embed="rId3">
            <a:duotone>
              <a:prstClr val="black"/>
              <a:schemeClr val="accent5">
                <a:tint val="45000"/>
                <a:satMod val="400000"/>
              </a:schemeClr>
            </a:duotone>
          </a:blip>
          <a:stretch>
            <a:fillRect/>
          </a:stretch>
        </p:blipFill>
        <p:spPr>
          <a:xfrm>
            <a:off x="512587" y="713412"/>
            <a:ext cx="1944759" cy="413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454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57812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uk-UA" sz="2400" dirty="0"/>
              <a:t>Функціонал характеристик системи</a:t>
            </a:r>
            <a:endParaRPr sz="2400" dirty="0"/>
          </a:p>
        </p:txBody>
      </p:sp>
      <p:sp>
        <p:nvSpPr>
          <p:cNvPr id="341" name="Google Shape;341;p28"/>
          <p:cNvSpPr txBox="1">
            <a:spLocks noGrp="1"/>
          </p:cNvSpPr>
          <p:nvPr>
            <p:ph type="subTitle" idx="1"/>
          </p:nvPr>
        </p:nvSpPr>
        <p:spPr>
          <a:xfrm flipH="1">
            <a:off x="706581" y="921327"/>
            <a:ext cx="5244382" cy="392401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uk-UA" sz="1300" b="1" u="sng" dirty="0"/>
              <a:t>Збір інформації про користувача</a:t>
            </a:r>
            <a:r>
              <a:rPr lang="uk-UA" sz="1300" dirty="0"/>
              <a:t> – назву акаунта, пароль, ім’я, псевдонім, електронну пошту, дату народження, шлях до зображення профіля.</a:t>
            </a:r>
          </a:p>
          <a:p>
            <a:pPr marL="0" lvl="0" indent="0" algn="l" rtl="0">
              <a:spcBef>
                <a:spcPts val="0"/>
              </a:spcBef>
              <a:spcAft>
                <a:spcPts val="0"/>
              </a:spcAft>
              <a:buNone/>
            </a:pPr>
            <a:endParaRPr lang="uk-UA" dirty="0"/>
          </a:p>
          <a:p>
            <a:pPr marL="0" indent="0">
              <a:lnSpc>
                <a:spcPct val="150000"/>
              </a:lnSpc>
              <a:buNone/>
            </a:pPr>
            <a:r>
              <a:rPr lang="uk-UA" sz="1300" b="1" u="sng" dirty="0"/>
              <a:t>Зберігання інформації о книжках</a:t>
            </a:r>
            <a:r>
              <a:rPr lang="uk-UA" sz="1300" b="1" dirty="0"/>
              <a:t> </a:t>
            </a:r>
            <a:r>
              <a:rPr lang="uk-UA" dirty="0"/>
              <a:t>– </a:t>
            </a:r>
            <a:r>
              <a:rPr lang="uk-UA" sz="1300" dirty="0"/>
              <a:t>назва книжки, ім’я автора, видавництво, кількість сторінок, жанр, рік видавництва, ціна,</a:t>
            </a:r>
            <a:r>
              <a:rPr lang="ru-RU" sz="1300" dirty="0"/>
              <a:t> </a:t>
            </a:r>
            <a:r>
              <a:rPr lang="uk-UA" sz="1300" dirty="0"/>
              <a:t>ціна за знижкою, локальний шлях до зображення обкладинки, локальний шлях до </a:t>
            </a:r>
            <a:r>
              <a:rPr lang="en-US" sz="1300" dirty="0"/>
              <a:t>txt </a:t>
            </a:r>
            <a:r>
              <a:rPr lang="uk-UA" sz="1300" dirty="0"/>
              <a:t>файлу з коротким змістом.</a:t>
            </a:r>
          </a:p>
          <a:p>
            <a:pPr marL="0" lvl="0" indent="0" algn="l" rtl="0">
              <a:spcBef>
                <a:spcPts val="0"/>
              </a:spcBef>
              <a:spcAft>
                <a:spcPts val="0"/>
              </a:spcAft>
              <a:buNone/>
            </a:pPr>
            <a:endParaRPr lang="uk-UA" sz="1300" dirty="0"/>
          </a:p>
          <a:p>
            <a:pPr marL="0" lvl="0" indent="0" algn="l" rtl="0">
              <a:lnSpc>
                <a:spcPct val="150000"/>
              </a:lnSpc>
              <a:spcBef>
                <a:spcPts val="0"/>
              </a:spcBef>
              <a:spcAft>
                <a:spcPts val="0"/>
              </a:spcAft>
              <a:buNone/>
            </a:pPr>
            <a:r>
              <a:rPr lang="uk-UA" sz="1300" b="1" u="sng" dirty="0"/>
              <a:t>Зберігання інформації корзинах</a:t>
            </a:r>
            <a:r>
              <a:rPr lang="uk-UA" sz="1300" dirty="0"/>
              <a:t> – зберігання книг, які користувач додав до особистої корзини</a:t>
            </a:r>
            <a:endParaRPr lang="en-US" sz="1300" dirty="0"/>
          </a:p>
          <a:p>
            <a:pPr marL="0" lvl="0" indent="0" algn="l" rtl="0">
              <a:spcBef>
                <a:spcPts val="0"/>
              </a:spcBef>
              <a:spcAft>
                <a:spcPts val="0"/>
              </a:spcAft>
              <a:buNone/>
            </a:pPr>
            <a:endParaRPr lang="en-US" sz="1300" dirty="0"/>
          </a:p>
          <a:p>
            <a:pPr marL="0" lvl="0" indent="0" algn="l" rtl="0">
              <a:lnSpc>
                <a:spcPct val="150000"/>
              </a:lnSpc>
              <a:spcBef>
                <a:spcPts val="0"/>
              </a:spcBef>
              <a:spcAft>
                <a:spcPts val="0"/>
              </a:spcAft>
              <a:buNone/>
            </a:pPr>
            <a:r>
              <a:rPr lang="uk-UA" sz="1300" b="1" u="sng" dirty="0"/>
              <a:t>Пошук книжок у додатку</a:t>
            </a:r>
            <a:r>
              <a:rPr lang="uk-UA" sz="1300" dirty="0"/>
              <a:t> – пошук книжок за назвою, жанром та ім’ям автора.</a:t>
            </a:r>
            <a:endParaRPr sz="1300" dirty="0"/>
          </a:p>
        </p:txBody>
      </p:sp>
      <p:pic>
        <p:nvPicPr>
          <p:cNvPr id="6" name="Рисунок 5">
            <a:extLst>
              <a:ext uri="{FF2B5EF4-FFF2-40B4-BE49-F238E27FC236}">
                <a16:creationId xmlns:a16="http://schemas.microsoft.com/office/drawing/2014/main" id="{D1BC9489-2469-482C-83D7-11D4E108943C}"/>
              </a:ext>
            </a:extLst>
          </p:cNvPr>
          <p:cNvPicPr>
            <a:picLocks noChangeAspect="1"/>
          </p:cNvPicPr>
          <p:nvPr/>
        </p:nvPicPr>
        <p:blipFill>
          <a:blip r:embed="rId3">
            <a:duotone>
              <a:prstClr val="black"/>
              <a:schemeClr val="accent5">
                <a:tint val="45000"/>
                <a:satMod val="400000"/>
              </a:schemeClr>
            </a:duotone>
          </a:blip>
          <a:stretch>
            <a:fillRect/>
          </a:stretch>
        </p:blipFill>
        <p:spPr>
          <a:xfrm flipH="1">
            <a:off x="6573982" y="713412"/>
            <a:ext cx="2161279" cy="413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64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6012873" y="1411135"/>
            <a:ext cx="3124200" cy="4453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u-RU" dirty="0"/>
              <a:t>до кожного вікна додатку</a:t>
            </a:r>
            <a:endParaRPr dirty="0"/>
          </a:p>
        </p:txBody>
      </p:sp>
      <p:sp>
        <p:nvSpPr>
          <p:cNvPr id="775" name="Google Shape;775;p49"/>
          <p:cNvSpPr txBox="1">
            <a:spLocks noGrp="1"/>
          </p:cNvSpPr>
          <p:nvPr>
            <p:ph type="title"/>
          </p:nvPr>
        </p:nvSpPr>
        <p:spPr>
          <a:xfrm>
            <a:off x="4380208" y="1022512"/>
            <a:ext cx="4763792"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u-RU" sz="2800" dirty="0"/>
              <a:t>Детальна інструкція</a:t>
            </a:r>
            <a:endParaRPr lang="en-HK" sz="2800" dirty="0"/>
          </a:p>
        </p:txBody>
      </p:sp>
      <p:sp>
        <p:nvSpPr>
          <p:cNvPr id="776" name="Google Shape;776;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9"/>
          <p:cNvSpPr/>
          <p:nvPr/>
        </p:nvSpPr>
        <p:spPr>
          <a:xfrm>
            <a:off x="1415384" y="1162091"/>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9"/>
          <p:cNvSpPr/>
          <p:nvPr/>
        </p:nvSpPr>
        <p:spPr>
          <a:xfrm>
            <a:off x="697464" y="3748968"/>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9"/>
          <p:cNvSpPr/>
          <p:nvPr/>
        </p:nvSpPr>
        <p:spPr>
          <a:xfrm>
            <a:off x="680069" y="3179323"/>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49"/>
          <p:cNvSpPr/>
          <p:nvPr/>
        </p:nvSpPr>
        <p:spPr>
          <a:xfrm>
            <a:off x="2100264" y="3525030"/>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49"/>
          <p:cNvSpPr/>
          <p:nvPr/>
        </p:nvSpPr>
        <p:spPr>
          <a:xfrm>
            <a:off x="1552364" y="3201501"/>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9"/>
          <p:cNvSpPr/>
          <p:nvPr/>
        </p:nvSpPr>
        <p:spPr>
          <a:xfrm>
            <a:off x="1735863" y="3201501"/>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49"/>
          <p:cNvSpPr/>
          <p:nvPr/>
        </p:nvSpPr>
        <p:spPr>
          <a:xfrm>
            <a:off x="1918930" y="3201501"/>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9"/>
          <p:cNvSpPr/>
          <p:nvPr/>
        </p:nvSpPr>
        <p:spPr>
          <a:xfrm>
            <a:off x="2102430" y="3201934"/>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9"/>
          <p:cNvSpPr/>
          <p:nvPr/>
        </p:nvSpPr>
        <p:spPr>
          <a:xfrm>
            <a:off x="2285496" y="3201934"/>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9"/>
          <p:cNvSpPr/>
          <p:nvPr/>
        </p:nvSpPr>
        <p:spPr>
          <a:xfrm>
            <a:off x="2469447" y="3201934"/>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9"/>
          <p:cNvSpPr/>
          <p:nvPr/>
        </p:nvSpPr>
        <p:spPr>
          <a:xfrm>
            <a:off x="2652946" y="3201934"/>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9"/>
          <p:cNvSpPr/>
          <p:nvPr/>
        </p:nvSpPr>
        <p:spPr>
          <a:xfrm>
            <a:off x="2836013" y="3202367"/>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9"/>
          <p:cNvSpPr/>
          <p:nvPr/>
        </p:nvSpPr>
        <p:spPr>
          <a:xfrm>
            <a:off x="3015597" y="3202367"/>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9"/>
          <p:cNvSpPr/>
          <p:nvPr/>
        </p:nvSpPr>
        <p:spPr>
          <a:xfrm>
            <a:off x="3191716" y="3202367"/>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9"/>
          <p:cNvSpPr/>
          <p:nvPr/>
        </p:nvSpPr>
        <p:spPr>
          <a:xfrm>
            <a:off x="3376082" y="3202800"/>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9"/>
          <p:cNvSpPr/>
          <p:nvPr/>
        </p:nvSpPr>
        <p:spPr>
          <a:xfrm>
            <a:off x="3551768" y="3202800"/>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9"/>
          <p:cNvSpPr/>
          <p:nvPr/>
        </p:nvSpPr>
        <p:spPr>
          <a:xfrm>
            <a:off x="3727869" y="3202800"/>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9"/>
          <p:cNvSpPr/>
          <p:nvPr/>
        </p:nvSpPr>
        <p:spPr>
          <a:xfrm>
            <a:off x="3903555" y="3203251"/>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9"/>
          <p:cNvSpPr/>
          <p:nvPr/>
        </p:nvSpPr>
        <p:spPr>
          <a:xfrm>
            <a:off x="4079656" y="3203251"/>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9"/>
          <p:cNvSpPr/>
          <p:nvPr/>
        </p:nvSpPr>
        <p:spPr>
          <a:xfrm>
            <a:off x="1483648" y="3264117"/>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9"/>
          <p:cNvSpPr/>
          <p:nvPr/>
        </p:nvSpPr>
        <p:spPr>
          <a:xfrm>
            <a:off x="1754558" y="3264117"/>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9"/>
          <p:cNvSpPr/>
          <p:nvPr/>
        </p:nvSpPr>
        <p:spPr>
          <a:xfrm>
            <a:off x="1946755" y="3264117"/>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9"/>
          <p:cNvSpPr/>
          <p:nvPr/>
        </p:nvSpPr>
        <p:spPr>
          <a:xfrm>
            <a:off x="2139404" y="3264550"/>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9"/>
          <p:cNvSpPr/>
          <p:nvPr/>
        </p:nvSpPr>
        <p:spPr>
          <a:xfrm>
            <a:off x="2332467" y="3264550"/>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9"/>
          <p:cNvSpPr/>
          <p:nvPr/>
        </p:nvSpPr>
        <p:spPr>
          <a:xfrm>
            <a:off x="2525098" y="3264550"/>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9"/>
          <p:cNvSpPr/>
          <p:nvPr/>
        </p:nvSpPr>
        <p:spPr>
          <a:xfrm>
            <a:off x="2717295" y="3264983"/>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9"/>
          <p:cNvSpPr/>
          <p:nvPr/>
        </p:nvSpPr>
        <p:spPr>
          <a:xfrm>
            <a:off x="2909943" y="3264983"/>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9"/>
          <p:cNvSpPr/>
          <p:nvPr/>
        </p:nvSpPr>
        <p:spPr>
          <a:xfrm>
            <a:off x="3095608" y="3264983"/>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9"/>
          <p:cNvSpPr/>
          <p:nvPr/>
        </p:nvSpPr>
        <p:spPr>
          <a:xfrm>
            <a:off x="3289556" y="3265416"/>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9"/>
          <p:cNvSpPr/>
          <p:nvPr/>
        </p:nvSpPr>
        <p:spPr>
          <a:xfrm>
            <a:off x="3474806" y="3265416"/>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9"/>
          <p:cNvSpPr/>
          <p:nvPr/>
        </p:nvSpPr>
        <p:spPr>
          <a:xfrm>
            <a:off x="3659605" y="3265416"/>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9"/>
          <p:cNvSpPr/>
          <p:nvPr/>
        </p:nvSpPr>
        <p:spPr>
          <a:xfrm>
            <a:off x="3844855" y="3265867"/>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9"/>
          <p:cNvSpPr/>
          <p:nvPr/>
        </p:nvSpPr>
        <p:spPr>
          <a:xfrm>
            <a:off x="4029654" y="3265867"/>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9"/>
          <p:cNvSpPr/>
          <p:nvPr/>
        </p:nvSpPr>
        <p:spPr>
          <a:xfrm>
            <a:off x="1275373" y="3454149"/>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9"/>
          <p:cNvSpPr/>
          <p:nvPr/>
        </p:nvSpPr>
        <p:spPr>
          <a:xfrm>
            <a:off x="1584971" y="3454149"/>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9"/>
          <p:cNvSpPr/>
          <p:nvPr/>
        </p:nvSpPr>
        <p:spPr>
          <a:xfrm>
            <a:off x="1805445" y="3454149"/>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9"/>
          <p:cNvSpPr/>
          <p:nvPr/>
        </p:nvSpPr>
        <p:spPr>
          <a:xfrm>
            <a:off x="2025468" y="3454582"/>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9"/>
          <p:cNvSpPr/>
          <p:nvPr/>
        </p:nvSpPr>
        <p:spPr>
          <a:xfrm>
            <a:off x="2250290" y="3454582"/>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9"/>
          <p:cNvSpPr/>
          <p:nvPr/>
        </p:nvSpPr>
        <p:spPr>
          <a:xfrm>
            <a:off x="3457411" y="3455448"/>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9"/>
          <p:cNvSpPr/>
          <p:nvPr/>
        </p:nvSpPr>
        <p:spPr>
          <a:xfrm>
            <a:off x="3670035" y="3455881"/>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9"/>
          <p:cNvSpPr/>
          <p:nvPr/>
        </p:nvSpPr>
        <p:spPr>
          <a:xfrm>
            <a:off x="3882677" y="3455881"/>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9"/>
          <p:cNvSpPr/>
          <p:nvPr/>
        </p:nvSpPr>
        <p:spPr>
          <a:xfrm>
            <a:off x="4095752" y="3456314"/>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9"/>
          <p:cNvSpPr/>
          <p:nvPr/>
        </p:nvSpPr>
        <p:spPr>
          <a:xfrm>
            <a:off x="4309261" y="3456314"/>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9"/>
          <p:cNvSpPr/>
          <p:nvPr/>
        </p:nvSpPr>
        <p:spPr>
          <a:xfrm>
            <a:off x="1414951" y="3326733"/>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9"/>
          <p:cNvSpPr/>
          <p:nvPr/>
        </p:nvSpPr>
        <p:spPr>
          <a:xfrm>
            <a:off x="1815442" y="3326733"/>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9"/>
          <p:cNvSpPr/>
          <p:nvPr/>
        </p:nvSpPr>
        <p:spPr>
          <a:xfrm>
            <a:off x="2017203" y="3327166"/>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9"/>
          <p:cNvSpPr/>
          <p:nvPr/>
        </p:nvSpPr>
        <p:spPr>
          <a:xfrm>
            <a:off x="2219848" y="3327166"/>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9"/>
          <p:cNvSpPr/>
          <p:nvPr/>
        </p:nvSpPr>
        <p:spPr>
          <a:xfrm>
            <a:off x="2421176" y="3327166"/>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9"/>
          <p:cNvSpPr/>
          <p:nvPr/>
        </p:nvSpPr>
        <p:spPr>
          <a:xfrm>
            <a:off x="2622938" y="3327599"/>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9"/>
          <p:cNvSpPr/>
          <p:nvPr/>
        </p:nvSpPr>
        <p:spPr>
          <a:xfrm>
            <a:off x="2824266" y="3327599"/>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9"/>
          <p:cNvSpPr/>
          <p:nvPr/>
        </p:nvSpPr>
        <p:spPr>
          <a:xfrm>
            <a:off x="3022562" y="3327599"/>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9"/>
          <p:cNvSpPr/>
          <p:nvPr/>
        </p:nvSpPr>
        <p:spPr>
          <a:xfrm>
            <a:off x="3216510" y="3328050"/>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9"/>
          <p:cNvSpPr/>
          <p:nvPr/>
        </p:nvSpPr>
        <p:spPr>
          <a:xfrm>
            <a:off x="3410873" y="3328050"/>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9"/>
          <p:cNvSpPr/>
          <p:nvPr/>
        </p:nvSpPr>
        <p:spPr>
          <a:xfrm>
            <a:off x="3604928" y="3328429"/>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9"/>
          <p:cNvSpPr/>
          <p:nvPr/>
        </p:nvSpPr>
        <p:spPr>
          <a:xfrm>
            <a:off x="3799183" y="3328483"/>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9"/>
          <p:cNvSpPr/>
          <p:nvPr/>
        </p:nvSpPr>
        <p:spPr>
          <a:xfrm>
            <a:off x="3993564" y="3328483"/>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9"/>
          <p:cNvSpPr/>
          <p:nvPr/>
        </p:nvSpPr>
        <p:spPr>
          <a:xfrm>
            <a:off x="4188377" y="3328917"/>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9"/>
          <p:cNvSpPr/>
          <p:nvPr/>
        </p:nvSpPr>
        <p:spPr>
          <a:xfrm>
            <a:off x="1344937" y="3390667"/>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9"/>
          <p:cNvSpPr/>
          <p:nvPr/>
        </p:nvSpPr>
        <p:spPr>
          <a:xfrm>
            <a:off x="1884572" y="3390667"/>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9"/>
          <p:cNvSpPr/>
          <p:nvPr/>
        </p:nvSpPr>
        <p:spPr>
          <a:xfrm>
            <a:off x="2096348" y="3391100"/>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9"/>
          <p:cNvSpPr/>
          <p:nvPr/>
        </p:nvSpPr>
        <p:spPr>
          <a:xfrm>
            <a:off x="2307240" y="3391100"/>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9"/>
          <p:cNvSpPr/>
          <p:nvPr/>
        </p:nvSpPr>
        <p:spPr>
          <a:xfrm>
            <a:off x="2518150" y="3391533"/>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9"/>
          <p:cNvSpPr/>
          <p:nvPr/>
        </p:nvSpPr>
        <p:spPr>
          <a:xfrm>
            <a:off x="2729042" y="3391533"/>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9"/>
          <p:cNvSpPr/>
          <p:nvPr/>
        </p:nvSpPr>
        <p:spPr>
          <a:xfrm>
            <a:off x="2939501" y="3391533"/>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9"/>
          <p:cNvSpPr/>
          <p:nvPr/>
        </p:nvSpPr>
        <p:spPr>
          <a:xfrm>
            <a:off x="3143013" y="3391966"/>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9"/>
          <p:cNvSpPr/>
          <p:nvPr/>
        </p:nvSpPr>
        <p:spPr>
          <a:xfrm>
            <a:off x="3346524" y="3391966"/>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9"/>
          <p:cNvSpPr/>
          <p:nvPr/>
        </p:nvSpPr>
        <p:spPr>
          <a:xfrm>
            <a:off x="3550018" y="3391966"/>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9"/>
          <p:cNvSpPr/>
          <p:nvPr/>
        </p:nvSpPr>
        <p:spPr>
          <a:xfrm>
            <a:off x="3753529" y="3392399"/>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9"/>
          <p:cNvSpPr/>
          <p:nvPr/>
        </p:nvSpPr>
        <p:spPr>
          <a:xfrm>
            <a:off x="3957041" y="3392399"/>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9"/>
          <p:cNvSpPr/>
          <p:nvPr/>
        </p:nvSpPr>
        <p:spPr>
          <a:xfrm>
            <a:off x="4161418" y="3392399"/>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9"/>
          <p:cNvSpPr/>
          <p:nvPr/>
        </p:nvSpPr>
        <p:spPr>
          <a:xfrm>
            <a:off x="684417" y="3742003"/>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49" name="Google Shape;849;p49"/>
          <p:cNvPicPr preferRelativeResize="0"/>
          <p:nvPr/>
        </p:nvPicPr>
        <p:blipFill>
          <a:blip r:embed="rId3">
            <a:alphaModFix/>
          </a:blip>
          <a:stretch>
            <a:fillRect/>
          </a:stretch>
        </p:blipFill>
        <p:spPr>
          <a:xfrm>
            <a:off x="1527570" y="1259790"/>
            <a:ext cx="2770633" cy="1823462"/>
          </a:xfrm>
          <a:prstGeom prst="rect">
            <a:avLst/>
          </a:prstGeom>
          <a:noFill/>
          <a:ln>
            <a:noFill/>
          </a:ln>
        </p:spPr>
      </p:pic>
      <p:sp>
        <p:nvSpPr>
          <p:cNvPr id="850" name="Google Shape;850;p49"/>
          <p:cNvSpPr/>
          <p:nvPr/>
        </p:nvSpPr>
        <p:spPr>
          <a:xfrm>
            <a:off x="1571960" y="1252637"/>
            <a:ext cx="2752530" cy="1861056"/>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6" name="Picture 2" descr="Windows 10 (1903) Dark Wallpaper? : r/Windows10">
            <a:extLst>
              <a:ext uri="{FF2B5EF4-FFF2-40B4-BE49-F238E27FC236}">
                <a16:creationId xmlns:a16="http://schemas.microsoft.com/office/drawing/2014/main" id="{10C29EC8-B658-45AB-B38B-E52B3B00BC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319"/>
          <a:stretch/>
        </p:blipFill>
        <p:spPr bwMode="auto">
          <a:xfrm>
            <a:off x="1483648" y="1251285"/>
            <a:ext cx="2858945" cy="1855443"/>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8">
            <a:extLst>
              <a:ext uri="{FF2B5EF4-FFF2-40B4-BE49-F238E27FC236}">
                <a16:creationId xmlns:a16="http://schemas.microsoft.com/office/drawing/2014/main" id="{2EA5599B-DEFD-433F-B3D2-E13E19293C6E}"/>
              </a:ext>
            </a:extLst>
          </p:cNvPr>
          <p:cNvPicPr>
            <a:picLocks noChangeAspect="1"/>
          </p:cNvPicPr>
          <p:nvPr/>
        </p:nvPicPr>
        <p:blipFill>
          <a:blip r:embed="rId5"/>
          <a:stretch>
            <a:fillRect/>
          </a:stretch>
        </p:blipFill>
        <p:spPr>
          <a:xfrm>
            <a:off x="1839331" y="1540482"/>
            <a:ext cx="2343984" cy="13173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7AB6A005-4329-4BB7-A339-83B36BDF95B1}"/>
              </a:ext>
            </a:extLst>
          </p:cNvPr>
          <p:cNvPicPr>
            <a:picLocks noChangeAspect="1"/>
          </p:cNvPicPr>
          <p:nvPr/>
        </p:nvPicPr>
        <p:blipFill>
          <a:blip r:embed="rId3"/>
          <a:stretch>
            <a:fillRect/>
          </a:stretch>
        </p:blipFill>
        <p:spPr>
          <a:xfrm>
            <a:off x="5495194" y="1431564"/>
            <a:ext cx="3305636" cy="3286584"/>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540509" y="2612450"/>
            <a:ext cx="4384965" cy="172291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uk-UA" dirty="0"/>
              <a:t>Поле для введення строки підключення до бази даних (мал. 1.1).</a:t>
            </a:r>
          </a:p>
          <a:p>
            <a:pPr marL="342900" lvl="0" indent="-342900" algn="l" rtl="0">
              <a:spcBef>
                <a:spcPts val="0"/>
              </a:spcBef>
              <a:spcAft>
                <a:spcPts val="0"/>
              </a:spcAft>
              <a:buAutoNum type="arabicParenR"/>
            </a:pPr>
            <a:r>
              <a:rPr lang="uk-UA" dirty="0"/>
              <a:t>Кнопка входу в додаток (за умовою того що користувач ввів правильну строку підключення).</a:t>
            </a:r>
          </a:p>
          <a:p>
            <a:pPr marL="342900" lvl="0" indent="-342900" algn="l" rtl="0">
              <a:spcBef>
                <a:spcPts val="0"/>
              </a:spcBef>
              <a:spcAft>
                <a:spcPts val="0"/>
              </a:spcAft>
              <a:buAutoNum type="arabicParenR"/>
            </a:pPr>
            <a:r>
              <a:rPr lang="uk-UA" dirty="0"/>
              <a:t>Кнопка виходу з додатку.</a:t>
            </a:r>
            <a:endParaRPr dirty="0"/>
          </a:p>
        </p:txBody>
      </p:sp>
      <p:sp>
        <p:nvSpPr>
          <p:cNvPr id="362" name="Google Shape;362;p30"/>
          <p:cNvSpPr txBox="1">
            <a:spLocks noGrp="1"/>
          </p:cNvSpPr>
          <p:nvPr>
            <p:ph type="title"/>
          </p:nvPr>
        </p:nvSpPr>
        <p:spPr>
          <a:xfrm>
            <a:off x="415535" y="991085"/>
            <a:ext cx="4509939" cy="4734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підключення</a:t>
            </a:r>
            <a:endParaRPr dirty="0">
              <a:solidFill>
                <a:schemeClr val="dk2"/>
              </a:solidFill>
            </a:endParaRPr>
          </a:p>
        </p:txBody>
      </p:sp>
      <p:sp>
        <p:nvSpPr>
          <p:cNvPr id="8" name="Google Shape;361;p30">
            <a:extLst>
              <a:ext uri="{FF2B5EF4-FFF2-40B4-BE49-F238E27FC236}">
                <a16:creationId xmlns:a16="http://schemas.microsoft.com/office/drawing/2014/main" id="{5B7DDDE1-D929-4931-BB13-379412CC60E8}"/>
              </a:ext>
            </a:extLst>
          </p:cNvPr>
          <p:cNvSpPr txBox="1">
            <a:spLocks/>
          </p:cNvSpPr>
          <p:nvPr/>
        </p:nvSpPr>
        <p:spPr>
          <a:xfrm>
            <a:off x="5432849" y="2612450"/>
            <a:ext cx="363680" cy="34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b="1" dirty="0">
                <a:solidFill>
                  <a:srgbClr val="FF0000"/>
                </a:solidFill>
              </a:rPr>
              <a:t>1)</a:t>
            </a:r>
            <a:endParaRPr lang="en-US" b="1" dirty="0">
              <a:solidFill>
                <a:srgbClr val="FF0000"/>
              </a:solidFill>
            </a:endParaRPr>
          </a:p>
        </p:txBody>
      </p:sp>
      <p:pic>
        <p:nvPicPr>
          <p:cNvPr id="14" name="Рисунок 13">
            <a:extLst>
              <a:ext uri="{FF2B5EF4-FFF2-40B4-BE49-F238E27FC236}">
                <a16:creationId xmlns:a16="http://schemas.microsoft.com/office/drawing/2014/main" id="{8B47EDB5-5641-48A1-B35F-9F67FC0A2977}"/>
              </a:ext>
            </a:extLst>
          </p:cNvPr>
          <p:cNvPicPr>
            <a:picLocks noChangeAspect="1"/>
          </p:cNvPicPr>
          <p:nvPr/>
        </p:nvPicPr>
        <p:blipFill>
          <a:blip r:embed="rId4"/>
          <a:stretch>
            <a:fillRect/>
          </a:stretch>
        </p:blipFill>
        <p:spPr>
          <a:xfrm>
            <a:off x="5432849" y="450087"/>
            <a:ext cx="3378001" cy="404761"/>
          </a:xfrm>
          <a:prstGeom prst="rect">
            <a:avLst/>
          </a:prstGeom>
          <a:ln>
            <a:noFill/>
          </a:ln>
          <a:effectLst>
            <a:outerShdw blurRad="292100" dist="139700" dir="2700000" algn="tl" rotWithShape="0">
              <a:srgbClr val="333333">
                <a:alpha val="65000"/>
              </a:srgbClr>
            </a:outerShdw>
          </a:effectLst>
        </p:spPr>
      </p:pic>
      <p:sp>
        <p:nvSpPr>
          <p:cNvPr id="21" name="Google Shape;361;p30">
            <a:extLst>
              <a:ext uri="{FF2B5EF4-FFF2-40B4-BE49-F238E27FC236}">
                <a16:creationId xmlns:a16="http://schemas.microsoft.com/office/drawing/2014/main" id="{3155A3F9-A576-4E9E-B23D-3B1898A8AD95}"/>
              </a:ext>
            </a:extLst>
          </p:cNvPr>
          <p:cNvSpPr txBox="1">
            <a:spLocks/>
          </p:cNvSpPr>
          <p:nvPr/>
        </p:nvSpPr>
        <p:spPr>
          <a:xfrm>
            <a:off x="6811376" y="854848"/>
            <a:ext cx="870970" cy="33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100" b="1" dirty="0">
                <a:solidFill>
                  <a:schemeClr val="bg1"/>
                </a:solidFill>
              </a:rPr>
              <a:t>Мал. 1.1</a:t>
            </a:r>
            <a:endParaRPr lang="en-US" sz="1100" b="1" dirty="0">
              <a:solidFill>
                <a:schemeClr val="bg1"/>
              </a:solidFill>
            </a:endParaRPr>
          </a:p>
        </p:txBody>
      </p:sp>
      <p:sp>
        <p:nvSpPr>
          <p:cNvPr id="22" name="Google Shape;361;p30">
            <a:extLst>
              <a:ext uri="{FF2B5EF4-FFF2-40B4-BE49-F238E27FC236}">
                <a16:creationId xmlns:a16="http://schemas.microsoft.com/office/drawing/2014/main" id="{E206D7EB-85D3-4107-B479-9F9D532CA1DB}"/>
              </a:ext>
            </a:extLst>
          </p:cNvPr>
          <p:cNvSpPr txBox="1">
            <a:spLocks/>
          </p:cNvSpPr>
          <p:nvPr/>
        </p:nvSpPr>
        <p:spPr>
          <a:xfrm>
            <a:off x="6811376" y="4718148"/>
            <a:ext cx="870970" cy="33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100" b="1" dirty="0">
                <a:solidFill>
                  <a:schemeClr val="bg1"/>
                </a:solidFill>
              </a:rPr>
              <a:t>Мал. 1.2</a:t>
            </a:r>
            <a:endParaRPr lang="en-US" sz="1100" b="1" dirty="0">
              <a:solidFill>
                <a:schemeClr val="bg1"/>
              </a:solidFill>
            </a:endParaRPr>
          </a:p>
        </p:txBody>
      </p:sp>
      <p:sp>
        <p:nvSpPr>
          <p:cNvPr id="23" name="Google Shape;361;p30">
            <a:extLst>
              <a:ext uri="{FF2B5EF4-FFF2-40B4-BE49-F238E27FC236}">
                <a16:creationId xmlns:a16="http://schemas.microsoft.com/office/drawing/2014/main" id="{C70621EC-D7FA-4774-BE2E-BA33F4051F70}"/>
              </a:ext>
            </a:extLst>
          </p:cNvPr>
          <p:cNvSpPr txBox="1">
            <a:spLocks/>
          </p:cNvSpPr>
          <p:nvPr/>
        </p:nvSpPr>
        <p:spPr>
          <a:xfrm>
            <a:off x="5883121" y="3519923"/>
            <a:ext cx="363680" cy="34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b="1" dirty="0">
                <a:solidFill>
                  <a:srgbClr val="FF0000"/>
                </a:solidFill>
              </a:rPr>
              <a:t>2)</a:t>
            </a:r>
            <a:endParaRPr lang="en-US" b="1" dirty="0">
              <a:solidFill>
                <a:srgbClr val="FF0000"/>
              </a:solidFill>
            </a:endParaRPr>
          </a:p>
        </p:txBody>
      </p:sp>
      <p:sp>
        <p:nvSpPr>
          <p:cNvPr id="24" name="Google Shape;361;p30">
            <a:extLst>
              <a:ext uri="{FF2B5EF4-FFF2-40B4-BE49-F238E27FC236}">
                <a16:creationId xmlns:a16="http://schemas.microsoft.com/office/drawing/2014/main" id="{F98A7A59-44C0-4617-AF0D-F3DE50D83245}"/>
              </a:ext>
            </a:extLst>
          </p:cNvPr>
          <p:cNvSpPr txBox="1">
            <a:spLocks/>
          </p:cNvSpPr>
          <p:nvPr/>
        </p:nvSpPr>
        <p:spPr>
          <a:xfrm>
            <a:off x="5883121" y="4119035"/>
            <a:ext cx="363680" cy="348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b="1" dirty="0">
                <a:solidFill>
                  <a:srgbClr val="FF0000"/>
                </a:solidFill>
              </a:rPr>
              <a:t>3)</a:t>
            </a:r>
            <a:endParaRPr lang="en-US" b="1" dirty="0">
              <a:solidFill>
                <a:srgbClr val="FF0000"/>
              </a:solidFill>
            </a:endParaRPr>
          </a:p>
        </p:txBody>
      </p:sp>
      <p:sp>
        <p:nvSpPr>
          <p:cNvPr id="25" name="Google Shape;361;p30">
            <a:extLst>
              <a:ext uri="{FF2B5EF4-FFF2-40B4-BE49-F238E27FC236}">
                <a16:creationId xmlns:a16="http://schemas.microsoft.com/office/drawing/2014/main" id="{BA8273B5-2299-45AB-ABC9-F978FD893CE7}"/>
              </a:ext>
            </a:extLst>
          </p:cNvPr>
          <p:cNvSpPr txBox="1">
            <a:spLocks/>
          </p:cNvSpPr>
          <p:nvPr/>
        </p:nvSpPr>
        <p:spPr>
          <a:xfrm>
            <a:off x="415535" y="1728626"/>
            <a:ext cx="4384965" cy="883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None/>
            </a:pPr>
            <a:r>
              <a:rPr lang="ru-RU" dirty="0"/>
              <a:t>Перше вікно, яке побачить користувач при вході в додаток. У цьому вікні користувача попросять ввести рядок підключення до бд.</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AED2C35F-184E-4FCD-A6E0-57C2DF96EF8F}"/>
              </a:ext>
            </a:extLst>
          </p:cNvPr>
          <p:cNvPicPr>
            <a:picLocks noChangeAspect="1"/>
          </p:cNvPicPr>
          <p:nvPr/>
        </p:nvPicPr>
        <p:blipFill>
          <a:blip r:embed="rId3"/>
          <a:stretch>
            <a:fillRect/>
          </a:stretch>
        </p:blipFill>
        <p:spPr>
          <a:xfrm>
            <a:off x="3671837" y="1216817"/>
            <a:ext cx="5472163" cy="3078092"/>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155473" y="756166"/>
            <a:ext cx="3498881"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1200" dirty="0"/>
              <a:t>Після введення рядка підключення користувача зустріне головне вікно додатка з каталогом книг</a:t>
            </a:r>
            <a:endParaRPr sz="1200" dirty="0"/>
          </a:p>
        </p:txBody>
      </p:sp>
      <p:sp>
        <p:nvSpPr>
          <p:cNvPr id="362" name="Google Shape;362;p30"/>
          <p:cNvSpPr txBox="1">
            <a:spLocks noGrp="1"/>
          </p:cNvSpPr>
          <p:nvPr>
            <p:ph type="title"/>
          </p:nvPr>
        </p:nvSpPr>
        <p:spPr>
          <a:xfrm>
            <a:off x="141709" y="259774"/>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Головне вікно</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1;p30">
            <a:extLst>
              <a:ext uri="{FF2B5EF4-FFF2-40B4-BE49-F238E27FC236}">
                <a16:creationId xmlns:a16="http://schemas.microsoft.com/office/drawing/2014/main" id="{E39916DF-9B5B-4290-8082-CD5764A193E7}"/>
              </a:ext>
            </a:extLst>
          </p:cNvPr>
          <p:cNvSpPr txBox="1">
            <a:spLocks/>
          </p:cNvSpPr>
          <p:nvPr/>
        </p:nvSpPr>
        <p:spPr>
          <a:xfrm>
            <a:off x="141709" y="1731819"/>
            <a:ext cx="3481472" cy="3151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ru-RU" sz="1100" dirty="0"/>
              <a:t>Головна сторінка додатка, тут користувач може ознайомиться із запропонованими списками рекомендованих книг.</a:t>
            </a:r>
          </a:p>
          <a:p>
            <a:pPr marL="228600" indent="-228600">
              <a:buSzPct val="100000"/>
              <a:buFont typeface="+mj-lt"/>
              <a:buAutoNum type="arabicPeriod"/>
            </a:pPr>
            <a:r>
              <a:rPr lang="ru-RU" sz="1100" dirty="0"/>
              <a:t>Каталог де користувач може переглядати </a:t>
            </a:r>
            <a:r>
              <a:rPr lang="uk-UA" sz="1100" dirty="0"/>
              <a:t>літературу за різними жанрами.</a:t>
            </a:r>
          </a:p>
          <a:p>
            <a:pPr marL="228600" indent="-228600">
              <a:buSzPct val="100000"/>
              <a:buFont typeface="+mj-lt"/>
              <a:buAutoNum type="arabicPeriod"/>
            </a:pPr>
            <a:r>
              <a:rPr lang="ru-RU" sz="1100" dirty="0"/>
              <a:t>Вікно пошуку книг за різними параметрами, таких як назва, автор і жанр.</a:t>
            </a:r>
          </a:p>
          <a:p>
            <a:pPr marL="228600" indent="-228600">
              <a:buSzPct val="100000"/>
              <a:buFont typeface="+mj-lt"/>
              <a:buAutoNum type="arabicPeriod"/>
            </a:pPr>
            <a:r>
              <a:rPr lang="ru-RU" sz="1100" dirty="0"/>
              <a:t>Кнопки (стрілки), за допомогою яких користувач може повертати попередні вкладки, а також переміщатися на раніше відкриті.</a:t>
            </a:r>
          </a:p>
          <a:p>
            <a:pPr marL="228600" indent="-228600">
              <a:buSzPct val="100000"/>
              <a:buFont typeface="+mj-lt"/>
              <a:buAutoNum type="arabicPeriod"/>
            </a:pPr>
            <a:r>
              <a:rPr lang="uk-UA" sz="1100" dirty="0"/>
              <a:t>Кнопка входу в кошик користувача (відкрити її можна тільки за умови того, що користувач зайшов в обліковий запис)</a:t>
            </a:r>
          </a:p>
          <a:p>
            <a:pPr marL="228600" indent="-228600">
              <a:buSzPct val="100000"/>
              <a:buFont typeface="+mj-lt"/>
              <a:buAutoNum type="arabicPeriod"/>
            </a:pPr>
            <a:r>
              <a:rPr lang="uk-UA" sz="1100" dirty="0"/>
              <a:t>Кнопка входу в особистий кабінет. При першому відкритті запропонує користувачеві зареєструвати обліковий запис або увійти в існуючий обліковий запис.</a:t>
            </a:r>
          </a:p>
        </p:txBody>
      </p:sp>
      <p:sp>
        <p:nvSpPr>
          <p:cNvPr id="9" name="Google Shape;361;p30">
            <a:extLst>
              <a:ext uri="{FF2B5EF4-FFF2-40B4-BE49-F238E27FC236}">
                <a16:creationId xmlns:a16="http://schemas.microsoft.com/office/drawing/2014/main" id="{88FEA3C0-ACAC-4F50-B60B-8B213E098DCC}"/>
              </a:ext>
            </a:extLst>
          </p:cNvPr>
          <p:cNvSpPr txBox="1">
            <a:spLocks/>
          </p:cNvSpPr>
          <p:nvPr/>
        </p:nvSpPr>
        <p:spPr>
          <a:xfrm>
            <a:off x="4262138" y="2015837"/>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0" name="Google Shape;361;p30">
            <a:extLst>
              <a:ext uri="{FF2B5EF4-FFF2-40B4-BE49-F238E27FC236}">
                <a16:creationId xmlns:a16="http://schemas.microsoft.com/office/drawing/2014/main" id="{C7E25EEE-EAFC-4C58-B3F0-A53E2F3C9532}"/>
              </a:ext>
            </a:extLst>
          </p:cNvPr>
          <p:cNvSpPr txBox="1">
            <a:spLocks/>
          </p:cNvSpPr>
          <p:nvPr/>
        </p:nvSpPr>
        <p:spPr>
          <a:xfrm>
            <a:off x="4040465" y="1731819"/>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1" name="Google Shape;361;p30">
            <a:extLst>
              <a:ext uri="{FF2B5EF4-FFF2-40B4-BE49-F238E27FC236}">
                <a16:creationId xmlns:a16="http://schemas.microsoft.com/office/drawing/2014/main" id="{48F29672-1C5B-4DAD-9705-AC78554846A4}"/>
              </a:ext>
            </a:extLst>
          </p:cNvPr>
          <p:cNvSpPr txBox="1">
            <a:spLocks/>
          </p:cNvSpPr>
          <p:nvPr/>
        </p:nvSpPr>
        <p:spPr>
          <a:xfrm>
            <a:off x="6111719" y="1385456"/>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
        <p:nvSpPr>
          <p:cNvPr id="12" name="Google Shape;361;p30">
            <a:extLst>
              <a:ext uri="{FF2B5EF4-FFF2-40B4-BE49-F238E27FC236}">
                <a16:creationId xmlns:a16="http://schemas.microsoft.com/office/drawing/2014/main" id="{A6504799-450B-454B-820D-14AB7C4C53EF}"/>
              </a:ext>
            </a:extLst>
          </p:cNvPr>
          <p:cNvSpPr txBox="1">
            <a:spLocks/>
          </p:cNvSpPr>
          <p:nvPr/>
        </p:nvSpPr>
        <p:spPr>
          <a:xfrm>
            <a:off x="6924341" y="1374074"/>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4)</a:t>
            </a:r>
            <a:endParaRPr lang="en-US" sz="1200" b="1" dirty="0">
              <a:solidFill>
                <a:srgbClr val="FF0000"/>
              </a:solidFill>
            </a:endParaRPr>
          </a:p>
        </p:txBody>
      </p:sp>
      <p:sp>
        <p:nvSpPr>
          <p:cNvPr id="13" name="Google Shape;361;p30">
            <a:extLst>
              <a:ext uri="{FF2B5EF4-FFF2-40B4-BE49-F238E27FC236}">
                <a16:creationId xmlns:a16="http://schemas.microsoft.com/office/drawing/2014/main" id="{AD09A9A7-BA69-4910-B04D-4D0939AFE0A4}"/>
              </a:ext>
            </a:extLst>
          </p:cNvPr>
          <p:cNvSpPr txBox="1">
            <a:spLocks/>
          </p:cNvSpPr>
          <p:nvPr/>
        </p:nvSpPr>
        <p:spPr>
          <a:xfrm>
            <a:off x="8469123" y="1131620"/>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5)</a:t>
            </a:r>
            <a:endParaRPr lang="en-US" sz="1200" b="1" dirty="0">
              <a:solidFill>
                <a:srgbClr val="FF0000"/>
              </a:solidFill>
            </a:endParaRPr>
          </a:p>
        </p:txBody>
      </p:sp>
      <p:sp>
        <p:nvSpPr>
          <p:cNvPr id="14" name="Google Shape;361;p30">
            <a:extLst>
              <a:ext uri="{FF2B5EF4-FFF2-40B4-BE49-F238E27FC236}">
                <a16:creationId xmlns:a16="http://schemas.microsoft.com/office/drawing/2014/main" id="{E84D57E5-0316-48AB-A734-97C4215A53AD}"/>
              </a:ext>
            </a:extLst>
          </p:cNvPr>
          <p:cNvSpPr txBox="1">
            <a:spLocks/>
          </p:cNvSpPr>
          <p:nvPr/>
        </p:nvSpPr>
        <p:spPr>
          <a:xfrm>
            <a:off x="8816986" y="1101312"/>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6)</a:t>
            </a:r>
            <a:endParaRPr lang="en-US" sz="1200" b="1" dirty="0">
              <a:solidFill>
                <a:srgbClr val="FF0000"/>
              </a:solidFill>
            </a:endParaRPr>
          </a:p>
        </p:txBody>
      </p:sp>
    </p:spTree>
    <p:extLst>
      <p:ext uri="{BB962C8B-B14F-4D97-AF65-F5344CB8AC3E}">
        <p14:creationId xmlns:p14="http://schemas.microsoft.com/office/powerpoint/2010/main" val="349733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 name="Рисунок 2">
            <a:extLst>
              <a:ext uri="{FF2B5EF4-FFF2-40B4-BE49-F238E27FC236}">
                <a16:creationId xmlns:a16="http://schemas.microsoft.com/office/drawing/2014/main" id="{6F468440-1543-406E-825D-D52401A09B50}"/>
              </a:ext>
            </a:extLst>
          </p:cNvPr>
          <p:cNvPicPr>
            <a:picLocks noChangeAspect="1"/>
          </p:cNvPicPr>
          <p:nvPr/>
        </p:nvPicPr>
        <p:blipFill>
          <a:blip r:embed="rId3"/>
          <a:stretch>
            <a:fillRect/>
          </a:stretch>
        </p:blipFill>
        <p:spPr>
          <a:xfrm>
            <a:off x="3705150" y="1162589"/>
            <a:ext cx="5438850" cy="3056772"/>
          </a:xfrm>
          <a:prstGeom prst="rect">
            <a:avLst/>
          </a:prstGeom>
          <a:ln>
            <a:noFill/>
          </a:ln>
          <a:effectLst>
            <a:outerShdw blurRad="292100" dist="139700" dir="2700000" algn="tl" rotWithShape="0">
              <a:srgbClr val="333333">
                <a:alpha val="65000"/>
              </a:srgbClr>
            </a:outerShdw>
          </a:effectLst>
        </p:spPr>
      </p:pic>
      <p:sp>
        <p:nvSpPr>
          <p:cNvPr id="361" name="Google Shape;361;p30"/>
          <p:cNvSpPr txBox="1">
            <a:spLocks noGrp="1"/>
          </p:cNvSpPr>
          <p:nvPr>
            <p:ph type="body" idx="1"/>
          </p:nvPr>
        </p:nvSpPr>
        <p:spPr>
          <a:xfrm>
            <a:off x="242171" y="1703684"/>
            <a:ext cx="3324251" cy="987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200" dirty="0"/>
              <a:t>Вікно пошуку дає можливість користувачеві знайти цікаву для нього книжку за назвою, жанром або автором. Це вікно має схожий функціонал із вкладкою "Каталог"</a:t>
            </a:r>
            <a:endParaRPr sz="1200" dirty="0"/>
          </a:p>
        </p:txBody>
      </p:sp>
      <p:sp>
        <p:nvSpPr>
          <p:cNvPr id="362" name="Google Shape;362;p30"/>
          <p:cNvSpPr txBox="1">
            <a:spLocks noGrp="1"/>
          </p:cNvSpPr>
          <p:nvPr>
            <p:ph type="title"/>
          </p:nvPr>
        </p:nvSpPr>
        <p:spPr>
          <a:xfrm>
            <a:off x="242171" y="925871"/>
            <a:ext cx="3561300" cy="5219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solidFill>
                  <a:schemeClr val="dk2"/>
                </a:solidFill>
              </a:rPr>
              <a:t>Вікно пошуку</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1;p30">
            <a:extLst>
              <a:ext uri="{FF2B5EF4-FFF2-40B4-BE49-F238E27FC236}">
                <a16:creationId xmlns:a16="http://schemas.microsoft.com/office/drawing/2014/main" id="{699EDBC9-AB66-45EF-9740-E853D6F95632}"/>
              </a:ext>
            </a:extLst>
          </p:cNvPr>
          <p:cNvSpPr txBox="1">
            <a:spLocks/>
          </p:cNvSpPr>
          <p:nvPr/>
        </p:nvSpPr>
        <p:spPr>
          <a:xfrm>
            <a:off x="242171" y="2714582"/>
            <a:ext cx="3324251" cy="19959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228600" indent="-228600">
              <a:buSzPct val="100000"/>
              <a:buFont typeface="+mj-lt"/>
              <a:buAutoNum type="arabicPeriod"/>
            </a:pPr>
            <a:r>
              <a:rPr lang="uk-UA" sz="1200" dirty="0"/>
              <a:t>Кнопка пошуку, при натисканні на неї виконується пошуг книги, що цікавить користувача.</a:t>
            </a:r>
          </a:p>
          <a:p>
            <a:pPr marL="228600" indent="-228600">
              <a:buSzPct val="100000"/>
              <a:buFont typeface="+mj-lt"/>
              <a:buAutoNum type="arabicPeriod"/>
            </a:pPr>
            <a:r>
              <a:rPr lang="ru-RU" sz="1200" dirty="0"/>
              <a:t>За допомогою фільтрів користувач може фільтрувати пошук книги за вказаними критеріями.</a:t>
            </a:r>
          </a:p>
          <a:p>
            <a:pPr marL="228600" indent="-228600">
              <a:buSzPct val="100000"/>
              <a:buFont typeface="+mj-lt"/>
              <a:buAutoNum type="arabicPeriod"/>
            </a:pPr>
            <a:r>
              <a:rPr lang="ru-RU" sz="1200" dirty="0"/>
              <a:t>Як і в головному вікні застосунку, так і тут користувач може перейти до огляду книги.</a:t>
            </a:r>
            <a:endParaRPr lang="uk-UA" sz="1200" dirty="0"/>
          </a:p>
          <a:p>
            <a:pPr marL="228600" indent="-228600">
              <a:buSzPct val="100000"/>
              <a:buFont typeface="+mj-lt"/>
              <a:buAutoNum type="arabicPeriod"/>
            </a:pPr>
            <a:endParaRPr lang="uk-UA" sz="1200" dirty="0"/>
          </a:p>
        </p:txBody>
      </p:sp>
      <p:sp>
        <p:nvSpPr>
          <p:cNvPr id="9" name="Google Shape;361;p30">
            <a:extLst>
              <a:ext uri="{FF2B5EF4-FFF2-40B4-BE49-F238E27FC236}">
                <a16:creationId xmlns:a16="http://schemas.microsoft.com/office/drawing/2014/main" id="{AB03CCF4-A5C1-4EC3-94D5-BB8E86934EB5}"/>
              </a:ext>
            </a:extLst>
          </p:cNvPr>
          <p:cNvSpPr txBox="1">
            <a:spLocks/>
          </p:cNvSpPr>
          <p:nvPr/>
        </p:nvSpPr>
        <p:spPr>
          <a:xfrm>
            <a:off x="6153283" y="1330038"/>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1)</a:t>
            </a:r>
            <a:endParaRPr lang="en-US" sz="1200" b="1" dirty="0">
              <a:solidFill>
                <a:srgbClr val="FF0000"/>
              </a:solidFill>
            </a:endParaRPr>
          </a:p>
        </p:txBody>
      </p:sp>
      <p:sp>
        <p:nvSpPr>
          <p:cNvPr id="10" name="Google Shape;361;p30">
            <a:extLst>
              <a:ext uri="{FF2B5EF4-FFF2-40B4-BE49-F238E27FC236}">
                <a16:creationId xmlns:a16="http://schemas.microsoft.com/office/drawing/2014/main" id="{DC081209-0182-4229-94B8-7A9CD836E6D9}"/>
              </a:ext>
            </a:extLst>
          </p:cNvPr>
          <p:cNvSpPr txBox="1">
            <a:spLocks/>
          </p:cNvSpPr>
          <p:nvPr/>
        </p:nvSpPr>
        <p:spPr>
          <a:xfrm>
            <a:off x="6575847" y="1780311"/>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2)</a:t>
            </a:r>
            <a:endParaRPr lang="en-US" sz="1200" b="1" dirty="0">
              <a:solidFill>
                <a:srgbClr val="FF0000"/>
              </a:solidFill>
            </a:endParaRPr>
          </a:p>
        </p:txBody>
      </p:sp>
      <p:sp>
        <p:nvSpPr>
          <p:cNvPr id="11" name="Google Shape;361;p30">
            <a:extLst>
              <a:ext uri="{FF2B5EF4-FFF2-40B4-BE49-F238E27FC236}">
                <a16:creationId xmlns:a16="http://schemas.microsoft.com/office/drawing/2014/main" id="{353B8CF6-FFEE-4151-A8E3-ABE7EEC45B0D}"/>
              </a:ext>
            </a:extLst>
          </p:cNvPr>
          <p:cNvSpPr txBox="1">
            <a:spLocks/>
          </p:cNvSpPr>
          <p:nvPr/>
        </p:nvSpPr>
        <p:spPr>
          <a:xfrm>
            <a:off x="4878665" y="2258293"/>
            <a:ext cx="344497" cy="293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Raleway SemiBold"/>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2pPr>
            <a:lvl3pPr marL="1371600" marR="0" lvl="2"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3pPr>
            <a:lvl4pPr marL="1828800" marR="0" lvl="3"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4pPr>
            <a:lvl5pPr marL="2286000" marR="0" lvl="4"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5pPr>
            <a:lvl6pPr marL="2743200" marR="0" lvl="5"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6pPr>
            <a:lvl7pPr marL="3200400" marR="0" lvl="6"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7pPr>
            <a:lvl8pPr marL="3657600" marR="0" lvl="7" indent="-330200" algn="l" rtl="0">
              <a:lnSpc>
                <a:spcPct val="115000"/>
              </a:lnSpc>
              <a:spcBef>
                <a:spcPts val="1600"/>
              </a:spcBef>
              <a:spcAft>
                <a:spcPts val="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8pPr>
            <a:lvl9pPr marL="4114800" marR="0" lvl="8" indent="-330200" algn="l" rtl="0">
              <a:lnSpc>
                <a:spcPct val="115000"/>
              </a:lnSpc>
              <a:spcBef>
                <a:spcPts val="1600"/>
              </a:spcBef>
              <a:spcAft>
                <a:spcPts val="1600"/>
              </a:spcAft>
              <a:buClr>
                <a:schemeClr val="lt1"/>
              </a:buClr>
              <a:buSzPts val="1600"/>
              <a:buFont typeface="Nunito Light"/>
              <a:buChar char="■"/>
              <a:defRPr sz="1600" b="0" i="0" u="none" strike="noStrike" cap="none">
                <a:solidFill>
                  <a:schemeClr val="lt1"/>
                </a:solidFill>
                <a:latin typeface="Anaheim"/>
                <a:ea typeface="Anaheim"/>
                <a:cs typeface="Anaheim"/>
                <a:sym typeface="Anaheim"/>
              </a:defRPr>
            </a:lvl9pPr>
          </a:lstStyle>
          <a:p>
            <a:pPr marL="0" indent="0">
              <a:buFont typeface="Raleway SemiBold"/>
              <a:buNone/>
            </a:pPr>
            <a:r>
              <a:rPr lang="uk-UA" sz="1200" b="1" dirty="0">
                <a:solidFill>
                  <a:srgbClr val="FF0000"/>
                </a:solidFill>
              </a:rPr>
              <a:t>3)</a:t>
            </a:r>
            <a:endParaRPr lang="en-US" sz="1200" b="1" dirty="0">
              <a:solidFill>
                <a:srgbClr val="FF0000"/>
              </a:solidFill>
            </a:endParaRPr>
          </a:p>
        </p:txBody>
      </p:sp>
    </p:spTree>
    <p:extLst>
      <p:ext uri="{BB962C8B-B14F-4D97-AF65-F5344CB8AC3E}">
        <p14:creationId xmlns:p14="http://schemas.microsoft.com/office/powerpoint/2010/main" val="257952725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2443</Words>
  <Application>Microsoft Office PowerPoint</Application>
  <PresentationFormat>Экран (16:9)</PresentationFormat>
  <Paragraphs>241</Paragraphs>
  <Slides>30</Slides>
  <Notes>30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Overpass Mono</vt:lpstr>
      <vt:lpstr>Anaheim</vt:lpstr>
      <vt:lpstr>Raleway SemiBold</vt:lpstr>
      <vt:lpstr>Arial</vt:lpstr>
      <vt:lpstr>Roboto Condensed Light</vt:lpstr>
      <vt:lpstr>Nunito Light</vt:lpstr>
      <vt:lpstr>Roboto</vt:lpstr>
      <vt:lpstr>Programming Lesson by Slidesgo</vt:lpstr>
      <vt:lpstr>Program Manual Of BookShelf App</vt:lpstr>
      <vt:lpstr>Користувацька  частина мануалу</vt:lpstr>
      <vt:lpstr>Переваги додатку</vt:lpstr>
      <vt:lpstr>Основний функціонал додатка</vt:lpstr>
      <vt:lpstr>Функціонал характеристик системи</vt:lpstr>
      <vt:lpstr>Детальна інструкція</vt:lpstr>
      <vt:lpstr>Вікно підключення</vt:lpstr>
      <vt:lpstr>Головне вікно</vt:lpstr>
      <vt:lpstr>Вікно пошуку</vt:lpstr>
      <vt:lpstr>Вікно огляду книги</vt:lpstr>
      <vt:lpstr>Вікно реєстрації </vt:lpstr>
      <vt:lpstr>Вікно входу</vt:lpstr>
      <vt:lpstr>Особистий кабінет</vt:lpstr>
      <vt:lpstr>Кошик</vt:lpstr>
      <vt:lpstr>Вікно додавання книги</vt:lpstr>
      <vt:lpstr>Вікно перегляду доданих книг</vt:lpstr>
      <vt:lpstr>Вікно редагування доданих книг</vt:lpstr>
      <vt:lpstr>Програмна  частина мануалу</vt:lpstr>
      <vt:lpstr>Введення та Постановка задачі</vt:lpstr>
      <vt:lpstr>Вимоги до функціональних характеристик системи</vt:lpstr>
      <vt:lpstr>Вимоги до технічних характеристик системи</vt:lpstr>
      <vt:lpstr>Проектування інтерфейсу</vt:lpstr>
      <vt:lpstr>Проектування діаграми класів</vt:lpstr>
      <vt:lpstr>Проектування структур системи</vt:lpstr>
      <vt:lpstr>Проектування бази даних</vt:lpstr>
      <vt:lpstr>Таблиця “Books”</vt:lpstr>
      <vt:lpstr>Таблиця “Users”</vt:lpstr>
      <vt:lpstr>Таблиця “ShoppingCart”</vt:lpstr>
      <vt:lpstr>Адміністрування бази даних</vt:lpstr>
      <vt:lpstr>Адміністрування бази даних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Manual Of BookShelf App</dc:title>
  <cp:lastModifiedBy>Тимофій Шпилька</cp:lastModifiedBy>
  <cp:revision>54</cp:revision>
  <dcterms:modified xsi:type="dcterms:W3CDTF">2024-02-04T07:22:14Z</dcterms:modified>
</cp:coreProperties>
</file>