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0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870-E463-4587-AB30-98956941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6482-1A15-40D8-9B7E-91E20031B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870-E463-4587-AB30-98956941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6482-1A15-40D8-9B7E-91E20031B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5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870-E463-4587-AB30-98956941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6482-1A15-40D8-9B7E-91E20031B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870-E463-4587-AB30-98956941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6482-1A15-40D8-9B7E-91E20031B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31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870-E463-4587-AB30-98956941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6482-1A15-40D8-9B7E-91E20031B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7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870-E463-4587-AB30-98956941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6482-1A15-40D8-9B7E-91E20031B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47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870-E463-4587-AB30-98956941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6482-1A15-40D8-9B7E-91E20031B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9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870-E463-4587-AB30-98956941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6482-1A15-40D8-9B7E-91E20031B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25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870-E463-4587-AB30-98956941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6482-1A15-40D8-9B7E-91E20031B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10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870-E463-4587-AB30-98956941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6482-1A15-40D8-9B7E-91E20031B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E870-E463-4587-AB30-98956941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6482-1A15-40D8-9B7E-91E20031B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21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E870-E463-4587-AB30-98956941F71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6482-1A15-40D8-9B7E-91E20031B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1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hiter777.pythonanywhere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" y="1993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АТТЕСТАЦИОННАЯ РАБОТА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9090" y="3051155"/>
            <a:ext cx="9177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АРХИВАЦИИ БИОМАТЕРИАЛА ДЛЯ МЕДИЦИНСКОЙ ЛАБОРАТОРИИ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268627" y="5867400"/>
            <a:ext cx="10923373" cy="990600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преподаватель Кузьмин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 М.</a:t>
            </a:r>
          </a:p>
          <a:p>
            <a:pPr algn="r">
              <a:spcBef>
                <a:spcPct val="0"/>
              </a:spcBef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Белозеров П. В.</a:t>
            </a:r>
          </a:p>
          <a:p>
            <a:pPr>
              <a:spcBef>
                <a:spcPct val="0"/>
              </a:spcBef>
            </a:pPr>
            <a:endParaRPr lang="ru-RU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840" y="163027"/>
            <a:ext cx="8097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“НАЦИОНАЛЬНЫЙ ИССЛЕДОВАТЕЛЬСКИЙ УНИВЕРСИТЕТ ИТМО” (УНИВЕРСИТЕТ ИТМО)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5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ru-RU" altLang="ru-RU" sz="4400" b="0" dirty="0" smtClean="0">
                <a:solidFill>
                  <a:schemeClr val="bg1"/>
                </a:solidFill>
              </a:rPr>
              <a:t>Интерфейс. </a:t>
            </a:r>
            <a:r>
              <a:rPr kumimoji="1" lang="en-US" altLang="ru-RU" sz="4400" b="0" dirty="0" smtClean="0">
                <a:solidFill>
                  <a:schemeClr val="bg1"/>
                </a:solidFill>
              </a:rPr>
              <a:t>Management</a:t>
            </a:r>
            <a:endParaRPr lang="ru-RU" b="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89" y="1326292"/>
            <a:ext cx="9328878" cy="4572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2419" y="1326292"/>
            <a:ext cx="2691970" cy="4801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штативов осуществляется посредством выбора типа штатива, для которого мы хотим создать штатив и нажатием кнопки «Сохранить»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этого новый штатив появится в списке «Список штативов»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Реализована функция удаления конкретного типа штатива или непосредственно штатива (колонка «Действие»)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7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ru-RU" altLang="ru-RU" sz="4400" b="0" dirty="0" smtClean="0">
                <a:solidFill>
                  <a:schemeClr val="bg1"/>
                </a:solidFill>
              </a:rPr>
              <a:t>Интерфейс. </a:t>
            </a:r>
            <a:r>
              <a:rPr lang="en-US" altLang="ru-RU" b="0" dirty="0" smtClean="0">
                <a:solidFill>
                  <a:schemeClr val="bg1"/>
                </a:solidFill>
              </a:rPr>
              <a:t>Archiving</a:t>
            </a:r>
            <a:endParaRPr lang="ru-RU" b="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7800" y="1326470"/>
            <a:ext cx="249482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выбора штатива и перехода к странице непосредственной архивации необходимо ввести 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нужного штатива и нажать кнопку «Отправить»</a:t>
            </a:r>
            <a:endParaRPr lang="en-US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Реализованы ограничения: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Нельзя использовать штативы со статусом «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Closed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»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Прежде чем открыть новый штатив необходимо закрыть штатив со статусом «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 work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»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если имеется)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438" y="1754659"/>
            <a:ext cx="8995119" cy="372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5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ru-RU" altLang="ru-RU" sz="4400" b="0" dirty="0" smtClean="0">
                <a:solidFill>
                  <a:schemeClr val="bg1"/>
                </a:solidFill>
              </a:rPr>
              <a:t>Интерфейс. </a:t>
            </a:r>
            <a:r>
              <a:rPr kumimoji="1" lang="en-US" altLang="ru-RU" sz="4400" b="0" dirty="0" smtClean="0">
                <a:solidFill>
                  <a:schemeClr val="bg1"/>
                </a:solidFill>
              </a:rPr>
              <a:t>Archiving</a:t>
            </a:r>
            <a:endParaRPr lang="ru-RU" b="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2729" y="1136060"/>
            <a:ext cx="2968839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ввода происходит поиск по номеру в реальной базе данных образцов. </a:t>
            </a:r>
          </a:p>
          <a:p>
            <a:r>
              <a:rPr lang="ru-RU" dirty="0"/>
              <a:t>При нахождении номера в </a:t>
            </a:r>
            <a:r>
              <a:rPr lang="ru-RU" dirty="0" smtClean="0"/>
              <a:t>базе, сравниваются </a:t>
            </a:r>
            <a:r>
              <a:rPr lang="ru-RU" dirty="0"/>
              <a:t>текущие параметры пробы с установленными параметрами типа штатива (</a:t>
            </a:r>
            <a:r>
              <a:rPr lang="en-US" dirty="0"/>
              <a:t>location</a:t>
            </a:r>
            <a:r>
              <a:rPr lang="ru-RU" dirty="0"/>
              <a:t>, </a:t>
            </a:r>
            <a:r>
              <a:rPr lang="en-US" dirty="0"/>
              <a:t>status</a:t>
            </a:r>
            <a:r>
              <a:rPr lang="ru-RU" dirty="0"/>
              <a:t>, </a:t>
            </a:r>
            <a:r>
              <a:rPr lang="en-US" dirty="0"/>
              <a:t>workflow</a:t>
            </a:r>
            <a:r>
              <a:rPr lang="ru-RU" dirty="0"/>
              <a:t>, </a:t>
            </a:r>
            <a:r>
              <a:rPr lang="en-US" dirty="0"/>
              <a:t>container type</a:t>
            </a:r>
            <a:r>
              <a:rPr lang="ru-RU" dirty="0" smtClean="0"/>
              <a:t>). </a:t>
            </a:r>
          </a:p>
          <a:p>
            <a:r>
              <a:rPr lang="ru-RU" dirty="0"/>
              <a:t>В случае успешного сравнения происходит архивация пробы с привязкой к штативу и координатной сетке (</a:t>
            </a:r>
            <a:r>
              <a:rPr lang="en-US" dirty="0"/>
              <a:t>X</a:t>
            </a:r>
            <a:r>
              <a:rPr lang="ru-RU" dirty="0"/>
              <a:t>, </a:t>
            </a:r>
            <a:r>
              <a:rPr lang="en-US" dirty="0"/>
              <a:t>Y</a:t>
            </a:r>
            <a:r>
              <a:rPr lang="ru-RU" dirty="0"/>
              <a:t>). При этом пользователю показывается куда необходимо «физически» поставить пробу в </a:t>
            </a:r>
            <a:r>
              <a:rPr lang="ru-RU" dirty="0" smtClean="0"/>
              <a:t>штативе.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74" y="1534436"/>
            <a:ext cx="8732108" cy="4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ru-RU" altLang="ru-RU" sz="4400" b="0" dirty="0" smtClean="0">
                <a:solidFill>
                  <a:schemeClr val="bg1"/>
                </a:solidFill>
              </a:rPr>
              <a:t>Интерфейс. </a:t>
            </a:r>
            <a:r>
              <a:rPr kumimoji="1" lang="en-US" altLang="ru-RU" sz="4400" b="0" dirty="0" smtClean="0">
                <a:solidFill>
                  <a:schemeClr val="bg1"/>
                </a:solidFill>
              </a:rPr>
              <a:t>Viewing</a:t>
            </a:r>
            <a:endParaRPr lang="ru-RU" b="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02" y="2122425"/>
            <a:ext cx="11405082" cy="270450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71500" y="1152436"/>
            <a:ext cx="1109662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осуществления поиска необходимо ввести искомый номер пробы в поле и нажать кнопку «Отправить». При этом будет осуществлен поиск по указанному номеру в баз данных архива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7225" y="5339060"/>
            <a:ext cx="110109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случае успешного нахождения номера на экран будет выведена информация о заархивированной пробе с указанием 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штатива и координат архивации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43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ru-RU" altLang="ru-RU" sz="4400" b="0" dirty="0" smtClean="0">
                <a:solidFill>
                  <a:schemeClr val="bg1"/>
                </a:solidFill>
              </a:rPr>
              <a:t>Интерфейс. </a:t>
            </a:r>
            <a:r>
              <a:rPr kumimoji="1" lang="en-US" altLang="ru-RU" sz="4400" b="0" dirty="0" smtClean="0">
                <a:solidFill>
                  <a:schemeClr val="bg1"/>
                </a:solidFill>
              </a:rPr>
              <a:t>Cleaning</a:t>
            </a:r>
            <a:endParaRPr lang="ru-RU" b="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30377" y="4459485"/>
            <a:ext cx="1161288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Пользователю выводится список штативов со статусом 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Closed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сообщением о готовности к сбросу в зависимости от того, сколько времени прошло с момента архивации (закрытия штатива) с учетом времени хранения, указанного при создании типа штатива.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этом пользователь может совершить действие «Очистить», после которого все заархивированные пробы данного штатива будут «сброшены» (удалены из базы), а штатив будет переведет в статус «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Open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и снова открыт к архивации. При этом из данного перечня он пропадет.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0" y="1474573"/>
            <a:ext cx="11757557" cy="26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37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ru-RU" altLang="ru-RU" sz="4400" b="0" dirty="0" smtClean="0">
                <a:solidFill>
                  <a:schemeClr val="bg1"/>
                </a:solidFill>
              </a:rPr>
              <a:t>Тестирование</a:t>
            </a:r>
            <a:endParaRPr lang="ru-RU" b="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3702" y="1064476"/>
            <a:ext cx="11025447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ru-RU" dirty="0" smtClean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динамическом тестировании </a:t>
            </a:r>
            <a:r>
              <a:rPr lang="ru-RU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 для архивации биоматериала был сформирован следующий перечень групп</a:t>
            </a:r>
            <a:r>
              <a:rPr lang="ru-RU" dirty="0" smtClean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269875" algn="just">
              <a:lnSpc>
                <a:spcPct val="130000"/>
              </a:lnSpc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тестирование, Тестирование безопасности, Тестирование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использования, Тестирование веб-сервисов, Кроссплатформенное тестирование</a:t>
            </a:r>
          </a:p>
          <a:p>
            <a:pPr indent="269875" algn="just">
              <a:lnSpc>
                <a:spcPct val="130000"/>
              </a:lnSpc>
              <a:spcAft>
                <a:spcPts val="0"/>
              </a:spcAft>
            </a:pP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699" y="3277947"/>
            <a:ext cx="568796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Пример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выполнения автоматического тестирования в среде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Django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63699" y="4117900"/>
            <a:ext cx="5687966" cy="239927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13" y="3924278"/>
            <a:ext cx="2693323" cy="2415979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456607" y="3277947"/>
            <a:ext cx="527993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Пример нахождения ошибки при ручном тестировании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63700" y="2597203"/>
            <a:ext cx="11025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При </a:t>
            </a:r>
            <a:r>
              <a:rPr lang="ru-RU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разработке приложения архивации биоматериала для медицинской лаборатории было выполнено </a:t>
            </a:r>
            <a:r>
              <a:rPr lang="ru-RU" dirty="0" smtClean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ручное и автоматическое </a:t>
            </a:r>
            <a:r>
              <a:rPr lang="ru-RU" dirty="0">
                <a:solidFill>
                  <a:srgbClr val="11111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по заявленным группам тестирования.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6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b="0" dirty="0" smtClean="0">
                <a:solidFill>
                  <a:schemeClr val="bg1"/>
                </a:solidFill>
              </a:rPr>
              <a:t>Развертывание</a:t>
            </a:r>
            <a:endParaRPr lang="ru-RU" b="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5497" y="1532106"/>
            <a:ext cx="1115845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условиях лабораторного производства планируется, что разработанное приложение будет размещено на существующем сервере Заказчика с возможностью локального распространения внутри Организации.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5496" y="2884250"/>
            <a:ext cx="1103376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ct val="130000"/>
              </a:lnSpc>
              <a:spcAft>
                <a:spcPts val="0"/>
              </a:spcAft>
            </a:pPr>
            <a:r>
              <a:rPr lang="ru-RU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аттестационной работы, разработанное приложение было развернуто на ресурсах облачной платформы </a:t>
            </a:r>
            <a:r>
              <a:rPr lang="ru-RU" dirty="0" err="1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PythonAnywhere</a:t>
            </a:r>
            <a:r>
              <a:rPr lang="ru-RU" dirty="0">
                <a:solidFill>
                  <a:srgbClr val="1B1B1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1" y="3696780"/>
            <a:ext cx="3615670" cy="9430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55074" y="3983640"/>
            <a:ext cx="532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Whiter777.pythonanywhere.com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6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b="0" dirty="0" smtClean="0">
                <a:solidFill>
                  <a:schemeClr val="bg1"/>
                </a:solidFill>
              </a:rPr>
              <a:t>Заключение</a:t>
            </a:r>
            <a:endParaRPr lang="ru-RU" b="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619" y="1202690"/>
            <a:ext cx="104038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аттестационной работы было разработано приложение архивации биоматериала для медицинской лаборатории.  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исходного материала, предметной области;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сформулированы цели и задачи работы;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компьютерных программ 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процессе разработки решены технические задачи;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23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257125" y="3129239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b="0" dirty="0" smtClean="0">
                <a:solidFill>
                  <a:schemeClr val="bg1"/>
                </a:solidFill>
              </a:rPr>
              <a:t>Спасибо за внимание</a:t>
            </a:r>
            <a:r>
              <a:rPr lang="en-US" b="0" dirty="0" smtClean="0">
                <a:solidFill>
                  <a:schemeClr val="bg1"/>
                </a:solidFill>
              </a:rPr>
              <a:t>!</a:t>
            </a:r>
            <a:endParaRPr lang="ru-RU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6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47225" y="310353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ru-RU" altLang="ru-RU" sz="4400" b="0" dirty="0" smtClean="0">
                <a:solidFill>
                  <a:schemeClr val="bg1"/>
                </a:solidFill>
              </a:rPr>
              <a:t>Актуальность</a:t>
            </a:r>
            <a:endParaRPr lang="ru-RU" b="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9560" y="1095674"/>
            <a:ext cx="76105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Контейнер с биоматериалом после выполнения исследований необходимо хранить определенный период времени (по требованиям законодательства либо по внутренним требованиям подразделений). Необходимо обеспечить его архивацию на указанный период по заданным параметрам с возможностью нахождения в любой момент времени.</a:t>
            </a:r>
            <a:endParaRPr lang="ru-RU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26" y="1263114"/>
            <a:ext cx="3978814" cy="265254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89560" y="4083095"/>
            <a:ext cx="11292840" cy="1652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Существующая система не удовлетворяет новым требованиям к архивации, является не гибкой, громоздкой – состоит из нескольких разрозненных модулей, не обеспечивает архивацию по необходимым параметрам. А также работает на устаревшем программном обеспечении, которое больше не поддерживается.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6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82470" y="1066991"/>
            <a:ext cx="8879152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>
              <a:lnSpc>
                <a:spcPct val="13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 обеспечить возможность архивации проб по настраиваемым параметрам: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 контейнера: контейнер в котором биоматериал поступает в лабораторию.</a:t>
            </a:r>
            <a:endParaRPr lang="ru-RU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Рабочий поток: свойство, позволяющее определять пробы в группы по различным признакам;</a:t>
            </a:r>
            <a:endParaRPr lang="ru-RU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Текущий статус пробы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 (unreceived), S (sorted), C (complete), A (authorized);</a:t>
            </a:r>
            <a:endParaRPr lang="ru-RU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Локация – место выполнения исследования;</a:t>
            </a:r>
            <a:endParaRPr lang="ru-RU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887" y="1210961"/>
            <a:ext cx="3015052" cy="201003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509319" y="3421857"/>
            <a:ext cx="8592065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>
              <a:lnSpc>
                <a:spcPct val="13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Архивация осуществляется в штативы. Тип штатива настраивается по указанным параметрам в зависимости от требований Заказчика. Каждый тип штатива имеет свой цвет для четкой визуальной идентификации. Каждый штатив имеет индивидуальный номер для идентификации в системе. Конфигурация штатива (количество ячеек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может быть произвольной, в зависимости от требований Заказчика. Каждому типу штатива присваивается срок хранения.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>
              <a:lnSpc>
                <a:spcPct val="13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Обеспечить возможность архивации и поиска по индивидуальному штрих коду.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>
              <a:lnSpc>
                <a:spcPct val="13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Обеспечить вывод информации о необходимости утилизации биоматериала с истекшим сроком хранения.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ru-RU" altLang="ru-RU" sz="4400" b="0" dirty="0" smtClean="0">
                <a:solidFill>
                  <a:schemeClr val="bg1"/>
                </a:solidFill>
              </a:rPr>
              <a:t>Постановка задачи</a:t>
            </a:r>
            <a:endParaRPr lang="ru-RU" b="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9" y="3678421"/>
            <a:ext cx="3246660" cy="282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1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ru-RU" altLang="ru-RU" sz="4400" b="0" dirty="0" smtClean="0">
                <a:solidFill>
                  <a:schemeClr val="bg1"/>
                </a:solidFill>
              </a:rPr>
              <a:t>Программные средства</a:t>
            </a:r>
            <a:endParaRPr lang="ru-RU" b="0" dirty="0">
              <a:solidFill>
                <a:schemeClr val="bg1"/>
              </a:solidFill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DA5CC87-3111-767C-A387-D1B4E211F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64" y="1183778"/>
            <a:ext cx="11612880" cy="5440486"/>
          </a:xfrm>
        </p:spPr>
        <p:txBody>
          <a:bodyPr>
            <a:normAutofit/>
          </a:bodyPr>
          <a:lstStyle/>
          <a:p>
            <a:pPr marL="0" fontAlgn="ctr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0" i="0" u="none" strike="noStrike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Веб-</a:t>
            </a:r>
            <a:r>
              <a:rPr lang="ru-RU" sz="2400" b="0" i="0" u="none" strike="noStrike" kern="12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2400" b="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kern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en-US" sz="24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едактор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Twitter Bootstrap 5, JavaScript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2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ru-RU" altLang="ru-RU" sz="4400" b="0" dirty="0" smtClean="0">
                <a:solidFill>
                  <a:schemeClr val="bg1"/>
                </a:solidFill>
              </a:rPr>
              <a:t>Роли</a:t>
            </a:r>
            <a:endParaRPr lang="ru-RU" b="0" dirty="0">
              <a:solidFill>
                <a:schemeClr val="bg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384929"/>
              </p:ext>
            </p:extLst>
          </p:nvPr>
        </p:nvGraphicFramePr>
        <p:xfrm>
          <a:off x="363702" y="1232558"/>
          <a:ext cx="11564687" cy="511863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19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010"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604"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Привилегированный. Модуль администрирования.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Конфигурации архивных штативов, создание типов штативов на основании настраиваемых параметров по заявкам.</a:t>
                      </a:r>
                    </a:p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количеством штативов конкретного типа, </a:t>
                      </a:r>
                    </a:p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Установка сроков хранения для типов штативов.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6378"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Лаборант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архивации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Непосредственная архивация контейнеров с биоматериалом на местах. </a:t>
                      </a:r>
                    </a:p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Пользователь последовательно сканирует индивидуальные штрих коды контейнеров с биоматериалом и устанавливает в текущий штатив согласно «сетки» на мониторе приложения.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687"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Санитарка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сброса (утилизации)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Сброс (утилизация) штативов с биоматериалом из архива (места хранение) с истекшим сроком хранения.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256"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Сотрудник лаборатории, другой персонал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поиска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143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 контейнера с биоматериалом по индивидуальному штрих коду.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07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ru-RU" altLang="ru-RU" sz="4400" b="0" dirty="0" smtClean="0">
                <a:solidFill>
                  <a:schemeClr val="bg1"/>
                </a:solidFill>
              </a:rPr>
              <a:t>Функциональная модель</a:t>
            </a:r>
            <a:endParaRPr lang="ru-RU" b="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4" y="1590675"/>
            <a:ext cx="10220325" cy="5105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83829" y="1221343"/>
            <a:ext cx="4350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декомпозиции 1-го уровня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7756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882" y="1155468"/>
            <a:ext cx="6697053" cy="5604830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ru-RU" altLang="ru-RU" sz="4400" b="0" dirty="0" smtClean="0">
                <a:solidFill>
                  <a:schemeClr val="bg1"/>
                </a:solidFill>
              </a:rPr>
              <a:t>Модель данных</a:t>
            </a:r>
            <a:endParaRPr lang="ru-RU" b="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AD8CEC-FCAB-0C02-2D96-E9E4B069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1224967"/>
            <a:ext cx="4077730" cy="543120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archive_app_containertype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контейнеров;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archive_app_status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статус пробы;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archive_app_workflow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поток;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archive_app_location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локация выполнения;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archive_app_racktype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штативов;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archive_app_archiveracks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штативы;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archive_app_archive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архив; биоматериала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main_db_table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реальная база данных;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454227" y="4979773"/>
            <a:ext cx="134778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6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ru-RU" altLang="ru-RU" sz="4400" b="0" dirty="0" smtClean="0">
                <a:solidFill>
                  <a:schemeClr val="bg1"/>
                </a:solidFill>
              </a:rPr>
              <a:t>Интерфейс</a:t>
            </a:r>
            <a:endParaRPr lang="ru-RU" b="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267" y="1209675"/>
            <a:ext cx="5429250" cy="37719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38150" y="1146630"/>
            <a:ext cx="6096000" cy="3897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Реализовано 4 группы пользователей в зависимости от выполняемых задач: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Laboratory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Cleaning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группами и добавление новых пользователей осуществляется через панель администрирования 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Superuser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авторизации необходимо ввести логин и пароль пользователя из соответствующей группы.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8150" y="5217423"/>
            <a:ext cx="10398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авторизации пользователя, который принадлежит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соответствующей группе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откроется страница с конкретным функционалом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этой группы.</a:t>
            </a:r>
            <a:endParaRPr lang="ru-RU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5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050D8E2D-287E-0262-5082-8B8FFEFC74EC}"/>
              </a:ext>
            </a:extLst>
          </p:cNvPr>
          <p:cNvSpPr>
            <a:spLocks noGrp="1"/>
          </p:cNvSpPr>
          <p:nvPr/>
        </p:nvSpPr>
        <p:spPr>
          <a:xfrm>
            <a:off x="363702" y="342791"/>
            <a:ext cx="11612880" cy="6178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ru-RU" sz="4400" b="1" i="0" u="none" strike="noStrike" kern="1200" cap="none" spc="0" normalizeH="0" baseline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ru-RU" altLang="ru-RU" sz="4400" b="0" dirty="0" smtClean="0">
                <a:solidFill>
                  <a:schemeClr val="bg1"/>
                </a:solidFill>
              </a:rPr>
              <a:t>Интерфейс. </a:t>
            </a:r>
            <a:r>
              <a:rPr kumimoji="1" lang="en-US" altLang="ru-RU" sz="4400" b="0" dirty="0" smtClean="0">
                <a:solidFill>
                  <a:schemeClr val="bg1"/>
                </a:solidFill>
              </a:rPr>
              <a:t>Management</a:t>
            </a:r>
            <a:endParaRPr lang="ru-RU" b="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1362074"/>
            <a:ext cx="8642832" cy="455602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23825" y="1275165"/>
            <a:ext cx="3237214" cy="5133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типа штатива необходимо ввести/выбрать необходимую информацию в указанных полях.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Название типа штатива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Описание;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Геометрию штатива: количество ячеек 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 y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Цвет штатива;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Срок хранения биоматериала;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Выбрать Локацию из перечня;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Выбрать Статус из перечня;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Тип контейнера (один или несколько);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поток (один или несколько);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4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1045</Words>
  <Application>Microsoft Office PowerPoint</Application>
  <PresentationFormat>Широкоэкранный</PresentationFormat>
  <Paragraphs>113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Белозёров Павел Валерьевич</dc:creator>
  <cp:lastModifiedBy>Павел Белозеров</cp:lastModifiedBy>
  <cp:revision>44</cp:revision>
  <dcterms:created xsi:type="dcterms:W3CDTF">2023-03-20T08:59:11Z</dcterms:created>
  <dcterms:modified xsi:type="dcterms:W3CDTF">2023-03-25T14:39:35Z</dcterms:modified>
</cp:coreProperties>
</file>