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Crimson Text" pitchFamily="2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ExtraBold" panose="020B0606030504020204" pitchFamily="34" charset="0"/>
      <p:bold r:id="rId42"/>
      <p:italic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839379-4EAE-4C29-97F8-10F5F28EE42B}">
  <a:tblStyle styleId="{E1839379-4EAE-4C29-97F8-10F5F28EE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e169b4b2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52e169b4b2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2e169b4b2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g352e169b4b2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An orthogonal matrix can be seen as a set of orthonormal basis vectors.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</a:t>
            </a:r>
            <a:r>
              <a:rPr lang="zh-CN" b="1"/>
              <a:t>first vector</a:t>
            </a:r>
            <a:r>
              <a:rPr lang="zh-CN"/>
              <a:t> q1​ is just the normalized version of the first column a1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For each </a:t>
            </a:r>
            <a:r>
              <a:rPr lang="zh-CN" b="1"/>
              <a:t>next column</a:t>
            </a:r>
            <a:r>
              <a:rPr lang="zh-CN"/>
              <a:t> a_j​, we subtract its projections onto all the previous q_i​ vectors. This removes components in directions we've already handled.</a:t>
            </a:r>
            <a:br>
              <a:rPr lang="zh-CN"/>
            </a:br>
            <a:r>
              <a:rPr lang="zh-CN"/>
              <a:t>After removing these projections, we normalize the result to get q_j​.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This way, each new q_j​ is orthogonal to all the previous ones.</a:t>
            </a:r>
            <a:br>
              <a:rPr lang="zh-CN"/>
            </a:br>
            <a:br>
              <a:rPr lang="zh-CN"/>
            </a:br>
            <a:r>
              <a:rPr lang="zh-CN"/>
              <a:t>R contains the coefficients that relate the original columns of A to the orthonormal basis in Q.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zh-CN"/>
            </a:b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2e169b4b2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352e169b4b2_2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2e169b4b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352e169b4b2_2_1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2e169b4b2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g352e169b4b2_2_1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We compute the matrix L </a:t>
            </a:r>
            <a:r>
              <a:rPr lang="zh-CN" b="1"/>
              <a:t>one row at a time</a:t>
            </a:r>
            <a:r>
              <a:rPr lang="zh-CN"/>
              <a:t>. For each diagonal element L_{ii}​, we subtract the sum of squares from the original value and take the square root. Then, for each element below the diagonal L_{ij} (where i &gt; j), we subtract the dot product of previous entries and divide by L_{jj}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2e169b4b2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352e169b4b2_2_1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2e169b4b2_2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352e169b4b2_2_1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2e169b4b2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352e169b4b2_7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2e169b4b2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g352e169b4b2_7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2e169b4b2_7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352e169b4b2_7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2e169b4b2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352e169b4b2_7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e169b4b2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352e169b4b2_6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solveLU function solves a linear system Ax = b using LU decomposition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2e169b4b2_7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g352e169b4b2_7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2e169b4b2_7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352e169b4b2_7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2e169b4b2_7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g352e169b4b2_7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2e169b4b2_7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352e169b4b2_7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2e169b4b2_7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352e169b4b2_7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2e169b4b2_7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g352e169b4b2_7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2e169b4b2_7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352e169b4b2_7_1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2e169b4b2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352e169b4b2_6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2e169b4b2_6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g352e169b4b2_6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2e169b4b2_6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352e169b4b2_6_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e169b4b2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352e169b4b2_2_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solveLU function solves a linear system Ax = b using LU decomposition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2e169b4b2_6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352e169b4b2_6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e169b4b2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352e169b4b2_6_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solveLU function solves a linear system Ax = b using LU decomposition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2e169b4b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g352e169b4b2_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The solveLU function solves a linear system Ax = b using LU decomposition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2e169b4b2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352e169b4b2_2_10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e169b4b2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352e169b4b2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 decomposition factors a square matrix A into a lower triangular matrix L and an upper triangular matrix U such that A = LU. My implementation uses the Doolittle method without pivoting.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To compute each value in U, we subtract the influence of previously computed L and U entries from the original matrix A.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To compute each value in L, we use the updated entries from A, subtract known contributions from L and U, and normalize by the diagonal element of U.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e169b4b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352e169b4b2_2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2e169b4b2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g352e169b4b2_2_1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3729625" y="0"/>
            <a:ext cx="541437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57;p14"/>
          <p:cNvCxnSpPr/>
          <p:nvPr/>
        </p:nvCxnSpPr>
        <p:spPr>
          <a:xfrm>
            <a:off x="4332173" y="2808962"/>
            <a:ext cx="4265417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299347" y="1713310"/>
            <a:ext cx="4298156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4341019" y="3020102"/>
            <a:ext cx="2452688" cy="253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200"/>
              <a:buNone/>
              <a:defRPr sz="1200" b="1" cap="none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3407" y="1917166"/>
            <a:ext cx="1558577" cy="9897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4336418" y="3336808"/>
            <a:ext cx="44446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Headline">
  <p:cSld name="Text with Headlin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/>
          <p:nvPr/>
        </p:nvSpPr>
        <p:spPr>
          <a:xfrm>
            <a:off x="864296" y="0"/>
            <a:ext cx="8279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1759744" y="2311003"/>
            <a:ext cx="5060156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3"/>
          </p:nvPr>
        </p:nvSpPr>
        <p:spPr>
          <a:xfrm>
            <a:off x="1759744" y="1901429"/>
            <a:ext cx="4979194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759744" y="4738532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864296" y="0"/>
            <a:ext cx="8279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1795463" y="1901428"/>
            <a:ext cx="5112544" cy="23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3"/>
          </p:nvPr>
        </p:nvSpPr>
        <p:spPr>
          <a:xfrm>
            <a:off x="2031206" y="4756547"/>
            <a:ext cx="4326122" cy="20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864296" y="0"/>
            <a:ext cx="8279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1731169" y="4740695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>
            <a:spLocks noGrp="1"/>
          </p:cNvSpPr>
          <p:nvPr>
            <p:ph type="chart" idx="2"/>
          </p:nvPr>
        </p:nvSpPr>
        <p:spPr>
          <a:xfrm>
            <a:off x="1731169" y="2012156"/>
            <a:ext cx="5326856" cy="23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cxnSp>
        <p:nvCxnSpPr>
          <p:cNvPr id="86" name="Google Shape;86;p17"/>
          <p:cNvCxnSpPr/>
          <p:nvPr/>
        </p:nvCxnSpPr>
        <p:spPr>
          <a:xfrm>
            <a:off x="1788091" y="1211792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8479" y="2012440"/>
            <a:ext cx="3587041" cy="23913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788319" y="617935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3"/>
          </p:nvPr>
        </p:nvSpPr>
        <p:spPr>
          <a:xfrm>
            <a:off x="1731169" y="1634729"/>
            <a:ext cx="500741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2365772" y="2283619"/>
            <a:ext cx="4412456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marL="914400" lvl="1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2pPr>
            <a:lvl3pPr marL="1371600" lvl="2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3pPr>
            <a:lvl4pPr marL="1828800" lvl="3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4pPr>
            <a:lvl5pPr marL="2286000" lvl="4" indent="-438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3300"/>
              <a:buChar char="•"/>
              <a:defRPr sz="33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umn">
  <p:cSld name="Two-Colum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864296" y="0"/>
            <a:ext cx="8279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1759744" y="2233613"/>
            <a:ext cx="3217069" cy="16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9"/>
          <p:cNvCxnSpPr/>
          <p:nvPr/>
        </p:nvCxnSpPr>
        <p:spPr>
          <a:xfrm flipH="1">
            <a:off x="5146177" y="1968332"/>
            <a:ext cx="27072" cy="1950015"/>
          </a:xfrm>
          <a:prstGeom prst="straightConnector1">
            <a:avLst/>
          </a:prstGeom>
          <a:noFill/>
          <a:ln w="19050" cap="flat" cmpd="sng">
            <a:solidFill>
              <a:srgbClr val="7F7F7F">
                <a:alpha val="20000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1759743" y="1901429"/>
            <a:ext cx="321648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5451790" y="1901429"/>
            <a:ext cx="3216488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5"/>
          </p:nvPr>
        </p:nvSpPr>
        <p:spPr>
          <a:xfrm>
            <a:off x="5454074" y="2231231"/>
            <a:ext cx="3217069" cy="16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1760374" y="4738688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>
  <p:cSld name="Agenda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>
            <a:off x="441542" y="441543"/>
            <a:ext cx="8260915" cy="42604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>
            <a:off x="1318364" y="1526845"/>
            <a:ext cx="640393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1290638" y="1828800"/>
            <a:ext cx="6431659" cy="210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800"/>
              <a:buFont typeface="Open Sans ExtraBold"/>
              <a:buAutoNum type="arabicPeriod"/>
              <a:defRPr sz="1800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Font typeface="Open Sans ExtraBold"/>
              <a:buAutoNum type="arabicPeriod"/>
              <a:defRPr sz="1800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1365337" y="915710"/>
            <a:ext cx="4412293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</a:pPr>
            <a:r>
              <a:rPr lang="zh-CN" sz="27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Agenda</a:t>
            </a:r>
            <a:endParaRPr sz="2700" b="0" i="0" u="none" strike="noStrike" cap="non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864296" y="0"/>
            <a:ext cx="827970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1"/>
          <p:cNvCxnSpPr/>
          <p:nvPr/>
        </p:nvCxnSpPr>
        <p:spPr>
          <a:xfrm>
            <a:off x="1788091" y="1501329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1759908" y="1947715"/>
            <a:ext cx="29479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4100"/>
              <a:buFont typeface="Crimson Text"/>
              <a:buNone/>
            </a:pPr>
            <a:r>
              <a:rPr lang="zh-CN" sz="4100" b="0" i="0" u="none" strike="noStrike" cap="none">
                <a:solidFill>
                  <a:srgbClr val="A5A5A5"/>
                </a:solidFill>
                <a:latin typeface="Crimson Text"/>
                <a:ea typeface="Crimson Text"/>
                <a:cs typeface="Crimson Text"/>
                <a:sym typeface="Crimson Text"/>
              </a:rPr>
              <a:t>“</a:t>
            </a:r>
            <a:endParaRPr sz="4100" b="0" i="0" u="none" strike="noStrike" cap="none">
              <a:solidFill>
                <a:srgbClr val="A5A5A5"/>
              </a:solidFill>
              <a:latin typeface="Crimson Text"/>
              <a:ea typeface="Crimson Text"/>
              <a:cs typeface="Crimson Text"/>
              <a:sym typeface="Crimson Text"/>
            </a:endParaRPr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 rot="429021">
            <a:off x="6536375" y="1187003"/>
            <a:ext cx="1999472" cy="3131344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2007075" y="4025561"/>
            <a:ext cx="3309938" cy="27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  <a:defRPr sz="1400" cap="none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3"/>
          </p:nvPr>
        </p:nvSpPr>
        <p:spPr>
          <a:xfrm>
            <a:off x="2007394" y="2084785"/>
            <a:ext cx="3964781" cy="16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800"/>
              <a:buNone/>
              <a:defRPr sz="1800">
                <a:solidFill>
                  <a:srgbClr val="5D5D5D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800"/>
              <a:buChar char="•"/>
              <a:defRPr sz="1800">
                <a:solidFill>
                  <a:srgbClr val="828282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4"/>
          </p:nvPr>
        </p:nvSpPr>
        <p:spPr>
          <a:xfrm>
            <a:off x="1788319" y="867966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1744264" y="4749711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 and Photo">
  <p:cSld name="Column and Photo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>
            <a:off x="609803" y="1501329"/>
            <a:ext cx="24717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8588" y="4781811"/>
            <a:ext cx="2158022" cy="1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>
            <a:off x="3663176" y="0"/>
            <a:ext cx="5480825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>
            <a:spLocks noGrp="1"/>
          </p:cNvSpPr>
          <p:nvPr>
            <p:ph type="pic" idx="2"/>
          </p:nvPr>
        </p:nvSpPr>
        <p:spPr>
          <a:xfrm>
            <a:off x="3663553" y="0"/>
            <a:ext cx="5480447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609600" y="450056"/>
            <a:ext cx="2471955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  <a:defRPr sz="2700"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3"/>
          </p:nvPr>
        </p:nvSpPr>
        <p:spPr>
          <a:xfrm>
            <a:off x="582216" y="1901428"/>
            <a:ext cx="2499339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None/>
              <a:defRPr>
                <a:solidFill>
                  <a:srgbClr val="5D5D5D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609600" y="4749711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  <a:defRPr sz="1200" b="0" i="0" u="none" strike="noStrike" cap="none">
                <a:solidFill>
                  <a:srgbClr val="82828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Slide Photo">
  <p:cSld name="Full-Sli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 Photo &amp; Text">
  <p:cSld name="3-Column Photo &amp;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3139859" y="101203"/>
            <a:ext cx="2897081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6138143" y="101203"/>
            <a:ext cx="2897081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124848" y="101203"/>
            <a:ext cx="2913808" cy="494642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25016" y="101203"/>
            <a:ext cx="2913459" cy="494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2"/>
          </p:nvPr>
        </p:nvSpPr>
        <p:spPr>
          <a:xfrm>
            <a:off x="3139859" y="101203"/>
            <a:ext cx="2897082" cy="494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3"/>
          </p:nvPr>
        </p:nvSpPr>
        <p:spPr>
          <a:xfrm>
            <a:off x="6138143" y="101203"/>
            <a:ext cx="2897081" cy="494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28282"/>
              </a:buClr>
              <a:buSzPts val="1500"/>
              <a:buNone/>
              <a:defRPr>
                <a:solidFill>
                  <a:srgbClr val="828282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Font typeface="Open Sans Light"/>
              <a:buNone/>
              <a:defRPr sz="27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305439" y="4800310"/>
            <a:ext cx="209912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Open Sans Light"/>
              <a:buNone/>
              <a:defRPr sz="9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967032" y="1755713"/>
            <a:ext cx="47769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Matrix Library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3"/>
          </p:nvPr>
        </p:nvSpPr>
        <p:spPr>
          <a:xfrm>
            <a:off x="4299350" y="2984945"/>
            <a:ext cx="444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zh-C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Xiaobai Jiang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zh-C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Yuwei An</a:t>
            </a:r>
            <a:endParaRPr sz="21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r>
              <a:rPr lang="zh-CN" sz="21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Shuting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525" y="3406921"/>
            <a:ext cx="4206239" cy="152579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7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QR Decomposition: A = QR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1671585" y="894488"/>
            <a:ext cx="7334591" cy="33545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3"/>
            </a:stretch>
          </a:blipFill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</a:pPr>
            <a:r>
              <a:rPr lang="zh-CN"/>
              <a:t> 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86210" y="2876717"/>
            <a:ext cx="1050278" cy="5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59709" y="3359244"/>
            <a:ext cx="1921937" cy="39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09750" y="3751046"/>
            <a:ext cx="1621858" cy="64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10708" y="4389946"/>
            <a:ext cx="1064567" cy="657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7583557" y="3140765"/>
            <a:ext cx="1301077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First vector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6952223" y="4122180"/>
            <a:ext cx="205128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Remove projections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7625034" y="4514219"/>
            <a:ext cx="121812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Normalize</a:t>
            </a:r>
            <a:endParaRPr sz="15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1778380" y="867966"/>
            <a:ext cx="441247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QR Decomposition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"/>
          </p:nvPr>
        </p:nvSpPr>
        <p:spPr>
          <a:xfrm>
            <a:off x="1751676" y="567954"/>
            <a:ext cx="6305443" cy="33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zh-CN" sz="1700">
                <a:latin typeface="Arial"/>
                <a:ea typeface="Arial"/>
                <a:cs typeface="Arial"/>
                <a:sym typeface="Arial"/>
              </a:rPr>
              <a:t>: Numerically more stable than LU for least squares</a:t>
            </a:r>
            <a:endParaRPr/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zh-CN" sz="1700">
                <a:latin typeface="Arial"/>
                <a:ea typeface="Arial"/>
                <a:cs typeface="Arial"/>
                <a:sym typeface="Arial"/>
              </a:rPr>
              <a:t>: Produces dense matrices even from sparse input</a:t>
            </a:r>
            <a:endParaRPr/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Testcase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  <p:sp>
        <p:nvSpPr>
          <p:cNvPr id="241" name="Google Shape;241;p35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0949" y="2851019"/>
            <a:ext cx="6015877" cy="121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sldNum" idx="12"/>
          </p:nvPr>
        </p:nvSpPr>
        <p:spPr>
          <a:xfrm>
            <a:off x="1731169" y="4740695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12</a:t>
            </a:fld>
            <a:endParaRPr/>
          </a:p>
        </p:txBody>
      </p:sp>
      <p:sp>
        <p:nvSpPr>
          <p:cNvPr id="249" name="Google Shape;249;p36"/>
          <p:cNvSpPr>
            <a:spLocks noGrp="1"/>
          </p:cNvSpPr>
          <p:nvPr>
            <p:ph type="chart" idx="2"/>
          </p:nvPr>
        </p:nvSpPr>
        <p:spPr>
          <a:xfrm>
            <a:off x="1731169" y="2012156"/>
            <a:ext cx="5326856" cy="23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3"/>
          </p:nvPr>
        </p:nvSpPr>
        <p:spPr>
          <a:xfrm>
            <a:off x="1731169" y="1634729"/>
            <a:ext cx="500741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169" y="0"/>
            <a:ext cx="64230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>
            <a:spLocks noGrp="1"/>
          </p:cNvSpPr>
          <p:nvPr>
            <p:ph type="body" idx="1"/>
          </p:nvPr>
        </p:nvSpPr>
        <p:spPr>
          <a:xfrm>
            <a:off x="1788318" y="768574"/>
            <a:ext cx="5684096" cy="484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056" b="-63204"/>
            </a:stretch>
          </a:blipFill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/>
              <a:t> </a:t>
            </a:r>
            <a:endParaRPr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2"/>
          </p:nvPr>
        </p:nvSpPr>
        <p:spPr>
          <a:xfrm>
            <a:off x="1671585" y="867966"/>
            <a:ext cx="7334591" cy="42490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73"/>
            </a:stretch>
          </a:blipFill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</a:pPr>
            <a:r>
              <a:rPr lang="zh-CN"/>
              <a:t> </a:t>
            </a:r>
            <a:endParaRPr/>
          </a:p>
        </p:txBody>
      </p:sp>
      <p:sp>
        <p:nvSpPr>
          <p:cNvPr id="260" name="Google Shape;260;p37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13</a:t>
            </a:fld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0773" y="2443145"/>
            <a:ext cx="2750728" cy="25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40604" y="4356983"/>
            <a:ext cx="4865572" cy="77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7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Cholesky Decomposition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43" cy="271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Pros</a:t>
            </a:r>
            <a:r>
              <a:rPr lang="zh-CN" sz="1700">
                <a:latin typeface="Arial"/>
                <a:ea typeface="Arial"/>
                <a:cs typeface="Arial"/>
                <a:sym typeface="Arial"/>
              </a:rPr>
              <a:t>: Fast and memory efficient, numerically stable without pivoting</a:t>
            </a:r>
            <a:endParaRPr/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Cons</a:t>
            </a:r>
            <a:r>
              <a:rPr lang="zh-CN" sz="1700">
                <a:latin typeface="Arial"/>
                <a:ea typeface="Arial"/>
                <a:cs typeface="Arial"/>
                <a:sym typeface="Arial"/>
              </a:rPr>
              <a:t>: Only applies to symmetric, positive-definite matrices</a:t>
            </a:r>
            <a:endParaRPr/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Testcase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14</a:t>
            </a:fld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5637" y="3735839"/>
            <a:ext cx="6137338" cy="60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1731169" y="4740695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15</a:t>
            </a:fld>
            <a:endParaRPr/>
          </a:p>
        </p:txBody>
      </p:sp>
      <p:sp>
        <p:nvSpPr>
          <p:cNvPr id="280" name="Google Shape;280;p39"/>
          <p:cNvSpPr>
            <a:spLocks noGrp="1"/>
          </p:cNvSpPr>
          <p:nvPr>
            <p:ph type="chart" idx="2"/>
          </p:nvPr>
        </p:nvSpPr>
        <p:spPr>
          <a:xfrm>
            <a:off x="1731169" y="2012156"/>
            <a:ext cx="5326856" cy="23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3"/>
          </p:nvPr>
        </p:nvSpPr>
        <p:spPr>
          <a:xfrm>
            <a:off x="1731169" y="1634729"/>
            <a:ext cx="500741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3367" y="591260"/>
            <a:ext cx="7410592" cy="361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EigenSolver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Power Iteration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Inverse Iteration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QR Iteration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Lanczos Iteration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Arnoldi Iteration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16</a:t>
            </a:fld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Power Iteration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Goal: Compute the largest magnitude eigenvalue and its eigenvector.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Start with a random vector b₀.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Iterate: bₖ₊₁ = A bₖ, then normalize.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Stop when ||bₖ₊₁ - bₖ|| &lt; tolerance.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Estimate λ ≈ |Abₖ| / |bₖ| using Rayleigh quotient.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Converges to the dominant eigenvalue (largest in magnitude).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17</a:t>
            </a:fld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Inverse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2"/>
          </p:nvPr>
        </p:nvSpPr>
        <p:spPr>
          <a:xfrm>
            <a:off x="1671575" y="1676400"/>
            <a:ext cx="63054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Goal: Compute an eigenvalue close to a guess u (default: 0).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Start with a random vector b₀.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LU Decomposition: A = LU (precomputed).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Iterate: Solve LU bₖ₊₁ = bₖ → bₖ₊₁ ≈ A⁻¹ bₖ.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                if shift: bₖ₊₁ ≈ (A-u I)⁻¹ bₖ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Normalize x and check || bₖ₊₁ - bₖ|| &lt; tolerance.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Estimate λ ≈ |Abₖ| / |bₖ| using Rayleigh quotient.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Finds eigenvalue closest to initial guess (or 0 if no shift).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18</a:t>
            </a:fld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QR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lnSpcReduction="20000"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Goal: compute all eigenvalues of a square matrix based on repeated QR decompositions and similarity transforms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Given a square matrix A₀ = A: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1. Compute QR decomposition: Aₖ = Qₖ Rₖ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2. Construct next iterate: Aₖ₊₁ = Rₖ Qₖ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3. Repeat until Aₖ becomes nearly diagonal or upper-triangular.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19</a:t>
            </a:fld>
            <a:endParaRPr/>
          </a:p>
        </p:txBody>
      </p:sp>
      <p:sp>
        <p:nvSpPr>
          <p:cNvPr id="319" name="Google Shape;319;p43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Matrix API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2"/>
          </p:nvPr>
        </p:nvSpPr>
        <p:spPr>
          <a:xfrm>
            <a:off x="1788325" y="1524575"/>
            <a:ext cx="58452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 fontScale="62500" lnSpcReduction="10000"/>
          </a:bodyPr>
          <a:lstStyle/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Base Matrix(Virtual class)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print() // print the matrix data structure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show_matrix // print the matrix as general format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multiply // multiply with base matrix pointer or std::vector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add // add with base matrix pointer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subtract //subtract with base matrix pointer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transpose // return a new base matrix pointer with transpose data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getRows // get row number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getCols // get column number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set // set value at (i, j)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1194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get // get value at (i, j)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Why Does It Work?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Aₖ₊₁ = Qₖᵀ Aₖ Qₖ is a similarity transform.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Similar matrices share eigenvalues.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As k → ∞, Aₖ → diagonal form.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Diagonal elements ≈ eigenvalues.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4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20</a:t>
            </a:fld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Lanczos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5"/>
          <p:cNvSpPr txBox="1">
            <a:spLocks noGrp="1"/>
          </p:cNvSpPr>
          <p:nvPr>
            <p:ph type="body" idx="2"/>
          </p:nvPr>
        </p:nvSpPr>
        <p:spPr>
          <a:xfrm>
            <a:off x="1671584" y="1825229"/>
            <a:ext cx="6446697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lnSpcReduction="10000"/>
          </a:bodyPr>
          <a:lstStyle/>
          <a:p>
            <a:pPr marL="342900" lvl="0" indent="-2649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- Goal: approximate eigenvalues of symmetric matrix A ∈ ℝⁿˣⁿ</a:t>
            </a:r>
            <a:br>
              <a:rPr lang="zh-CN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- Builds orthonormal basis Qₖ for Krylov subspace:</a:t>
            </a:r>
            <a:br>
              <a:rPr lang="zh-CN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    Kₖ(A, q₀) = span{q₀, Aq₀, A²q₀, ..., Ak-1q₀}</a:t>
            </a:r>
            <a:br>
              <a:rPr lang="zh-CN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- Projects A to low-dim tridiagonal matrix:</a:t>
            </a:r>
            <a:br>
              <a:rPr lang="zh-CN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    Tₖ = QₖT A Qₖ ∈ ℝᵏˣᵏ</a:t>
            </a:r>
            <a:br>
              <a:rPr lang="zh-CN" sz="17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- A ≈ Qₖ Tₖ QₖT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49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     -Eig(Tₖ) ≈ partial eig(A)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49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1700" b="1" dirty="0">
                <a:latin typeface="Arial"/>
                <a:ea typeface="Arial"/>
                <a:cs typeface="Arial"/>
                <a:sym typeface="Arial"/>
              </a:rPr>
              <a:t>Efficient for large sparse symmetric matrices.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5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21</a:t>
            </a:fld>
            <a:endParaRPr/>
          </a:p>
        </p:txBody>
      </p:sp>
      <p:sp>
        <p:nvSpPr>
          <p:cNvPr id="337" name="Google Shape;337;p45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Lanczos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 txBox="1">
            <a:spLocks noGrp="1"/>
          </p:cNvSpPr>
          <p:nvPr>
            <p:ph type="body" idx="2"/>
          </p:nvPr>
        </p:nvSpPr>
        <p:spPr>
          <a:xfrm>
            <a:off x="1679527" y="1760280"/>
            <a:ext cx="6305400" cy="3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85000" lnSpcReduction="20000"/>
          </a:bodyPr>
          <a:lstStyle/>
          <a:p>
            <a:pPr marL="342900" lvl="0" indent="-2558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- Qₖ = [q₀, q₁, ..., qₖ₋₁] (n × k matrix with orthonormal cols)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- Tₖ = tridiagonal matrix with αⱼ on diag, βⱼ on off-diag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- Then: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A ≈ Qₖ Tₖ QₖT  ⇒  A Qₖ =Qₖ Tₖ</a:t>
            </a:r>
            <a:endParaRPr sz="2041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58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Main iteration: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A qⱼ = βⱼ₋₁ qⱼ₋₁ + αⱼ qⱼ + βⱼ qⱼ₊₁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Implementation: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w = A qⱼ - βⱼ₋₁ qⱼ₋₁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αⱼ = qⱼT w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w ← w - αⱼ qⱼ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    βⱼ = ||w||, then qⱼ₊₁ = w / βⱼ</a:t>
            </a:r>
            <a:br>
              <a:rPr lang="zh-CN" sz="2041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Yields: tridiagonal T with α on diag, β on off-diagonals</a:t>
            </a:r>
            <a:endParaRPr sz="2041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558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041" b="1" dirty="0">
                <a:latin typeface="Arial"/>
                <a:ea typeface="Arial"/>
                <a:cs typeface="Arial"/>
                <a:sym typeface="Arial"/>
              </a:rPr>
              <a:t>Solve eigenvalue by QR Iteration on T</a:t>
            </a:r>
            <a:endParaRPr sz="2041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22</a:t>
            </a:fld>
            <a:endParaRPr/>
          </a:p>
        </p:txBody>
      </p:sp>
      <p:sp>
        <p:nvSpPr>
          <p:cNvPr id="346" name="Google Shape;346;p46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0475" y="2026950"/>
            <a:ext cx="9239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Arnoldi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2"/>
          </p:nvPr>
        </p:nvSpPr>
        <p:spPr>
          <a:xfrm>
            <a:off x="1671585" y="1676399"/>
            <a:ext cx="6305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92500" lnSpcReduction="20000"/>
          </a:bodyPr>
          <a:lstStyle/>
          <a:p>
            <a:pPr marL="457200" lvl="0" indent="-3284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Goal: approximate eigenvalues of a general (non-symmetric) matrix A ∈ ℝⁿˣⁿ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45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Builds orthonormal basis Qₖ for Krylov subspace: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    Kₖ(A, q₀) = span{q₀, Aq₀, A²q₀, ..., Ak-1q₀}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Projects A to low-dim upper Hessenberg matrix: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    Hₖ = QₖT A Qₖ ∈ ℝᵏˣᵏ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A ≈ Qₖ Hₖ QₖT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- Eig(Hₖ) ≈ partial eig(A)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7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23</a:t>
            </a:fld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Arnoldi Iteration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2"/>
          </p:nvPr>
        </p:nvSpPr>
        <p:spPr>
          <a:xfrm>
            <a:off x="1671575" y="1676400"/>
            <a:ext cx="6305400" cy="30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77500" lnSpcReduction="20000"/>
          </a:bodyPr>
          <a:lstStyle/>
          <a:p>
            <a:pPr marL="342900" lvl="0" indent="-2684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- Qₖ = [q₀, q₁, ..., qₖ₋₁] (n × k matrix with orthonormal cols)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- Hₖ = upper Hessenberg matrix (zero below subdiagonal)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- Then: A ≈ Qₖ Hₖ QₖT  ⇒  A Qₖ = Qₖ Hₖ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84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Main iteration: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    w = A qⱼ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    for i = 0 to j: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        hᵢⱼ = qᵢT w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        w ← w - hᵢⱼ qᵢ</a:t>
            </a:r>
            <a:br>
              <a:rPr lang="zh-CN" sz="2100" b="1" dirty="0">
                <a:latin typeface="Arial"/>
                <a:ea typeface="Arial"/>
                <a:cs typeface="Arial"/>
                <a:sym typeface="Arial"/>
              </a:rPr>
            </a:b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    h</a:t>
            </a:r>
            <a:r>
              <a:rPr lang="zh-CN" sz="2100" b="1" baseline="-25000" dirty="0"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,j = ||w||, q</a:t>
            </a:r>
            <a:r>
              <a:rPr lang="zh-CN" sz="2100" b="1" baseline="-25000" dirty="0">
                <a:latin typeface="Arial"/>
                <a:ea typeface="Arial"/>
                <a:cs typeface="Arial"/>
                <a:sym typeface="Arial"/>
              </a:rPr>
              <a:t>i+1 </a:t>
            </a: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= w / h</a:t>
            </a:r>
            <a:r>
              <a:rPr lang="zh-CN" sz="2100" b="1" baseline="-25000" dirty="0">
                <a:latin typeface="Arial"/>
                <a:ea typeface="Arial"/>
                <a:cs typeface="Arial"/>
                <a:sym typeface="Arial"/>
              </a:rPr>
              <a:t>i+1,j</a:t>
            </a:r>
            <a:endParaRPr sz="2100" b="1" baseline="-250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849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100" b="1" dirty="0">
                <a:latin typeface="Arial"/>
                <a:ea typeface="Arial"/>
                <a:cs typeface="Arial"/>
                <a:sym typeface="Arial"/>
              </a:rPr>
              <a:t>Solve eigenvalue by QR Iteration on H</a:t>
            </a:r>
            <a:endParaRPr sz="21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8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24</a:t>
            </a:fld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Eigen Solver Summary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9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25</a:t>
            </a:fld>
            <a:endParaRPr/>
          </a:p>
        </p:txBody>
      </p:sp>
      <p:sp>
        <p:nvSpPr>
          <p:cNvPr id="373" name="Google Shape;373;p49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5" name="Google Shape;375;p49"/>
          <p:cNvGraphicFramePr/>
          <p:nvPr/>
        </p:nvGraphicFramePr>
        <p:xfrm>
          <a:off x="1956775" y="1676400"/>
          <a:ext cx="5491700" cy="2222400"/>
        </p:xfrm>
        <a:graphic>
          <a:graphicData uri="http://schemas.openxmlformats.org/drawingml/2006/table">
            <a:tbl>
              <a:tblPr>
                <a:noFill/>
                <a:tableStyleId>{E1839379-4EAE-4C29-97F8-10F5F28EE42B}</a:tableStyleId>
              </a:tblPr>
              <a:tblGrid>
                <a:gridCol w="14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Iteration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magnitude eigen value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Inverse Iteration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invertible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eigen value close to a given value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 Iteration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 eigen values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Lanczos Iteration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symmetric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eigen values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Arnoldi Iteration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 eigen values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6" name="Google Shape;376;p49"/>
          <p:cNvSpPr txBox="1"/>
          <p:nvPr/>
        </p:nvSpPr>
        <p:spPr>
          <a:xfrm>
            <a:off x="1909275" y="4061550"/>
            <a:ext cx="55392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rgbClr val="5D5D5D"/>
                </a:solidFill>
              </a:rPr>
              <a:t>Test case on Symmetric Positive Definite Matrix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Eigen Solver Test Case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 txBox="1">
            <a:spLocks noGrp="1"/>
          </p:cNvSpPr>
          <p:nvPr>
            <p:ph type="body" idx="2"/>
          </p:nvPr>
        </p:nvSpPr>
        <p:spPr>
          <a:xfrm>
            <a:off x="1751675" y="1676400"/>
            <a:ext cx="63054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25000" lnSpcReduction="20000"/>
          </a:bodyPr>
          <a:lstStyle/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Generate a spd matrix of  50, max_iter = 50, num_eigenvalues=10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[Testing Power Iteration]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Finish iteration in iter 6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Estimated dominant eigenvalue (Power Iteration): 792.356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Time taken: 0 ms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[Testing Inverse Iteration]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Finish iteration in iter 3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Estimated smallest eigenvalue (Inverse Iteration): 5.25056e-08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Time taken: 145 ms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[Testing QR Iteration]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[QR finished]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Time taken: 19478 ms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[QR eigenvalues (first 10)]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792.356 12.8577 11.9656 10.7768 9.66794 8.73318 8.41568 7.88438 7.15266 7.14658 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[Testing Lanczos Iteration]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[Lanczos finished]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Time taken: 13 ms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[Lanczos eigenvalues (first 10)]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792.356 792.355 12.778 11.4522 9.91066 7.30989 4.48347 2.7544 1.04209 0.133806 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2096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[Testing Arnoldi Iteration]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[Arnoldi finished]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Time taken: 13 ms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[Arnoldi eigenvalues (first 10)]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7" b="1">
                <a:latin typeface="Arial"/>
                <a:ea typeface="Arial"/>
                <a:cs typeface="Arial"/>
                <a:sym typeface="Arial"/>
              </a:rPr>
              <a:t>792.356 12.8503 11.6539 10.3237 8.81115 6.48019 3.72511 2.11372 0.924672 0.123859 </a:t>
            </a:r>
            <a:endParaRPr sz="2807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26</a:t>
            </a:fld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1788328" y="867975"/>
            <a:ext cx="663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SVD(Singular Value Decomposition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1"/>
          <p:cNvSpPr txBox="1">
            <a:spLocks noGrp="1"/>
          </p:cNvSpPr>
          <p:nvPr>
            <p:ph type="body" idx="2"/>
          </p:nvPr>
        </p:nvSpPr>
        <p:spPr>
          <a:xfrm>
            <a:off x="1751675" y="1419625"/>
            <a:ext cx="63054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Any real m×n matrix A can be factored as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A=UΣVT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Singular values σᵢ = √(eigenvalues of A Aᵀ)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Orthonormal bases: columns of U span the column space; columns of V span the row space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1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27</a:t>
            </a:fld>
            <a:endParaRPr/>
          </a:p>
        </p:txBody>
      </p:sp>
      <p:sp>
        <p:nvSpPr>
          <p:cNvPr id="393" name="Google Shape;393;p51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1"/>
          <p:cNvSpPr txBox="1"/>
          <p:nvPr/>
        </p:nvSpPr>
        <p:spPr>
          <a:xfrm>
            <a:off x="3898475" y="3470500"/>
            <a:ext cx="4482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body" idx="1"/>
          </p:nvPr>
        </p:nvSpPr>
        <p:spPr>
          <a:xfrm>
            <a:off x="1788328" y="867975"/>
            <a:ext cx="663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latin typeface="Arial"/>
                <a:ea typeface="Arial"/>
                <a:cs typeface="Arial"/>
                <a:sym typeface="Arial"/>
              </a:rPr>
              <a:t>Largest SVD Singular Value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700"/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2"/>
          <p:cNvSpPr txBox="1">
            <a:spLocks noGrp="1"/>
          </p:cNvSpPr>
          <p:nvPr>
            <p:ph type="body" idx="2"/>
          </p:nvPr>
        </p:nvSpPr>
        <p:spPr>
          <a:xfrm>
            <a:off x="1751675" y="1676400"/>
            <a:ext cx="6305400" cy="30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Application:</a:t>
            </a:r>
            <a:br>
              <a:rPr lang="zh-CN" sz="1700" b="1">
                <a:latin typeface="Arial"/>
                <a:ea typeface="Arial"/>
                <a:cs typeface="Arial"/>
                <a:sym typeface="Arial"/>
              </a:rPr>
            </a:b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1. In PCA, the top singular vector (associated with σ₁) defines the first principal component and the variance σ₁ stands the error distance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2. The adjacency matrix’s largest singular (or eigen) value relates to connectivity measures, community detection, and thresholds for diffusion processes.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28</a:t>
            </a:fld>
            <a:endParaRPr/>
          </a:p>
        </p:txBody>
      </p:sp>
      <p:sp>
        <p:nvSpPr>
          <p:cNvPr id="403" name="Google Shape;403;p52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body" idx="1"/>
          </p:nvPr>
        </p:nvSpPr>
        <p:spPr>
          <a:xfrm>
            <a:off x="1788328" y="867975"/>
            <a:ext cx="663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 sz="2200" b="1">
                <a:latin typeface="Arial"/>
                <a:ea typeface="Arial"/>
                <a:cs typeface="Arial"/>
                <a:sym typeface="Arial"/>
              </a:rPr>
              <a:t>Lanczos Bidiagonalization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 txBox="1">
            <a:spLocks noGrp="1"/>
          </p:cNvSpPr>
          <p:nvPr>
            <p:ph type="body" idx="2"/>
          </p:nvPr>
        </p:nvSpPr>
        <p:spPr>
          <a:xfrm>
            <a:off x="1751675" y="1676400"/>
            <a:ext cx="63054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lnSpcReduction="20000"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For sparse matrix, how to make full use of sparse matrix properties so to speed up the process of getting largest svd singular value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29</a:t>
            </a:fld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3" title="Screenshot 2025-05-01 at 1.40.5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225" y="2651475"/>
            <a:ext cx="4299448" cy="23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3"/>
          <p:cNvSpPr txBox="1">
            <a:spLocks noGrp="1"/>
          </p:cNvSpPr>
          <p:nvPr>
            <p:ph type="body" idx="2"/>
          </p:nvPr>
        </p:nvSpPr>
        <p:spPr>
          <a:xfrm>
            <a:off x="5929425" y="2571750"/>
            <a:ext cx="3214500" cy="21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latin typeface="Arial"/>
                <a:ea typeface="Arial"/>
                <a:cs typeface="Arial"/>
                <a:sym typeface="Arial"/>
              </a:rPr>
              <a:t>In application we apply the svd lib on the bidiagonalization matrix B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788328" y="867975"/>
            <a:ext cx="6771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fontScale="85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ct val="1000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Matrix Data Structure(derived from the Virtual class)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2"/>
          </p:nvPr>
        </p:nvSpPr>
        <p:spPr>
          <a:xfrm>
            <a:off x="1788325" y="1524575"/>
            <a:ext cx="58452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3111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COO(Coordinate)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429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CSR(Compressed Sparse Row)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429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CSC: Compressed Sparse Column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>
            <a:spLocks noGrp="1"/>
          </p:cNvSpPr>
          <p:nvPr>
            <p:ph type="body" idx="1"/>
          </p:nvPr>
        </p:nvSpPr>
        <p:spPr>
          <a:xfrm>
            <a:off x="1788328" y="867975"/>
            <a:ext cx="6631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 sz="2200" b="1">
                <a:latin typeface="Arial"/>
                <a:ea typeface="Arial"/>
                <a:cs typeface="Arial"/>
                <a:sym typeface="Arial"/>
              </a:rPr>
              <a:t>Performance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4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30</a:t>
            </a:fld>
            <a:endParaRPr/>
          </a:p>
        </p:txBody>
      </p:sp>
      <p:sp>
        <p:nvSpPr>
          <p:cNvPr id="422" name="Google Shape;422;p54"/>
          <p:cNvSpPr txBox="1"/>
          <p:nvPr/>
        </p:nvSpPr>
        <p:spPr>
          <a:xfrm>
            <a:off x="2240280" y="3326130"/>
            <a:ext cx="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797" cy="148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175" y="1999825"/>
            <a:ext cx="3770127" cy="19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275" y="1863225"/>
            <a:ext cx="3473700" cy="17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4"/>
          <p:cNvSpPr txBox="1"/>
          <p:nvPr/>
        </p:nvSpPr>
        <p:spPr>
          <a:xfrm>
            <a:off x="1182775" y="4218188"/>
            <a:ext cx="7283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Faster and more acceptable with larger entries</a:t>
            </a:r>
            <a:endParaRPr sz="1500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427" name="Google Shape;427;p54" title="Screenshot 2025-05-01 at 1.53.50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9325" y="3775999"/>
            <a:ext cx="2934449" cy="9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Matrix Generator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2"/>
          </p:nvPr>
        </p:nvSpPr>
        <p:spPr>
          <a:xfrm>
            <a:off x="1788325" y="1524575"/>
            <a:ext cx="6319800" cy="2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 fontScale="62500" lnSpcReduction="20000"/>
          </a:bodyPr>
          <a:lstStyle/>
          <a:p>
            <a:pPr marL="342900" lvl="0" indent="-25638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9523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Generate a sparse matrix as give data structure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685800" lvl="1" indent="-2978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5934"/>
              <a:buChar char="•"/>
            </a:pPr>
            <a:r>
              <a:rPr lang="zh-CN" sz="2145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BaseMatrix</a:t>
            </a:r>
            <a:r>
              <a:rPr lang="zh-CN" sz="2145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2959A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generate_matrix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2145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2145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zh-CN" sz="2145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zh-CN" sz="2145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zh-CN" sz="2145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65359D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zh-CN" sz="2145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65359D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CN" sz="2145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65359D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145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density</a:t>
            </a:r>
            <a:r>
              <a:rPr lang="zh-CN" sz="2145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45">
              <a:solidFill>
                <a:srgbClr val="484C61"/>
              </a:solidFill>
              <a:highlight>
                <a:srgbClr val="E6E7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30375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2316"/>
              <a:buChar char="•"/>
            </a:pPr>
            <a:r>
              <a:rPr lang="zh-CN" sz="2293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BaseMatrix</a:t>
            </a:r>
            <a:r>
              <a:rPr lang="zh-CN" sz="2293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293">
                <a:solidFill>
                  <a:srgbClr val="2959A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generate_spd_matrix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2293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293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zh-CN" sz="2293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zh-CN" sz="2293">
                <a:solidFill>
                  <a:srgbClr val="343B58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zh-CN" sz="2293" i="1">
                <a:solidFill>
                  <a:srgbClr val="7B43BA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293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zh-CN" sz="2293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293">
                <a:solidFill>
                  <a:srgbClr val="65359D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2293">
                <a:solidFill>
                  <a:srgbClr val="8F5E15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zh-CN" sz="2293">
                <a:solidFill>
                  <a:srgbClr val="484C61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h-CN" sz="2293">
                <a:solidFill>
                  <a:srgbClr val="006C86"/>
                </a:solidFill>
                <a:highlight>
                  <a:srgbClr val="E6E7ED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93">
              <a:solidFill>
                <a:srgbClr val="006C86"/>
              </a:solidFill>
              <a:highlight>
                <a:srgbClr val="E6E7E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685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Generate a random sparse matrix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685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or Symmetric Positive Definite Matrix(SPD)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Matrix Decomposition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2"/>
          </p:nvPr>
        </p:nvSpPr>
        <p:spPr>
          <a:xfrm>
            <a:off x="1788319" y="1524584"/>
            <a:ext cx="42924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3111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LU Decomposition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QR Decomposition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3429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zh-CN" sz="2100">
                <a:latin typeface="Arial"/>
                <a:ea typeface="Arial"/>
                <a:cs typeface="Arial"/>
                <a:sym typeface="Arial"/>
              </a:rPr>
              <a:t>Cholesky Decomposition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4586" y="2745515"/>
            <a:ext cx="6006111" cy="1981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603112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What is Matrix Decomposition?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2"/>
          </p:nvPr>
        </p:nvSpPr>
        <p:spPr>
          <a:xfrm>
            <a:off x="1788319" y="1623216"/>
            <a:ext cx="6349275" cy="23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266700" lvl="0" indent="-2667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</a:pPr>
            <a:r>
              <a:rPr lang="zh-CN" sz="1800" b="1"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zh-CN" sz="1800">
                <a:latin typeface="Arial"/>
                <a:ea typeface="Arial"/>
                <a:cs typeface="Arial"/>
                <a:sym typeface="Arial"/>
              </a:rPr>
              <a:t>: the process of breaking a matrix into a product of simpler matrices, which makes certain matrix computations more efficient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66700" lvl="0" indent="-2667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</a:pPr>
            <a:r>
              <a:rPr lang="zh-CN" sz="1800" b="1">
                <a:latin typeface="Arial"/>
                <a:ea typeface="Arial"/>
                <a:cs typeface="Arial"/>
                <a:sym typeface="Arial"/>
              </a:rPr>
              <a:t>Applications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2031198" y="3120432"/>
            <a:ext cx="6113475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254000" marR="0" lvl="0" indent="-247650" algn="l" rtl="0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Noto Sans Symbols"/>
              <a:buChar char="✔"/>
            </a:pPr>
            <a:r>
              <a:rPr lang="zh-CN"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Solving linear systems</a:t>
            </a:r>
            <a:endParaRPr sz="1500" b="0" i="0" u="none" strike="noStrike" cap="non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54000" marR="0" lvl="0" indent="-247650" algn="l" rtl="0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Noto Sans Symbols"/>
              <a:buChar char="✔"/>
            </a:pPr>
            <a:r>
              <a:rPr lang="zh-CN"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Eigenvalue problems</a:t>
            </a:r>
            <a:endParaRPr sz="1500" b="0" i="0" u="none" strike="noStrike" cap="non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254000" marR="0" lvl="0" indent="-247650" algn="l" rtl="0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500"/>
              <a:buFont typeface="Noto Sans Symbols"/>
              <a:buChar char="✔"/>
            </a:pPr>
            <a:r>
              <a:rPr lang="zh-CN" sz="1500" b="0" i="0" u="none" strike="noStrike" cap="none">
                <a:solidFill>
                  <a:srgbClr val="5D5D5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…</a:t>
            </a:r>
            <a:endParaRPr sz="1500" b="0" i="0" u="none" strike="noStrike" cap="none">
              <a:solidFill>
                <a:srgbClr val="5D5D5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3"/>
          </p:nvPr>
        </p:nvSpPr>
        <p:spPr>
          <a:xfrm>
            <a:off x="2031206" y="4756547"/>
            <a:ext cx="4326075" cy="20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7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LU Decomposition: A = LU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2"/>
          </p:nvPr>
        </p:nvSpPr>
        <p:spPr>
          <a:xfrm>
            <a:off x="1641768" y="1285084"/>
            <a:ext cx="7334591" cy="3354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1"/>
            </a:stretch>
          </a:blipFill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</a:pPr>
            <a:r>
              <a:rPr lang="zh-CN"/>
              <a:t> 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7</a:t>
            </a:fld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99600" y="4204575"/>
            <a:ext cx="4244401" cy="79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1"/>
          <p:cNvCxnSpPr/>
          <p:nvPr/>
        </p:nvCxnSpPr>
        <p:spPr>
          <a:xfrm>
            <a:off x="6694744" y="4104338"/>
            <a:ext cx="13725" cy="100282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1"/>
          <p:cNvCxnSpPr/>
          <p:nvPr/>
        </p:nvCxnSpPr>
        <p:spPr>
          <a:xfrm>
            <a:off x="7725094" y="4370306"/>
            <a:ext cx="1418850" cy="3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31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1"/>
          <p:cNvCxnSpPr/>
          <p:nvPr/>
        </p:nvCxnSpPr>
        <p:spPr>
          <a:xfrm>
            <a:off x="7141857" y="4127870"/>
            <a:ext cx="13725" cy="1002825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31"/>
          <p:cNvCxnSpPr/>
          <p:nvPr/>
        </p:nvCxnSpPr>
        <p:spPr>
          <a:xfrm>
            <a:off x="7816103" y="4605239"/>
            <a:ext cx="1270744" cy="0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31"/>
          <p:cNvCxnSpPr/>
          <p:nvPr/>
        </p:nvCxnSpPr>
        <p:spPr>
          <a:xfrm>
            <a:off x="7508288" y="4141318"/>
            <a:ext cx="13725" cy="1002825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31"/>
          <p:cNvCxnSpPr/>
          <p:nvPr/>
        </p:nvCxnSpPr>
        <p:spPr>
          <a:xfrm>
            <a:off x="7778882" y="4817420"/>
            <a:ext cx="1418850" cy="3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1788319" y="867966"/>
            <a:ext cx="4412475" cy="4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2700"/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LU Decomposition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2"/>
          </p:nvPr>
        </p:nvSpPr>
        <p:spPr>
          <a:xfrm>
            <a:off x="1671585" y="1036606"/>
            <a:ext cx="6305443" cy="33545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34"/>
            </a:stretch>
          </a:blipFill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500"/>
              <a:buChar char="•"/>
            </a:pPr>
            <a:r>
              <a:rPr lang="zh-CN"/>
              <a:t> </a:t>
            </a:r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sldNum" idx="12"/>
          </p:nvPr>
        </p:nvSpPr>
        <p:spPr>
          <a:xfrm>
            <a:off x="1751676" y="4746371"/>
            <a:ext cx="262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8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2811" y="3600026"/>
            <a:ext cx="5722943" cy="140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1731169" y="4740695"/>
            <a:ext cx="26281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282"/>
              </a:buClr>
              <a:buSzPts val="1200"/>
              <a:buFont typeface="Open Sans"/>
              <a:buNone/>
            </a:pPr>
            <a:fld id="{00000000-1234-1234-1234-123412341234}" type="slidenum">
              <a:rPr lang="en-US" altLang="zh-CN"/>
              <a:t>9</a:t>
            </a:fld>
            <a:endParaRPr/>
          </a:p>
        </p:txBody>
      </p:sp>
      <p:sp>
        <p:nvSpPr>
          <p:cNvPr id="212" name="Google Shape;212;p33"/>
          <p:cNvSpPr>
            <a:spLocks noGrp="1"/>
          </p:cNvSpPr>
          <p:nvPr>
            <p:ph type="chart" idx="2"/>
          </p:nvPr>
        </p:nvSpPr>
        <p:spPr>
          <a:xfrm>
            <a:off x="1731169" y="2012156"/>
            <a:ext cx="5326856" cy="239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3"/>
          </p:nvPr>
        </p:nvSpPr>
        <p:spPr>
          <a:xfrm>
            <a:off x="1731169" y="1634729"/>
            <a:ext cx="5007419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1400"/>
              <a:buNone/>
            </a:pP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2240280" y="3326130"/>
            <a:ext cx="49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0725" y="1676400"/>
            <a:ext cx="685800" cy="14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9293" y="1"/>
            <a:ext cx="7265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MU">
      <a:dk1>
        <a:srgbClr val="404040"/>
      </a:dk1>
      <a:lt1>
        <a:srgbClr val="FFFFFF"/>
      </a:lt1>
      <a:dk2>
        <a:srgbClr val="898989"/>
      </a:dk2>
      <a:lt2>
        <a:srgbClr val="BABABA"/>
      </a:lt2>
      <a:accent1>
        <a:srgbClr val="BB0000"/>
      </a:accent1>
      <a:accent2>
        <a:srgbClr val="404040"/>
      </a:accent2>
      <a:accent3>
        <a:srgbClr val="BABABA"/>
      </a:accent3>
      <a:accent4>
        <a:srgbClr val="00337F"/>
      </a:accent4>
      <a:accent5>
        <a:srgbClr val="AA6600"/>
      </a:accent5>
      <a:accent6>
        <a:srgbClr val="006677"/>
      </a:accent6>
      <a:hlink>
        <a:srgbClr val="00337F"/>
      </a:hlink>
      <a:folHlink>
        <a:srgbClr val="AA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1825</Words>
  <Application>Microsoft Macintosh PowerPoint</Application>
  <PresentationFormat>全屏显示(16:9)</PresentationFormat>
  <Paragraphs>208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Calibri</vt:lpstr>
      <vt:lpstr>Courier New</vt:lpstr>
      <vt:lpstr>Open Sans Light</vt:lpstr>
      <vt:lpstr>Open Sans</vt:lpstr>
      <vt:lpstr>Open Sans ExtraBold</vt:lpstr>
      <vt:lpstr>Arial</vt:lpstr>
      <vt:lpstr>Crimson Text</vt:lpstr>
      <vt:lpstr>Noto Sans Symbols</vt:lpstr>
      <vt:lpstr>Simple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Shuting Zhang</cp:lastModifiedBy>
  <cp:revision>2</cp:revision>
  <dcterms:modified xsi:type="dcterms:W3CDTF">2025-05-03T01:37:36Z</dcterms:modified>
</cp:coreProperties>
</file>