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lvl1pPr algn="ctr" defTabSz="584200">
      <a:defRPr sz="4200">
        <a:latin typeface="ArialUnicodeMS"/>
        <a:ea typeface="ArialUnicodeMS"/>
        <a:cs typeface="ArialUnicodeMS"/>
        <a:sym typeface="ArialUnicodeMS"/>
      </a:defRPr>
    </a:lvl1pPr>
    <a:lvl2pPr indent="342900" algn="ctr" defTabSz="584200">
      <a:defRPr sz="4200">
        <a:latin typeface="ArialUnicodeMS"/>
        <a:ea typeface="ArialUnicodeMS"/>
        <a:cs typeface="ArialUnicodeMS"/>
        <a:sym typeface="ArialUnicodeMS"/>
      </a:defRPr>
    </a:lvl2pPr>
    <a:lvl3pPr indent="685800" algn="ctr" defTabSz="584200">
      <a:defRPr sz="4200">
        <a:latin typeface="ArialUnicodeMS"/>
        <a:ea typeface="ArialUnicodeMS"/>
        <a:cs typeface="ArialUnicodeMS"/>
        <a:sym typeface="ArialUnicodeMS"/>
      </a:defRPr>
    </a:lvl3pPr>
    <a:lvl4pPr indent="1028700" algn="ctr" defTabSz="584200">
      <a:defRPr sz="4200">
        <a:latin typeface="ArialUnicodeMS"/>
        <a:ea typeface="ArialUnicodeMS"/>
        <a:cs typeface="ArialUnicodeMS"/>
        <a:sym typeface="ArialUnicodeMS"/>
      </a:defRPr>
    </a:lvl4pPr>
    <a:lvl5pPr indent="1371600" algn="ctr" defTabSz="584200">
      <a:defRPr sz="4200">
        <a:latin typeface="ArialUnicodeMS"/>
        <a:ea typeface="ArialUnicodeMS"/>
        <a:cs typeface="ArialUnicodeMS"/>
        <a:sym typeface="ArialUnicodeMS"/>
      </a:defRPr>
    </a:lvl5pPr>
    <a:lvl6pPr indent="1714500" algn="ctr" defTabSz="584200">
      <a:defRPr sz="4200">
        <a:latin typeface="ArialUnicodeMS"/>
        <a:ea typeface="ArialUnicodeMS"/>
        <a:cs typeface="ArialUnicodeMS"/>
        <a:sym typeface="ArialUnicodeMS"/>
      </a:defRPr>
    </a:lvl6pPr>
    <a:lvl7pPr indent="2057400" algn="ctr" defTabSz="584200">
      <a:defRPr sz="4200">
        <a:latin typeface="ArialUnicodeMS"/>
        <a:ea typeface="ArialUnicodeMS"/>
        <a:cs typeface="ArialUnicodeMS"/>
        <a:sym typeface="ArialUnicodeMS"/>
      </a:defRPr>
    </a:lvl7pPr>
    <a:lvl8pPr indent="2400300" algn="ctr" defTabSz="584200">
      <a:defRPr sz="4200">
        <a:latin typeface="ArialUnicodeMS"/>
        <a:ea typeface="ArialUnicodeMS"/>
        <a:cs typeface="ArialUnicodeMS"/>
        <a:sym typeface="ArialUnicodeMS"/>
      </a:defRPr>
    </a:lvl8pPr>
    <a:lvl9pPr indent="2743200" algn="ctr" defTabSz="584200">
      <a:defRPr sz="4200">
        <a:latin typeface="ArialUnicodeMS"/>
        <a:ea typeface="ArialUnicodeMS"/>
        <a:cs typeface="ArialUnicodeMS"/>
        <a:sym typeface="ArialUnicodeM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BBFC77FB-9ED0-4EC9-95AA-A1379042E64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38" y="45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4FA63-C0E0-364C-AD35-DD284162F3E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F8F17-617B-FD4B-935C-41A2FEB8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8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669256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9245600"/>
            <a:ext cx="13004800" cy="520700"/>
          </a:xfrm>
          <a:prstGeom prst="rect">
            <a:avLst/>
          </a:prstGeom>
          <a:solidFill>
            <a:srgbClr val="00502B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22" y="9321800"/>
            <a:ext cx="82169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Computer and Information Science</a:t>
            </a:r>
          </a:p>
        </p:txBody>
      </p:sp>
      <p:pic>
        <p:nvPicPr>
          <p:cNvPr id="11" name="uo-logo-horizonta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8100"/>
            <a:ext cx="6727589" cy="1676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23899" y="1632817"/>
            <a:ext cx="11464493" cy="216239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9600">
                <a:solidFill>
                  <a:srgbClr val="00502B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00502B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 hasCustomPrompt="1"/>
          </p:nvPr>
        </p:nvSpPr>
        <p:spPr>
          <a:xfrm>
            <a:off x="1237014" y="4643504"/>
            <a:ext cx="10464800" cy="1270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4200" dirty="0"/>
              <a:t>Body Level Two</a:t>
            </a:r>
          </a:p>
          <a:p>
            <a:pPr lvl="2">
              <a:defRPr sz="1800"/>
            </a:pPr>
            <a:r>
              <a:rPr sz="4200" dirty="0"/>
              <a:t>Body Level Three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176128" y="8036487"/>
            <a:ext cx="5746631" cy="758588"/>
            <a:chOff x="2862761" y="6337708"/>
            <a:chExt cx="5746631" cy="758588"/>
          </a:xfrm>
        </p:grpSpPr>
        <p:pic>
          <p:nvPicPr>
            <p:cNvPr id="2" name="Picture 1" descr="logo1_9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963" y="6403680"/>
              <a:ext cx="4086429" cy="692615"/>
            </a:xfrm>
            <a:prstGeom prst="rect">
              <a:avLst/>
            </a:prstGeom>
          </p:spPr>
        </p:pic>
        <p:pic>
          <p:nvPicPr>
            <p:cNvPr id="3" name="Picture 2" descr="logo1_5.eps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761" y="6337708"/>
              <a:ext cx="1579648" cy="75858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206500" indent="-444500">
              <a:buChar char="‣"/>
              <a:defRPr sz="3500"/>
            </a:lvl2pPr>
            <a:lvl3pPr marL="1587500" indent="-381000">
              <a:defRPr sz="3100"/>
            </a:lvl3pPr>
            <a:lvl4pPr marL="2044700" indent="-393700">
              <a:buChar char="‣"/>
              <a:defRPr sz="2700"/>
            </a:lvl4pPr>
            <a:lvl5pPr marL="2438400" indent="-342900">
              <a:buChar char="-"/>
              <a:defRPr sz="2300"/>
            </a:lvl5pPr>
          </a:lstStyle>
          <a:p>
            <a:pPr lvl="0">
              <a:defRPr sz="1800"/>
            </a:pPr>
            <a:r>
              <a:rPr sz="4100"/>
              <a:t>Body Level One</a:t>
            </a:r>
          </a:p>
          <a:p>
            <a:pPr lvl="1">
              <a:defRPr sz="1800"/>
            </a:pPr>
            <a:r>
              <a:rPr sz="3500"/>
              <a:t>Body Level Two</a:t>
            </a:r>
          </a:p>
          <a:p>
            <a:pPr lvl="2">
              <a:defRPr sz="1800"/>
            </a:pPr>
            <a:r>
              <a:rPr sz="31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206500" indent="-444500">
              <a:buChar char="‣"/>
              <a:defRPr sz="3500"/>
            </a:lvl2pPr>
            <a:lvl3pPr marL="1587500" indent="-381000">
              <a:defRPr sz="3100"/>
            </a:lvl3pPr>
            <a:lvl4pPr marL="2044700" indent="-393700">
              <a:buChar char="‣"/>
              <a:defRPr sz="2700"/>
            </a:lvl4pPr>
            <a:lvl5pPr marL="2438400" indent="-342900">
              <a:buChar char="-"/>
              <a:defRPr sz="2300"/>
            </a:lvl5pPr>
          </a:lstStyle>
          <a:p>
            <a:pPr lvl="0">
              <a:defRPr sz="1800"/>
            </a:pPr>
            <a:r>
              <a:rPr sz="4100"/>
              <a:t>Body Level One</a:t>
            </a:r>
          </a:p>
          <a:p>
            <a:pPr lvl="1">
              <a:defRPr sz="1800"/>
            </a:pPr>
            <a:r>
              <a:rPr sz="3500"/>
              <a:t>Body Level Two</a:t>
            </a:r>
          </a:p>
          <a:p>
            <a:pPr lvl="2">
              <a:defRPr sz="1800"/>
            </a:pPr>
            <a:r>
              <a:rPr sz="31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206500" indent="-444500">
              <a:buChar char="‣"/>
              <a:defRPr sz="3500"/>
            </a:lvl2pPr>
            <a:lvl3pPr marL="1587500" indent="-381000">
              <a:defRPr sz="3100"/>
            </a:lvl3pPr>
            <a:lvl4pPr marL="2044700" indent="-393700">
              <a:buChar char="‣"/>
              <a:defRPr sz="2700"/>
            </a:lvl4pPr>
            <a:lvl5pPr marL="2438400" indent="-342900">
              <a:buChar char="-"/>
              <a:defRPr sz="2300"/>
            </a:lvl5pPr>
          </a:lstStyle>
          <a:p>
            <a:pPr lvl="0">
              <a:defRPr sz="1800"/>
            </a:pPr>
            <a:r>
              <a:rPr sz="4100"/>
              <a:t>Body Level One</a:t>
            </a:r>
          </a:p>
          <a:p>
            <a:pPr lvl="1">
              <a:defRPr sz="1800"/>
            </a:pPr>
            <a:r>
              <a:rPr sz="3500"/>
              <a:t>Body Level Two</a:t>
            </a:r>
          </a:p>
          <a:p>
            <a:pPr lvl="2">
              <a:defRPr sz="1800"/>
            </a:pPr>
            <a:r>
              <a:rPr sz="31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406400" y="1879600"/>
            <a:ext cx="6578600" cy="7175500"/>
          </a:xfrm>
          <a:prstGeom prst="rect">
            <a:avLst/>
          </a:prstGeom>
        </p:spPr>
        <p:txBody>
          <a:bodyPr/>
          <a:lstStyle>
            <a:lvl2pPr marL="1206500" indent="-444500">
              <a:buChar char="‣"/>
              <a:defRPr sz="3500"/>
            </a:lvl2pPr>
            <a:lvl3pPr marL="1587500" indent="-381000">
              <a:defRPr sz="3100"/>
            </a:lvl3pPr>
            <a:lvl4pPr marL="2044700" indent="-393700">
              <a:buChar char="‣"/>
              <a:defRPr sz="2700"/>
            </a:lvl4pPr>
            <a:lvl5pPr marL="2438400" indent="-342900">
              <a:buChar char="-"/>
              <a:defRPr sz="2300"/>
            </a:lvl5pPr>
          </a:lstStyle>
          <a:p>
            <a:pPr lvl="0">
              <a:defRPr sz="1800"/>
            </a:pPr>
            <a:r>
              <a:rPr sz="4100"/>
              <a:t>Body Level One</a:t>
            </a:r>
          </a:p>
          <a:p>
            <a:pPr lvl="1">
              <a:defRPr sz="1800"/>
            </a:pPr>
            <a:r>
              <a:rPr sz="3500"/>
              <a:t>Body Level Two</a:t>
            </a:r>
          </a:p>
          <a:p>
            <a:pPr lvl="2">
              <a:defRPr sz="1800"/>
            </a:pPr>
            <a:r>
              <a:rPr sz="31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206500" indent="-444500">
              <a:buChar char="‣"/>
              <a:defRPr sz="3500"/>
            </a:lvl2pPr>
            <a:lvl3pPr marL="1587500" indent="-381000">
              <a:defRPr sz="3100"/>
            </a:lvl3pPr>
            <a:lvl4pPr marL="2044700" indent="-393700">
              <a:buChar char="‣"/>
              <a:defRPr sz="2700"/>
            </a:lvl4pPr>
            <a:lvl5pPr marL="2438400" indent="-342900">
              <a:buChar char="-"/>
              <a:defRPr sz="2300"/>
            </a:lvl5pPr>
          </a:lstStyle>
          <a:p>
            <a:pPr lvl="0">
              <a:defRPr sz="1800"/>
            </a:pPr>
            <a:r>
              <a:rPr sz="4100"/>
              <a:t>Body Level One</a:t>
            </a:r>
          </a:p>
          <a:p>
            <a:pPr lvl="1">
              <a:defRPr sz="1800"/>
            </a:pPr>
            <a:r>
              <a:rPr sz="3500"/>
              <a:t>Body Level Two</a:t>
            </a:r>
          </a:p>
          <a:p>
            <a:pPr lvl="2">
              <a:defRPr sz="1800"/>
            </a:pPr>
            <a:r>
              <a:rPr sz="31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406400" y="1879600"/>
            <a:ext cx="6578600" cy="7175500"/>
          </a:xfrm>
          <a:prstGeom prst="rect">
            <a:avLst/>
          </a:prstGeom>
        </p:spPr>
        <p:txBody>
          <a:bodyPr/>
          <a:lstStyle>
            <a:lvl2pPr marL="1206500" indent="-444500">
              <a:buChar char="‣"/>
              <a:defRPr sz="3500"/>
            </a:lvl2pPr>
            <a:lvl3pPr marL="1587500" indent="-381000">
              <a:defRPr sz="3100"/>
            </a:lvl3pPr>
            <a:lvl4pPr marL="2044700" indent="-393700">
              <a:buChar char="‣"/>
              <a:defRPr sz="2700"/>
            </a:lvl4pPr>
            <a:lvl5pPr marL="2438400" indent="-342900">
              <a:buChar char="-"/>
              <a:defRPr sz="2300"/>
            </a:lvl5pPr>
          </a:lstStyle>
          <a:p>
            <a:pPr lvl="0">
              <a:defRPr sz="1800"/>
            </a:pPr>
            <a:r>
              <a:rPr sz="4100"/>
              <a:t>Body Level One</a:t>
            </a:r>
          </a:p>
          <a:p>
            <a:pPr lvl="1">
              <a:defRPr sz="1800"/>
            </a:pPr>
            <a:r>
              <a:rPr sz="3500"/>
              <a:t>Body Level Two</a:t>
            </a:r>
          </a:p>
          <a:p>
            <a:pPr lvl="2">
              <a:defRPr sz="1800"/>
            </a:pPr>
            <a:r>
              <a:rPr sz="31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eynote-osiris-titl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-12700"/>
            <a:ext cx="13021962" cy="139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9245600"/>
            <a:ext cx="13039124" cy="520700"/>
          </a:xfrm>
          <a:prstGeom prst="rect">
            <a:avLst/>
          </a:prstGeom>
          <a:solidFill>
            <a:srgbClr val="00502B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35446" y="9316155"/>
            <a:ext cx="82169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Computer Architecture and Embedded Systems</a:t>
            </a:r>
            <a:r>
              <a:rPr lang="en-US" baseline="0" dirty="0">
                <a:solidFill>
                  <a:srgbClr val="FFFFFF"/>
                </a:solidFill>
              </a:rPr>
              <a:t> Laboratory (CAES Lab)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01600" y="101600"/>
            <a:ext cx="10160000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06400" y="1879600"/>
            <a:ext cx="12192000" cy="713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1206500" indent="-444500">
              <a:buChar char="‣"/>
              <a:defRPr sz="3500"/>
            </a:lvl2pPr>
            <a:lvl3pPr marL="1587500" indent="-381000">
              <a:defRPr sz="3100"/>
            </a:lvl3pPr>
            <a:lvl4pPr marL="2044700" indent="-393700">
              <a:buChar char="‣"/>
              <a:defRPr sz="2700"/>
            </a:lvl4pPr>
            <a:lvl5pPr marL="2438400" indent="-342900">
              <a:buChar char="-"/>
              <a:defRPr sz="2300"/>
            </a:lvl5pPr>
          </a:lstStyle>
          <a:p>
            <a:pPr lvl="0">
              <a:defRPr sz="1800"/>
            </a:pPr>
            <a:r>
              <a:rPr sz="4100"/>
              <a:t>Body Level One</a:t>
            </a:r>
          </a:p>
          <a:p>
            <a:pPr lvl="1">
              <a:defRPr sz="1800"/>
            </a:pPr>
            <a:r>
              <a:rPr sz="3500"/>
              <a:t>Body Level Two</a:t>
            </a:r>
          </a:p>
          <a:p>
            <a:pPr lvl="2">
              <a:defRPr sz="1800"/>
            </a:pPr>
            <a:r>
              <a:rPr sz="3100"/>
              <a:t>Body Level Three</a:t>
            </a:r>
          </a:p>
          <a:p>
            <a:pPr lvl="3">
              <a:defRPr sz="1800"/>
            </a:pPr>
            <a:r>
              <a:rPr sz="2700"/>
              <a:t>Body Level Four</a:t>
            </a:r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2547600" y="93345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 spd="med"/>
  <p:txStyles>
    <p:titleStyle>
      <a:lvl1pPr defTabSz="584200">
        <a:defRPr sz="7200">
          <a:solidFill>
            <a:srgbClr val="FFFFFF"/>
          </a:solidFill>
          <a:latin typeface="+mj-lt"/>
          <a:ea typeface="+mj-ea"/>
          <a:cs typeface="+mj-cs"/>
          <a:sym typeface="Gill Sans Light"/>
        </a:defRPr>
      </a:lvl1pPr>
      <a:lvl2pPr indent="228600" defTabSz="584200">
        <a:defRPr sz="7200">
          <a:solidFill>
            <a:srgbClr val="FFFFFF"/>
          </a:solidFill>
          <a:latin typeface="+mj-lt"/>
          <a:ea typeface="+mj-ea"/>
          <a:cs typeface="+mj-cs"/>
          <a:sym typeface="Gill Sans Light"/>
        </a:defRPr>
      </a:lvl2pPr>
      <a:lvl3pPr indent="457200" defTabSz="584200">
        <a:defRPr sz="7200">
          <a:solidFill>
            <a:srgbClr val="FFFFFF"/>
          </a:solidFill>
          <a:latin typeface="+mj-lt"/>
          <a:ea typeface="+mj-ea"/>
          <a:cs typeface="+mj-cs"/>
          <a:sym typeface="Gill Sans Light"/>
        </a:defRPr>
      </a:lvl3pPr>
      <a:lvl4pPr indent="685800" defTabSz="584200">
        <a:defRPr sz="7200">
          <a:solidFill>
            <a:srgbClr val="FFFFFF"/>
          </a:solidFill>
          <a:latin typeface="+mj-lt"/>
          <a:ea typeface="+mj-ea"/>
          <a:cs typeface="+mj-cs"/>
          <a:sym typeface="Gill Sans Light"/>
        </a:defRPr>
      </a:lvl4pPr>
      <a:lvl5pPr indent="914400" defTabSz="584200">
        <a:defRPr sz="7200">
          <a:solidFill>
            <a:srgbClr val="FFFFFF"/>
          </a:solidFill>
          <a:latin typeface="+mj-lt"/>
          <a:ea typeface="+mj-ea"/>
          <a:cs typeface="+mj-cs"/>
          <a:sym typeface="Gill Sans Light"/>
        </a:defRPr>
      </a:lvl5pPr>
      <a:lvl6pPr indent="1143000" defTabSz="584200">
        <a:defRPr sz="7200">
          <a:solidFill>
            <a:srgbClr val="FFFFFF"/>
          </a:solidFill>
          <a:latin typeface="+mj-lt"/>
          <a:ea typeface="+mj-ea"/>
          <a:cs typeface="+mj-cs"/>
          <a:sym typeface="Gill Sans Light"/>
        </a:defRPr>
      </a:lvl6pPr>
      <a:lvl7pPr indent="1371600" defTabSz="584200">
        <a:defRPr sz="7200">
          <a:solidFill>
            <a:srgbClr val="FFFFFF"/>
          </a:solidFill>
          <a:latin typeface="+mj-lt"/>
          <a:ea typeface="+mj-ea"/>
          <a:cs typeface="+mj-cs"/>
          <a:sym typeface="Gill Sans Light"/>
        </a:defRPr>
      </a:lvl7pPr>
      <a:lvl8pPr indent="1600200" defTabSz="584200">
        <a:defRPr sz="7200">
          <a:solidFill>
            <a:srgbClr val="FFFFFF"/>
          </a:solidFill>
          <a:latin typeface="+mj-lt"/>
          <a:ea typeface="+mj-ea"/>
          <a:cs typeface="+mj-cs"/>
          <a:sym typeface="Gill Sans Light"/>
        </a:defRPr>
      </a:lvl8pPr>
      <a:lvl9pPr indent="1828800" defTabSz="584200">
        <a:defRPr sz="7200">
          <a:solidFill>
            <a:srgbClr val="FFFFFF"/>
          </a:solidFill>
          <a:latin typeface="+mj-lt"/>
          <a:ea typeface="+mj-ea"/>
          <a:cs typeface="+mj-cs"/>
          <a:sym typeface="Gill Sans Light"/>
        </a:defRPr>
      </a:lvl9pPr>
    </p:titleStyle>
    <p:bodyStyle>
      <a:lvl1pPr marL="736600" indent="-419100" defTabSz="584200">
        <a:spcBef>
          <a:spcPts val="2000"/>
        </a:spcBef>
        <a:buSzPct val="90000"/>
        <a:buChar char="•"/>
        <a:defRPr sz="4100">
          <a:latin typeface="+mn-lt"/>
          <a:ea typeface="+mn-ea"/>
          <a:cs typeface="+mn-cs"/>
          <a:sym typeface="Gill Sans"/>
        </a:defRPr>
      </a:lvl1pPr>
      <a:lvl2pPr marL="1282700" indent="-520700" defTabSz="584200">
        <a:spcBef>
          <a:spcPts val="2000"/>
        </a:spcBef>
        <a:buSzPct val="90000"/>
        <a:buChar char="•"/>
        <a:defRPr sz="4100">
          <a:latin typeface="+mn-lt"/>
          <a:ea typeface="+mn-ea"/>
          <a:cs typeface="+mn-cs"/>
          <a:sym typeface="Gill Sans"/>
        </a:defRPr>
      </a:lvl2pPr>
      <a:lvl3pPr marL="1710403" indent="-503903" defTabSz="584200">
        <a:spcBef>
          <a:spcPts val="2000"/>
        </a:spcBef>
        <a:buSzPct val="90000"/>
        <a:buChar char="•"/>
        <a:defRPr sz="4100">
          <a:latin typeface="+mn-lt"/>
          <a:ea typeface="+mn-ea"/>
          <a:cs typeface="+mn-cs"/>
          <a:sym typeface="Gill Sans"/>
        </a:defRPr>
      </a:lvl3pPr>
      <a:lvl4pPr marL="2248840" indent="-597840" defTabSz="584200">
        <a:spcBef>
          <a:spcPts val="2000"/>
        </a:spcBef>
        <a:buSzPct val="90000"/>
        <a:buChar char="•"/>
        <a:defRPr sz="4100">
          <a:latin typeface="+mn-lt"/>
          <a:ea typeface="+mn-ea"/>
          <a:cs typeface="+mn-cs"/>
          <a:sym typeface="Gill Sans"/>
        </a:defRPr>
      </a:lvl4pPr>
      <a:lvl5pPr marL="2706756" indent="-611256" defTabSz="584200">
        <a:spcBef>
          <a:spcPts val="2000"/>
        </a:spcBef>
        <a:buSzPct val="90000"/>
        <a:buChar char="•"/>
        <a:defRPr sz="4100">
          <a:latin typeface="+mn-lt"/>
          <a:ea typeface="+mn-ea"/>
          <a:cs typeface="+mn-cs"/>
          <a:sym typeface="Gill Sans"/>
        </a:defRPr>
      </a:lvl5pPr>
      <a:lvl6pPr marL="3062356" indent="-611256" defTabSz="584200">
        <a:spcBef>
          <a:spcPts val="2000"/>
        </a:spcBef>
        <a:buSzPct val="90000"/>
        <a:buChar char="•"/>
        <a:defRPr sz="4100">
          <a:latin typeface="+mn-lt"/>
          <a:ea typeface="+mn-ea"/>
          <a:cs typeface="+mn-cs"/>
          <a:sym typeface="Gill Sans"/>
        </a:defRPr>
      </a:lvl6pPr>
      <a:lvl7pPr marL="3417956" indent="-611256" defTabSz="584200">
        <a:spcBef>
          <a:spcPts val="2000"/>
        </a:spcBef>
        <a:buSzPct val="90000"/>
        <a:buChar char="•"/>
        <a:defRPr sz="4100">
          <a:latin typeface="+mn-lt"/>
          <a:ea typeface="+mn-ea"/>
          <a:cs typeface="+mn-cs"/>
          <a:sym typeface="Gill Sans"/>
        </a:defRPr>
      </a:lvl7pPr>
      <a:lvl8pPr marL="3773556" indent="-611256" defTabSz="584200">
        <a:spcBef>
          <a:spcPts val="2000"/>
        </a:spcBef>
        <a:buSzPct val="90000"/>
        <a:buChar char="•"/>
        <a:defRPr sz="4100">
          <a:latin typeface="+mn-lt"/>
          <a:ea typeface="+mn-ea"/>
          <a:cs typeface="+mn-cs"/>
          <a:sym typeface="Gill Sans"/>
        </a:defRPr>
      </a:lvl8pPr>
      <a:lvl9pPr marL="4129156" indent="-611256" defTabSz="584200">
        <a:spcBef>
          <a:spcPts val="2000"/>
        </a:spcBef>
        <a:buSzPct val="90000"/>
        <a:buChar char="•"/>
        <a:defRPr sz="41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http/www.qemu-project.org/.qemu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4199" y="2504380"/>
            <a:ext cx="11901839" cy="266609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b="1" dirty="0">
                <a:solidFill>
                  <a:srgbClr val="00502B"/>
                </a:solidFill>
              </a:rPr>
              <a:t>Soteria</a:t>
            </a:r>
            <a:endParaRPr sz="8400" b="1" dirty="0">
              <a:solidFill>
                <a:srgbClr val="00502B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rgbClr val="002E7A"/>
                </a:solidFill>
              </a:rPr>
              <a:t>The Secure Kernel</a:t>
            </a:r>
            <a:endParaRPr sz="4800" b="1" i="1" dirty="0">
              <a:solidFill>
                <a:srgbClr val="002E7A"/>
              </a:solidFill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167702" y="6046917"/>
            <a:ext cx="10464800" cy="1333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200" dirty="0"/>
              <a:t>Haley Whitman &amp; Andrew Hill</a:t>
            </a:r>
            <a:endParaRPr sz="4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General Architecture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7578" y="4213258"/>
            <a:ext cx="5715000" cy="3795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MAIN OS KERNEL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Hardware Interactions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Resource Allocation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sym typeface="Gill Sans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sym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5253" y="6443745"/>
            <a:ext cx="4819650" cy="1949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SOTERIA   KERNEL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Access Control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Authentication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722" y="2143333"/>
            <a:ext cx="1300480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BIOS starts up, system is capable of multi-level boot. Main OS kernel is initialized, Soteria soon after.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UnicodeMS"/>
              <a:ea typeface="ArialUnicodeMS"/>
              <a:cs typeface="ArialUnicodeMS"/>
              <a:sym typeface="ArialUnicodeMS"/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6482678" y="6106670"/>
            <a:ext cx="502919" cy="674150"/>
          </a:xfrm>
          <a:prstGeom prst="upDownArrow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8687" y="4951444"/>
            <a:ext cx="399108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UnicodeMS"/>
              <a:ea typeface="ArialUnicodeMS"/>
              <a:cs typeface="ArialUnicodeMS"/>
              <a:sym typeface="ArialUnicodeMS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Soteria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3525520"/>
            <a:ext cx="12192000" cy="7137400"/>
          </a:xfrm>
        </p:spPr>
        <p:txBody>
          <a:bodyPr/>
          <a:lstStyle/>
          <a:p>
            <a:r>
              <a:rPr lang="en-US" dirty="0"/>
              <a:t>Small in scale</a:t>
            </a:r>
          </a:p>
          <a:p>
            <a:r>
              <a:rPr lang="en-US" dirty="0"/>
              <a:t>Separated from the main kernel driving the OS</a:t>
            </a:r>
          </a:p>
          <a:p>
            <a:r>
              <a:rPr lang="en-US" dirty="0"/>
              <a:t>Complete coverage of all accesses from the OS kernel</a:t>
            </a:r>
          </a:p>
        </p:txBody>
      </p:sp>
    </p:spTree>
    <p:extLst>
      <p:ext uri="{BB962C8B-B14F-4D97-AF65-F5344CB8AC3E}">
        <p14:creationId xmlns:p14="http://schemas.microsoft.com/office/powerpoint/2010/main" val="33125924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dirty="0"/>
              <a:t>We need to create two things: </a:t>
            </a:r>
          </a:p>
          <a:p>
            <a:pPr marL="1060450" indent="-742950">
              <a:buFont typeface="+mj-lt"/>
              <a:buAutoNum type="arabicPeriod"/>
            </a:pPr>
            <a:r>
              <a:rPr lang="en-US" dirty="0"/>
              <a:t>A main kernel running the file system and resources of small processes on the system.</a:t>
            </a:r>
          </a:p>
          <a:p>
            <a:pPr marL="1060450" indent="-742950">
              <a:buFont typeface="+mj-lt"/>
              <a:buAutoNum type="arabicPeriod"/>
            </a:pPr>
            <a:r>
              <a:rPr lang="en-US" dirty="0"/>
              <a:t>A security kernel, running separately implementing a resource monitor and other authentication methods which will be used by the main kernel.</a:t>
            </a:r>
          </a:p>
          <a:p>
            <a:pPr marL="317500" indent="0">
              <a:buNone/>
            </a:pPr>
            <a:r>
              <a:rPr lang="en-US" dirty="0"/>
              <a:t>The main kernel will be very minimal, the focus is on the security kernel and the interactions between the two kernels.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166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created a main kernel that can be loaded with </a:t>
            </a:r>
            <a:r>
              <a:rPr lang="en-US" dirty="0">
                <a:hlinkClick r:id="rId2"/>
              </a:rPr>
              <a:t>QEMU</a:t>
            </a:r>
            <a:r>
              <a:rPr lang="en-US" dirty="0"/>
              <a:t> and supports simple input/output with the keyboard.</a:t>
            </a:r>
          </a:p>
          <a:p>
            <a:pPr marL="317500" indent="0">
              <a:buNone/>
            </a:pPr>
            <a:r>
              <a:rPr lang="en-US" dirty="0"/>
              <a:t>Next Steps for coding and documentation:</a:t>
            </a:r>
          </a:p>
          <a:p>
            <a:r>
              <a:rPr lang="en-US" dirty="0"/>
              <a:t>Load two kernels, and begin simple interactions between the two.</a:t>
            </a:r>
          </a:p>
          <a:p>
            <a:r>
              <a:rPr lang="en-US" dirty="0"/>
              <a:t>Create a file system on the main kernel.</a:t>
            </a:r>
          </a:p>
          <a:p>
            <a:r>
              <a:rPr lang="en-US" dirty="0"/>
              <a:t>Implement a reference monitor concept on the security kernel</a:t>
            </a:r>
          </a:p>
        </p:txBody>
      </p:sp>
    </p:spTree>
    <p:extLst>
      <p:ext uri="{BB962C8B-B14F-4D97-AF65-F5344CB8AC3E}">
        <p14:creationId xmlns:p14="http://schemas.microsoft.com/office/powerpoint/2010/main" val="1242908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9" y="1634868"/>
            <a:ext cx="6354062" cy="7430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32" y="1634868"/>
            <a:ext cx="2467319" cy="1800476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057016" y="1634868"/>
            <a:ext cx="5541384" cy="7306534"/>
          </a:xfrm>
        </p:spPr>
        <p:txBody>
          <a:bodyPr/>
          <a:lstStyle/>
          <a:p>
            <a:pPr marL="317500" indent="0">
              <a:buNone/>
            </a:pPr>
            <a:r>
              <a:rPr lang="en-US" sz="2800" dirty="0"/>
              <a:t>These are the current assembly an linker files that are used in initializing the kernel. Kernel running is shown below.</a:t>
            </a:r>
          </a:p>
          <a:p>
            <a:pPr marL="317500" indent="0">
              <a:buNone/>
            </a:pPr>
            <a:r>
              <a:rPr lang="en-US" sz="2800" dirty="0"/>
              <a:t>Corresponding </a:t>
            </a:r>
            <a:r>
              <a:rPr lang="en-US" sz="2800" dirty="0" err="1"/>
              <a:t>kmain.c</a:t>
            </a:r>
            <a:r>
              <a:rPr lang="en-US" sz="2800" dirty="0"/>
              <a:t> file not shown.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24" y="4491028"/>
            <a:ext cx="5862168" cy="44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679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UnicodeMS"/>
            <a:ea typeface="ArialUnicodeMS"/>
            <a:cs typeface="ArialUnicodeMS"/>
            <a:sym typeface="ArialUnicode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UnicodeMS"/>
            <a:ea typeface="ArialUnicodeMS"/>
            <a:cs typeface="ArialUnicodeMS"/>
            <a:sym typeface="ArialUnicode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228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ArialUnicodeMS</vt:lpstr>
      <vt:lpstr>Gill Sans</vt:lpstr>
      <vt:lpstr>Gill Sans Light</vt:lpstr>
      <vt:lpstr>Lucida Grande</vt:lpstr>
      <vt:lpstr>White</vt:lpstr>
      <vt:lpstr>Soteria The Secure Kernel</vt:lpstr>
      <vt:lpstr>General Architecture</vt:lpstr>
      <vt:lpstr>Soteria</vt:lpstr>
      <vt:lpstr>Deliverables</vt:lpstr>
      <vt:lpstr>What we have so far</vt:lpstr>
      <vt:lpstr>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415:  Operating Systems Introduction</dc:title>
  <dc:creator>Haley Whitman</dc:creator>
  <cp:lastModifiedBy>Haley Whitman</cp:lastModifiedBy>
  <cp:revision>15</cp:revision>
  <dcterms:modified xsi:type="dcterms:W3CDTF">2017-02-09T08:39:36Z</dcterms:modified>
</cp:coreProperties>
</file>