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8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0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2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1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0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7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2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74CE-98E0-4FB6-A43E-DB882FFF0EE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2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74CE-98E0-4FB6-A43E-DB882FFF0EE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33A8D-61DE-49B9-9DFD-A0CCB6076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7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pal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Hour of Code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Python: Mad Libs</a:t>
            </a:r>
          </a:p>
          <a:p>
            <a:r>
              <a:rPr lang="en-US" dirty="0"/>
              <a:t>Whitworth University</a:t>
            </a:r>
          </a:p>
        </p:txBody>
      </p:sp>
      <p:pic>
        <p:nvPicPr>
          <p:cNvPr id="1027" name="Picture 3" descr="http://www.freakingnews.com/pictures/12000/MadLibs-Survey--12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3" y="885042"/>
            <a:ext cx="2642419" cy="422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093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list story files from a file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choosestory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madlibs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'madlibs.txt'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files = </a:t>
            </a:r>
            <a:r>
              <a:rPr lang="en-US" dirty="0" err="1">
                <a:latin typeface="Consolas" panose="020B0609020204030204" pitchFamily="49" charset="0"/>
              </a:rPr>
              <a:t>madlibs.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readlines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i, f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enumerate</a:t>
            </a:r>
            <a:r>
              <a:rPr lang="en-US" dirty="0">
                <a:latin typeface="Consolas" panose="020B0609020204030204" pitchFamily="49" charset="0"/>
              </a:rPr>
              <a:t>(files):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(i+1) +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': '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f.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strip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'choose a file number: 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madlibs.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files[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(c)-1].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strip</a:t>
            </a:r>
            <a:r>
              <a:rPr lang="en-US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'welcome to mad libs'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name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'what is your name? 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'let\'s make a story, '</a:t>
            </a:r>
            <a:r>
              <a:rPr lang="en-US" dirty="0">
                <a:latin typeface="Consolas" panose="020B0609020204030204" pitchFamily="49" charset="0"/>
              </a:rPr>
              <a:t> + name)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story = </a:t>
            </a:r>
            <a:r>
              <a:rPr lang="en-US" dirty="0" err="1">
                <a:latin typeface="Consolas" panose="020B0609020204030204" pitchFamily="49" charset="0"/>
              </a:rPr>
              <a:t>choosestory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'let\'s start '</a:t>
            </a:r>
            <a:r>
              <a:rPr lang="en-US" dirty="0">
                <a:latin typeface="Consolas" panose="020B0609020204030204" pitchFamily="49" charset="0"/>
              </a:rPr>
              <a:t> + story)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6273" y="1825625"/>
            <a:ext cx="2451279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vacation.txt</a:t>
            </a:r>
          </a:p>
          <a:p>
            <a:r>
              <a:rPr lang="en-US" sz="2000" dirty="0"/>
              <a:t>romeoandjuliet.txt</a:t>
            </a:r>
          </a:p>
          <a:p>
            <a:r>
              <a:rPr lang="en-US" sz="2000" dirty="0"/>
              <a:t>letterfromcamp.txt</a:t>
            </a:r>
          </a:p>
        </p:txBody>
      </p:sp>
    </p:spTree>
    <p:extLst>
      <p:ext uri="{BB962C8B-B14F-4D97-AF65-F5344CB8AC3E}">
        <p14:creationId xmlns:p14="http://schemas.microsoft.com/office/powerpoint/2010/main" val="244609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read the entire story, so we can find phrases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readstory</a:t>
            </a:r>
            <a:r>
              <a:rPr lang="en-US" dirty="0">
                <a:latin typeface="Consolas" panose="020B0609020204030204" pitchFamily="49" charset="0"/>
              </a:rPr>
              <a:t>(s):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latin typeface="Consolas" panose="020B0609020204030204" pitchFamily="49" charset="0"/>
              </a:rPr>
              <a:t>(s)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story = </a:t>
            </a:r>
            <a:r>
              <a:rPr lang="en-US" dirty="0" err="1">
                <a:latin typeface="Consolas" panose="020B0609020204030204" pitchFamily="49" charset="0"/>
              </a:rPr>
              <a:t>f.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read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f.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story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'welcome to mad libs'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name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'what is your name? 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'let\'s make a story, '</a:t>
            </a:r>
            <a:r>
              <a:rPr lang="en-US" dirty="0">
                <a:latin typeface="Consolas" panose="020B0609020204030204" pitchFamily="49" charset="0"/>
              </a:rPr>
              <a:t> + name)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storyname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choosestory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'let\'s start '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storyname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story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readstory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storyname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027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– find the phrases inside &lt;XXX&gt;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read the story, that has a lot of phrases inside &lt;&gt;’s</a:t>
            </a:r>
          </a:p>
          <a:p>
            <a:r>
              <a:rPr lang="en-US" dirty="0"/>
              <a:t>We want to find those</a:t>
            </a:r>
          </a:p>
          <a:p>
            <a:endParaRPr lang="en-US" dirty="0"/>
          </a:p>
          <a:p>
            <a:r>
              <a:rPr lang="en-US" dirty="0"/>
              <a:t>Regular Expressions find patterns inside strings</a:t>
            </a:r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2"/>
              </a:rPr>
              <a:t>http://www.regexpal.com/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365936"/>
            <a:ext cx="10515599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A vacation is when you take a trip to some </a:t>
            </a:r>
            <a:r>
              <a:rPr lang="en-US" sz="1600" dirty="0">
                <a:solidFill>
                  <a:srgbClr val="C00000"/>
                </a:solidFill>
              </a:rPr>
              <a:t>&lt;adjective&gt;</a:t>
            </a:r>
            <a:r>
              <a:rPr lang="en-US" sz="1600" dirty="0"/>
              <a:t> place with your </a:t>
            </a:r>
            <a:r>
              <a:rPr lang="en-US" sz="1600" dirty="0">
                <a:solidFill>
                  <a:srgbClr val="C00000"/>
                </a:solidFill>
              </a:rPr>
              <a:t>&lt;adjective&gt;</a:t>
            </a:r>
            <a:r>
              <a:rPr lang="en-US" sz="1600" dirty="0"/>
              <a:t> family. Usually you go to some place that is near a/an </a:t>
            </a:r>
            <a:r>
              <a:rPr lang="en-US" sz="1600" dirty="0">
                <a:solidFill>
                  <a:srgbClr val="C00000"/>
                </a:solidFill>
              </a:rPr>
              <a:t>&lt;noun&gt;</a:t>
            </a:r>
            <a:r>
              <a:rPr lang="en-US" sz="1600" dirty="0"/>
              <a:t> or up on a/an </a:t>
            </a:r>
            <a:r>
              <a:rPr lang="en-US" sz="1600" dirty="0">
                <a:solidFill>
                  <a:srgbClr val="C00000"/>
                </a:solidFill>
              </a:rPr>
              <a:t>&lt;noun&gt;.</a:t>
            </a:r>
            <a:r>
              <a:rPr lang="en-US" sz="1600" dirty="0"/>
              <a:t> A good vacation place is one where you can ride </a:t>
            </a:r>
            <a:r>
              <a:rPr lang="en-US" sz="1600" dirty="0">
                <a:solidFill>
                  <a:srgbClr val="C00000"/>
                </a:solidFill>
              </a:rPr>
              <a:t>&lt;plural noun&gt;</a:t>
            </a:r>
            <a:r>
              <a:rPr lang="en-US" sz="1600" dirty="0"/>
              <a:t> or play </a:t>
            </a:r>
            <a:r>
              <a:rPr lang="en-US" sz="1600" dirty="0">
                <a:solidFill>
                  <a:srgbClr val="C00000"/>
                </a:solidFill>
              </a:rPr>
              <a:t>&lt;game&gt;</a:t>
            </a:r>
            <a:r>
              <a:rPr lang="en-US" sz="1600" dirty="0"/>
              <a:t> or go hunting for </a:t>
            </a:r>
            <a:r>
              <a:rPr lang="en-US" sz="1600" dirty="0">
                <a:solidFill>
                  <a:srgbClr val="C00000"/>
                </a:solidFill>
              </a:rPr>
              <a:t>&lt;plural noun&gt;</a:t>
            </a:r>
            <a:r>
              <a:rPr lang="en-US" sz="1600" dirty="0"/>
              <a:t>. I like to spend my time </a:t>
            </a:r>
            <a:r>
              <a:rPr lang="en-US" sz="1600" dirty="0">
                <a:solidFill>
                  <a:srgbClr val="C00000"/>
                </a:solidFill>
              </a:rPr>
              <a:t>&lt;verb ending in "</a:t>
            </a:r>
            <a:r>
              <a:rPr lang="en-US" sz="1600" dirty="0" err="1">
                <a:solidFill>
                  <a:srgbClr val="C00000"/>
                </a:solidFill>
              </a:rPr>
              <a:t>ing</a:t>
            </a:r>
            <a:r>
              <a:rPr lang="en-US" sz="1600" dirty="0">
                <a:solidFill>
                  <a:srgbClr val="C00000"/>
                </a:solidFill>
              </a:rPr>
              <a:t>"&gt;</a:t>
            </a:r>
            <a:r>
              <a:rPr lang="en-US" sz="1600" dirty="0"/>
              <a:t> or </a:t>
            </a:r>
            <a:r>
              <a:rPr lang="en-US" sz="1600" dirty="0">
                <a:solidFill>
                  <a:srgbClr val="C00000"/>
                </a:solidFill>
              </a:rPr>
              <a:t>&lt;verb ending in "</a:t>
            </a:r>
            <a:r>
              <a:rPr lang="en-US" sz="1600" dirty="0" err="1">
                <a:solidFill>
                  <a:srgbClr val="C00000"/>
                </a:solidFill>
              </a:rPr>
              <a:t>ing</a:t>
            </a:r>
            <a:r>
              <a:rPr lang="en-US" sz="1600" dirty="0">
                <a:solidFill>
                  <a:srgbClr val="C00000"/>
                </a:solidFill>
              </a:rPr>
              <a:t>"&gt;</a:t>
            </a:r>
            <a:r>
              <a:rPr lang="en-US" sz="1600" dirty="0"/>
              <a:t>. When parents go on a vacation, they spend their time eating three </a:t>
            </a:r>
            <a:r>
              <a:rPr lang="en-US" sz="1600" dirty="0">
                <a:solidFill>
                  <a:srgbClr val="C00000"/>
                </a:solidFill>
              </a:rPr>
              <a:t>&lt;plural noun&gt;</a:t>
            </a:r>
            <a:r>
              <a:rPr lang="en-US" sz="1600" dirty="0"/>
              <a:t> a day, and fathers play golf, and mothers sit around </a:t>
            </a:r>
            <a:r>
              <a:rPr lang="en-US" sz="1600" dirty="0">
                <a:solidFill>
                  <a:srgbClr val="C00000"/>
                </a:solidFill>
              </a:rPr>
              <a:t>&lt;verb ending in "</a:t>
            </a:r>
            <a:r>
              <a:rPr lang="en-US" sz="1600" dirty="0" err="1">
                <a:solidFill>
                  <a:srgbClr val="C00000"/>
                </a:solidFill>
              </a:rPr>
              <a:t>ing</a:t>
            </a:r>
            <a:r>
              <a:rPr lang="en-US" sz="1600" dirty="0">
                <a:solidFill>
                  <a:srgbClr val="C00000"/>
                </a:solidFill>
              </a:rPr>
              <a:t>"&gt;</a:t>
            </a:r>
            <a:r>
              <a:rPr lang="en-US" sz="1600" dirty="0"/>
              <a:t>. Last summer, my little brother fell in a/an </a:t>
            </a:r>
            <a:r>
              <a:rPr lang="en-US" sz="1600" dirty="0">
                <a:solidFill>
                  <a:srgbClr val="C00000"/>
                </a:solidFill>
              </a:rPr>
              <a:t>&lt;noun&gt;</a:t>
            </a:r>
            <a:r>
              <a:rPr lang="en-US" sz="1600" dirty="0"/>
              <a:t> and got poison </a:t>
            </a:r>
            <a:r>
              <a:rPr lang="en-US" sz="1600" dirty="0">
                <a:solidFill>
                  <a:srgbClr val="C00000"/>
                </a:solidFill>
              </a:rPr>
              <a:t>&lt;plant&gt;</a:t>
            </a:r>
            <a:r>
              <a:rPr lang="en-US" sz="1600" dirty="0"/>
              <a:t> all over his </a:t>
            </a:r>
            <a:r>
              <a:rPr lang="en-US" sz="1600" dirty="0">
                <a:solidFill>
                  <a:srgbClr val="C00000"/>
                </a:solidFill>
              </a:rPr>
              <a:t>&lt;part of the body&gt;</a:t>
            </a:r>
            <a:r>
              <a:rPr lang="en-US" sz="1600" dirty="0"/>
              <a:t>. My family is going to go to (the) </a:t>
            </a:r>
            <a:r>
              <a:rPr lang="en-US" sz="1600" dirty="0">
                <a:solidFill>
                  <a:srgbClr val="C00000"/>
                </a:solidFill>
              </a:rPr>
              <a:t>&lt;a place&gt;</a:t>
            </a:r>
            <a:r>
              <a:rPr lang="en-US" sz="1600" dirty="0"/>
              <a:t>, and I will practice </a:t>
            </a:r>
            <a:r>
              <a:rPr lang="en-US" sz="1600" dirty="0">
                <a:solidFill>
                  <a:srgbClr val="C00000"/>
                </a:solidFill>
              </a:rPr>
              <a:t>&lt;verb ending in "</a:t>
            </a:r>
            <a:r>
              <a:rPr lang="en-US" sz="1600" dirty="0" err="1">
                <a:solidFill>
                  <a:srgbClr val="C00000"/>
                </a:solidFill>
              </a:rPr>
              <a:t>ing</a:t>
            </a:r>
            <a:r>
              <a:rPr lang="en-US" sz="1600" dirty="0">
                <a:solidFill>
                  <a:srgbClr val="C00000"/>
                </a:solidFill>
              </a:rPr>
              <a:t>"&gt;</a:t>
            </a:r>
            <a:r>
              <a:rPr lang="en-US" sz="1600" dirty="0"/>
              <a:t>. Parents need vacations more than kids because parents are always very </a:t>
            </a:r>
            <a:r>
              <a:rPr lang="en-US" sz="1600" dirty="0">
                <a:solidFill>
                  <a:srgbClr val="C00000"/>
                </a:solidFill>
              </a:rPr>
              <a:t>&lt;adjective&gt;</a:t>
            </a:r>
            <a:r>
              <a:rPr lang="en-US" sz="1600" dirty="0"/>
              <a:t> and because they have to work </a:t>
            </a:r>
            <a:r>
              <a:rPr lang="en-US" sz="1600" dirty="0">
                <a:solidFill>
                  <a:srgbClr val="C00000"/>
                </a:solidFill>
              </a:rPr>
              <a:t>&lt;number&gt;</a:t>
            </a:r>
            <a:r>
              <a:rPr lang="en-US" sz="1600" dirty="0"/>
              <a:t> hours every day all year making enough </a:t>
            </a:r>
            <a:r>
              <a:rPr lang="en-US" sz="1600" dirty="0">
                <a:solidFill>
                  <a:srgbClr val="C00000"/>
                </a:solidFill>
              </a:rPr>
              <a:t>&lt;plural noun&gt;</a:t>
            </a:r>
            <a:r>
              <a:rPr lang="en-US" sz="1600" dirty="0"/>
              <a:t> to pay for the vacation.</a:t>
            </a:r>
          </a:p>
        </p:txBody>
      </p:sp>
    </p:spTree>
    <p:extLst>
      <p:ext uri="{BB962C8B-B14F-4D97-AF65-F5344CB8AC3E}">
        <p14:creationId xmlns:p14="http://schemas.microsoft.com/office/powerpoint/2010/main" val="216582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let’s list the phrases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latin typeface="Consolas" panose="020B0609020204030204" pitchFamily="49" charset="0"/>
              </a:rPr>
              <a:t> re</a:t>
            </a: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getresponses</a:t>
            </a:r>
            <a:r>
              <a:rPr lang="en-US" sz="2000" dirty="0">
                <a:latin typeface="Consolas" panose="020B0609020204030204" pitchFamily="49" charset="0"/>
              </a:rPr>
              <a:t>(story):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prog = </a:t>
            </a:r>
            <a:r>
              <a:rPr lang="en-US" sz="2000" dirty="0" err="1">
                <a:latin typeface="Consolas" panose="020B0609020204030204" pitchFamily="49" charset="0"/>
              </a:rPr>
              <a:t>re.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compile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'&lt;.*?&gt;'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 = </a:t>
            </a:r>
            <a:r>
              <a:rPr lang="en-US" sz="2000" dirty="0" err="1">
                <a:latin typeface="Consolas" panose="020B0609020204030204" pitchFamily="49" charset="0"/>
              </a:rPr>
              <a:t>prog.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search</a:t>
            </a:r>
            <a:r>
              <a:rPr lang="en-US" sz="2000" dirty="0">
                <a:latin typeface="Consolas" panose="020B0609020204030204" pitchFamily="49" charset="0"/>
              </a:rPr>
              <a:t>(story)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 m !=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m.string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m.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start</a:t>
            </a:r>
            <a:r>
              <a:rPr lang="en-US" sz="2000" dirty="0">
                <a:latin typeface="Consolas" panose="020B0609020204030204" pitchFamily="49" charset="0"/>
              </a:rPr>
              <a:t>()+1:m.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r>
              <a:rPr lang="en-US" sz="2000" dirty="0">
                <a:latin typeface="Consolas" panose="020B0609020204030204" pitchFamily="49" charset="0"/>
              </a:rPr>
              <a:t>()-1])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m = </a:t>
            </a:r>
            <a:r>
              <a:rPr lang="en-US" sz="2000" dirty="0" err="1">
                <a:latin typeface="Consolas" panose="020B0609020204030204" pitchFamily="49" charset="0"/>
              </a:rPr>
              <a:t>prog.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search</a:t>
            </a:r>
            <a:r>
              <a:rPr lang="en-US" sz="2000" dirty="0">
                <a:latin typeface="Consolas" panose="020B0609020204030204" pitchFamily="49" charset="0"/>
              </a:rPr>
              <a:t>(story, </a:t>
            </a:r>
            <a:r>
              <a:rPr lang="en-US" sz="2000" dirty="0" err="1">
                <a:latin typeface="Consolas" panose="020B0609020204030204" pitchFamily="49" charset="0"/>
              </a:rPr>
              <a:t>m.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r>
              <a:rPr lang="en-US" sz="20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'welcome to mad libs'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name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'what is your name? '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print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'let\'s make a story, '</a:t>
            </a:r>
            <a:r>
              <a:rPr lang="en-US" sz="2000" dirty="0">
                <a:latin typeface="Consolas" panose="020B0609020204030204" pitchFamily="49" charset="0"/>
              </a:rPr>
              <a:t> + name)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storyname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choosestory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'let\'s start '</a:t>
            </a:r>
            <a:r>
              <a:rPr lang="en-US" sz="2000" dirty="0">
                <a:latin typeface="Consolas" panose="020B0609020204030204" pitchFamily="49" charset="0"/>
              </a:rPr>
              <a:t> + </a:t>
            </a:r>
            <a:r>
              <a:rPr lang="en-US" sz="2000" dirty="0" err="1">
                <a:latin typeface="Consolas" panose="020B0609020204030204" pitchFamily="49" charset="0"/>
              </a:rPr>
              <a:t>storyname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story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readstory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storyname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getresponses</a:t>
            </a:r>
            <a:r>
              <a:rPr lang="en-US" sz="2000" dirty="0">
                <a:latin typeface="Consolas" panose="020B0609020204030204" pitchFamily="49" charset="0"/>
              </a:rPr>
              <a:t>(story)</a:t>
            </a:r>
          </a:p>
        </p:txBody>
      </p:sp>
    </p:spTree>
    <p:extLst>
      <p:ext uri="{BB962C8B-B14F-4D97-AF65-F5344CB8AC3E}">
        <p14:creationId xmlns:p14="http://schemas.microsoft.com/office/powerpoint/2010/main" val="3620630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need to collect the user’s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Python as a list that can contain many values</a:t>
            </a:r>
          </a:p>
          <a:p>
            <a:r>
              <a:rPr lang="en-US" dirty="0"/>
              <a:t>We can change </a:t>
            </a:r>
            <a:r>
              <a:rPr lang="en-US" dirty="0" err="1"/>
              <a:t>getresponses</a:t>
            </a:r>
            <a:r>
              <a:rPr lang="en-US" dirty="0"/>
              <a:t>() to holds the user’s values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getresponses</a:t>
            </a:r>
            <a:r>
              <a:rPr lang="en-US" dirty="0">
                <a:latin typeface="Consolas" panose="020B0609020204030204" pitchFamily="49" charset="0"/>
              </a:rPr>
              <a:t>(story):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prog = </a:t>
            </a:r>
            <a:r>
              <a:rPr lang="en-US" dirty="0" err="1">
                <a:latin typeface="Consolas" panose="020B0609020204030204" pitchFamily="49" charset="0"/>
              </a:rPr>
              <a:t>re.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compile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'&lt;.*?&gt;'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m = </a:t>
            </a:r>
            <a:r>
              <a:rPr lang="en-US" dirty="0" err="1">
                <a:latin typeface="Consolas" panose="020B0609020204030204" pitchFamily="49" charset="0"/>
              </a:rPr>
              <a:t>prog.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search</a:t>
            </a:r>
            <a:r>
              <a:rPr lang="en-US" dirty="0">
                <a:latin typeface="Consolas" panose="020B0609020204030204" pitchFamily="49" charset="0"/>
              </a:rPr>
              <a:t>(story)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m !=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rs.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m.string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m.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latin typeface="Consolas" panose="020B0609020204030204" pitchFamily="49" charset="0"/>
              </a:rPr>
              <a:t>()+1:m.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</a:rPr>
              <a:t>()-1] +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': '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m = </a:t>
            </a:r>
            <a:r>
              <a:rPr lang="en-US" dirty="0" err="1">
                <a:latin typeface="Consolas" panose="020B0609020204030204" pitchFamily="49" charset="0"/>
              </a:rPr>
              <a:t>prog.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search</a:t>
            </a:r>
            <a:r>
              <a:rPr lang="en-US" dirty="0">
                <a:latin typeface="Consolas" panose="020B0609020204030204" pitchFamily="49" charset="0"/>
              </a:rPr>
              <a:t>(story, </a:t>
            </a:r>
            <a:r>
              <a:rPr lang="en-US" dirty="0" err="1">
                <a:latin typeface="Consolas" panose="020B0609020204030204" pitchFamily="49" charset="0"/>
              </a:rPr>
              <a:t>m.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2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we have all the inputs. Let’s show the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tellstory</a:t>
            </a:r>
            <a:r>
              <a:rPr lang="en-US" dirty="0">
                <a:latin typeface="Consolas" panose="020B0609020204030204" pitchFamily="49" charset="0"/>
              </a:rPr>
              <a:t>(story, responses):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prog = </a:t>
            </a:r>
            <a:r>
              <a:rPr lang="en-US" dirty="0" err="1">
                <a:latin typeface="Consolas" panose="020B0609020204030204" pitchFamily="49" charset="0"/>
              </a:rPr>
              <a:t>re.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compile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'&lt;.*?&gt;'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last =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 =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m = </a:t>
            </a:r>
            <a:r>
              <a:rPr lang="en-US" dirty="0" err="1">
                <a:latin typeface="Consolas" panose="020B0609020204030204" pitchFamily="49" charset="0"/>
              </a:rPr>
              <a:t>prog.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search</a:t>
            </a:r>
            <a:r>
              <a:rPr lang="en-US" dirty="0">
                <a:latin typeface="Consolas" panose="020B0609020204030204" pitchFamily="49" charset="0"/>
              </a:rPr>
              <a:t>(story)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m !=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(story[</a:t>
            </a:r>
            <a:r>
              <a:rPr lang="en-US" dirty="0" err="1">
                <a:latin typeface="Consolas" panose="020B0609020204030204" pitchFamily="49" charset="0"/>
              </a:rPr>
              <a:t>last:m.start</a:t>
            </a:r>
            <a:r>
              <a:rPr lang="en-US" dirty="0">
                <a:latin typeface="Consolas" panose="020B0609020204030204" pitchFamily="49" charset="0"/>
              </a:rPr>
              <a:t>()-1], end=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 '</a:t>
            </a:r>
            <a:r>
              <a:rPr lang="en-US" dirty="0">
                <a:latin typeface="Consolas" panose="020B0609020204030204" pitchFamily="49" charset="0"/>
              </a:rPr>
              <a:t>+responses[r]+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 '</a:t>
            </a:r>
            <a:r>
              <a:rPr lang="en-US" dirty="0">
                <a:latin typeface="Consolas" panose="020B0609020204030204" pitchFamily="49" charset="0"/>
              </a:rPr>
              <a:t>, end=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r=r+1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last = </a:t>
            </a:r>
            <a:r>
              <a:rPr lang="en-US" dirty="0" err="1">
                <a:latin typeface="Consolas" panose="020B0609020204030204" pitchFamily="49" charset="0"/>
              </a:rPr>
              <a:t>m.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</a:rPr>
              <a:t>() + 1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m = </a:t>
            </a:r>
            <a:r>
              <a:rPr lang="en-US" dirty="0" err="1">
                <a:latin typeface="Consolas" panose="020B0609020204030204" pitchFamily="49" charset="0"/>
              </a:rPr>
              <a:t>prog.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search</a:t>
            </a:r>
            <a:r>
              <a:rPr lang="en-US" dirty="0">
                <a:latin typeface="Consolas" panose="020B0609020204030204" pitchFamily="49" charset="0"/>
              </a:rPr>
              <a:t>(story, </a:t>
            </a:r>
            <a:r>
              <a:rPr lang="en-US" dirty="0" err="1">
                <a:latin typeface="Consolas" panose="020B0609020204030204" pitchFamily="49" charset="0"/>
              </a:rPr>
              <a:t>m.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print(story[last:])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38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we’re ready!</a:t>
            </a:r>
          </a:p>
        </p:txBody>
      </p:sp>
      <p:pic>
        <p:nvPicPr>
          <p:cNvPr id="7" name="Picture 3" descr="http://www.freakingnews.com/pictures/12000/MadLibs-Survey--12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3" y="1429522"/>
            <a:ext cx="3323689" cy="531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360" y="1394343"/>
            <a:ext cx="6874626" cy="518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3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Mad Libs – simple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story</a:t>
            </a:r>
          </a:p>
          <a:p>
            <a:pPr lvl="1"/>
            <a:r>
              <a:rPr lang="en-US" dirty="0"/>
              <a:t>Story will have &lt;blanks&gt; to fill in</a:t>
            </a:r>
          </a:p>
          <a:p>
            <a:pPr lvl="1"/>
            <a:r>
              <a:rPr lang="en-US" dirty="0"/>
              <a:t>Blanks are kinds of words/phrases</a:t>
            </a:r>
          </a:p>
          <a:p>
            <a:endParaRPr lang="en-US" dirty="0"/>
          </a:p>
          <a:p>
            <a:r>
              <a:rPr lang="en-US" dirty="0"/>
              <a:t>Ask the user to fill in each blank</a:t>
            </a:r>
          </a:p>
          <a:p>
            <a:r>
              <a:rPr lang="en-US" dirty="0"/>
              <a:t>Show the story with blanks filled in</a:t>
            </a:r>
          </a:p>
        </p:txBody>
      </p:sp>
      <p:pic>
        <p:nvPicPr>
          <p:cNvPr id="5" name="Picture 3" descr="http://www.freakingnews.com/pictures/12000/MadLibs-Survey--12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435" y="856906"/>
            <a:ext cx="3574366" cy="571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78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Mab Libs </a:t>
            </a:r>
            <a:r>
              <a:rPr lang="en-US" dirty="0"/>
              <a:t>– Our version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825625"/>
            <a:ext cx="4133045" cy="4351338"/>
          </a:xfrm>
        </p:spPr>
        <p:txBody>
          <a:bodyPr/>
          <a:lstStyle/>
          <a:p>
            <a:r>
              <a:rPr lang="en-US" dirty="0"/>
              <a:t>Choose a story</a:t>
            </a:r>
          </a:p>
          <a:p>
            <a:endParaRPr lang="en-US" dirty="0"/>
          </a:p>
          <a:p>
            <a:r>
              <a:rPr lang="en-US" dirty="0"/>
              <a:t>List all kinds of phrases</a:t>
            </a:r>
          </a:p>
          <a:p>
            <a:endParaRPr lang="en-US" dirty="0"/>
          </a:p>
          <a:p>
            <a:r>
              <a:rPr lang="en-US" dirty="0"/>
              <a:t>Show final story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360" y="1394343"/>
            <a:ext cx="6874626" cy="518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– simple scripting language</a:t>
            </a:r>
          </a:p>
          <a:p>
            <a:pPr lvl="1"/>
            <a:r>
              <a:rPr lang="en-US" dirty="0">
                <a:hlinkClick r:id="rId2"/>
              </a:rPr>
              <a:t>https://www.python.org/</a:t>
            </a:r>
            <a:r>
              <a:rPr lang="en-US" dirty="0"/>
              <a:t> </a:t>
            </a:r>
          </a:p>
          <a:p>
            <a:r>
              <a:rPr lang="en-US" dirty="0"/>
              <a:t>Available on all platforms (Windows, Mac, Linux, …)</a:t>
            </a:r>
          </a:p>
          <a:p>
            <a:r>
              <a:rPr lang="en-US" dirty="0"/>
              <a:t>Many editors – scripts are just text files, so even Notepad is an editor</a:t>
            </a:r>
          </a:p>
          <a:p>
            <a:r>
              <a:rPr lang="en-US" dirty="0"/>
              <a:t>Executed using the Python program</a:t>
            </a:r>
          </a:p>
          <a:p>
            <a:pPr lvl="1"/>
            <a:r>
              <a:rPr lang="en-US" dirty="0"/>
              <a:t>We’re using Python 3.5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60" y="365125"/>
            <a:ext cx="3682540" cy="10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2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Python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 any text editor</a:t>
            </a:r>
          </a:p>
          <a:p>
            <a:pPr lvl="1"/>
            <a:r>
              <a:rPr lang="en-US" dirty="0"/>
              <a:t>Notepad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/>
              <a:t>Sublime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IDLE</a:t>
            </a:r>
          </a:p>
          <a:p>
            <a:r>
              <a:rPr lang="en-US" dirty="0"/>
              <a:t>Type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print(‘hello world’)</a:t>
            </a:r>
          </a:p>
          <a:p>
            <a:r>
              <a:rPr lang="en-US" dirty="0"/>
              <a:t>Save the file as hello.py</a:t>
            </a:r>
          </a:p>
          <a:p>
            <a:pPr lvl="1"/>
            <a:r>
              <a:rPr lang="en-US" dirty="0" err="1"/>
              <a:t>py</a:t>
            </a:r>
            <a:r>
              <a:rPr lang="en-US" dirty="0"/>
              <a:t> is the extension generally for python scripts</a:t>
            </a:r>
          </a:p>
          <a:p>
            <a:r>
              <a:rPr lang="en-US" dirty="0"/>
              <a:t>Start command prompt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cd \your-directory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python hello.py</a:t>
            </a:r>
          </a:p>
        </p:txBody>
      </p:sp>
    </p:spTree>
    <p:extLst>
      <p:ext uri="{BB962C8B-B14F-4D97-AF65-F5344CB8AC3E}">
        <p14:creationId xmlns:p14="http://schemas.microsoft.com/office/powerpoint/2010/main" val="95252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print</a:t>
            </a:r>
            <a:r>
              <a:rPr lang="en-US" dirty="0"/>
              <a:t> outputs information</a:t>
            </a:r>
          </a:p>
          <a:p>
            <a:r>
              <a:rPr lang="en-US" dirty="0">
                <a:latin typeface="Consolas" panose="020B0609020204030204" pitchFamily="49" charset="0"/>
              </a:rPr>
              <a:t>input</a:t>
            </a:r>
            <a:r>
              <a:rPr lang="en-US" dirty="0"/>
              <a:t> gives the user a prompt, then gets their response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print('welcome to mad libs')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name = input('what is your name? ')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print ('let\'s make a story, ' + name)</a:t>
            </a:r>
          </a:p>
        </p:txBody>
      </p:sp>
    </p:spTree>
    <p:extLst>
      <p:ext uri="{BB962C8B-B14F-4D97-AF65-F5344CB8AC3E}">
        <p14:creationId xmlns:p14="http://schemas.microsoft.com/office/powerpoint/2010/main" val="410883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code a name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our game has some tasks</a:t>
            </a:r>
          </a:p>
          <a:p>
            <a:pPr lvl="1"/>
            <a:r>
              <a:rPr lang="en-US" dirty="0"/>
              <a:t>Get a story to use</a:t>
            </a:r>
          </a:p>
          <a:p>
            <a:pPr lvl="1"/>
            <a:r>
              <a:rPr lang="en-US" dirty="0"/>
              <a:t>Prompt the user for kinds of phrases</a:t>
            </a:r>
          </a:p>
          <a:p>
            <a:pPr lvl="1"/>
            <a:r>
              <a:rPr lang="en-US" dirty="0"/>
              <a:t>Show the story</a:t>
            </a:r>
          </a:p>
          <a:p>
            <a:pPr lvl="1"/>
            <a:endParaRPr lang="en-US" dirty="0"/>
          </a:p>
          <a:p>
            <a:r>
              <a:rPr lang="en-US" dirty="0"/>
              <a:t>It’s useful to be able to separate each of these into their own code</a:t>
            </a:r>
          </a:p>
          <a:p>
            <a:pPr lvl="1"/>
            <a:r>
              <a:rPr lang="en-US" dirty="0"/>
              <a:t>We call those functions</a:t>
            </a:r>
          </a:p>
        </p:txBody>
      </p:sp>
    </p:spTree>
    <p:extLst>
      <p:ext uri="{BB962C8B-B14F-4D97-AF65-F5344CB8AC3E}">
        <p14:creationId xmlns:p14="http://schemas.microsoft.com/office/powerpoint/2010/main" val="262246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first function – get a story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i="1" dirty="0" err="1">
                <a:solidFill>
                  <a:srgbClr val="FFC000"/>
                </a:solidFill>
                <a:latin typeface="Consolas" panose="020B0609020204030204" pitchFamily="49" charset="0"/>
              </a:rPr>
              <a:t>choosestory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we’ll read from a file later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'vacation.txt'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'welcome to mad libs'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name =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'what is your name? 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'let\'s make a story, '</a:t>
            </a:r>
            <a:r>
              <a:rPr lang="en-US" dirty="0">
                <a:latin typeface="Consolas" panose="020B0609020204030204" pitchFamily="49" charset="0"/>
              </a:rPr>
              <a:t> + name)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storyfile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i="1" dirty="0" err="1">
                <a:latin typeface="Consolas" panose="020B0609020204030204" pitchFamily="49" charset="0"/>
              </a:rPr>
              <a:t>choosestory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'the story file is: '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storyfile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591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store data in files, and Python allows us to read those files</a:t>
            </a:r>
          </a:p>
          <a:p>
            <a:r>
              <a:rPr lang="en-US" dirty="0"/>
              <a:t>We want to have story files, and we want a file that lists all possible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539629"/>
            <a:ext cx="2451279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vacation.txt</a:t>
            </a:r>
          </a:p>
          <a:p>
            <a:r>
              <a:rPr lang="en-US" sz="2000" dirty="0"/>
              <a:t>romeoandjuliet.txt</a:t>
            </a:r>
          </a:p>
          <a:p>
            <a:r>
              <a:rPr lang="en-US" sz="2000" dirty="0"/>
              <a:t>letterfromcamp.txt</a:t>
            </a:r>
          </a:p>
        </p:txBody>
      </p:sp>
      <p:sp>
        <p:nvSpPr>
          <p:cNvPr id="5" name="Rectangle 4"/>
          <p:cNvSpPr/>
          <p:nvPr/>
        </p:nvSpPr>
        <p:spPr>
          <a:xfrm>
            <a:off x="3679064" y="2747774"/>
            <a:ext cx="7674735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A vacation is when you take a trip to some </a:t>
            </a:r>
            <a:r>
              <a:rPr lang="en-US" sz="2000" dirty="0">
                <a:solidFill>
                  <a:srgbClr val="C00000"/>
                </a:solidFill>
              </a:rPr>
              <a:t>&lt;adjective&gt;</a:t>
            </a:r>
            <a:r>
              <a:rPr lang="en-US" sz="2000" dirty="0"/>
              <a:t> place with your </a:t>
            </a:r>
            <a:r>
              <a:rPr lang="en-US" sz="2000" dirty="0">
                <a:solidFill>
                  <a:srgbClr val="C00000"/>
                </a:solidFill>
              </a:rPr>
              <a:t>&lt;adjective&gt;</a:t>
            </a:r>
            <a:r>
              <a:rPr lang="en-US" sz="2000" dirty="0"/>
              <a:t> family. Usually you go to some place that is near a/an </a:t>
            </a:r>
            <a:r>
              <a:rPr lang="en-US" sz="2000" dirty="0">
                <a:solidFill>
                  <a:srgbClr val="C00000"/>
                </a:solidFill>
              </a:rPr>
              <a:t>&lt;noun&gt;</a:t>
            </a:r>
            <a:r>
              <a:rPr lang="en-US" sz="2000" dirty="0"/>
              <a:t> or up on a/an </a:t>
            </a:r>
            <a:r>
              <a:rPr lang="en-US" sz="2000" dirty="0">
                <a:solidFill>
                  <a:srgbClr val="C00000"/>
                </a:solidFill>
              </a:rPr>
              <a:t>&lt;noun&gt;.</a:t>
            </a:r>
            <a:r>
              <a:rPr lang="en-US" sz="2000" dirty="0"/>
              <a:t> A good vacation place is one where you can ride </a:t>
            </a:r>
            <a:r>
              <a:rPr lang="en-US" sz="2000" dirty="0">
                <a:solidFill>
                  <a:srgbClr val="C00000"/>
                </a:solidFill>
              </a:rPr>
              <a:t>&lt;plural noun&gt;</a:t>
            </a:r>
            <a:r>
              <a:rPr lang="en-US" sz="2000" dirty="0"/>
              <a:t> or play </a:t>
            </a:r>
            <a:r>
              <a:rPr lang="en-US" sz="2000" dirty="0">
                <a:solidFill>
                  <a:srgbClr val="C00000"/>
                </a:solidFill>
              </a:rPr>
              <a:t>&lt;game&gt;</a:t>
            </a:r>
            <a:r>
              <a:rPr lang="en-US" sz="2000" dirty="0"/>
              <a:t> or go hunting for </a:t>
            </a:r>
            <a:r>
              <a:rPr lang="en-US" sz="2000" dirty="0">
                <a:solidFill>
                  <a:srgbClr val="C00000"/>
                </a:solidFill>
              </a:rPr>
              <a:t>&lt;plural noun&gt;</a:t>
            </a:r>
            <a:r>
              <a:rPr lang="en-US" sz="2000" dirty="0"/>
              <a:t>. I like to spend my time </a:t>
            </a:r>
            <a:r>
              <a:rPr lang="en-US" sz="2000" dirty="0">
                <a:solidFill>
                  <a:srgbClr val="C00000"/>
                </a:solidFill>
              </a:rPr>
              <a:t>&lt;verb ending in "</a:t>
            </a:r>
            <a:r>
              <a:rPr lang="en-US" sz="2000" dirty="0" err="1">
                <a:solidFill>
                  <a:srgbClr val="C00000"/>
                </a:solidFill>
              </a:rPr>
              <a:t>ing</a:t>
            </a:r>
            <a:r>
              <a:rPr lang="en-US" sz="2000" dirty="0">
                <a:solidFill>
                  <a:srgbClr val="C00000"/>
                </a:solidFill>
              </a:rPr>
              <a:t>"&gt;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C00000"/>
                </a:solidFill>
              </a:rPr>
              <a:t>&lt;verb ending in "</a:t>
            </a:r>
            <a:r>
              <a:rPr lang="en-US" sz="2000" dirty="0" err="1">
                <a:solidFill>
                  <a:srgbClr val="C00000"/>
                </a:solidFill>
              </a:rPr>
              <a:t>ing</a:t>
            </a:r>
            <a:r>
              <a:rPr lang="en-US" sz="2000" dirty="0">
                <a:solidFill>
                  <a:srgbClr val="C00000"/>
                </a:solidFill>
              </a:rPr>
              <a:t>"&gt;</a:t>
            </a:r>
            <a:r>
              <a:rPr lang="en-US" sz="2000" dirty="0"/>
              <a:t>. When parents go on a vacation, they spend their time eating three </a:t>
            </a:r>
            <a:r>
              <a:rPr lang="en-US" sz="2000" dirty="0">
                <a:solidFill>
                  <a:srgbClr val="C00000"/>
                </a:solidFill>
              </a:rPr>
              <a:t>&lt;plural noun&gt;</a:t>
            </a:r>
            <a:r>
              <a:rPr lang="en-US" sz="2000" dirty="0"/>
              <a:t> a day, and fathers play golf, and mothers sit around </a:t>
            </a:r>
            <a:r>
              <a:rPr lang="en-US" sz="2000" dirty="0">
                <a:solidFill>
                  <a:srgbClr val="C00000"/>
                </a:solidFill>
              </a:rPr>
              <a:t>&lt;verb ending in "</a:t>
            </a:r>
            <a:r>
              <a:rPr lang="en-US" sz="2000" dirty="0" err="1">
                <a:solidFill>
                  <a:srgbClr val="C00000"/>
                </a:solidFill>
              </a:rPr>
              <a:t>ing</a:t>
            </a:r>
            <a:r>
              <a:rPr lang="en-US" sz="2000" dirty="0">
                <a:solidFill>
                  <a:srgbClr val="C00000"/>
                </a:solidFill>
              </a:rPr>
              <a:t>"&gt;</a:t>
            </a:r>
            <a:r>
              <a:rPr lang="en-US" sz="2000" dirty="0"/>
              <a:t>. Last summer, my little brother fell in a/an </a:t>
            </a:r>
            <a:r>
              <a:rPr lang="en-US" sz="2000" dirty="0">
                <a:solidFill>
                  <a:srgbClr val="C00000"/>
                </a:solidFill>
              </a:rPr>
              <a:t>&lt;noun&gt;</a:t>
            </a:r>
            <a:r>
              <a:rPr lang="en-US" sz="2000" dirty="0"/>
              <a:t> and got poison </a:t>
            </a:r>
            <a:r>
              <a:rPr lang="en-US" sz="2000" dirty="0">
                <a:solidFill>
                  <a:srgbClr val="C00000"/>
                </a:solidFill>
              </a:rPr>
              <a:t>&lt;plant&gt;</a:t>
            </a:r>
            <a:r>
              <a:rPr lang="en-US" sz="2000" dirty="0"/>
              <a:t> all over his </a:t>
            </a:r>
            <a:r>
              <a:rPr lang="en-US" sz="2000" dirty="0">
                <a:solidFill>
                  <a:srgbClr val="C00000"/>
                </a:solidFill>
              </a:rPr>
              <a:t>&lt;part of the body&gt;</a:t>
            </a:r>
            <a:r>
              <a:rPr lang="en-US" sz="2000" dirty="0"/>
              <a:t>. My family is going to go to (the) </a:t>
            </a:r>
            <a:r>
              <a:rPr lang="en-US" sz="2000" dirty="0">
                <a:solidFill>
                  <a:srgbClr val="C00000"/>
                </a:solidFill>
              </a:rPr>
              <a:t>&lt;a place&gt;</a:t>
            </a:r>
            <a:r>
              <a:rPr lang="en-US" sz="2000" dirty="0"/>
              <a:t>, and I will practice </a:t>
            </a:r>
            <a:r>
              <a:rPr lang="en-US" sz="2000" dirty="0">
                <a:solidFill>
                  <a:srgbClr val="C00000"/>
                </a:solidFill>
              </a:rPr>
              <a:t>&lt;verb ending in "</a:t>
            </a:r>
            <a:r>
              <a:rPr lang="en-US" sz="2000" dirty="0" err="1">
                <a:solidFill>
                  <a:srgbClr val="C00000"/>
                </a:solidFill>
              </a:rPr>
              <a:t>ing</a:t>
            </a:r>
            <a:r>
              <a:rPr lang="en-US" sz="2000" dirty="0">
                <a:solidFill>
                  <a:srgbClr val="C00000"/>
                </a:solidFill>
              </a:rPr>
              <a:t>"&gt;</a:t>
            </a:r>
            <a:r>
              <a:rPr lang="en-US" sz="2000" dirty="0"/>
              <a:t>. Parents need vacations more than kids because parents are always very </a:t>
            </a:r>
            <a:r>
              <a:rPr lang="en-US" sz="2000" dirty="0">
                <a:solidFill>
                  <a:srgbClr val="C00000"/>
                </a:solidFill>
              </a:rPr>
              <a:t>&lt;adjective&gt;</a:t>
            </a:r>
            <a:r>
              <a:rPr lang="en-US" sz="2000" dirty="0"/>
              <a:t> and because they have to work </a:t>
            </a:r>
            <a:r>
              <a:rPr lang="en-US" sz="2000" dirty="0">
                <a:solidFill>
                  <a:srgbClr val="C00000"/>
                </a:solidFill>
              </a:rPr>
              <a:t>&lt;number&gt;</a:t>
            </a:r>
            <a:r>
              <a:rPr lang="en-US" sz="2000" dirty="0"/>
              <a:t> hours every day all year making enough </a:t>
            </a:r>
            <a:r>
              <a:rPr lang="en-US" sz="2000" dirty="0">
                <a:solidFill>
                  <a:srgbClr val="C00000"/>
                </a:solidFill>
              </a:rPr>
              <a:t>&lt;plural noun&gt;</a:t>
            </a:r>
            <a:r>
              <a:rPr lang="en-US" sz="2000" dirty="0"/>
              <a:t> to pay for the vacation.</a:t>
            </a:r>
          </a:p>
        </p:txBody>
      </p:sp>
    </p:spTree>
    <p:extLst>
      <p:ext uri="{BB962C8B-B14F-4D97-AF65-F5344CB8AC3E}">
        <p14:creationId xmlns:p14="http://schemas.microsoft.com/office/powerpoint/2010/main" val="18680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1257</Words>
  <Application>Microsoft Office PowerPoint</Application>
  <PresentationFormat>Widescreen</PresentationFormat>
  <Paragraphs>149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Hour of Code 2016</vt:lpstr>
      <vt:lpstr>Mad Libs – simple game</vt:lpstr>
      <vt:lpstr>Mab Libs – Our version</vt:lpstr>
      <vt:lpstr>Python primer</vt:lpstr>
      <vt:lpstr>First Python program</vt:lpstr>
      <vt:lpstr>Getting user input</vt:lpstr>
      <vt:lpstr>Giving code a name – Functions</vt:lpstr>
      <vt:lpstr>Simple first function – get a story to use</vt:lpstr>
      <vt:lpstr>Read from files</vt:lpstr>
      <vt:lpstr>Let’s list story files from a file now</vt:lpstr>
      <vt:lpstr>Now let’s read the entire story, so we can find phrases</vt:lpstr>
      <vt:lpstr>Next step – find the phrases inside &lt;XXX&gt;</vt:lpstr>
      <vt:lpstr>So let’s list the phrases</vt:lpstr>
      <vt:lpstr>Now we need to collect the user’s responses</vt:lpstr>
      <vt:lpstr>Finally, we have all the inputs. Let’s show the story</vt:lpstr>
      <vt:lpstr>And now we’re ready!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of Code 2016</dc:title>
  <dc:creator>Pete Tucker</dc:creator>
  <cp:lastModifiedBy>Test</cp:lastModifiedBy>
  <cp:revision>27</cp:revision>
  <dcterms:created xsi:type="dcterms:W3CDTF">2016-12-04T02:03:30Z</dcterms:created>
  <dcterms:modified xsi:type="dcterms:W3CDTF">2016-12-06T21:01:59Z</dcterms:modified>
</cp:coreProperties>
</file>