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241" r:id="rId4"/>
  </p:sldMasterIdLst>
  <p:notesMasterIdLst>
    <p:notesMasterId r:id="rId69"/>
  </p:notesMasterIdLst>
  <p:handoutMasterIdLst>
    <p:handoutMasterId r:id="rId70"/>
  </p:handoutMasterIdLst>
  <p:sldIdLst>
    <p:sldId id="306" r:id="rId5"/>
    <p:sldId id="307" r:id="rId6"/>
    <p:sldId id="308" r:id="rId7"/>
    <p:sldId id="309" r:id="rId8"/>
    <p:sldId id="310" r:id="rId9"/>
    <p:sldId id="364" r:id="rId10"/>
    <p:sldId id="341" r:id="rId11"/>
    <p:sldId id="311" r:id="rId12"/>
    <p:sldId id="313" r:id="rId13"/>
    <p:sldId id="312" r:id="rId14"/>
    <p:sldId id="379" r:id="rId15"/>
    <p:sldId id="380" r:id="rId16"/>
    <p:sldId id="315" r:id="rId17"/>
    <p:sldId id="367" r:id="rId18"/>
    <p:sldId id="362" r:id="rId19"/>
    <p:sldId id="381" r:id="rId20"/>
    <p:sldId id="322" r:id="rId21"/>
    <p:sldId id="370" r:id="rId22"/>
    <p:sldId id="369" r:id="rId23"/>
    <p:sldId id="354" r:id="rId24"/>
    <p:sldId id="356" r:id="rId25"/>
    <p:sldId id="373" r:id="rId26"/>
    <p:sldId id="324" r:id="rId27"/>
    <p:sldId id="368" r:id="rId28"/>
    <p:sldId id="359" r:id="rId29"/>
    <p:sldId id="360" r:id="rId30"/>
    <p:sldId id="366" r:id="rId31"/>
    <p:sldId id="378" r:id="rId32"/>
    <p:sldId id="349" r:id="rId33"/>
    <p:sldId id="375" r:id="rId34"/>
    <p:sldId id="372" r:id="rId35"/>
    <p:sldId id="318" r:id="rId36"/>
    <p:sldId id="317" r:id="rId37"/>
    <p:sldId id="355" r:id="rId38"/>
    <p:sldId id="319" r:id="rId39"/>
    <p:sldId id="374" r:id="rId40"/>
    <p:sldId id="365" r:id="rId41"/>
    <p:sldId id="376" r:id="rId42"/>
    <p:sldId id="347" r:id="rId43"/>
    <p:sldId id="327" r:id="rId44"/>
    <p:sldId id="328" r:id="rId45"/>
    <p:sldId id="329" r:id="rId46"/>
    <p:sldId id="330" r:id="rId47"/>
    <p:sldId id="331" r:id="rId48"/>
    <p:sldId id="363" r:id="rId49"/>
    <p:sldId id="371" r:id="rId50"/>
    <p:sldId id="332" r:id="rId51"/>
    <p:sldId id="346" r:id="rId52"/>
    <p:sldId id="333" r:id="rId53"/>
    <p:sldId id="321" r:id="rId54"/>
    <p:sldId id="377" r:id="rId55"/>
    <p:sldId id="323" r:id="rId56"/>
    <p:sldId id="334" r:id="rId57"/>
    <p:sldId id="335" r:id="rId58"/>
    <p:sldId id="336" r:id="rId59"/>
    <p:sldId id="337" r:id="rId60"/>
    <p:sldId id="338" r:id="rId61"/>
    <p:sldId id="339" r:id="rId62"/>
    <p:sldId id="340" r:id="rId63"/>
    <p:sldId id="353" r:id="rId64"/>
    <p:sldId id="352" r:id="rId65"/>
    <p:sldId id="342" r:id="rId66"/>
    <p:sldId id="344" r:id="rId67"/>
    <p:sldId id="345" r:id="rId68"/>
  </p:sldIdLst>
  <p:sldSz cx="9144000" cy="5143500" type="screen16x9"/>
  <p:notesSz cx="7010400" cy="9296400"/>
  <p:custDataLst>
    <p:tags r:id="rId71"/>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Front Matter" id="{EE966433-7904-704E-ACB3-5C02632E72EC}">
          <p14:sldIdLst>
            <p14:sldId id="306"/>
            <p14:sldId id="307"/>
            <p14:sldId id="308"/>
          </p14:sldIdLst>
        </p14:section>
        <p14:section name="General Discussion &amp; Usage" id="{CF520955-B1BF-C24E-9119-45B23D329F8D}">
          <p14:sldIdLst>
            <p14:sldId id="309"/>
            <p14:sldId id="310"/>
            <p14:sldId id="364"/>
            <p14:sldId id="341"/>
            <p14:sldId id="311"/>
            <p14:sldId id="313"/>
            <p14:sldId id="312"/>
            <p14:sldId id="379"/>
            <p14:sldId id="380"/>
            <p14:sldId id="315"/>
            <p14:sldId id="367"/>
            <p14:sldId id="362"/>
            <p14:sldId id="381"/>
            <p14:sldId id="322"/>
            <p14:sldId id="370"/>
            <p14:sldId id="369"/>
          </p14:sldIdLst>
        </p14:section>
        <p14:section name="pwalk Modes" id="{9D79E6FB-7A39-814B-8BAD-D6EB66140ADE}">
          <p14:sldIdLst>
            <p14:sldId id="354"/>
            <p14:sldId id="356"/>
            <p14:sldId id="373"/>
            <p14:sldId id="324"/>
            <p14:sldId id="368"/>
            <p14:sldId id="359"/>
            <p14:sldId id="360"/>
            <p14:sldId id="366"/>
            <p14:sldId id="378"/>
          </p14:sldIdLst>
        </p14:section>
        <p14:section name="Platform-specific Features" id="{04EEE9CC-F42C-C649-A05B-0581EB226A84}">
          <p14:sldIdLst>
            <p14:sldId id="349"/>
            <p14:sldId id="375"/>
            <p14:sldId id="372"/>
            <p14:sldId id="318"/>
            <p14:sldId id="317"/>
            <p14:sldId id="355"/>
            <p14:sldId id="319"/>
          </p14:sldIdLst>
        </p14:section>
        <p14:section name="pwalk Options" id="{8A48C0BE-2A3E-3E47-822A-E7910BE42921}">
          <p14:sldIdLst>
            <p14:sldId id="374"/>
            <p14:sldId id="365"/>
            <p14:sldId id="376"/>
          </p14:sldIdLst>
        </p14:section>
        <p14:section name="Operational Notes" id="{DB8C5F96-29DE-0B45-92A1-69BE20485731}">
          <p14:sldIdLst>
            <p14:sldId id="347"/>
            <p14:sldId id="327"/>
            <p14:sldId id="328"/>
            <p14:sldId id="329"/>
            <p14:sldId id="330"/>
            <p14:sldId id="331"/>
            <p14:sldId id="363"/>
            <p14:sldId id="371"/>
            <p14:sldId id="332"/>
          </p14:sldIdLst>
        </p14:section>
        <p14:section name="Q&amp;A" id="{EB9D5D32-6024-A543-986F-9288EA10FF48}">
          <p14:sldIdLst>
            <p14:sldId id="346"/>
          </p14:sldIdLst>
        </p14:section>
        <p14:section name="Extensions and Refinements" id="{9AFCFFE0-830E-904D-ADCF-BA6FE9F07109}">
          <p14:sldIdLst>
            <p14:sldId id="333"/>
            <p14:sldId id="321"/>
            <p14:sldId id="377"/>
            <p14:sldId id="323"/>
            <p14:sldId id="334"/>
            <p14:sldId id="335"/>
            <p14:sldId id="336"/>
            <p14:sldId id="337"/>
            <p14:sldId id="338"/>
            <p14:sldId id="339"/>
          </p14:sldIdLst>
        </p14:section>
        <p14:section name="Implementation Notes" id="{5E456E2D-F400-AE44-9E4E-168080124B51}">
          <p14:sldIdLst>
            <p14:sldId id="340"/>
            <p14:sldId id="353"/>
            <p14:sldId id="352"/>
            <p14:sldId id="342"/>
            <p14:sldId id="344"/>
            <p14:sldId id="345"/>
          </p14:sldIdLst>
        </p14:section>
      </p14:sectionLst>
    </p:ext>
    <p:ext uri="{EFAFB233-063F-42B5-8137-9DF3F51BA10A}">
      <p15:sldGuideLst xmlns:p15="http://schemas.microsoft.com/office/powerpoint/2012/main">
        <p15:guide id="1" orient="horz" pos="3072">
          <p15:clr>
            <a:srgbClr val="A4A3A4"/>
          </p15:clr>
        </p15:guide>
        <p15:guide id="2" pos="5577">
          <p15:clr>
            <a:srgbClr val="A4A3A4"/>
          </p15:clr>
        </p15:guide>
        <p15:guide id="3" pos="180">
          <p15:clr>
            <a:srgbClr val="A4A3A4"/>
          </p15:clr>
        </p15:guide>
        <p15:guide id="4" orient="horz" pos="3154">
          <p15:clr>
            <a:srgbClr val="A4A3A4"/>
          </p15:clr>
        </p15:guide>
        <p15:guide id="5" pos="174">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guide id="3" orient="horz" pos="2640">
          <p15:clr>
            <a:srgbClr val="A4A3A4"/>
          </p15:clr>
        </p15:guide>
        <p15:guide id="4" pos="41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A00"/>
    <a:srgbClr val="000000"/>
    <a:srgbClr val="444444"/>
    <a:srgbClr val="808080"/>
    <a:srgbClr val="FFAF00"/>
    <a:srgbClr val="3DC6EF"/>
    <a:srgbClr val="6EA204"/>
    <a:srgbClr val="6E2585"/>
    <a:srgbClr val="3D6AE6"/>
    <a:srgbClr val="0085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99" autoAdjust="0"/>
    <p:restoredTop sz="52528" autoAdjust="0"/>
  </p:normalViewPr>
  <p:slideViewPr>
    <p:cSldViewPr snapToGrid="0">
      <p:cViewPr varScale="1">
        <p:scale>
          <a:sx n="82" d="100"/>
          <a:sy n="82" d="100"/>
        </p:scale>
        <p:origin x="2272" y="168"/>
      </p:cViewPr>
      <p:guideLst>
        <p:guide orient="horz" pos="3072"/>
        <p:guide pos="5577"/>
        <p:guide pos="180"/>
        <p:guide orient="horz" pos="3154"/>
        <p:guide pos="174"/>
      </p:guideLst>
    </p:cSldViewPr>
  </p:slideViewPr>
  <p:outlineViewPr>
    <p:cViewPr>
      <p:scale>
        <a:sx n="33" d="100"/>
        <a:sy n="33" d="100"/>
      </p:scale>
      <p:origin x="0" y="-7128"/>
    </p:cViewPr>
  </p:outlineViewPr>
  <p:notesTextViewPr>
    <p:cViewPr>
      <p:scale>
        <a:sx n="100" d="100"/>
        <a:sy n="100" d="100"/>
      </p:scale>
      <p:origin x="0" y="0"/>
    </p:cViewPr>
  </p:notesTextViewPr>
  <p:sorterViewPr>
    <p:cViewPr varScale="1">
      <p:scale>
        <a:sx n="100" d="100"/>
        <a:sy n="100" d="100"/>
      </p:scale>
      <p:origin x="0" y="8120"/>
    </p:cViewPr>
  </p:sorterViewPr>
  <p:notesViewPr>
    <p:cSldViewPr>
      <p:cViewPr varScale="1">
        <p:scale>
          <a:sx n="137" d="100"/>
          <a:sy n="137" d="100"/>
        </p:scale>
        <p:origin x="-6224" y="-104"/>
      </p:cViewPr>
      <p:guideLst>
        <p:guide orient="horz" pos="2928"/>
        <p:guide pos="2208"/>
        <p:guide orient="horz" pos="2640"/>
        <p:guide pos="412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fl" descr="                              Dell - Internal Use - Confidential&#10;"/>
          <p:cNvSpPr txBox="1"/>
          <p:nvPr/>
        </p:nvSpPr>
        <p:spPr>
          <a:xfrm>
            <a:off x="781241" y="8758238"/>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a:solidFill>
                  <a:srgbClr val="444444"/>
                </a:solidFill>
                <a:latin typeface="+mn-lt"/>
              </a:rPr>
              <a:t>© Copyright 2016 Dell Inc.</a:t>
            </a:r>
          </a:p>
        </p:txBody>
      </p:sp>
      <p:sp>
        <p:nvSpPr>
          <p:cNvPr id="5" name="TextBox 4"/>
          <p:cNvSpPr txBox="1"/>
          <p:nvPr/>
        </p:nvSpPr>
        <p:spPr>
          <a:xfrm>
            <a:off x="481013" y="8758238"/>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rgbClr val="444444"/>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a:solidFill>
                <a:srgbClr val="444444"/>
              </a:solidFill>
              <a:latin typeface="+mn-lt"/>
              <a:ea typeface="+mn-ea"/>
              <a:cs typeface="+mn-cs"/>
            </a:endParaRPr>
          </a:p>
        </p:txBody>
      </p:sp>
    </p:spTree>
    <p:extLst>
      <p:ext uri="{BB962C8B-B14F-4D97-AF65-F5344CB8AC3E}">
        <p14:creationId xmlns:p14="http://schemas.microsoft.com/office/powerpoint/2010/main" val="320268348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628" name="Rectangle 4"/>
          <p:cNvSpPr>
            <a:spLocks noGrp="1" noRot="1" noChangeAspect="1" noChangeArrowheads="1" noTextEdit="1"/>
          </p:cNvSpPr>
          <p:nvPr>
            <p:ph type="sldImg" idx="2"/>
          </p:nvPr>
        </p:nvSpPr>
        <p:spPr bwMode="auto">
          <a:xfrm>
            <a:off x="457200" y="384175"/>
            <a:ext cx="6096000" cy="3430212"/>
          </a:xfrm>
          <a:prstGeom prst="rect">
            <a:avLst/>
          </a:prstGeom>
          <a:noFill/>
          <a:ln w="9525">
            <a:solidFill>
              <a:srgbClr val="000000"/>
            </a:solidFill>
            <a:miter lim="800000"/>
            <a:headEnd/>
            <a:tailEnd/>
          </a:ln>
        </p:spPr>
        <p:txBody>
          <a:bodyPr/>
          <a:lstStyle/>
          <a:p>
            <a:endParaRPr lang="en-US" dirty="0"/>
          </a:p>
        </p:txBody>
      </p:sp>
      <p:sp>
        <p:nvSpPr>
          <p:cNvPr id="71685" name="Rectangle 5"/>
          <p:cNvSpPr>
            <a:spLocks noGrp="1" noChangeArrowheads="1"/>
          </p:cNvSpPr>
          <p:nvPr>
            <p:ph type="body" sz="quarter" idx="3"/>
          </p:nvPr>
        </p:nvSpPr>
        <p:spPr bwMode="auto">
          <a:xfrm>
            <a:off x="457200" y="4191000"/>
            <a:ext cx="6096000" cy="458730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l" descr="                              Dell - Internal Use - Confidential&#10;"/>
          <p:cNvSpPr txBox="1"/>
          <p:nvPr/>
        </p:nvSpPr>
        <p:spPr>
          <a:xfrm>
            <a:off x="762000" y="8991600"/>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a:solidFill>
                  <a:srgbClr val="444444"/>
                </a:solidFill>
                <a:latin typeface="+mn-lt"/>
              </a:rPr>
              <a:t>© Copyright 2016 Dell Inc.</a:t>
            </a:r>
          </a:p>
        </p:txBody>
      </p:sp>
      <p:sp>
        <p:nvSpPr>
          <p:cNvPr id="7" name="TextBox 6"/>
          <p:cNvSpPr txBox="1"/>
          <p:nvPr/>
        </p:nvSpPr>
        <p:spPr>
          <a:xfrm>
            <a:off x="461772" y="8991600"/>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rgbClr val="444444"/>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a:solidFill>
                <a:srgbClr val="444444"/>
              </a:solidFill>
              <a:latin typeface="+mn-lt"/>
              <a:ea typeface="+mn-ea"/>
              <a:cs typeface="+mn-cs"/>
            </a:endParaRPr>
          </a:p>
        </p:txBody>
      </p:sp>
    </p:spTree>
    <p:extLst>
      <p:ext uri="{BB962C8B-B14F-4D97-AF65-F5344CB8AC3E}">
        <p14:creationId xmlns:p14="http://schemas.microsoft.com/office/powerpoint/2010/main" val="857168872"/>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a:ea typeface="+mn-ea"/>
        <a:cs typeface="+mn-cs"/>
      </a:defRPr>
    </a:lvl1pPr>
    <a:lvl2pPr marL="457200" algn="l" rtl="0" eaLnBrk="0" fontAlgn="base" hangingPunct="0">
      <a:spcBef>
        <a:spcPct val="30000"/>
      </a:spcBef>
      <a:spcAft>
        <a:spcPct val="0"/>
      </a:spcAft>
      <a:defRPr sz="1200" kern="1200">
        <a:solidFill>
          <a:schemeClr val="tx1"/>
        </a:solidFill>
        <a:latin typeface="Arial"/>
        <a:ea typeface="+mn-ea"/>
        <a:cs typeface="+mn-cs"/>
      </a:defRPr>
    </a:lvl2pPr>
    <a:lvl3pPr marL="914400" algn="l" rtl="0" eaLnBrk="0" fontAlgn="base" hangingPunct="0">
      <a:spcBef>
        <a:spcPct val="30000"/>
      </a:spcBef>
      <a:spcAft>
        <a:spcPct val="0"/>
      </a:spcAft>
      <a:defRPr sz="1200" kern="1200">
        <a:solidFill>
          <a:schemeClr val="tx1"/>
        </a:solidFill>
        <a:latin typeface="Arial"/>
        <a:ea typeface="+mn-ea"/>
        <a:cs typeface="+mn-cs"/>
      </a:defRPr>
    </a:lvl3pPr>
    <a:lvl4pPr marL="1371600" algn="l" rtl="0" eaLnBrk="0" fontAlgn="base" hangingPunct="0">
      <a:spcBef>
        <a:spcPct val="30000"/>
      </a:spcBef>
      <a:spcAft>
        <a:spcPct val="0"/>
      </a:spcAft>
      <a:defRPr sz="1200" kern="1200">
        <a:solidFill>
          <a:schemeClr val="tx1"/>
        </a:solidFill>
        <a:latin typeface="Arial"/>
        <a:ea typeface="+mn-ea"/>
        <a:cs typeface="+mn-cs"/>
      </a:defRPr>
    </a:lvl4pPr>
    <a:lvl5pPr marL="1828800" algn="l" rtl="0" eaLnBrk="0" fontAlgn="base" hangingPunct="0">
      <a:spcBef>
        <a:spcPct val="30000"/>
      </a:spcBef>
      <a:spcAft>
        <a:spcPct val="0"/>
      </a:spcAft>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[1] As of </a:t>
            </a:r>
            <a:r>
              <a:rPr lang="en-US" dirty="0" err="1"/>
              <a:t>OneFS</a:t>
            </a:r>
            <a:r>
              <a:rPr lang="en-US" dirty="0"/>
              <a:t> 9.0, /ifs/.</a:t>
            </a:r>
            <a:r>
              <a:rPr lang="en-US" dirty="0" err="1"/>
              <a:t>ifsvar</a:t>
            </a:r>
            <a:r>
              <a:rPr lang="en-US" dirty="0"/>
              <a:t> </a:t>
            </a:r>
            <a:r>
              <a:rPr lang="en-US" i="1" u="sng" dirty="0"/>
              <a:t>is not shown</a:t>
            </a:r>
            <a:r>
              <a:rPr lang="en-US" dirty="0"/>
              <a:t> when the /ifs directory is traversed!</a:t>
            </a:r>
          </a:p>
          <a:p>
            <a:r>
              <a:rPr lang="en-US" dirty="0"/>
              <a:t>	- Therefore, if /ifs/.</a:t>
            </a:r>
            <a:r>
              <a:rPr lang="en-US" dirty="0" err="1"/>
              <a:t>ifsvar</a:t>
            </a:r>
            <a:r>
              <a:rPr lang="en-US" dirty="0"/>
              <a:t> is to be included in a </a:t>
            </a:r>
            <a:r>
              <a:rPr lang="en-US" dirty="0" err="1"/>
              <a:t>pwalk</a:t>
            </a:r>
            <a:r>
              <a:rPr lang="en-US" dirty="0"/>
              <a:t> </a:t>
            </a:r>
            <a:r>
              <a:rPr lang="en-US" dirty="0" err="1"/>
              <a:t>treewalk</a:t>
            </a:r>
            <a:r>
              <a:rPr lang="en-US" dirty="0"/>
              <a:t>, it must be specified explicitly </a:t>
            </a:r>
            <a:r>
              <a:rPr lang="en-US" u="sng" dirty="0"/>
              <a:t>and</a:t>
            </a:r>
            <a:r>
              <a:rPr lang="en-US" dirty="0"/>
              <a:t> have this option specified!</a:t>
            </a:r>
          </a:p>
          <a:p>
            <a:r>
              <a:rPr lang="en-US" dirty="0"/>
              <a:t>[2] This is only for special cases where the </a:t>
            </a:r>
            <a:r>
              <a:rPr lang="en-US" dirty="0" err="1"/>
              <a:t>pwalk</a:t>
            </a:r>
            <a:r>
              <a:rPr lang="en-US" dirty="0"/>
              <a:t> code has been custom-modified for some specific tactical purpose</a:t>
            </a:r>
          </a:p>
          <a:p>
            <a:r>
              <a:rPr lang="en-US" dirty="0"/>
              <a:t>[3] </a:t>
            </a:r>
            <a:r>
              <a:rPr lang="en-US" dirty="0" err="1"/>
              <a:t>pwalk’s</a:t>
            </a:r>
            <a:r>
              <a:rPr lang="en-US" dirty="0"/>
              <a:t> ‘usage’ output will show the platform-dependent platform-dependent MAXFILE value, which is usually 1024</a:t>
            </a:r>
          </a:p>
          <a:p>
            <a:r>
              <a:rPr lang="en-US" baseline="0" dirty="0"/>
              <a:t>[4] For timestamp-related selection options using a &lt;</a:t>
            </a:r>
            <a:r>
              <a:rPr lang="en-US" baseline="0" dirty="0" err="1"/>
              <a:t>ref_time</a:t>
            </a:r>
            <a:r>
              <a:rPr lang="en-US" baseline="0" dirty="0"/>
              <a:t>&gt; ...</a:t>
            </a:r>
          </a:p>
          <a:p>
            <a:r>
              <a:rPr lang="en-US" baseline="0" dirty="0"/>
              <a:t>	- integer values will be assumed to be Unix epoch-valued times, and non-integer values will be interpreted as an existing filename from which the pertinent timestamp is to be taken.</a:t>
            </a:r>
          </a:p>
          <a:p>
            <a:r>
              <a:rPr lang="en-US" dirty="0"/>
              <a:t>	- &lt;</a:t>
            </a:r>
            <a:r>
              <a:rPr lang="en-US" dirty="0" err="1"/>
              <a:t>ref_time</a:t>
            </a:r>
            <a:r>
              <a:rPr lang="en-US" dirty="0"/>
              <a:t>&gt; values are only evaluated to the second; microsecond and nanosecond values are not currently considered</a:t>
            </a:r>
          </a:p>
          <a:p>
            <a:r>
              <a:rPr lang="en-US" baseline="0" dirty="0"/>
              <a:t>	- when the ‘’not” prefix is added, the selection uses less-than-or-equal logic complementary to the expressions shown above</a:t>
            </a:r>
          </a:p>
          <a:p>
            <a:r>
              <a:rPr lang="en-US" baseline="0" dirty="0"/>
              <a:t>	- use ‘date –r’ and other date(1) options to convert to and from Unix epoch times.  Google(Unix epoch time converter) for online time converters.</a:t>
            </a:r>
          </a:p>
          <a:p>
            <a:r>
              <a:rPr lang="en-US" baseline="0" dirty="0"/>
              <a:t>	- NOTE: </a:t>
            </a:r>
            <a:r>
              <a:rPr lang="en-US" baseline="0" dirty="0" err="1"/>
              <a:t>pwalk</a:t>
            </a:r>
            <a:r>
              <a:rPr lang="en-US" baseline="0" dirty="0"/>
              <a:t> adjunct utility program ‘</a:t>
            </a:r>
            <a:r>
              <a:rPr lang="en-US" baseline="0" dirty="0" err="1"/>
              <a:t>mytimes</a:t>
            </a:r>
            <a:r>
              <a:rPr lang="en-US" baseline="0" dirty="0"/>
              <a:t>’ shows all file timestamps and flags in full detail</a:t>
            </a:r>
          </a:p>
          <a:p>
            <a:r>
              <a:rPr lang="en-US" baseline="0" dirty="0"/>
              <a:t> </a:t>
            </a:r>
            <a:r>
              <a:rPr lang="en-US" dirty="0"/>
              <a:t>[5] birthtime is not available on all platforms, and may only be a copy of </a:t>
            </a:r>
            <a:r>
              <a:rPr lang="en-US" dirty="0" err="1"/>
              <a:t>ctime</a:t>
            </a:r>
            <a:r>
              <a:rPr lang="en-US" dirty="0"/>
              <a:t> in cases such as with the Linux NFS client – so BEWARE</a:t>
            </a:r>
          </a:p>
          <a:p>
            <a:r>
              <a:rPr lang="en-US" dirty="0"/>
              <a:t> [6] Extended regular expressions are supported ...</a:t>
            </a:r>
          </a:p>
          <a:p>
            <a:r>
              <a:rPr lang="en-US" dirty="0"/>
              <a:t>	- beware that since ‘.’ means ‘any character’ and ‘\’ is the shell quote character, “\\.” must be used  to match it</a:t>
            </a:r>
          </a:p>
          <a:p>
            <a:r>
              <a:rPr lang="en-US" dirty="0"/>
              <a:t>	- beware that since ‘$’ is used by shell programs to reference shell variable, you may need to quote it “\$”</a:t>
            </a:r>
          </a:p>
          <a:p>
            <a:r>
              <a:rPr lang="en-US" dirty="0"/>
              <a:t>	- regex evaluations are always case-insensitive</a:t>
            </a:r>
          </a:p>
          <a:p>
            <a:r>
              <a:rPr lang="en-US" dirty="0"/>
              <a:t>	- EXAMPLE: -</a:t>
            </a:r>
            <a:r>
              <a:rPr lang="en-US" dirty="0" err="1"/>
              <a:t>select_regex</a:t>
            </a:r>
            <a:r>
              <a:rPr lang="en-US" dirty="0"/>
              <a:t>=“\\.(</a:t>
            </a:r>
            <a:r>
              <a:rPr lang="en-US" dirty="0" err="1"/>
              <a:t>pptx|docx|dat</a:t>
            </a:r>
            <a:r>
              <a:rPr lang="en-US" dirty="0"/>
              <a:t>)\$” ... selects only files of the designated file types</a:t>
            </a:r>
          </a:p>
          <a:p>
            <a:r>
              <a:rPr lang="en-US" dirty="0"/>
              <a:t>	- SUGGESTION: use e.g. ‘echo -</a:t>
            </a:r>
            <a:r>
              <a:rPr lang="en-US" dirty="0" err="1"/>
              <a:t>select_regex</a:t>
            </a:r>
            <a:r>
              <a:rPr lang="en-US" dirty="0"/>
              <a:t>=“\\.(</a:t>
            </a:r>
            <a:r>
              <a:rPr lang="en-US" dirty="0" err="1"/>
              <a:t>pptx|docx|dat</a:t>
            </a:r>
            <a:r>
              <a:rPr lang="en-US" dirty="0"/>
              <a:t>)\$’  to check argument syntax </a:t>
            </a:r>
            <a:r>
              <a:rPr lang="en-US"/>
              <a:t>creates correct results</a:t>
            </a:r>
            <a:endParaRPr lang="en-US" dirty="0"/>
          </a:p>
          <a:p>
            <a:endParaRPr lang="en-US" dirty="0"/>
          </a:p>
          <a:p>
            <a:endParaRPr lang="en-US" baseline="0" dirty="0"/>
          </a:p>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12</a:t>
            </a:fld>
            <a:endParaRPr lang="en-US" dirty="0"/>
          </a:p>
        </p:txBody>
      </p:sp>
    </p:spTree>
    <p:extLst>
      <p:ext uri="{BB962C8B-B14F-4D97-AF65-F5344CB8AC3E}">
        <p14:creationId xmlns:p14="http://schemas.microsoft.com/office/powerpoint/2010/main" val="1604957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Contents of .xml files can be easily tailored, or other actions added for each leaf node found.</a:t>
            </a:r>
          </a:p>
          <a:p>
            <a:r>
              <a:rPr lang="en-US" baseline="0" dirty="0"/>
              <a:t>The code has some 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13</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14</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15</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16</a:t>
            </a:fld>
            <a:endParaRPr lang="en-US" dirty="0"/>
          </a:p>
        </p:txBody>
      </p:sp>
    </p:spTree>
    <p:extLst>
      <p:ext uri="{BB962C8B-B14F-4D97-AF65-F5344CB8AC3E}">
        <p14:creationId xmlns:p14="http://schemas.microsoft.com/office/powerpoint/2010/main" val="426092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err="1"/>
              <a:t>pwalk</a:t>
            </a:r>
            <a:r>
              <a:rPr lang="en-US" dirty="0"/>
              <a:t> multi-pathing allows </a:t>
            </a:r>
            <a:r>
              <a:rPr lang="en-US" dirty="0" err="1"/>
              <a:t>pwalk</a:t>
            </a:r>
            <a:r>
              <a:rPr lang="en-US" dirty="0"/>
              <a:t> to ‘load balance’ across multiple target filesystem access paths for improved scaling.</a:t>
            </a:r>
          </a:p>
          <a:p>
            <a:r>
              <a:rPr lang="en-US" dirty="0"/>
              <a:t>In this diagram, the server is an abstracted Isilon cluster with 3 nodes and 6 possible network paths to the export or share. </a:t>
            </a:r>
          </a:p>
          <a:p>
            <a:r>
              <a:rPr lang="en-US" baseline="0" dirty="0"/>
              <a:t>Normally, the </a:t>
            </a:r>
            <a:r>
              <a:rPr lang="en-US" baseline="0" dirty="0" err="1"/>
              <a:t>pwalk</a:t>
            </a:r>
            <a:r>
              <a:rPr lang="en-US" baseline="0" dirty="0"/>
              <a:t> client will be a </a:t>
            </a:r>
            <a:r>
              <a:rPr lang="en-US" u="sng" baseline="0" dirty="0"/>
              <a:t>root-enabled</a:t>
            </a:r>
            <a:r>
              <a:rPr lang="en-US" baseline="0" dirty="0"/>
              <a:t> client.</a:t>
            </a:r>
          </a:p>
          <a:p>
            <a:r>
              <a:rPr lang="en-US" baseline="0" dirty="0"/>
              <a:t>For safety sake, use </a:t>
            </a:r>
            <a:r>
              <a:rPr lang="en-US" u="sng" baseline="0" dirty="0" err="1"/>
              <a:t>readonly</a:t>
            </a:r>
            <a:r>
              <a:rPr lang="en-US" baseline="0" dirty="0"/>
              <a:t> mounts when intending to do </a:t>
            </a:r>
            <a:r>
              <a:rPr lang="en-US" u="sng" baseline="0" dirty="0"/>
              <a:t>only</a:t>
            </a:r>
            <a:r>
              <a:rPr lang="en-US" baseline="0" dirty="0"/>
              <a:t> </a:t>
            </a:r>
            <a:r>
              <a:rPr lang="en-US" baseline="0" dirty="0" err="1"/>
              <a:t>readonly</a:t>
            </a:r>
            <a:r>
              <a:rPr lang="en-US" baseline="0" dirty="0"/>
              <a:t> operations (</a:t>
            </a:r>
            <a:r>
              <a:rPr lang="en-US" baseline="0" dirty="0" err="1"/>
              <a:t>ie</a:t>
            </a:r>
            <a:r>
              <a:rPr lang="en-US" baseline="0" dirty="0"/>
              <a:t>: no –</a:t>
            </a:r>
            <a:r>
              <a:rPr lang="en-US" baseline="0" dirty="0" err="1"/>
              <a:t>rm</a:t>
            </a:r>
            <a:r>
              <a:rPr lang="en-US" baseline="0" dirty="0"/>
              <a:t> file write operations) from </a:t>
            </a:r>
            <a:r>
              <a:rPr lang="en-US" baseline="0" dirty="0" err="1"/>
              <a:t>pwalk</a:t>
            </a:r>
            <a:r>
              <a:rPr lang="en-US" baseline="0" dirty="0"/>
              <a:t>.</a:t>
            </a:r>
          </a:p>
          <a:p>
            <a:endParaRPr lang="en-US" baseline="0" dirty="0"/>
          </a:p>
          <a:p>
            <a:r>
              <a:rPr lang="en-US" baseline="0" dirty="0"/>
              <a:t>[1] ‘Same’ results except in rare cases where SMB provides different different timestamp precision or semantics.</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17</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Multipathing </a:t>
            </a:r>
            <a:r>
              <a:rPr lang="en-US" baseline="0" dirty="0"/>
              <a:t>logic was rewritten in </a:t>
            </a:r>
            <a:r>
              <a:rPr lang="en-US" baseline="0" dirty="0" err="1"/>
              <a:t>pwalk</a:t>
            </a:r>
            <a:r>
              <a:rPr lang="en-US" baseline="0" dirty="0"/>
              <a:t> 2.04 to allow both source and target multi-pathing.  (See next slide.)</a:t>
            </a:r>
          </a:p>
          <a:p>
            <a:endParaRPr lang="en-US" baseline="0" dirty="0"/>
          </a:p>
          <a:p>
            <a:r>
              <a:rPr lang="en-US" baseline="0" dirty="0"/>
              <a:t>Equivalent source paths are best thought of as ‘equivalent relative root paths’, which is the point relative to which </a:t>
            </a:r>
            <a:r>
              <a:rPr lang="en-US" baseline="0" dirty="0" err="1"/>
              <a:t>pwalk</a:t>
            </a:r>
            <a:r>
              <a:rPr lang="en-US" baseline="0" dirty="0"/>
              <a:t> directory arguments are evaluated.</a:t>
            </a:r>
          </a:p>
          <a:p>
            <a:r>
              <a:rPr lang="en-US" baseline="0" dirty="0"/>
              <a:t>Expanding on that, keep these three perspectives in mind;</a:t>
            </a:r>
          </a:p>
          <a:p>
            <a:pPr marL="628650" lvl="1" indent="-171450">
              <a:buFont typeface="Arial" panose="020B0604020202020204" pitchFamily="34" charset="0"/>
              <a:buChar char="•"/>
            </a:pPr>
            <a:r>
              <a:rPr lang="en-US" baseline="0" dirty="0"/>
              <a:t>With multipathing, </a:t>
            </a:r>
            <a:r>
              <a:rPr lang="en-US" baseline="0" dirty="0" err="1"/>
              <a:t>pwalk</a:t>
            </a:r>
            <a:r>
              <a:rPr lang="en-US" baseline="0" dirty="0"/>
              <a:t> &lt;directory&gt; arguments must be </a:t>
            </a:r>
            <a:r>
              <a:rPr lang="en-US" u="sng" baseline="0" dirty="0"/>
              <a:t>relative</a:t>
            </a:r>
            <a:r>
              <a:rPr lang="en-US" baseline="0" dirty="0"/>
              <a:t>, as represented here by &lt;</a:t>
            </a:r>
            <a:r>
              <a:rPr lang="en-US" baseline="0" dirty="0" err="1"/>
              <a:t>relative_directory_path</a:t>
            </a:r>
            <a:r>
              <a:rPr lang="en-US" baseline="0" dirty="0"/>
              <a:t>&gt;.</a:t>
            </a:r>
          </a:p>
          <a:p>
            <a:pPr marL="628650" lvl="1" indent="-171450">
              <a:buFont typeface="Arial" panose="020B0604020202020204" pitchFamily="34" charset="0"/>
              <a:buChar char="•"/>
            </a:pPr>
            <a:r>
              <a:rPr lang="en-US" baseline="0" dirty="0"/>
              <a:t>With multipathing, these equivalent ’relative root source paths’ are where ‘.’ is considered to be.</a:t>
            </a:r>
          </a:p>
          <a:p>
            <a:pPr marL="628650" lvl="1" indent="-171450">
              <a:buFont typeface="Arial" panose="020B0604020202020204" pitchFamily="34" charset="0"/>
              <a:buChar char="•"/>
            </a:pPr>
            <a:r>
              <a:rPr lang="en-US" baseline="0" dirty="0"/>
              <a:t>With multipathing, &lt;directory&gt; command-line arguments cannot be </a:t>
            </a:r>
            <a:r>
              <a:rPr lang="en-US" u="sng" baseline="0" dirty="0"/>
              <a:t>absolute</a:t>
            </a:r>
            <a:r>
              <a:rPr lang="en-US" baseline="0" dirty="0"/>
              <a:t> – i.e. cannot begin with a ‘/’.</a:t>
            </a:r>
          </a:p>
          <a:p>
            <a:pPr marL="628650" lvl="1" indent="-171450">
              <a:buFont typeface="Arial" panose="020B0604020202020204" pitchFamily="34" charset="0"/>
              <a:buChar char="•"/>
            </a:pPr>
            <a:r>
              <a:rPr lang="en-US" baseline="0" dirty="0"/>
              <a:t>With multipathing, -source= cannot be used because it would be contradictory.</a:t>
            </a:r>
          </a:p>
          <a:p>
            <a:endParaRPr lang="en-US" dirty="0"/>
          </a:p>
          <a:p>
            <a:r>
              <a:rPr lang="en-US" dirty="0"/>
              <a:t>Step-by-step, using this feature looks something like;</a:t>
            </a:r>
          </a:p>
          <a:p>
            <a:pPr marL="628650" lvl="1" indent="-171450">
              <a:buFont typeface="Arial" panose="020B0604020202020204" pitchFamily="34" charset="0"/>
              <a:buChar char="•"/>
            </a:pPr>
            <a:r>
              <a:rPr lang="en-US" dirty="0"/>
              <a:t>Create the /</a:t>
            </a:r>
            <a:r>
              <a:rPr lang="en-US" dirty="0" err="1"/>
              <a:t>mnt</a:t>
            </a:r>
            <a:r>
              <a:rPr lang="en-US" dirty="0"/>
              <a:t>/[123...] directories local to the </a:t>
            </a:r>
            <a:r>
              <a:rPr lang="en-US" dirty="0" err="1"/>
              <a:t>pwalk</a:t>
            </a:r>
            <a:r>
              <a:rPr lang="en-US" dirty="0"/>
              <a:t> client</a:t>
            </a:r>
          </a:p>
          <a:p>
            <a:pPr marL="628650" lvl="1" indent="-171450">
              <a:buFont typeface="Arial" panose="020B0604020202020204" pitchFamily="34" charset="0"/>
              <a:buChar char="•"/>
            </a:pPr>
            <a:r>
              <a:rPr lang="en-US" dirty="0"/>
              <a:t>Mount the same export/share to each of /</a:t>
            </a:r>
            <a:r>
              <a:rPr lang="en-US" dirty="0" err="1"/>
              <a:t>mnt</a:t>
            </a:r>
            <a:r>
              <a:rPr lang="en-US" dirty="0"/>
              <a:t>/[123...] – manually managing the IPs from which the export/share is accessed.</a:t>
            </a:r>
          </a:p>
          <a:p>
            <a:pPr marL="1085850" lvl="2" indent="-171450">
              <a:buFont typeface="Arial" panose="020B0604020202020204" pitchFamily="34" charset="0"/>
              <a:buChar char="•"/>
            </a:pPr>
            <a:r>
              <a:rPr lang="en-US" dirty="0"/>
              <a:t>One will </a:t>
            </a:r>
            <a:r>
              <a:rPr lang="en-US" u="sng" dirty="0"/>
              <a:t>usually</a:t>
            </a:r>
            <a:r>
              <a:rPr lang="en-US" dirty="0"/>
              <a:t> wish to make the </a:t>
            </a:r>
            <a:r>
              <a:rPr lang="en-US" dirty="0" err="1"/>
              <a:t>pwalk</a:t>
            </a:r>
            <a:r>
              <a:rPr lang="en-US" dirty="0"/>
              <a:t> client a root client of the source directory hierarchy!</a:t>
            </a:r>
          </a:p>
          <a:p>
            <a:pPr marL="1085850" lvl="2" indent="-171450">
              <a:buFont typeface="Arial" panose="020B0604020202020204" pitchFamily="34" charset="0"/>
              <a:buChar char="•"/>
            </a:pPr>
            <a:r>
              <a:rPr lang="en-US" dirty="0"/>
              <a:t>One might usually prefer to make these mounts READONLY (-o </a:t>
            </a:r>
            <a:r>
              <a:rPr lang="en-US" dirty="0" err="1"/>
              <a:t>ro</a:t>
            </a:r>
            <a:r>
              <a:rPr lang="en-US" dirty="0"/>
              <a:t>).</a:t>
            </a:r>
          </a:p>
          <a:p>
            <a:pPr marL="1085850" lvl="2" indent="-171450">
              <a:buFont typeface="Arial" panose="020B0604020202020204" pitchFamily="34" charset="0"/>
              <a:buChar char="•"/>
            </a:pPr>
            <a:r>
              <a:rPr lang="en-US" dirty="0"/>
              <a:t>CAVEAT USER!  Placing an excessive load on a production node in a cluster can be a Bad Thing. Be careful!</a:t>
            </a:r>
          </a:p>
          <a:p>
            <a:pPr marL="628650" lvl="1" indent="-171450">
              <a:buFont typeface="Arial" panose="020B0604020202020204" pitchFamily="34" charset="0"/>
              <a:buChar char="•"/>
            </a:pPr>
            <a:r>
              <a:rPr lang="en-US" dirty="0" err="1"/>
              <a:t>pwalk</a:t>
            </a:r>
            <a:r>
              <a:rPr lang="en-US" dirty="0"/>
              <a:t> ... –</a:t>
            </a:r>
            <a:r>
              <a:rPr lang="en-US" dirty="0" err="1"/>
              <a:t>pfile</a:t>
            </a:r>
            <a:r>
              <a:rPr lang="en-US" dirty="0"/>
              <a:t>=&lt;</a:t>
            </a:r>
            <a:r>
              <a:rPr lang="en-US" dirty="0" err="1"/>
              <a:t>pfile</a:t>
            </a:r>
            <a:r>
              <a:rPr lang="en-US" dirty="0"/>
              <a:t>&gt; - where the ‘equivalent (relative root) paths’ are </a:t>
            </a:r>
            <a:r>
              <a:rPr lang="en-US" dirty="0" err="1"/>
              <a:t>specifed</a:t>
            </a:r>
            <a:r>
              <a:rPr lang="en-US" dirty="0"/>
              <a:t> in the [source] part of the &lt;</a:t>
            </a:r>
            <a:r>
              <a:rPr lang="en-US" dirty="0" err="1"/>
              <a:t>pfile</a:t>
            </a:r>
            <a:r>
              <a:rPr lang="en-US" dirty="0"/>
              <a:t>&gt;.</a:t>
            </a:r>
          </a:p>
          <a:p>
            <a:pPr marL="628650" lvl="1" indent="-171450">
              <a:buFont typeface="Arial" panose="020B0604020202020204" pitchFamily="34" charset="0"/>
              <a:buChar char="•"/>
            </a:pPr>
            <a:r>
              <a:rPr lang="en-US" dirty="0" err="1"/>
              <a:t>pwalk</a:t>
            </a:r>
            <a:r>
              <a:rPr lang="en-US" dirty="0"/>
              <a:t> ... –</a:t>
            </a:r>
            <a:r>
              <a:rPr lang="en-US" dirty="0" err="1"/>
              <a:t>dop</a:t>
            </a:r>
            <a:r>
              <a:rPr lang="en-US" dirty="0"/>
              <a:t>=&lt;N&gt; - distributes multiple workers across the ‘equivalent (relative root) paths’.</a:t>
            </a:r>
          </a:p>
          <a:p>
            <a:pPr marL="1085850" lvl="2" indent="-171450">
              <a:buFont typeface="Arial" panose="020B0604020202020204" pitchFamily="34" charset="0"/>
              <a:buChar char="•"/>
            </a:pPr>
            <a:r>
              <a:rPr lang="en-US" dirty="0"/>
              <a:t> &lt;N&gt; will typically be chosen to be a multiple of the number of ‘equivalent source root paths.</a:t>
            </a:r>
          </a:p>
          <a:p>
            <a:pPr marL="1085850" lvl="2" indent="-171450">
              <a:buFont typeface="Arial" panose="020B0604020202020204" pitchFamily="34" charset="0"/>
              <a:buChar char="•"/>
            </a:pPr>
            <a:r>
              <a:rPr lang="en-US" baseline="0" dirty="0"/>
              <a:t>Each worker’s outputs will reflect the actual mount </a:t>
            </a:r>
            <a:r>
              <a:rPr lang="en-US" baseline="0"/>
              <a:t>path it used.</a:t>
            </a:r>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18</a:t>
            </a:fld>
            <a:endParaRPr lang="en-US" dirty="0"/>
          </a:p>
        </p:txBody>
      </p:sp>
    </p:spTree>
    <p:extLst>
      <p:ext uri="{BB962C8B-B14F-4D97-AF65-F5344CB8AC3E}">
        <p14:creationId xmlns:p14="http://schemas.microsoft.com/office/powerpoint/2010/main" val="27647012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[source] and [target] paths are independently specifiable.  (Since </a:t>
            </a:r>
            <a:r>
              <a:rPr lang="en-US" dirty="0" err="1"/>
              <a:t>pwalk</a:t>
            </a:r>
            <a:r>
              <a:rPr lang="en-US" dirty="0"/>
              <a:t> version 2.04)</a:t>
            </a:r>
          </a:p>
          <a:p>
            <a:endParaRPr lang="en-US" baseline="0" dirty="0"/>
          </a:p>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19</a:t>
            </a:fld>
            <a:endParaRPr lang="en-US" dirty="0"/>
          </a:p>
        </p:txBody>
      </p:sp>
    </p:spTree>
    <p:extLst>
      <p:ext uri="{BB962C8B-B14F-4D97-AF65-F5344CB8AC3E}">
        <p14:creationId xmlns:p14="http://schemas.microsoft.com/office/powerpoint/2010/main" val="4797017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a:t>
            </a:r>
            <a:r>
              <a:rPr lang="en-US" baseline="0" dirty="0" err="1"/>
              <a:t>ls</a:t>
            </a:r>
            <a:r>
              <a:rPr lang="en-US" baseline="0" dirty="0"/>
              <a:t> with +</a:t>
            </a:r>
            <a:r>
              <a:rPr lang="en-US" baseline="0" dirty="0" err="1"/>
              <a:t>acls</a:t>
            </a:r>
            <a:r>
              <a:rPr lang="en-US" baseline="0" dirty="0"/>
              <a:t> will show a ‘+’ where an actual ACL is present (platform-dependent)</a:t>
            </a:r>
          </a:p>
          <a:p>
            <a:r>
              <a:rPr lang="en-US" baseline="0" dirty="0"/>
              <a:t>The ‘</a:t>
            </a:r>
            <a:r>
              <a:rPr lang="en-US" baseline="0" dirty="0" err="1"/>
              <a:t>pwalk_ls_cat</a:t>
            </a:r>
            <a:r>
              <a:rPr lang="en-US" baseline="0" dirty="0"/>
              <a:t>’ program is a simple UNIX-style filter which will transform </a:t>
            </a:r>
            <a:r>
              <a:rPr lang="mr-IN" baseline="0" dirty="0">
                <a:solidFill>
                  <a:srgbClr val="FF0000"/>
                </a:solidFill>
              </a:rPr>
              <a:t>–</a:t>
            </a:r>
            <a:r>
              <a:rPr lang="en-US" baseline="0" dirty="0" err="1">
                <a:solidFill>
                  <a:srgbClr val="FF0000"/>
                </a:solidFill>
              </a:rPr>
              <a:t>ls_special</a:t>
            </a:r>
            <a:r>
              <a:rPr lang="en-US" baseline="0" dirty="0">
                <a:solidFill>
                  <a:srgbClr val="FF0000"/>
                </a:solidFill>
              </a:rPr>
              <a:t> </a:t>
            </a:r>
            <a:r>
              <a:rPr lang="en-US" baseline="0" dirty="0"/>
              <a:t>output into a stream of fully-qualified pathnames.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21</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Caveat User. </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a:t>
            </a:fld>
            <a:endParaRPr lang="en-US" dirty="0"/>
          </a:p>
        </p:txBody>
      </p:sp>
    </p:spTree>
    <p:extLst>
      <p:ext uri="{BB962C8B-B14F-4D97-AF65-F5344CB8AC3E}">
        <p14:creationId xmlns:p14="http://schemas.microsoft.com/office/powerpoint/2010/main" val="14341608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a:t>
            </a:r>
            <a:r>
              <a:rPr lang="en-US" baseline="0" dirty="0" err="1"/>
              <a:t>ls</a:t>
            </a:r>
            <a:r>
              <a:rPr lang="en-US" baseline="0" dirty="0"/>
              <a:t> with +</a:t>
            </a:r>
            <a:r>
              <a:rPr lang="en-US" baseline="0" dirty="0" err="1"/>
              <a:t>acls</a:t>
            </a:r>
            <a:r>
              <a:rPr lang="en-US" baseline="0" dirty="0"/>
              <a:t> will show a ‘+’ where an actual ACL is present (platform-dependent)</a:t>
            </a:r>
          </a:p>
          <a:p>
            <a:r>
              <a:rPr lang="en-US" baseline="0" dirty="0"/>
              <a:t>The ‘</a:t>
            </a:r>
            <a:r>
              <a:rPr lang="en-US" baseline="0" dirty="0" err="1"/>
              <a:t>pwalk_ls_cat</a:t>
            </a:r>
            <a:r>
              <a:rPr lang="en-US" baseline="0" dirty="0"/>
              <a:t>’ program is a simple UNIX-style filter which will transform </a:t>
            </a:r>
            <a:r>
              <a:rPr lang="mr-IN" baseline="0" dirty="0"/>
              <a:t>–</a:t>
            </a:r>
            <a:r>
              <a:rPr lang="en-US" baseline="0" dirty="0" err="1"/>
              <a:t>ls_special</a:t>
            </a:r>
            <a:r>
              <a:rPr lang="en-US" baseline="0" dirty="0"/>
              <a:t> output into a stream of fully-qualified pathnames.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22</a:t>
            </a:fld>
            <a:endParaRPr lang="en-US" dirty="0"/>
          </a:p>
        </p:txBody>
      </p:sp>
    </p:spTree>
    <p:extLst>
      <p:ext uri="{BB962C8B-B14F-4D97-AF65-F5344CB8AC3E}">
        <p14:creationId xmlns:p14="http://schemas.microsoft.com/office/powerpoint/2010/main" val="3986473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Use with</a:t>
            </a:r>
            <a:r>
              <a:rPr lang="en-US" baseline="0" dirty="0"/>
              <a:t> extreme care!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23</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24</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Keywords can be combined</a:t>
            </a:r>
            <a:r>
              <a:rPr lang="en-US" baseline="0" dirty="0"/>
              <a:t> in a comma-delimited list as arguments to </a:t>
            </a:r>
            <a:r>
              <a:rPr lang="mr-IN" baseline="0" dirty="0"/>
              <a:t>–</a:t>
            </a:r>
            <a:r>
              <a:rPr lang="en-US" baseline="0" dirty="0" err="1"/>
              <a:t>cmp</a:t>
            </a:r>
            <a:r>
              <a:rPr lang="en-US" baseline="0" dirty="0"/>
              <a:t>= -- but E, T, and ! results are always reported.</a:t>
            </a:r>
          </a:p>
          <a:p>
            <a:r>
              <a:rPr lang="en-US" baseline="0" dirty="0"/>
              <a:t>Code letters shown in column 2 </a:t>
            </a:r>
            <a:r>
              <a:rPr lang="en-US" baseline="0"/>
              <a:t>of are </a:t>
            </a:r>
            <a:r>
              <a:rPr lang="en-US" baseline="0" dirty="0"/>
              <a:t>used to indicate differences between SOURCE and TARGET files in </a:t>
            </a:r>
            <a:r>
              <a:rPr lang="en-US" baseline="0" dirty="0" err="1"/>
              <a:t>pwalk</a:t>
            </a:r>
            <a:r>
              <a:rPr lang="en-US" baseline="0" dirty="0"/>
              <a:t> .</a:t>
            </a:r>
            <a:r>
              <a:rPr lang="en-US" baseline="0" dirty="0" err="1"/>
              <a:t>cmp</a:t>
            </a:r>
            <a:r>
              <a:rPr lang="en-US" baseline="0" dirty="0"/>
              <a:t> outputs.</a:t>
            </a:r>
          </a:p>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25</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set of </a:t>
            </a:r>
            <a:r>
              <a:rPr lang="en-US" dirty="0" err="1"/>
              <a:t>pwalk</a:t>
            </a:r>
            <a:r>
              <a:rPr lang="en-US" dirty="0"/>
              <a:t> functionality</a:t>
            </a:r>
            <a:r>
              <a:rPr lang="en-US" baseline="0" dirty="0"/>
              <a:t> is documented in the cited paper; </a:t>
            </a:r>
            <a:r>
              <a:rPr lang="en-US" sz="1200" dirty="0"/>
              <a:t>“</a:t>
            </a:r>
            <a:r>
              <a:rPr lang="en-US" sz="1200" b="1" i="1" dirty="0"/>
              <a:t>Converting POSIX ACLs to NFSv4 ACLs with </a:t>
            </a:r>
            <a:r>
              <a:rPr lang="en-US" sz="1200" b="1" i="1" dirty="0" err="1"/>
              <a:t>pwalk</a:t>
            </a:r>
            <a:r>
              <a:rPr lang="en-US" sz="1200" b="1" i="1" dirty="0"/>
              <a:t>(1)</a:t>
            </a:r>
            <a:r>
              <a:rPr lang="en-US" sz="1200" dirty="0"/>
              <a:t>“</a:t>
            </a:r>
            <a:endParaRPr lang="en-US" baseline="0" dirty="0"/>
          </a:p>
          <a:p>
            <a:r>
              <a:rPr lang="en-US" baseline="0" dirty="0"/>
              <a:t>As ‘+’ secondary modes, these can be specified independently of the primary mode used.</a:t>
            </a:r>
          </a:p>
          <a:p>
            <a:r>
              <a:rPr lang="en-US" baseline="0" dirty="0"/>
              <a:t>The OneFS-specific binary ‘</a:t>
            </a:r>
            <a:r>
              <a:rPr lang="en-US" baseline="0" dirty="0" err="1"/>
              <a:t>wacls</a:t>
            </a:r>
            <a:r>
              <a:rPr lang="en-US" baseline="0" dirty="0"/>
              <a:t>’ is not made widely-distributed, and is not end-user buildable.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26</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27</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28</a:t>
            </a:fld>
            <a:endParaRPr lang="en-US" dirty="0"/>
          </a:p>
        </p:txBody>
      </p:sp>
    </p:spTree>
    <p:extLst>
      <p:ext uri="{BB962C8B-B14F-4D97-AF65-F5344CB8AC3E}">
        <p14:creationId xmlns:p14="http://schemas.microsoft.com/office/powerpoint/2010/main" val="36467421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30</a:t>
            </a:fld>
            <a:endParaRPr lang="en-US" dirty="0"/>
          </a:p>
        </p:txBody>
      </p:sp>
    </p:spTree>
    <p:extLst>
      <p:ext uri="{BB962C8B-B14F-4D97-AF65-F5344CB8AC3E}">
        <p14:creationId xmlns:p14="http://schemas.microsoft.com/office/powerpoint/2010/main" val="25303504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31</a:t>
            </a:fld>
            <a:endParaRPr lang="en-US" dirty="0"/>
          </a:p>
        </p:txBody>
      </p:sp>
    </p:spTree>
    <p:extLst>
      <p:ext uri="{BB962C8B-B14F-4D97-AF65-F5344CB8AC3E}">
        <p14:creationId xmlns:p14="http://schemas.microsoft.com/office/powerpoint/2010/main" val="2807421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32</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33</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The NFS4 binary ACL format and the [NFS4 binary ACL, pathname] tuple formats are unique to </a:t>
            </a:r>
            <a:r>
              <a:rPr lang="en-US" baseline="0" dirty="0" err="1"/>
              <a:t>pwalk</a:t>
            </a:r>
            <a:r>
              <a:rPr lang="en-US" baseline="0" dirty="0"/>
              <a:t>.</a:t>
            </a:r>
          </a:p>
          <a:p>
            <a:r>
              <a:rPr lang="en-US" baseline="0" dirty="0"/>
              <a:t>The main distinction between the standard NFS4 ACL format and </a:t>
            </a:r>
            <a:r>
              <a:rPr lang="en-US" baseline="0" dirty="0" err="1"/>
              <a:t>pwalk’s</a:t>
            </a:r>
            <a:r>
              <a:rPr lang="en-US" baseline="0" dirty="0"/>
              <a:t> binary format is that </a:t>
            </a:r>
            <a:r>
              <a:rPr lang="en-US" baseline="0" dirty="0" err="1"/>
              <a:t>pwalk</a:t>
            </a:r>
            <a:r>
              <a:rPr lang="en-US" baseline="0" dirty="0"/>
              <a:t> uses only binary UID and GID trustee values rather than UTF-8 strings.</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34</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 A ‘trivial’ ACL is one that can be accurately represented using POSIX mode bits only.</a:t>
            </a:r>
          </a:p>
          <a:p>
            <a:endParaRPr lang="en-US" dirty="0"/>
          </a:p>
          <a:p>
            <a:r>
              <a:rPr lang="en-US" baseline="0" dirty="0"/>
              <a:t>As ‘+’ secondary modes, these can be specified independently of the primary mode used.</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35</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7119868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37</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38</a:t>
            </a:fld>
            <a:endParaRPr lang="en-US" dirty="0"/>
          </a:p>
        </p:txBody>
      </p:sp>
    </p:spTree>
    <p:extLst>
      <p:ext uri="{BB962C8B-B14F-4D97-AF65-F5344CB8AC3E}">
        <p14:creationId xmlns:p14="http://schemas.microsoft.com/office/powerpoint/2010/main" val="4737860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40</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For large filesystem scans, budget</a:t>
            </a:r>
            <a:r>
              <a:rPr lang="en-US" baseline="0" dirty="0"/>
              <a:t> output space accordingly!</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42</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Ease-of-use is not a primary design goal, but tends to improve over time!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example does not represent the limits of </a:t>
            </a:r>
            <a:r>
              <a:rPr lang="en-US" baseline="0" dirty="0" err="1"/>
              <a:t>pwalk</a:t>
            </a:r>
            <a:r>
              <a:rPr lang="en-US" baseline="0" dirty="0"/>
              <a:t> throughput; merely the results of some tests that were run.</a:t>
            </a:r>
          </a:p>
          <a:p>
            <a:endParaRPr lang="en-US" dirty="0"/>
          </a:p>
          <a:p>
            <a:r>
              <a:rPr lang="en-US" dirty="0"/>
              <a:t>One should also characterize the network bandwidth and CPU usage on both</a:t>
            </a:r>
            <a:r>
              <a:rPr lang="en-US" baseline="0" dirty="0"/>
              <a:t> the client and the target storage to find the right tradeoff between performance and resource saturation.</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43</a:t>
            </a:fld>
            <a:endParaRPr lang="en-US" dirty="0"/>
          </a:p>
        </p:txBody>
      </p:sp>
    </p:spTree>
    <p:extLst>
      <p:ext uri="{BB962C8B-B14F-4D97-AF65-F5344CB8AC3E}">
        <p14:creationId xmlns:p14="http://schemas.microsoft.com/office/powerpoint/2010/main" val="40390752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44</a:t>
            </a:fld>
            <a:endParaRPr lang="en-US" dirty="0"/>
          </a:p>
        </p:txBody>
      </p:sp>
    </p:spTree>
    <p:extLst>
      <p:ext uri="{BB962C8B-B14F-4D97-AF65-F5344CB8AC3E}">
        <p14:creationId xmlns:p14="http://schemas.microsoft.com/office/powerpoint/2010/main" val="40390752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45</a:t>
            </a:fld>
            <a:endParaRPr lang="en-US" dirty="0"/>
          </a:p>
        </p:txBody>
      </p:sp>
    </p:spTree>
    <p:extLst>
      <p:ext uri="{BB962C8B-B14F-4D97-AF65-F5344CB8AC3E}">
        <p14:creationId xmlns:p14="http://schemas.microsoft.com/office/powerpoint/2010/main" val="40390752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46</a:t>
            </a:fld>
            <a:endParaRPr lang="en-US" dirty="0"/>
          </a:p>
        </p:txBody>
      </p:sp>
    </p:spTree>
    <p:extLst>
      <p:ext uri="{BB962C8B-B14F-4D97-AF65-F5344CB8AC3E}">
        <p14:creationId xmlns:p14="http://schemas.microsoft.com/office/powerpoint/2010/main" val="1794913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50</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51</a:t>
            </a:fld>
            <a:endParaRPr lang="en-US" dirty="0"/>
          </a:p>
        </p:txBody>
      </p:sp>
    </p:spTree>
    <p:extLst>
      <p:ext uri="{BB962C8B-B14F-4D97-AF65-F5344CB8AC3E}">
        <p14:creationId xmlns:p14="http://schemas.microsoft.com/office/powerpoint/2010/main" val="35069425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52</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6</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59</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a very straightforward C code, with the only consideration being inclusion of the </a:t>
            </a:r>
            <a:r>
              <a:rPr lang="en-US" dirty="0" err="1"/>
              <a:t>pThreads</a:t>
            </a:r>
            <a:r>
              <a:rPr lang="en-US" dirty="0"/>
              <a:t> library (the POSIX portable threads library).</a:t>
            </a:r>
          </a:p>
          <a:p>
            <a:r>
              <a:rPr lang="en-US" dirty="0"/>
              <a:t>The O’Reilly book is all one needs to get started.</a:t>
            </a:r>
          </a:p>
          <a:p>
            <a:endParaRPr lang="en-US" dirty="0"/>
          </a:p>
          <a:p>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pPr>
              <a:defRPr/>
            </a:pPr>
            <a:fld id="{D1F60938-1488-DE48-B964-642B5D0865D8}" type="slidenum">
              <a:rPr lang="en-US" smtClean="0"/>
              <a:pPr>
                <a:defRPr/>
              </a:pPr>
              <a:t>60</a:t>
            </a:fld>
            <a:endParaRPr lang="en-US"/>
          </a:p>
        </p:txBody>
      </p:sp>
    </p:spTree>
    <p:extLst>
      <p:ext uri="{BB962C8B-B14F-4D97-AF65-F5344CB8AC3E}">
        <p14:creationId xmlns:p14="http://schemas.microsoft.com/office/powerpoint/2010/main" val="2490826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Gathering and presenting this data is what </a:t>
            </a:r>
            <a:r>
              <a:rPr lang="en-US" baseline="0" dirty="0" err="1"/>
              <a:t>pwalk</a:t>
            </a:r>
            <a:r>
              <a:rPr lang="en-US" baseline="0" dirty="0"/>
              <a:t> does. This example is from OSX, but the structure is very similar between various implementations.</a:t>
            </a:r>
          </a:p>
          <a:p>
            <a:endParaRPr lang="en-US" baseline="0" dirty="0"/>
          </a:p>
          <a:p>
            <a:r>
              <a:rPr lang="en-US" baseline="0" dirty="0"/>
              <a:t>OneFS normally foregoes the metadata-maintenance expense of keeping access times accurately. Their updating frequency is adjustable, but typically no more aggressive than once-per-day </a:t>
            </a:r>
          </a:p>
          <a:p>
            <a:endParaRPr lang="en-US" baseline="0" dirty="0"/>
          </a:p>
          <a:p>
            <a:r>
              <a:rPr lang="en-US" baseline="0" dirty="0"/>
              <a:t>http://</a:t>
            </a:r>
            <a:r>
              <a:rPr lang="en-US" baseline="0" dirty="0" err="1"/>
              <a:t>pubs.opengroup.org</a:t>
            </a:r>
            <a:r>
              <a:rPr lang="en-US" baseline="0" dirty="0"/>
              <a:t>/</a:t>
            </a:r>
            <a:r>
              <a:rPr lang="en-US" baseline="0" dirty="0" err="1"/>
              <a:t>onlinepubs</a:t>
            </a:r>
            <a:r>
              <a:rPr lang="en-US" baseline="0" dirty="0"/>
              <a:t>/009695399/</a:t>
            </a:r>
            <a:r>
              <a:rPr lang="en-US" baseline="0" dirty="0" err="1"/>
              <a:t>basedefs</a:t>
            </a:r>
            <a:r>
              <a:rPr lang="en-US" baseline="0" dirty="0"/>
              <a:t>/sys/</a:t>
            </a:r>
            <a:r>
              <a:rPr lang="en-US" baseline="0" dirty="0" err="1"/>
              <a:t>stat.h.html</a:t>
            </a:r>
            <a:r>
              <a:rPr lang="en-US" baseline="0" dirty="0"/>
              <a:t> – “</a:t>
            </a:r>
            <a:r>
              <a:rPr lang="en-US" dirty="0"/>
              <a:t>The unit for the </a:t>
            </a:r>
            <a:r>
              <a:rPr lang="en-US" i="1" dirty="0" err="1"/>
              <a:t>st_blocks</a:t>
            </a:r>
            <a:r>
              <a:rPr lang="en-US" dirty="0"/>
              <a:t> member of the </a:t>
            </a:r>
            <a:r>
              <a:rPr lang="en-US" b="1" dirty="0"/>
              <a:t>stat</a:t>
            </a:r>
            <a:r>
              <a:rPr lang="en-US" dirty="0"/>
              <a:t> structure is not defined within IEEE </a:t>
            </a:r>
            <a:r>
              <a:rPr lang="en-US" dirty="0" err="1"/>
              <a:t>Std</a:t>
            </a:r>
            <a:r>
              <a:rPr lang="en-US" dirty="0"/>
              <a:t> 1003.1-2001. In some implementations it is 512 bytes. It may differ on a file system basis.”</a:t>
            </a:r>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61</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xfrm>
            <a:off x="3970938" y="8829967"/>
            <a:ext cx="3037840" cy="464820"/>
          </a:xfrm>
          <a:prstGeom prst="rect">
            <a:avLst/>
          </a:prstGeom>
          <a:noFill/>
        </p:spPr>
        <p:txBody>
          <a:bodyPr lIns="93177" tIns="46589" rIns="93177" bIns="46589"/>
          <a:lstStyle/>
          <a:p>
            <a:fld id="{264D9E70-C7EE-EC47-B3E9-B8FB59B59006}" type="slidenum">
              <a:rPr lang="en-US"/>
              <a:pPr/>
              <a:t>63</a:t>
            </a:fld>
            <a:endParaRPr lang="en-US"/>
          </a:p>
        </p:txBody>
      </p:sp>
      <p:sp>
        <p:nvSpPr>
          <p:cNvPr id="80899" name="Rectangle 2"/>
          <p:cNvSpPr>
            <a:spLocks noGrp="1" noRot="1" noChangeAspect="1" noChangeArrowheads="1" noTextEdit="1"/>
          </p:cNvSpPr>
          <p:nvPr>
            <p:ph type="sldImg"/>
          </p:nvPr>
        </p:nvSpPr>
        <p:spPr>
          <a:xfrm>
            <a:off x="406400" y="696913"/>
            <a:ext cx="6197600" cy="3486150"/>
          </a:xfrm>
          <a:ln/>
        </p:spPr>
      </p:sp>
      <p:sp>
        <p:nvSpPr>
          <p:cNvPr id="80900" name="Rectangle 3"/>
          <p:cNvSpPr>
            <a:spLocks noGrp="1" noChangeArrowheads="1"/>
          </p:cNvSpPr>
          <p:nvPr>
            <p:ph type="body" idx="1"/>
          </p:nvPr>
        </p:nvSpPr>
        <p:spPr>
          <a:noFill/>
          <a:ln/>
        </p:spPr>
        <p:txBody>
          <a:bodyPr/>
          <a:lstStyle/>
          <a:p>
            <a:pPr eaLnBrk="1" hangingPunct="1"/>
            <a:endParaRPr lang="en-US" dirty="0">
              <a:ea typeface="ＭＳ Ｐゴシック" charset="-128"/>
              <a:cs typeface="ＭＳ Ｐゴシック" charset="-128"/>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err="1"/>
              <a:t>pwalk</a:t>
            </a:r>
            <a:r>
              <a:rPr lang="en-US" dirty="0"/>
              <a:t> a fairly straightforward C code, with the main extra consideration being inclusion of the </a:t>
            </a:r>
            <a:r>
              <a:rPr lang="en-US" dirty="0" err="1"/>
              <a:t>pThreads</a:t>
            </a:r>
            <a:r>
              <a:rPr lang="en-US" dirty="0"/>
              <a:t> library (the POSIX portable threads library).</a:t>
            </a:r>
          </a:p>
          <a:p>
            <a:r>
              <a:rPr lang="en-US" dirty="0"/>
              <a:t>The O’Reilly book is all one needs to get started with </a:t>
            </a:r>
            <a:r>
              <a:rPr lang="en-US" dirty="0" err="1"/>
              <a:t>pThreads</a:t>
            </a:r>
            <a:r>
              <a:rPr lang="en-US" dirty="0"/>
              <a:t>.</a:t>
            </a:r>
          </a:p>
          <a:p>
            <a:endParaRPr lang="en-US" dirty="0"/>
          </a:p>
          <a:p>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pPr>
              <a:defRPr/>
            </a:pPr>
            <a:fld id="{D1F60938-1488-DE48-B964-642B5D0865D8}" type="slidenum">
              <a:rPr lang="en-US" smtClean="0"/>
              <a:pPr>
                <a:defRPr/>
              </a:pPr>
              <a:t>7</a:t>
            </a:fld>
            <a:endParaRPr lang="en-US"/>
          </a:p>
        </p:txBody>
      </p:sp>
    </p:spTree>
    <p:extLst>
      <p:ext uri="{BB962C8B-B14F-4D97-AF65-F5344CB8AC3E}">
        <p14:creationId xmlns:p14="http://schemas.microsoft.com/office/powerpoint/2010/main" val="249082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Argument processing is primitive in places, but includes numerous sanity checks.</a:t>
            </a:r>
          </a:p>
          <a:p>
            <a:r>
              <a:rPr lang="en-US" baseline="0" dirty="0"/>
              <a:t>Contents of .xml or .ls files can be easily tailored in C, or other actions added for each leaf node found.</a:t>
            </a:r>
          </a:p>
          <a:p>
            <a:r>
              <a:rPr lang="en-US" baseline="0" dirty="0"/>
              <a:t>The code may have some 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9</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Modes that start with a ‘-’ are called ‘primary modes’, and they are all mutually-exclusive.</a:t>
            </a:r>
          </a:p>
          <a:p>
            <a:r>
              <a:rPr lang="en-US" baseline="0" dirty="0"/>
              <a:t>Modes that start with a ‘+’ are called ‘secondary modes’, and all or none of them can be specified.</a:t>
            </a:r>
          </a:p>
          <a:p>
            <a:r>
              <a:rPr lang="en-US" baseline="0" dirty="0"/>
              <a:t>Absent any primary or secondary modes, </a:t>
            </a:r>
            <a:r>
              <a:rPr lang="en-US" baseline="0" dirty="0" err="1"/>
              <a:t>pwalk</a:t>
            </a:r>
            <a:r>
              <a:rPr lang="en-US" baseline="0" dirty="0"/>
              <a:t> will exit with ‘nothing to do’. </a:t>
            </a:r>
          </a:p>
          <a:p>
            <a:endParaRPr lang="en-US" baseline="0" dirty="0"/>
          </a:p>
          <a:p>
            <a:r>
              <a:rPr lang="en-US" baseline="0" dirty="0"/>
              <a:t>[*] *.</a:t>
            </a:r>
            <a:r>
              <a:rPr lang="en-US" baseline="0" dirty="0" err="1"/>
              <a:t>sh</a:t>
            </a:r>
            <a:r>
              <a:rPr lang="en-US" baseline="0" dirty="0"/>
              <a:t> files with mv or rm/</a:t>
            </a:r>
            <a:r>
              <a:rPr lang="en-US" baseline="0" dirty="0" err="1"/>
              <a:t>rmdir</a:t>
            </a:r>
            <a:r>
              <a:rPr lang="en-US" baseline="0" dirty="0"/>
              <a:t> commands from –rm and –trash modes are not directory executable, but merely convey what </a:t>
            </a:r>
            <a:r>
              <a:rPr lang="en-US" baseline="0" dirty="0" err="1"/>
              <a:t>pwalk</a:t>
            </a:r>
            <a:r>
              <a:rPr lang="en-US" baseline="0" dirty="0"/>
              <a:t> did (or would do with –</a:t>
            </a:r>
            <a:r>
              <a:rPr lang="en-US" baseline="0" dirty="0" err="1"/>
              <a:t>dryrun</a:t>
            </a:r>
            <a:r>
              <a:rPr lang="en-US" baseline="0" dirty="0"/>
              <a:t>)</a:t>
            </a:r>
          </a:p>
          <a:p>
            <a:r>
              <a:rPr lang="en-US" baseline="0" dirty="0"/>
              <a:t>[2] with –</a:t>
            </a:r>
            <a:r>
              <a:rPr lang="en-US" baseline="0" dirty="0" err="1"/>
              <a:t>dryrun</a:t>
            </a:r>
            <a:r>
              <a:rPr lang="en-US" baseline="0" dirty="0"/>
              <a:t> option, no filesystem changes will be made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10</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 Causes more stat() calls to lookup </a:t>
            </a:r>
            <a:r>
              <a:rPr lang="en-US" baseline="0" dirty="0" err="1"/>
              <a:t>inode</a:t>
            </a:r>
            <a:r>
              <a:rPr lang="en-US" baseline="0" dirty="0"/>
              <a:t> numbers for all per-directory pathname components. Only done in for –ls?</a:t>
            </a:r>
          </a:p>
          <a:p>
            <a:r>
              <a:rPr lang="en-US" baseline="0" dirty="0"/>
              <a:t>[**] Causes an extra system call per-file unless on </a:t>
            </a:r>
            <a:r>
              <a:rPr lang="en-US" baseline="0" dirty="0" err="1"/>
              <a:t>OneFS</a:t>
            </a:r>
            <a:r>
              <a:rPr lang="en-US" baseline="0" dirty="0"/>
              <a:t>.</a:t>
            </a:r>
          </a:p>
          <a:p>
            <a:r>
              <a:rPr lang="en-US" baseline="0" dirty="0"/>
              <a:t>[***] Only for Linux POSIX-style ACLs</a:t>
            </a:r>
          </a:p>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11</a:t>
            </a:fld>
            <a:endParaRPr lang="en-US" dirty="0"/>
          </a:p>
        </p:txBody>
      </p:sp>
    </p:spTree>
    <p:extLst>
      <p:ext uri="{BB962C8B-B14F-4D97-AF65-F5344CB8AC3E}">
        <p14:creationId xmlns:p14="http://schemas.microsoft.com/office/powerpoint/2010/main" val="32056673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_Image 1">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6" cy="5152976"/>
          </a:xfrm>
          <a:prstGeom prst="rect">
            <a:avLst/>
          </a:prstGeom>
        </p:spPr>
      </p:pic>
      <p:sp>
        <p:nvSpPr>
          <p:cNvPr id="9" name="Title Placeholder 21"/>
          <p:cNvSpPr>
            <a:spLocks noGrp="1"/>
          </p:cNvSpPr>
          <p:nvPr>
            <p:ph type="ctrTitle" hasCustomPrompt="1"/>
          </p:nvPr>
        </p:nvSpPr>
        <p:spPr>
          <a:xfrm>
            <a:off x="274319" y="29033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3987587708"/>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7955280" cy="640080"/>
          </a:xfrm>
          <a:prstGeom prst="rect">
            <a:avLst/>
          </a:prstGeom>
        </p:spPr>
        <p:txBody>
          <a:bodyPr lIns="0" rIns="0" anchor="ctr" anchorCtr="0"/>
          <a:lstStyle>
            <a:lvl1pPr>
              <a:defRPr>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 </a:t>
            </a:r>
          </a:p>
        </p:txBody>
      </p:sp>
      <p:sp>
        <p:nvSpPr>
          <p:cNvPr id="5" name="Content Placeholder 4"/>
          <p:cNvSpPr>
            <a:spLocks noGrp="1"/>
          </p:cNvSpPr>
          <p:nvPr>
            <p:ph sz="quarter" idx="10"/>
          </p:nvPr>
        </p:nvSpPr>
        <p:spPr>
          <a:xfrm>
            <a:off x="271463" y="1277938"/>
            <a:ext cx="3843337" cy="3192461"/>
          </a:xfrm>
          <a:prstGeom prst="rect">
            <a:avLst/>
          </a:prstGeom>
        </p:spPr>
        <p:txBody>
          <a:bodyPr vert="horz" lIns="0" tIns="0" rIns="0" bIns="0"/>
          <a:lstStyle>
            <a:lvl1pPr>
              <a:lnSpc>
                <a:spcPct val="100000"/>
              </a:lnSpc>
              <a:spcBef>
                <a:spcPts val="1200"/>
              </a:spcBef>
              <a:spcAft>
                <a:spcPts val="0"/>
              </a:spcAft>
              <a:buClr>
                <a:srgbClr val="808080"/>
              </a:buClr>
              <a:defRPr>
                <a:latin typeface="+mn-lt"/>
                <a:ea typeface="Arial"/>
              </a:defRPr>
            </a:lvl1pPr>
            <a:lvl2pPr>
              <a:lnSpc>
                <a:spcPct val="100000"/>
              </a:lnSpc>
              <a:spcBef>
                <a:spcPts val="300"/>
              </a:spcBef>
              <a:spcAft>
                <a:spcPts val="0"/>
              </a:spcAft>
              <a:buClr>
                <a:srgbClr val="808080"/>
              </a:buClr>
              <a:defRPr>
                <a:latin typeface="+mn-lt"/>
                <a:ea typeface="Arial"/>
              </a:defRPr>
            </a:lvl2pPr>
            <a:lvl3pPr marL="858838" indent="-169863">
              <a:lnSpc>
                <a:spcPct val="100000"/>
              </a:lnSpc>
              <a:spcBef>
                <a:spcPts val="300"/>
              </a:spcBef>
              <a:spcAft>
                <a:spcPts val="0"/>
              </a:spcAft>
              <a:buClr>
                <a:srgbClr val="808080"/>
              </a:buClr>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sp>
        <p:nvSpPr>
          <p:cNvPr id="8" name="Content Placeholder 4"/>
          <p:cNvSpPr>
            <a:spLocks noGrp="1"/>
          </p:cNvSpPr>
          <p:nvPr>
            <p:ph sz="quarter" idx="11"/>
          </p:nvPr>
        </p:nvSpPr>
        <p:spPr>
          <a:xfrm>
            <a:off x="4376738" y="1277938"/>
            <a:ext cx="3852862" cy="3192461"/>
          </a:xfrm>
          <a:prstGeom prst="rect">
            <a:avLst/>
          </a:prstGeom>
        </p:spPr>
        <p:txBody>
          <a:bodyPr vert="horz" lIns="0" tIns="0" rIns="0" bIns="0"/>
          <a:lstStyle>
            <a:lvl1pPr>
              <a:lnSpc>
                <a:spcPct val="100000"/>
              </a:lnSpc>
              <a:spcBef>
                <a:spcPts val="1200"/>
              </a:spcBef>
              <a:spcAft>
                <a:spcPts val="0"/>
              </a:spcAft>
              <a:buClr>
                <a:srgbClr val="808080"/>
              </a:buClr>
              <a:defRPr>
                <a:latin typeface="+mn-lt"/>
                <a:ea typeface="Arial"/>
              </a:defRPr>
            </a:lvl1pPr>
            <a:lvl2pPr>
              <a:lnSpc>
                <a:spcPct val="100000"/>
              </a:lnSpc>
              <a:spcBef>
                <a:spcPts val="300"/>
              </a:spcBef>
              <a:spcAft>
                <a:spcPts val="0"/>
              </a:spcAft>
              <a:buClr>
                <a:srgbClr val="808080"/>
              </a:buClr>
              <a:defRPr>
                <a:latin typeface="+mn-lt"/>
                <a:ea typeface="Arial"/>
              </a:defRPr>
            </a:lvl2pPr>
            <a:lvl3pPr marL="858838" indent="-169863">
              <a:lnSpc>
                <a:spcPct val="100000"/>
              </a:lnSpc>
              <a:spcBef>
                <a:spcPts val="300"/>
              </a:spcBef>
              <a:spcAft>
                <a:spcPts val="0"/>
              </a:spcAft>
              <a:buClr>
                <a:srgbClr val="808080"/>
              </a:buClr>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87162477"/>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2377048"/>
      </p:ext>
    </p:extLst>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152400"/>
            <a:ext cx="8410575" cy="690563"/>
          </a:xfrm>
          <a:prstGeom prst="rect">
            <a:avLst/>
          </a:prstGeom>
          <a:noFill/>
        </p:spPr>
        <p:txBody>
          <a:bodyPr lIns="0" tIns="0" rIns="0" bIns="0" anchor="ctr" anchorCtr="0"/>
          <a:lstStyle>
            <a:lvl1pPr>
              <a:lnSpc>
                <a:spcPts val="3600"/>
              </a:lnSpc>
              <a:defRPr sz="2800">
                <a:solidFill>
                  <a:schemeClr val="bg1"/>
                </a:solidFill>
                <a:latin typeface="+mj-lt"/>
              </a:defRPr>
            </a:lvl1pPr>
          </a:lstStyle>
          <a:p>
            <a:r>
              <a:rPr lang="en-US" dirty="0"/>
              <a:t> Click to edit Master title style</a:t>
            </a:r>
          </a:p>
        </p:txBody>
      </p:sp>
      <p:sp>
        <p:nvSpPr>
          <p:cNvPr id="4" name="Content Placeholder 3"/>
          <p:cNvSpPr>
            <a:spLocks noGrp="1"/>
          </p:cNvSpPr>
          <p:nvPr>
            <p:ph sz="quarter" idx="10"/>
          </p:nvPr>
        </p:nvSpPr>
        <p:spPr bwMode="gray">
          <a:xfrm>
            <a:off x="366714" y="914400"/>
            <a:ext cx="8410575" cy="3600450"/>
          </a:xfrm>
          <a:prstGeom prst="rect">
            <a:avLst/>
          </a:prstGeom>
          <a:noFill/>
        </p:spPr>
        <p:txBody>
          <a:bodyPr lIns="0" tIns="0" rIns="0" bIns="0">
            <a:normAutofit/>
          </a:bodyPr>
          <a:lstStyle>
            <a:lvl1pPr>
              <a:spcBef>
                <a:spcPts val="1200"/>
              </a:spcBef>
              <a:buClr>
                <a:schemeClr val="bg2"/>
              </a:buClr>
              <a:defRPr sz="2400">
                <a:solidFill>
                  <a:schemeClr val="bg2"/>
                </a:solidFill>
                <a:latin typeface="+mn-lt"/>
              </a:defRPr>
            </a:lvl1pPr>
            <a:lvl2pPr>
              <a:spcBef>
                <a:spcPts val="300"/>
              </a:spcBef>
              <a:buClr>
                <a:schemeClr val="bg2"/>
              </a:buClr>
              <a:defRPr sz="2000">
                <a:solidFill>
                  <a:schemeClr val="bg2"/>
                </a:solidFill>
                <a:latin typeface="+mn-lt"/>
              </a:defRPr>
            </a:lvl2pPr>
            <a:lvl3pPr>
              <a:spcBef>
                <a:spcPts val="300"/>
              </a:spcBef>
              <a:buClr>
                <a:schemeClr val="bg2"/>
              </a:buClr>
              <a:defRPr sz="1800">
                <a:solidFill>
                  <a:schemeClr val="bg2"/>
                </a:solidFill>
                <a:latin typeface="+mn-lt"/>
              </a:defRPr>
            </a:lvl3pPr>
            <a:lvl4pPr>
              <a:spcBef>
                <a:spcPts val="300"/>
              </a:spcBef>
              <a:buClr>
                <a:schemeClr val="bg2"/>
              </a:buClr>
              <a:buFont typeface="Wingdings" pitchFamily="2" charset="2"/>
              <a:buChar char="§"/>
              <a:defRPr sz="1600">
                <a:solidFill>
                  <a:schemeClr val="bg2"/>
                </a:solidFill>
                <a:latin typeface="+mn-lt"/>
              </a:defRPr>
            </a:lvl4pPr>
            <a:lvl5pPr>
              <a:spcBef>
                <a:spcPts val="300"/>
              </a:spcBef>
              <a:buClr>
                <a:schemeClr val="bg2"/>
              </a:buClr>
              <a:defRPr sz="1400">
                <a:solidFill>
                  <a:schemeClr val="bg2"/>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172293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2728913" y="900112"/>
            <a:ext cx="6048376" cy="1114426"/>
          </a:xfrm>
          <a:prstGeom prst="rect">
            <a:avLst/>
          </a:prstGeom>
          <a:noFill/>
        </p:spPr>
        <p:txBody>
          <a:bodyPr lIns="0" tIns="0" rIns="0" bIns="0" anchor="b" anchorCtr="0">
            <a:noAutofit/>
          </a:bodyPr>
          <a:lstStyle>
            <a:lvl1pPr>
              <a:defRPr sz="4400">
                <a:solidFill>
                  <a:schemeClr val="tx2"/>
                </a:solidFill>
                <a:latin typeface="MetaNormalLF-Roman" pitchFamily="34" charset="0"/>
              </a:defRPr>
            </a:lvl1pPr>
          </a:lstStyle>
          <a:p>
            <a:r>
              <a:rPr lang="en-US" dirty="0"/>
              <a:t>CLICK TO EDIT MASTER TITLE STYLE</a:t>
            </a:r>
          </a:p>
        </p:txBody>
      </p:sp>
      <p:sp>
        <p:nvSpPr>
          <p:cNvPr id="3" name="Subtitle 2"/>
          <p:cNvSpPr>
            <a:spLocks noGrp="1"/>
          </p:cNvSpPr>
          <p:nvPr>
            <p:ph type="subTitle" idx="1" hasCustomPrompt="1"/>
          </p:nvPr>
        </p:nvSpPr>
        <p:spPr bwMode="gray">
          <a:xfrm>
            <a:off x="2728914" y="2269331"/>
            <a:ext cx="6048375" cy="628650"/>
          </a:xfrm>
          <a:prstGeom prst="rect">
            <a:avLst/>
          </a:prstGeom>
          <a:noFill/>
        </p:spPr>
        <p:txBody>
          <a:bodyPr lIns="0" tIns="0" rIns="0" bIns="0">
            <a:noAutofit/>
          </a:bodyPr>
          <a:lstStyle>
            <a:lvl1pPr marL="0" indent="0" algn="l">
              <a:spcBef>
                <a:spcPts val="0"/>
              </a:spcBef>
              <a:buNone/>
              <a:defRPr sz="2800">
                <a:solidFill>
                  <a:schemeClr val="bg2"/>
                </a:solidFill>
                <a:latin typeface="MetaNormalLF-Roman"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icture Placeholder 2"/>
          <p:cNvSpPr>
            <a:spLocks noGrp="1"/>
          </p:cNvSpPr>
          <p:nvPr>
            <p:ph type="pic" idx="10"/>
          </p:nvPr>
        </p:nvSpPr>
        <p:spPr bwMode="gray">
          <a:xfrm>
            <a:off x="366714" y="1016794"/>
            <a:ext cx="2073275" cy="992981"/>
          </a:xfrm>
          <a:prstGeom prst="rect">
            <a:avLst/>
          </a:prstGeom>
        </p:spPr>
        <p:txBody>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Tree>
    <p:extLst>
      <p:ext uri="{BB962C8B-B14F-4D97-AF65-F5344CB8AC3E}">
        <p14:creationId xmlns:p14="http://schemas.microsoft.com/office/powerpoint/2010/main" val="851980010"/>
      </p:ext>
    </p:extLst>
  </p:cSld>
  <p:clrMapOvr>
    <a:masterClrMapping/>
  </p:clrMapOvr>
  <p:transition>
    <p:fade/>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3" y="152400"/>
            <a:ext cx="8410575" cy="690563"/>
          </a:xfrm>
          <a:prstGeom prst="rect">
            <a:avLst/>
          </a:prstGeom>
          <a:noFill/>
        </p:spPr>
        <p:txBody>
          <a:bodyPr lIns="0" tIns="0" rIns="0" bIns="0" anchor="t" anchorCtr="0"/>
          <a:lstStyle>
            <a:lvl1pPr>
              <a:lnSpc>
                <a:spcPts val="3600"/>
              </a:lnSpc>
              <a:defRPr sz="3600">
                <a:solidFill>
                  <a:schemeClr val="tx2"/>
                </a:solidFill>
                <a:latin typeface="MetaNormalLF-Roman" pitchFamily="34" charset="0"/>
              </a:defRPr>
            </a:lvl1pPr>
          </a:lstStyle>
          <a:p>
            <a:r>
              <a:rPr lang="en-US" dirty="0"/>
              <a:t>Click to edit Master title style</a:t>
            </a:r>
          </a:p>
        </p:txBody>
      </p:sp>
      <p:sp>
        <p:nvSpPr>
          <p:cNvPr id="4" name="Content Placeholder 3"/>
          <p:cNvSpPr>
            <a:spLocks noGrp="1"/>
          </p:cNvSpPr>
          <p:nvPr>
            <p:ph sz="quarter" idx="10"/>
          </p:nvPr>
        </p:nvSpPr>
        <p:spPr bwMode="gray">
          <a:xfrm>
            <a:off x="366714" y="1016794"/>
            <a:ext cx="8410575" cy="3440906"/>
          </a:xfrm>
          <a:prstGeom prst="rect">
            <a:avLst/>
          </a:prstGeom>
          <a:noFill/>
        </p:spPr>
        <p:txBody>
          <a:bodyPr lIns="0" tIns="0" rIns="0" bIns="0">
            <a:normAutofit/>
          </a:bodyPr>
          <a:lstStyle>
            <a:lvl1pPr>
              <a:spcBef>
                <a:spcPts val="1200"/>
              </a:spcBef>
              <a:buClr>
                <a:schemeClr val="bg2"/>
              </a:buClr>
              <a:defRPr>
                <a:solidFill>
                  <a:schemeClr val="tx1"/>
                </a:solidFill>
                <a:latin typeface="+mn-lt"/>
              </a:defRPr>
            </a:lvl1pPr>
            <a:lvl2pPr>
              <a:spcBef>
                <a:spcPts val="300"/>
              </a:spcBef>
              <a:buClr>
                <a:schemeClr val="bg2"/>
              </a:buClr>
              <a:defRPr>
                <a:solidFill>
                  <a:schemeClr val="tx1"/>
                </a:solidFill>
                <a:latin typeface="+mn-lt"/>
              </a:defRPr>
            </a:lvl2pPr>
            <a:lvl3pPr>
              <a:spcBef>
                <a:spcPts val="300"/>
              </a:spcBef>
              <a:buClr>
                <a:schemeClr val="bg2"/>
              </a:buClr>
              <a:defRPr>
                <a:solidFill>
                  <a:schemeClr val="tx1"/>
                </a:solidFill>
                <a:latin typeface="+mn-lt"/>
              </a:defRPr>
            </a:lvl3pPr>
            <a:lvl4pPr>
              <a:spcBef>
                <a:spcPts val="300"/>
              </a:spcBef>
              <a:buClr>
                <a:schemeClr val="bg2"/>
              </a:buClr>
              <a:buFont typeface="Wingdings" pitchFamily="2" charset="2"/>
              <a:buChar char="§"/>
              <a:defRPr>
                <a:solidFill>
                  <a:schemeClr val="tx1"/>
                </a:solidFill>
                <a:latin typeface="+mn-lt"/>
              </a:defRPr>
            </a:lvl4pPr>
            <a:lvl5pPr>
              <a:spcBef>
                <a:spcPts val="300"/>
              </a:spcBef>
              <a:buClr>
                <a:schemeClr val="bg2"/>
              </a:buClr>
              <a:defRPr sz="1600">
                <a:solidFill>
                  <a:schemeClr val="tx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82121408"/>
      </p:ext>
    </p:extLst>
  </p:cSld>
  <p:clrMapOvr>
    <a:masterClrMapping/>
  </p:clrMapOvr>
  <p:transition>
    <p:fade/>
  </p:transition>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_Image 3">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
            <a:ext cx="9156778" cy="5150688"/>
          </a:xfrm>
          <a:prstGeom prst="rect">
            <a:avLst/>
          </a:prstGeom>
        </p:spPr>
      </p:pic>
      <p:sp>
        <p:nvSpPr>
          <p:cNvPr id="7"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ea typeface="Arial"/>
                <a:cs typeface="Arial" panose="020B0604020202020204" pitchFamily="34" charset="0"/>
              </a:defRPr>
            </a:lvl1pPr>
          </a:lstStyle>
          <a:p>
            <a:r>
              <a:rPr lang="en-US" dirty="0"/>
              <a:t>Click to edit divider slide title  </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92179296"/>
      </p:ext>
    </p:extLst>
  </p:cSld>
  <p:clrMapOvr>
    <a:masterClrMapping/>
  </p:clrMapOvr>
  <p:transition spd="med">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Logo slide_Black">
    <p:bg>
      <p:bgPr>
        <a:solidFill>
          <a:schemeClr val="bg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826040191"/>
      </p:ext>
    </p:extLst>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Logo slide Carbon">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1869552161"/>
      </p:ext>
    </p:extLst>
  </p:cSld>
  <p:clrMapOvr>
    <a:masterClrMapping/>
  </p:clrMapOvr>
  <p:transition spd="med">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Logo slide Granite">
    <p:bg>
      <p:bgPr>
        <a:solidFill>
          <a:srgbClr val="808080"/>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3266358696"/>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Imag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4" cy="5152975"/>
          </a:xfrm>
          <a:prstGeom prst="rect">
            <a:avLst/>
          </a:prstGeom>
        </p:spPr>
      </p:pic>
      <p:sp>
        <p:nvSpPr>
          <p:cNvPr id="9" name="Title Placeholder 21"/>
          <p:cNvSpPr>
            <a:spLocks noGrp="1"/>
          </p:cNvSpPr>
          <p:nvPr>
            <p:ph type="ctrTitle" hasCustomPrompt="1"/>
          </p:nvPr>
        </p:nvSpPr>
        <p:spPr>
          <a:xfrm>
            <a:off x="274320" y="289726"/>
            <a:ext cx="5200791" cy="1661993"/>
          </a:xfrm>
          <a:prstGeom prst="rect">
            <a:avLst/>
          </a:prstGeom>
        </p:spPr>
        <p:txBody>
          <a:bodyPr wrap="square" lIns="0" rIns="0" anchor="b" anchorCtr="0">
            <a:normAutofit/>
          </a:bodyPr>
          <a:lstStyle>
            <a:lvl1pPr>
              <a:defRPr lang="en-US" sz="5400" i="0"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lnSpc>
                <a:spcPct val="100000"/>
              </a:lnSpc>
              <a:spcAft>
                <a:spcPts val="0"/>
              </a:spcAft>
            </a:pPr>
            <a:r>
              <a:rPr lang="en-US" dirty="0"/>
              <a:t>Click to edit</a:t>
            </a:r>
            <a:br>
              <a:rPr lang="en-US" dirty="0"/>
            </a:br>
            <a:r>
              <a:rPr lang="en-US" dirty="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417532562"/>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_Image 3">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4" cy="5152975"/>
          </a:xfrm>
          <a:prstGeom prst="rect">
            <a:avLst/>
          </a:prstGeom>
        </p:spPr>
      </p:pic>
      <p:sp>
        <p:nvSpPr>
          <p:cNvPr id="9" name="Title Placeholder 21"/>
          <p:cNvSpPr>
            <a:spLocks noGrp="1"/>
          </p:cNvSpPr>
          <p:nvPr>
            <p:ph type="ctrTitle" hasCustomPrompt="1"/>
          </p:nvPr>
        </p:nvSpPr>
        <p:spPr>
          <a:xfrm>
            <a:off x="274319" y="288114"/>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1282294959"/>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_Black">
    <p:bg>
      <p:bgPr>
        <a:solidFill>
          <a:schemeClr val="bg2"/>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89291"/>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2539566763"/>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_Carbon">
    <p:bg>
      <p:bgPr>
        <a:solidFill>
          <a:schemeClr val="tx1"/>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9416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270118694"/>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_Blue">
    <p:bg>
      <p:bgPr>
        <a:solidFill>
          <a:schemeClr val="bg1"/>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9416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888849704"/>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_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263531"/>
            <a:ext cx="8582462" cy="672220"/>
          </a:xfrm>
          <a:prstGeom prst="rect">
            <a:avLst/>
          </a:prstGeom>
        </p:spPr>
        <p:txBody>
          <a:bodyPr lIns="0" rIns="0" anchor="ctr" anchorCtr="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a:t>
            </a:r>
          </a:p>
        </p:txBody>
      </p:sp>
      <p:sp>
        <p:nvSpPr>
          <p:cNvPr id="4" name="Content Placeholder 4"/>
          <p:cNvSpPr>
            <a:spLocks noGrp="1"/>
          </p:cNvSpPr>
          <p:nvPr>
            <p:ph sz="quarter" idx="10"/>
          </p:nvPr>
        </p:nvSpPr>
        <p:spPr>
          <a:xfrm>
            <a:off x="275730" y="1127915"/>
            <a:ext cx="8572696" cy="3575907"/>
          </a:xfrm>
          <a:prstGeom prst="rect">
            <a:avLst/>
          </a:prstGeom>
        </p:spPr>
        <p:txBody>
          <a:bodyPr vert="horz" lIns="0" tIns="0" rIns="0" bIns="0"/>
          <a:lstStyle>
            <a:lvl1pPr marL="285750" indent="-285750">
              <a:lnSpc>
                <a:spcPct val="100000"/>
              </a:lnSpc>
              <a:spcBef>
                <a:spcPts val="1200"/>
              </a:spcBef>
              <a:spcAft>
                <a:spcPts val="0"/>
              </a:spcAft>
              <a:buClr>
                <a:srgbClr val="000000"/>
              </a:buClr>
              <a:buFont typeface="Arial"/>
              <a:buChar char="•"/>
              <a:defRPr sz="1800">
                <a:latin typeface="+mn-lt"/>
                <a:ea typeface="Arial"/>
              </a:defRPr>
            </a:lvl1pPr>
            <a:lvl2pPr marL="512762" indent="-171450">
              <a:lnSpc>
                <a:spcPct val="100000"/>
              </a:lnSpc>
              <a:spcBef>
                <a:spcPts val="300"/>
              </a:spcBef>
              <a:spcAft>
                <a:spcPts val="0"/>
              </a:spcAft>
              <a:buClr>
                <a:srgbClr val="000000"/>
              </a:buClr>
              <a:buFont typeface="Lucida Grande"/>
              <a:buChar char="-"/>
              <a:defRPr sz="1600">
                <a:latin typeface="+mn-lt"/>
                <a:ea typeface="Arial"/>
              </a:defRPr>
            </a:lvl2pPr>
            <a:lvl3pPr marL="860425" indent="-171450">
              <a:lnSpc>
                <a:spcPct val="100000"/>
              </a:lnSpc>
              <a:spcBef>
                <a:spcPts val="300"/>
              </a:spcBef>
              <a:spcAft>
                <a:spcPts val="0"/>
              </a:spcAft>
              <a:buClr>
                <a:srgbClr val="000000"/>
              </a:buClr>
              <a:buFont typeface="Courier New"/>
              <a:buChar char="o"/>
              <a:defRPr sz="110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04426066"/>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_Bulleted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8498908" cy="647156"/>
          </a:xfrm>
          <a:prstGeom prst="rect">
            <a:avLst/>
          </a:prstGeom>
        </p:spPr>
        <p:txBody>
          <a:bodyPr lIns="0" rIns="0" anchor="ctr" anchorCtr="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a:t>
            </a:r>
          </a:p>
        </p:txBody>
      </p:sp>
      <p:sp>
        <p:nvSpPr>
          <p:cNvPr id="5" name="Content Placeholder 4"/>
          <p:cNvSpPr>
            <a:spLocks noGrp="1"/>
          </p:cNvSpPr>
          <p:nvPr>
            <p:ph sz="quarter" idx="10"/>
          </p:nvPr>
        </p:nvSpPr>
        <p:spPr>
          <a:xfrm>
            <a:off x="271463" y="1144625"/>
            <a:ext cx="8501764" cy="3584261"/>
          </a:xfrm>
          <a:prstGeom prst="rect">
            <a:avLst/>
          </a:prstGeom>
        </p:spPr>
        <p:txBody>
          <a:bodyPr vert="horz" lIns="0" tIns="0" rIns="0" bIns="0"/>
          <a:lstStyle>
            <a:lvl1pPr>
              <a:lnSpc>
                <a:spcPct val="100000"/>
              </a:lnSpc>
              <a:spcBef>
                <a:spcPts val="1200"/>
              </a:spcBef>
              <a:spcAft>
                <a:spcPts val="0"/>
              </a:spcAft>
              <a:buClr>
                <a:srgbClr val="808080"/>
              </a:buClr>
              <a:defRPr sz="1800">
                <a:latin typeface="+mn-lt"/>
                <a:ea typeface="Arial"/>
              </a:defRPr>
            </a:lvl1pPr>
            <a:lvl2pPr>
              <a:lnSpc>
                <a:spcPct val="100000"/>
              </a:lnSpc>
              <a:spcBef>
                <a:spcPts val="300"/>
              </a:spcBef>
              <a:spcAft>
                <a:spcPts val="0"/>
              </a:spcAft>
              <a:buClr>
                <a:srgbClr val="808080"/>
              </a:buClr>
              <a:defRPr sz="1600">
                <a:latin typeface="+mn-lt"/>
                <a:ea typeface="Arial"/>
              </a:defRPr>
            </a:lvl2pPr>
            <a:lvl3pPr marL="858838" indent="-169863">
              <a:lnSpc>
                <a:spcPct val="100000"/>
              </a:lnSpc>
              <a:spcBef>
                <a:spcPts val="300"/>
              </a:spcBef>
              <a:spcAft>
                <a:spcPts val="0"/>
              </a:spcAft>
              <a:buClr>
                <a:srgbClr val="808080"/>
              </a:buClr>
              <a:defRPr sz="110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33455114"/>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with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5"/>
            <a:ext cx="8498908" cy="640080"/>
          </a:xfrm>
          <a:prstGeom prst="rect">
            <a:avLst/>
          </a:prstGeom>
        </p:spPr>
        <p:txBody>
          <a:bodyPr lIns="0" rIns="0" anchor="ctr" anchorCtr="0">
            <a:normAutofit/>
          </a:bodyPr>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 </a:t>
            </a:r>
          </a:p>
        </p:txBody>
      </p:sp>
      <p:sp>
        <p:nvSpPr>
          <p:cNvPr id="5" name="Text Placeholder 12"/>
          <p:cNvSpPr>
            <a:spLocks noGrp="1"/>
          </p:cNvSpPr>
          <p:nvPr>
            <p:ph type="subTitle" idx="11" hasCustomPrompt="1"/>
          </p:nvPr>
        </p:nvSpPr>
        <p:spPr>
          <a:xfrm>
            <a:off x="266699" y="1057766"/>
            <a:ext cx="8506527" cy="313267"/>
          </a:xfrm>
          <a:prstGeom prst="rect">
            <a:avLst/>
          </a:prstGeom>
        </p:spPr>
        <p:txBody>
          <a:bodyPr lIns="0" rIns="0" anchor="t" anchorCtr="0"/>
          <a:lstStyle>
            <a:lvl1pPr marL="228600" indent="-228600">
              <a:buNone/>
              <a:defRPr lang="en-US" b="1" dirty="0" smtClean="0">
                <a:latin typeface="Arial" panose="020B0604020202020204" pitchFamily="34" charset="0"/>
                <a:ea typeface="Arial"/>
                <a:cs typeface="Arial" panose="020B0604020202020204" pitchFamily="34" charset="0"/>
              </a:defRPr>
            </a:lvl1pPr>
          </a:lstStyle>
          <a:p>
            <a:pPr marL="0" lvl="0" indent="0"/>
            <a:r>
              <a:rPr lang="en-US" dirty="0"/>
              <a:t>Click to edit master subtitle style</a:t>
            </a:r>
          </a:p>
        </p:txBody>
      </p:sp>
      <p:sp>
        <p:nvSpPr>
          <p:cNvPr id="8" name="Content Placeholder 4"/>
          <p:cNvSpPr>
            <a:spLocks noGrp="1"/>
          </p:cNvSpPr>
          <p:nvPr>
            <p:ph sz="quarter" idx="10"/>
          </p:nvPr>
        </p:nvSpPr>
        <p:spPr>
          <a:xfrm>
            <a:off x="271463" y="1541463"/>
            <a:ext cx="8501764" cy="3162359"/>
          </a:xfrm>
          <a:prstGeom prst="rect">
            <a:avLst/>
          </a:prstGeom>
        </p:spPr>
        <p:txBody>
          <a:bodyPr vert="horz" lIns="0" tIns="0" rIns="0" bIns="0"/>
          <a:lstStyle>
            <a:lvl1pPr>
              <a:lnSpc>
                <a:spcPct val="100000"/>
              </a:lnSpc>
              <a:spcBef>
                <a:spcPts val="1200"/>
              </a:spcBef>
              <a:spcAft>
                <a:spcPts val="0"/>
              </a:spcAft>
              <a:buClr>
                <a:srgbClr val="808080"/>
              </a:buClr>
              <a:defRPr sz="1600">
                <a:latin typeface="+mn-lt"/>
                <a:ea typeface="Arial"/>
              </a:defRPr>
            </a:lvl1pPr>
            <a:lvl2pPr>
              <a:lnSpc>
                <a:spcPct val="100000"/>
              </a:lnSpc>
              <a:spcBef>
                <a:spcPts val="300"/>
              </a:spcBef>
              <a:spcAft>
                <a:spcPts val="0"/>
              </a:spcAft>
              <a:buClr>
                <a:srgbClr val="808080"/>
              </a:buClr>
              <a:defRPr sz="1400">
                <a:latin typeface="+mn-lt"/>
                <a:ea typeface="Arial"/>
              </a:defRPr>
            </a:lvl2pPr>
            <a:lvl3pPr marL="858838" indent="-169863">
              <a:lnSpc>
                <a:spcPct val="100000"/>
              </a:lnSpc>
              <a:spcBef>
                <a:spcPts val="300"/>
              </a:spcBef>
              <a:spcAft>
                <a:spcPts val="0"/>
              </a:spcAft>
              <a:buClr>
                <a:srgbClr val="808080"/>
              </a:buClr>
              <a:defRPr sz="105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200452233"/>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6" name="TextBox 15"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7/24/20</a:t>
            </a:fld>
            <a:endParaRPr lang="en-US" sz="900" dirty="0">
              <a:solidFill>
                <a:schemeClr val="bg2">
                  <a:lumMod val="50000"/>
                  <a:lumOff val="50000"/>
                </a:schemeClr>
              </a:solidFill>
              <a:latin typeface="+mn-lt"/>
            </a:endParaRPr>
          </a:p>
        </p:txBody>
      </p:sp>
      <p:sp>
        <p:nvSpPr>
          <p:cNvPr id="13" name="TextBox 12"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7/24/20</a:t>
            </a:fld>
            <a:endParaRPr lang="en-US" sz="900" dirty="0">
              <a:solidFill>
                <a:schemeClr val="bg2">
                  <a:lumMod val="50000"/>
                  <a:lumOff val="50000"/>
                </a:schemeClr>
              </a:solidFill>
              <a:latin typeface="+mn-lt"/>
            </a:endParaRPr>
          </a:p>
        </p:txBody>
      </p:sp>
      <p:sp>
        <p:nvSpPr>
          <p:cNvPr id="15" name="fl" descr="                              Dell - Internal Use - Confidential&#10;"/>
          <p:cNvSpPr txBox="1"/>
          <p:nvPr/>
        </p:nvSpPr>
        <p:spPr>
          <a:xfrm>
            <a:off x="576263" y="5006975"/>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a:solidFill>
                  <a:srgbClr val="7F7F7F"/>
                </a:solidFill>
                <a:latin typeface="+mn-lt"/>
              </a:rPr>
              <a:t>© Copyright 2016 Dell Inc.</a:t>
            </a:r>
          </a:p>
        </p:txBody>
      </p:sp>
      <p:sp>
        <p:nvSpPr>
          <p:cNvPr id="20" name="TextBox 19"/>
          <p:cNvSpPr txBox="1"/>
          <p:nvPr/>
        </p:nvSpPr>
        <p:spPr>
          <a:xfrm>
            <a:off x="276035" y="5006975"/>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a:solidFill>
                <a:schemeClr val="bg2">
                  <a:lumMod val="50000"/>
                  <a:lumOff val="50000"/>
                </a:schemeClr>
              </a:solidFill>
              <a:latin typeface="+mn-lt"/>
              <a:ea typeface="+mn-ea"/>
              <a:cs typeface="+mn-cs"/>
            </a:endParaRPr>
          </a:p>
        </p:txBody>
      </p:sp>
      <p:pic>
        <p:nvPicPr>
          <p:cNvPr id="10" name="Picture 9"/>
          <p:cNvPicPr>
            <a:picLocks noChangeAspect="1"/>
          </p:cNvPicPr>
          <p:nvPr/>
        </p:nvPicPr>
        <p:blipFill>
          <a:blip r:embed="rId20">
            <a:extLst>
              <a:ext uri="{28A0092B-C50C-407E-A947-70E740481C1C}">
                <a14:useLocalDpi xmlns:a14="http://schemas.microsoft.com/office/drawing/2010/main"/>
              </a:ext>
            </a:extLst>
          </a:blip>
          <a:stretch>
            <a:fillRect/>
          </a:stretch>
        </p:blipFill>
        <p:spPr>
          <a:xfrm>
            <a:off x="8201289" y="4838853"/>
            <a:ext cx="675370" cy="120065"/>
          </a:xfrm>
          <a:prstGeom prst="rect">
            <a:avLst/>
          </a:prstGeom>
        </p:spPr>
      </p:pic>
    </p:spTree>
    <p:extLst>
      <p:ext uri="{BB962C8B-B14F-4D97-AF65-F5344CB8AC3E}">
        <p14:creationId xmlns:p14="http://schemas.microsoft.com/office/powerpoint/2010/main" val="2209482782"/>
      </p:ext>
    </p:extLst>
  </p:cSld>
  <p:clrMap bg1="dk2" tx1="lt1" bg2="dk1" tx2="lt2" accent1="accent1" accent2="accent2" accent3="accent3" accent4="accent4" accent5="accent5" accent6="accent6" hlink="hlink" folHlink="folHlink"/>
  <p:sldLayoutIdLst>
    <p:sldLayoutId id="2147484427" r:id="rId1"/>
    <p:sldLayoutId id="2147484431" r:id="rId2"/>
    <p:sldLayoutId id="2147484432" r:id="rId3"/>
    <p:sldLayoutId id="2147484422" r:id="rId4"/>
    <p:sldLayoutId id="2147484400" r:id="rId5"/>
    <p:sldLayoutId id="2147484405" r:id="rId6"/>
    <p:sldLayoutId id="2147484436" r:id="rId7"/>
    <p:sldLayoutId id="2147484437" r:id="rId8"/>
    <p:sldLayoutId id="2147484438" r:id="rId9"/>
    <p:sldLayoutId id="2147484439" r:id="rId10"/>
    <p:sldLayoutId id="2147484444" r:id="rId11"/>
    <p:sldLayoutId id="2147484446" r:id="rId12"/>
    <p:sldLayoutId id="2147484445" r:id="rId13"/>
    <p:sldLayoutId id="2147484447" r:id="rId14"/>
    <p:sldLayoutId id="2147484434" r:id="rId15"/>
    <p:sldLayoutId id="2147484428" r:id="rId16"/>
    <p:sldLayoutId id="2147484429" r:id="rId17"/>
    <p:sldLayoutId id="2147484430" r:id="rId18"/>
  </p:sldLayoutIdLst>
  <p:transition spd="med">
    <p:wipe dir="r"/>
  </p:transition>
  <p:hf hdr="0" ftr="0" dt="0"/>
  <p:txStyles>
    <p:titleStyle>
      <a:lvl1pPr algn="l" rtl="0" eaLnBrk="1" fontAlgn="base" hangingPunct="1">
        <a:lnSpc>
          <a:spcPct val="90000"/>
        </a:lnSpc>
        <a:spcBef>
          <a:spcPct val="0"/>
        </a:spcBef>
        <a:spcAft>
          <a:spcPct val="0"/>
        </a:spcAft>
        <a:defRPr sz="2800" b="0" cap="none" baseline="0">
          <a:solidFill>
            <a:schemeClr val="bg1"/>
          </a:solidFill>
          <a:latin typeface="+mj-lt"/>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rgbClr val="000000"/>
          </a:solidFill>
          <a:latin typeface="+mj-lt"/>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rgbClr val="000000"/>
          </a:solidFill>
          <a:latin typeface="+mj-lt"/>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rgbClr val="000000"/>
          </a:solidFill>
          <a:latin typeface="+mj-lt"/>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baseline="0">
          <a:solidFill>
            <a:srgbClr val="000000"/>
          </a:solidFill>
          <a:latin typeface="+mj-lt"/>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84"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8.emf"/><Relationship Id="rId5" Type="http://schemas.openxmlformats.org/officeDocument/2006/relationships/package" Target="../embeddings/Microsoft_Excel_Worksheet.xlsx"/><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hyperlink" Target="https://www.google.com/search?q=de-nisting" TargetMode="External"/><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hyperlink" Target="https://clang.llvm.org/comparison.html" TargetMode="External"/><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3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3.xml"/><Relationship Id="rId1" Type="http://schemas.openxmlformats.org/officeDocument/2006/relationships/slideLayout" Target="../slideLayouts/slideLayout14.xml"/><Relationship Id="rId4" Type="http://schemas.openxmlformats.org/officeDocument/2006/relationships/hyperlink" Target="https://tools.ietf.org/html/draft-ietf-nfsv4-acl-mapping-05"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WhizBob/pwalk"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sourceware.org/pthreads-win32/"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0.tiff"/></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chor="t" anchorCtr="1">
            <a:noAutofit/>
          </a:bodyPr>
          <a:lstStyle/>
          <a:p>
            <a:pPr algn="ctr"/>
            <a:r>
              <a:rPr lang="en-US" sz="3200" dirty="0" err="1">
                <a:solidFill>
                  <a:srgbClr val="FFFFFF"/>
                </a:solidFill>
              </a:rPr>
              <a:t>PowerWalk</a:t>
            </a:r>
            <a:r>
              <a:rPr lang="en-US" sz="3200" dirty="0">
                <a:solidFill>
                  <a:srgbClr val="FFFFFF"/>
                </a:solidFill>
              </a:rPr>
              <a:t> (“</a:t>
            </a:r>
            <a:r>
              <a:rPr lang="en-US" sz="3200" dirty="0" err="1">
                <a:solidFill>
                  <a:srgbClr val="FFFFFF"/>
                </a:solidFill>
              </a:rPr>
              <a:t>pwalk</a:t>
            </a:r>
            <a:r>
              <a:rPr lang="en-US" sz="3200" dirty="0">
                <a:solidFill>
                  <a:srgbClr val="FFFFFF"/>
                </a:solidFill>
              </a:rPr>
              <a:t>”)</a:t>
            </a:r>
            <a:br>
              <a:rPr lang="en-US" sz="3200" dirty="0">
                <a:solidFill>
                  <a:srgbClr val="FFFFFF"/>
                </a:solidFill>
              </a:rPr>
            </a:br>
            <a:r>
              <a:rPr lang="en-US" sz="2400" dirty="0">
                <a:solidFill>
                  <a:srgbClr val="FFFFFF"/>
                </a:solidFill>
              </a:rPr>
              <a:t>A High-Speed, </a:t>
            </a:r>
            <a:r>
              <a:rPr lang="en-US" sz="2400">
                <a:solidFill>
                  <a:srgbClr val="FFFFFF"/>
                </a:solidFill>
              </a:rPr>
              <a:t>Portable,</a:t>
            </a:r>
            <a:br>
              <a:rPr lang="en-US" sz="2400">
                <a:solidFill>
                  <a:srgbClr val="FFFFFF"/>
                </a:solidFill>
              </a:rPr>
            </a:br>
            <a:r>
              <a:rPr lang="en-US" sz="2400">
                <a:solidFill>
                  <a:srgbClr val="FFFFFF"/>
                </a:solidFill>
              </a:rPr>
              <a:t>Multi</a:t>
            </a:r>
            <a:r>
              <a:rPr lang="en-US" sz="2400" dirty="0">
                <a:solidFill>
                  <a:srgbClr val="FFFFFF"/>
                </a:solidFill>
              </a:rPr>
              <a:t>-Threaded Tree-Walk Utility</a:t>
            </a:r>
            <a:br>
              <a:rPr lang="en-US" sz="2400" dirty="0">
                <a:solidFill>
                  <a:srgbClr val="FFFFFF"/>
                </a:solidFill>
              </a:rPr>
            </a:br>
            <a:r>
              <a:rPr lang="en-US" sz="2400" dirty="0">
                <a:solidFill>
                  <a:srgbClr val="FFFFFF"/>
                </a:solidFill>
              </a:rPr>
              <a:t>*** </a:t>
            </a:r>
            <a:r>
              <a:rPr lang="en-US" sz="1800" dirty="0">
                <a:solidFill>
                  <a:srgbClr val="FFFFFF"/>
                </a:solidFill>
              </a:rPr>
              <a:t>Limited Distribution ***</a:t>
            </a:r>
            <a:endParaRPr lang="en-US" sz="2400" dirty="0">
              <a:solidFill>
                <a:srgbClr val="FFFFFF"/>
              </a:solidFill>
            </a:endParaRPr>
          </a:p>
        </p:txBody>
      </p:sp>
      <p:sp>
        <p:nvSpPr>
          <p:cNvPr id="4" name="Subtitle 3"/>
          <p:cNvSpPr>
            <a:spLocks noGrp="1"/>
          </p:cNvSpPr>
          <p:nvPr>
            <p:ph type="subTitle" idx="1"/>
          </p:nvPr>
        </p:nvSpPr>
        <p:spPr>
          <a:xfrm>
            <a:off x="274320" y="2252133"/>
            <a:ext cx="5200791" cy="307777"/>
          </a:xfrm>
        </p:spPr>
        <p:txBody>
          <a:bodyPr/>
          <a:lstStyle/>
          <a:p>
            <a:pPr algn="ctr"/>
            <a:r>
              <a:rPr lang="en-US" dirty="0">
                <a:solidFill>
                  <a:srgbClr val="FFFFFF"/>
                </a:solidFill>
              </a:rPr>
              <a:t>Version 2.10 – July, 2020</a:t>
            </a:r>
            <a:endParaRPr lang="en-US" dirty="0"/>
          </a:p>
        </p:txBody>
      </p:sp>
      <p:sp>
        <p:nvSpPr>
          <p:cNvPr id="2" name="TextBox 1"/>
          <p:cNvSpPr txBox="1"/>
          <p:nvPr/>
        </p:nvSpPr>
        <p:spPr>
          <a:xfrm>
            <a:off x="3898900" y="3130550"/>
            <a:ext cx="4572000" cy="830997"/>
          </a:xfrm>
          <a:prstGeom prst="rect">
            <a:avLst/>
          </a:prstGeom>
          <a:noFill/>
        </p:spPr>
        <p:txBody>
          <a:bodyPr wrap="square" rtlCol="0">
            <a:spAutoFit/>
          </a:bodyPr>
          <a:lstStyle/>
          <a:p>
            <a:r>
              <a:rPr lang="en-US" sz="1200" dirty="0">
                <a:solidFill>
                  <a:schemeClr val="tx2"/>
                </a:solidFill>
              </a:rPr>
              <a:t>Bob Sneed</a:t>
            </a:r>
          </a:p>
          <a:p>
            <a:r>
              <a:rPr lang="en-US" sz="1200" dirty="0">
                <a:solidFill>
                  <a:schemeClr val="tx2"/>
                </a:solidFill>
              </a:rPr>
              <a:t>Corporate Advisory Engineer (</a:t>
            </a:r>
            <a:r>
              <a:rPr lang="en-US" sz="1200" dirty="0" err="1">
                <a:solidFill>
                  <a:schemeClr val="tx2"/>
                </a:solidFill>
              </a:rPr>
              <a:t>PowerScale</a:t>
            </a:r>
            <a:r>
              <a:rPr lang="en-US" sz="1200" dirty="0">
                <a:solidFill>
                  <a:schemeClr val="tx2"/>
                </a:solidFill>
              </a:rPr>
              <a:t>)</a:t>
            </a:r>
          </a:p>
          <a:p>
            <a:r>
              <a:rPr lang="en-US" sz="1200" b="1" dirty="0">
                <a:solidFill>
                  <a:schemeClr val="tx2"/>
                </a:solidFill>
              </a:rPr>
              <a:t>Dell EMC</a:t>
            </a:r>
            <a:r>
              <a:rPr lang="en-US" sz="1200" dirty="0">
                <a:solidFill>
                  <a:schemeClr val="tx2"/>
                </a:solidFill>
              </a:rPr>
              <a:t> | Unstructured Data Division</a:t>
            </a:r>
          </a:p>
          <a:p>
            <a:r>
              <a:rPr lang="en-US" sz="1200" dirty="0">
                <a:solidFill>
                  <a:schemeClr val="tx2"/>
                </a:solidFill>
              </a:rPr>
              <a:t>Email: </a:t>
            </a:r>
            <a:r>
              <a:rPr lang="en-US" sz="1200" dirty="0" err="1">
                <a:solidFill>
                  <a:schemeClr val="tx2"/>
                </a:solidFill>
              </a:rPr>
              <a:t>Bob.Sneed@Dell.com</a:t>
            </a:r>
            <a:endParaRPr lang="en-US" sz="1200" dirty="0">
              <a:solidFill>
                <a:schemeClr val="tx2"/>
              </a:solidFill>
            </a:endParaRPr>
          </a:p>
        </p:txBody>
      </p:sp>
      <p:sp>
        <p:nvSpPr>
          <p:cNvPr id="5" name="TextBox 4"/>
          <p:cNvSpPr txBox="1"/>
          <p:nvPr/>
        </p:nvSpPr>
        <p:spPr>
          <a:xfrm>
            <a:off x="852389" y="2761382"/>
            <a:ext cx="184666" cy="307777"/>
          </a:xfrm>
          <a:prstGeom prst="rect">
            <a:avLst/>
          </a:prstGeom>
          <a:noFill/>
        </p:spPr>
        <p:txBody>
          <a:bodyPr wrap="none" rtlCol="0">
            <a:spAutoFit/>
          </a:bodyPr>
          <a:lstStyle/>
          <a:p>
            <a:pPr>
              <a:spcBef>
                <a:spcPts val="0"/>
              </a:spcBef>
              <a:spcAft>
                <a:spcPts val="0"/>
              </a:spcAft>
              <a:buClr>
                <a:schemeClr val="bg1"/>
              </a:buClr>
            </a:pPr>
            <a:endParaRPr lang="en-US" sz="1400" dirty="0" err="1">
              <a:solidFill>
                <a:schemeClr val="bg2"/>
              </a:solidFill>
              <a:latin typeface="+mn-lt"/>
            </a:endParaRPr>
          </a:p>
        </p:txBody>
      </p:sp>
    </p:spTree>
    <p:extLst>
      <p:ext uri="{BB962C8B-B14F-4D97-AF65-F5344CB8AC3E}">
        <p14:creationId xmlns:p14="http://schemas.microsoft.com/office/powerpoint/2010/main" val="2518709384"/>
      </p:ext>
    </p:extLst>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7DB8"/>
                </a:solidFill>
              </a:rPr>
              <a:t>pwalk</a:t>
            </a:r>
            <a:r>
              <a:rPr lang="en-US" dirty="0">
                <a:solidFill>
                  <a:srgbClr val="007DB8"/>
                </a:solidFill>
              </a:rPr>
              <a:t> Usage (1/3 - modes)</a:t>
            </a:r>
          </a:p>
        </p:txBody>
      </p:sp>
      <p:sp>
        <p:nvSpPr>
          <p:cNvPr id="4" name="Content Placeholder 3"/>
          <p:cNvSpPr>
            <a:spLocks noGrp="1"/>
          </p:cNvSpPr>
          <p:nvPr>
            <p:ph sz="quarter" idx="10"/>
          </p:nvPr>
        </p:nvSpPr>
        <p:spPr>
          <a:xfrm>
            <a:off x="366714" y="914399"/>
            <a:ext cx="8410575" cy="3798699"/>
          </a:xfrm>
        </p:spPr>
        <p:txBody>
          <a:bodyPr>
            <a:normAutofit/>
          </a:bodyPr>
          <a:lstStyle/>
          <a:p>
            <a:r>
              <a:rPr lang="en-US" sz="1500" u="sng" dirty="0"/>
              <a:t>Primary</a:t>
            </a:r>
            <a:r>
              <a:rPr lang="en-US" sz="1500" dirty="0"/>
              <a:t> modes (at most one of these may be specified) ...</a:t>
            </a:r>
          </a:p>
          <a:p>
            <a:pPr marL="341312" lvl="1" indent="0">
              <a:spcBef>
                <a:spcPts val="200"/>
              </a:spcBef>
              <a:buNone/>
            </a:pPr>
            <a:r>
              <a:rPr lang="en-US" sz="1200" dirty="0"/>
              <a:t>-ls			// </a:t>
            </a:r>
            <a:r>
              <a:rPr lang="en-US" sz="1200" dirty="0">
                <a:solidFill>
                  <a:schemeClr val="tx1"/>
                </a:solidFill>
              </a:rPr>
              <a:t>(*.ls) outputs </a:t>
            </a:r>
            <a:r>
              <a:rPr lang="en-US" sz="1200" u="sng" dirty="0"/>
              <a:t>list</a:t>
            </a:r>
            <a:r>
              <a:rPr lang="en-US" sz="1200" dirty="0"/>
              <a:t> files, much like ‘ls </a:t>
            </a:r>
            <a:r>
              <a:rPr lang="mr-IN" sz="1200" dirty="0"/>
              <a:t>–</a:t>
            </a:r>
            <a:r>
              <a:rPr lang="en-US" sz="1200" dirty="0" err="1"/>
              <a:t>lR</a:t>
            </a:r>
            <a:r>
              <a:rPr lang="en-US" sz="1200" dirty="0"/>
              <a:t>’</a:t>
            </a:r>
          </a:p>
          <a:p>
            <a:pPr marL="341312" lvl="1" indent="0">
              <a:spcBef>
                <a:spcPts val="200"/>
              </a:spcBef>
              <a:buNone/>
            </a:pPr>
            <a:r>
              <a:rPr lang="en-US" sz="1200" dirty="0">
                <a:solidFill>
                  <a:schemeClr val="tx1"/>
                </a:solidFill>
              </a:rPr>
              <a:t>-</a:t>
            </a:r>
            <a:r>
              <a:rPr lang="en-US" sz="1200" dirty="0" err="1">
                <a:solidFill>
                  <a:schemeClr val="tx1"/>
                </a:solidFill>
              </a:rPr>
              <a:t>lsc</a:t>
            </a:r>
            <a:r>
              <a:rPr lang="en-US" sz="1200" dirty="0">
                <a:solidFill>
                  <a:schemeClr val="tx1"/>
                </a:solidFill>
              </a:rPr>
              <a:t>			// (*.ls) outputs list files, </a:t>
            </a:r>
            <a:r>
              <a:rPr lang="en-US" sz="1200" u="sng" dirty="0">
                <a:solidFill>
                  <a:schemeClr val="tx1"/>
                </a:solidFill>
              </a:rPr>
              <a:t>compact</a:t>
            </a:r>
            <a:r>
              <a:rPr lang="en-US" sz="1200" dirty="0">
                <a:solidFill>
                  <a:schemeClr val="tx1"/>
                </a:solidFill>
              </a:rPr>
              <a:t> (</a:t>
            </a:r>
            <a:r>
              <a:rPr lang="en-US" sz="1200" dirty="0" err="1">
                <a:solidFill>
                  <a:schemeClr val="tx1"/>
                </a:solidFill>
              </a:rPr>
              <a:t>inodes</a:t>
            </a:r>
            <a:r>
              <a:rPr lang="en-US" sz="1200" dirty="0">
                <a:solidFill>
                  <a:schemeClr val="tx1"/>
                </a:solidFill>
              </a:rPr>
              <a:t> &amp; names only)</a:t>
            </a:r>
            <a:endParaRPr lang="en-US" sz="1200" dirty="0"/>
          </a:p>
          <a:p>
            <a:pPr marL="341312" lvl="1" indent="0">
              <a:spcBef>
                <a:spcPts val="200"/>
              </a:spcBef>
              <a:buNone/>
            </a:pPr>
            <a:r>
              <a:rPr lang="en-US" sz="1200" dirty="0"/>
              <a:t>-</a:t>
            </a:r>
            <a:r>
              <a:rPr lang="en-US" sz="1200" dirty="0" err="1"/>
              <a:t>lsd</a:t>
            </a:r>
            <a:r>
              <a:rPr lang="en-US" sz="1200" dirty="0"/>
              <a:t>			// </a:t>
            </a:r>
            <a:r>
              <a:rPr lang="en-US" sz="1200" dirty="0">
                <a:solidFill>
                  <a:schemeClr val="tx1"/>
                </a:solidFill>
              </a:rPr>
              <a:t>(*.ls) outputs </a:t>
            </a:r>
            <a:r>
              <a:rPr lang="en-US" sz="1200" dirty="0"/>
              <a:t>list </a:t>
            </a:r>
            <a:r>
              <a:rPr lang="en-US" sz="1200" u="sng" dirty="0"/>
              <a:t>directory</a:t>
            </a:r>
            <a:r>
              <a:rPr lang="en-US" sz="1200" dirty="0"/>
              <a:t> summaries only</a:t>
            </a:r>
          </a:p>
          <a:p>
            <a:pPr marL="341312" lvl="1" indent="0">
              <a:spcBef>
                <a:spcPts val="200"/>
              </a:spcBef>
              <a:buNone/>
            </a:pPr>
            <a:r>
              <a:rPr lang="en-US" sz="1200" dirty="0">
                <a:solidFill>
                  <a:schemeClr val="tx1"/>
                </a:solidFill>
              </a:rPr>
              <a:t>-</a:t>
            </a:r>
            <a:r>
              <a:rPr lang="en-US" sz="1200" dirty="0" err="1">
                <a:solidFill>
                  <a:schemeClr val="tx1"/>
                </a:solidFill>
              </a:rPr>
              <a:t>lsf</a:t>
            </a:r>
            <a:r>
              <a:rPr lang="en-US" sz="1200" dirty="0">
                <a:solidFill>
                  <a:schemeClr val="tx1"/>
                </a:solidFill>
              </a:rPr>
              <a:t>			// (*.ls) outputs list files with </a:t>
            </a:r>
            <a:r>
              <a:rPr lang="en-US" sz="1200" u="sng" dirty="0">
                <a:solidFill>
                  <a:schemeClr val="tx1"/>
                </a:solidFill>
              </a:rPr>
              <a:t>full</a:t>
            </a:r>
            <a:r>
              <a:rPr lang="en-US" sz="1200" dirty="0">
                <a:solidFill>
                  <a:schemeClr val="tx1"/>
                </a:solidFill>
              </a:rPr>
              <a:t> pathnames</a:t>
            </a:r>
          </a:p>
          <a:p>
            <a:pPr marL="341312" lvl="1" indent="0">
              <a:spcBef>
                <a:spcPts val="200"/>
              </a:spcBef>
              <a:buNone/>
            </a:pPr>
            <a:r>
              <a:rPr lang="en-US" sz="1200" dirty="0"/>
              <a:t>-xml			// (*.xml) outputs list files in XML format</a:t>
            </a:r>
          </a:p>
          <a:p>
            <a:pPr marL="341312" lvl="1" indent="0">
              <a:spcBef>
                <a:spcPts val="200"/>
              </a:spcBef>
              <a:buNone/>
            </a:pPr>
            <a:r>
              <a:rPr lang="en-US" sz="1200" dirty="0">
                <a:solidFill>
                  <a:schemeClr val="tx1"/>
                </a:solidFill>
              </a:rPr>
              <a:t>-</a:t>
            </a:r>
            <a:r>
              <a:rPr lang="en-US" sz="1200" dirty="0" err="1">
                <a:solidFill>
                  <a:schemeClr val="tx1"/>
                </a:solidFill>
              </a:rPr>
              <a:t>cmp</a:t>
            </a:r>
            <a:r>
              <a:rPr lang="en-US" sz="1200" dirty="0">
                <a:solidFill>
                  <a:schemeClr val="tx1"/>
                </a:solidFill>
              </a:rPr>
              <a:t>[=&lt;options&gt;]		// (*.</a:t>
            </a:r>
            <a:r>
              <a:rPr lang="en-US" sz="1200" dirty="0" err="1">
                <a:solidFill>
                  <a:schemeClr val="tx1"/>
                </a:solidFill>
              </a:rPr>
              <a:t>cmp</a:t>
            </a:r>
            <a:r>
              <a:rPr lang="en-US" sz="1200" dirty="0">
                <a:solidFill>
                  <a:schemeClr val="tx1"/>
                </a:solidFill>
              </a:rPr>
              <a:t>) compare two presumably-similar file hierarchies</a:t>
            </a:r>
          </a:p>
          <a:p>
            <a:pPr marL="341312" lvl="1" indent="0">
              <a:spcBef>
                <a:spcPts val="200"/>
              </a:spcBef>
              <a:buNone/>
            </a:pPr>
            <a:r>
              <a:rPr lang="en-US" sz="1200" dirty="0">
                <a:solidFill>
                  <a:schemeClr val="tx1"/>
                </a:solidFill>
              </a:rPr>
              <a:t>-rm			// (*.</a:t>
            </a:r>
            <a:r>
              <a:rPr lang="en-US" sz="1200" dirty="0" err="1">
                <a:solidFill>
                  <a:schemeClr val="tx1"/>
                </a:solidFill>
              </a:rPr>
              <a:t>sh</a:t>
            </a:r>
            <a:r>
              <a:rPr lang="en-US" sz="1200" dirty="0">
                <a:solidFill>
                  <a:schemeClr val="tx1"/>
                </a:solidFill>
              </a:rPr>
              <a:t>) outputs contain cd and rm commands</a:t>
            </a:r>
            <a:r>
              <a:rPr lang="en-US" sz="1200" baseline="30000" dirty="0">
                <a:solidFill>
                  <a:schemeClr val="tx1"/>
                </a:solidFill>
              </a:rPr>
              <a:t>[1][2]</a:t>
            </a:r>
          </a:p>
          <a:p>
            <a:pPr marL="346075" lvl="1" indent="0">
              <a:spcBef>
                <a:spcPts val="0"/>
              </a:spcBef>
              <a:buNone/>
            </a:pPr>
            <a:r>
              <a:rPr lang="en-US" sz="1200" dirty="0">
                <a:solidFill>
                  <a:srgbClr val="FF0000"/>
                </a:solidFill>
              </a:rPr>
              <a:t>-trash			// (*.</a:t>
            </a:r>
            <a:r>
              <a:rPr lang="en-US" sz="1200" dirty="0" err="1">
                <a:solidFill>
                  <a:srgbClr val="FF0000"/>
                </a:solidFill>
              </a:rPr>
              <a:t>sh</a:t>
            </a:r>
            <a:r>
              <a:rPr lang="en-US" sz="1200" dirty="0">
                <a:solidFill>
                  <a:srgbClr val="FF0000"/>
                </a:solidFill>
              </a:rPr>
              <a:t>) outputs contain cd and mv commands</a:t>
            </a:r>
            <a:r>
              <a:rPr lang="en-US" sz="1200" baseline="30000" dirty="0">
                <a:solidFill>
                  <a:srgbClr val="FF0000"/>
                </a:solidFill>
              </a:rPr>
              <a:t>[1][2]</a:t>
            </a:r>
            <a:r>
              <a:rPr lang="en-US" sz="1200" dirty="0">
                <a:solidFill>
                  <a:srgbClr val="FF0000"/>
                </a:solidFill>
              </a:rPr>
              <a:t> [DEVELOPMENTAL]</a:t>
            </a:r>
            <a:endParaRPr lang="en-US" sz="1200" dirty="0">
              <a:solidFill>
                <a:srgbClr val="444444"/>
              </a:solidFill>
            </a:endParaRPr>
          </a:p>
          <a:p>
            <a:pPr marL="341312" lvl="1" indent="0">
              <a:spcBef>
                <a:spcPts val="200"/>
              </a:spcBef>
              <a:buNone/>
            </a:pPr>
            <a:r>
              <a:rPr lang="en-US" sz="1200" dirty="0">
                <a:solidFill>
                  <a:srgbClr val="FF0000"/>
                </a:solidFill>
              </a:rPr>
              <a:t>-csv[=&lt;</a:t>
            </a:r>
            <a:r>
              <a:rPr lang="en-US" sz="1200" dirty="0" err="1">
                <a:solidFill>
                  <a:srgbClr val="FF0000"/>
                </a:solidFill>
              </a:rPr>
              <a:t>keyword_list</a:t>
            </a:r>
            <a:r>
              <a:rPr lang="en-US" sz="1200" dirty="0">
                <a:solidFill>
                  <a:srgbClr val="FF0000"/>
                </a:solidFill>
              </a:rPr>
              <a:t>&gt;]		// (*.csv) extract specific metadata fields into a .csv file [DEVELOPMENTAL]</a:t>
            </a:r>
            <a:endParaRPr lang="en-US" sz="1200" dirty="0">
              <a:solidFill>
                <a:schemeClr val="tx1"/>
              </a:solidFill>
            </a:endParaRPr>
          </a:p>
          <a:p>
            <a:pPr marL="341312" lvl="1" indent="0">
              <a:spcBef>
                <a:spcPts val="200"/>
              </a:spcBef>
              <a:buNone/>
            </a:pPr>
            <a:r>
              <a:rPr lang="en-US" sz="1200" dirty="0"/>
              <a:t>-audit	       (</a:t>
            </a:r>
            <a:r>
              <a:rPr lang="en-US" sz="1200" dirty="0" err="1">
                <a:highlight>
                  <a:srgbClr val="FFFF00"/>
                </a:highlight>
              </a:rPr>
              <a:t>OneFS</a:t>
            </a:r>
            <a:r>
              <a:rPr lang="en-US" sz="1200" dirty="0">
                <a:highlight>
                  <a:srgbClr val="FFFF00"/>
                </a:highlight>
              </a:rPr>
              <a:t> only)</a:t>
            </a:r>
            <a:r>
              <a:rPr lang="en-US" sz="1200" dirty="0"/>
              <a:t> 	// (*.audit) report </a:t>
            </a:r>
            <a:r>
              <a:rPr lang="en-US" sz="1200" dirty="0" err="1"/>
              <a:t>OneFS</a:t>
            </a:r>
            <a:r>
              <a:rPr lang="en-US" sz="1200" dirty="0"/>
              <a:t> </a:t>
            </a:r>
            <a:r>
              <a:rPr lang="en-US" sz="1200" dirty="0" err="1"/>
              <a:t>SmartLock</a:t>
            </a:r>
            <a:r>
              <a:rPr lang="en-US" sz="1200" dirty="0"/>
              <a:t> file states in CSV format</a:t>
            </a:r>
          </a:p>
          <a:p>
            <a:pPr marL="341312" lvl="1" indent="0">
              <a:spcBef>
                <a:spcPts val="200"/>
              </a:spcBef>
              <a:buNone/>
            </a:pPr>
            <a:r>
              <a:rPr lang="en-US" sz="1200" dirty="0"/>
              <a:t>-</a:t>
            </a:r>
            <a:r>
              <a:rPr lang="en-US" sz="1200" dirty="0" err="1"/>
              <a:t>fix_dates</a:t>
            </a:r>
            <a:r>
              <a:rPr lang="en-US" sz="1200" dirty="0"/>
              <a:t>     (</a:t>
            </a:r>
            <a:r>
              <a:rPr lang="en-US" sz="1200" dirty="0" err="1">
                <a:highlight>
                  <a:srgbClr val="FFFF00"/>
                </a:highlight>
              </a:rPr>
              <a:t>OneFS</a:t>
            </a:r>
            <a:r>
              <a:rPr lang="en-US" sz="1200" dirty="0">
                <a:highlight>
                  <a:srgbClr val="FFFF00"/>
                </a:highlight>
              </a:rPr>
              <a:t> only)</a:t>
            </a:r>
            <a:r>
              <a:rPr lang="en-US" sz="1200" dirty="0"/>
              <a:t>	// (*.fix) auto-correct damaged timestamps (with optional ‘-</a:t>
            </a:r>
            <a:r>
              <a:rPr lang="en-US" sz="1200" dirty="0" err="1"/>
              <a:t>dryrun</a:t>
            </a:r>
            <a:r>
              <a:rPr lang="en-US" sz="1200" dirty="0"/>
              <a:t>’ option)</a:t>
            </a:r>
            <a:endParaRPr lang="en-US" sz="1200" dirty="0">
              <a:solidFill>
                <a:srgbClr val="FF0000"/>
              </a:solidFill>
            </a:endParaRPr>
          </a:p>
          <a:p>
            <a:r>
              <a:rPr lang="en-US" sz="1500" u="sng" dirty="0"/>
              <a:t>Secondary</a:t>
            </a:r>
            <a:r>
              <a:rPr lang="en-US" sz="1500" dirty="0"/>
              <a:t> modes (zero or more may be specified) ...</a:t>
            </a:r>
          </a:p>
          <a:p>
            <a:pPr marL="341312" lvl="1" indent="0">
              <a:spcBef>
                <a:spcPts val="200"/>
              </a:spcBef>
              <a:buNone/>
            </a:pPr>
            <a:r>
              <a:rPr lang="en-US" sz="1200" dirty="0"/>
              <a:t>+</a:t>
            </a:r>
            <a:r>
              <a:rPr lang="en-US" sz="1200" dirty="0" err="1"/>
              <a:t>denist</a:t>
            </a:r>
            <a:r>
              <a:rPr lang="en-US" sz="1200" dirty="0"/>
              <a:t>			// Micro-benchmark: read first 128 bytes of every file encountered</a:t>
            </a:r>
          </a:p>
          <a:p>
            <a:pPr marL="341312" lvl="1" indent="0">
              <a:spcBef>
                <a:spcPts val="200"/>
              </a:spcBef>
              <a:buNone/>
            </a:pPr>
            <a:r>
              <a:rPr lang="en-US" sz="1200" dirty="0"/>
              <a:t>+tally			// (</a:t>
            </a:r>
            <a:r>
              <a:rPr lang="en-US" sz="1200" dirty="0" err="1"/>
              <a:t>pwalk_tally.csv</a:t>
            </a:r>
            <a:r>
              <a:rPr lang="en-US" sz="1200" dirty="0"/>
              <a:t>) create CSV-formatted tally of files by age buckets</a:t>
            </a:r>
          </a:p>
          <a:p>
            <a:pPr marL="341312" lvl="1" indent="0">
              <a:spcBef>
                <a:spcPts val="200"/>
              </a:spcBef>
              <a:buNone/>
            </a:pPr>
            <a:r>
              <a:rPr lang="en-US" sz="1200" dirty="0"/>
              <a:t>+</a:t>
            </a:r>
            <a:r>
              <a:rPr lang="en-US" sz="1200" dirty="0" err="1"/>
              <a:t>wacls</a:t>
            </a:r>
            <a:r>
              <a:rPr lang="en-US" sz="1200" dirty="0"/>
              <a:t>	       </a:t>
            </a:r>
            <a:r>
              <a:rPr lang="en-US" sz="1200" dirty="0">
                <a:highlight>
                  <a:srgbClr val="FFFF00"/>
                </a:highlight>
              </a:rPr>
              <a:t>(Linux only)</a:t>
            </a:r>
            <a:r>
              <a:rPr lang="en-US" sz="1200" dirty="0"/>
              <a:t>	// (‘Write ACLs’) convert POSIX ACLs to NFS4 ACLs and write to a pipe</a:t>
            </a:r>
            <a:endParaRPr lang="en-US" sz="1200" dirty="0">
              <a:highlight>
                <a:srgbClr val="FFFF00"/>
              </a:highlight>
            </a:endParaRPr>
          </a:p>
          <a:p>
            <a:pPr marL="341312" lvl="1" indent="0">
              <a:spcBef>
                <a:spcPts val="200"/>
              </a:spcBef>
              <a:buNone/>
            </a:pPr>
            <a:r>
              <a:rPr lang="en-US" sz="1200" dirty="0"/>
              <a:t>+</a:t>
            </a:r>
            <a:r>
              <a:rPr lang="en-US" sz="1200" dirty="0" err="1"/>
              <a:t>xacls</a:t>
            </a:r>
            <a:r>
              <a:rPr lang="en-US" sz="1200" dirty="0"/>
              <a:t>	       </a:t>
            </a:r>
            <a:r>
              <a:rPr lang="en-US" sz="1200" dirty="0">
                <a:highlight>
                  <a:srgbClr val="FFFF00"/>
                </a:highlight>
              </a:rPr>
              <a:t>(Linux only)</a:t>
            </a:r>
            <a:r>
              <a:rPr lang="en-US" sz="1200" dirty="0"/>
              <a:t>	// (‘</a:t>
            </a:r>
            <a:r>
              <a:rPr lang="en-US" sz="1200" dirty="0" err="1"/>
              <a:t>eXtract</a:t>
            </a:r>
            <a:r>
              <a:rPr lang="en-US" sz="1200" dirty="0"/>
              <a:t> ACLs’) convert POSIX ACLs to NFS4 ACLs and write to a file</a:t>
            </a:r>
            <a:endParaRPr lang="en-US" sz="1200" dirty="0">
              <a:highlight>
                <a:srgbClr val="FFFF00"/>
              </a:highlight>
            </a:endParaRPr>
          </a:p>
          <a:p>
            <a:pPr lvl="1"/>
            <a:endParaRPr lang="en-US" sz="1300" dirty="0">
              <a:solidFill>
                <a:schemeClr val="tx1"/>
              </a:solidFill>
            </a:endParaRPr>
          </a:p>
        </p:txBody>
      </p:sp>
      <p:pic>
        <p:nvPicPr>
          <p:cNvPr id="8" name="Picture 7" descr="sak.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620000" y="114300"/>
            <a:ext cx="1143000" cy="756819"/>
          </a:xfrm>
          <a:prstGeom prst="rect">
            <a:avLst/>
          </a:prstGeom>
        </p:spPr>
      </p:pic>
    </p:spTree>
    <p:extLst>
      <p:ext uri="{BB962C8B-B14F-4D97-AF65-F5344CB8AC3E}">
        <p14:creationId xmlns:p14="http://schemas.microsoft.com/office/powerpoint/2010/main" val="32709434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7DB8"/>
                </a:solidFill>
              </a:rPr>
              <a:t>pwalk</a:t>
            </a:r>
            <a:r>
              <a:rPr lang="en-US" dirty="0">
                <a:solidFill>
                  <a:srgbClr val="007DB8"/>
                </a:solidFill>
              </a:rPr>
              <a:t> Usage (2/3 – assorted options)</a:t>
            </a:r>
          </a:p>
        </p:txBody>
      </p:sp>
      <p:sp>
        <p:nvSpPr>
          <p:cNvPr id="4" name="Content Placeholder 3"/>
          <p:cNvSpPr>
            <a:spLocks noGrp="1"/>
          </p:cNvSpPr>
          <p:nvPr>
            <p:ph sz="quarter" idx="10"/>
          </p:nvPr>
        </p:nvSpPr>
        <p:spPr>
          <a:xfrm>
            <a:off x="366714" y="914399"/>
            <a:ext cx="8410575" cy="3798699"/>
          </a:xfrm>
        </p:spPr>
        <p:txBody>
          <a:bodyPr>
            <a:normAutofit/>
          </a:bodyPr>
          <a:lstStyle/>
          <a:p>
            <a:pPr>
              <a:spcBef>
                <a:spcPts val="200"/>
              </a:spcBef>
            </a:pPr>
            <a:r>
              <a:rPr lang="en-US" sz="1600" dirty="0"/>
              <a:t>Generic options: all platforms ...</a:t>
            </a:r>
          </a:p>
          <a:p>
            <a:pPr marL="341312" lvl="1" indent="0">
              <a:spcBef>
                <a:spcPts val="200"/>
              </a:spcBef>
              <a:buNone/>
            </a:pPr>
            <a:r>
              <a:rPr lang="en-US" sz="1200" dirty="0"/>
              <a:t>-</a:t>
            </a:r>
            <a:r>
              <a:rPr lang="en-US" sz="1200" dirty="0" err="1"/>
              <a:t>dop</a:t>
            </a:r>
            <a:r>
              <a:rPr lang="en-US" sz="1200" dirty="0"/>
              <a:t>=&lt;N&gt;		// Degree of Parallelism (N workers)     </a:t>
            </a:r>
            <a:r>
              <a:rPr lang="en-US" sz="1200" u="sng" dirty="0">
                <a:solidFill>
                  <a:schemeClr val="bg1"/>
                </a:solidFill>
                <a:highlight>
                  <a:srgbClr val="FFFF00"/>
                </a:highlight>
              </a:rPr>
              <a:t>// This option is what makes </a:t>
            </a:r>
            <a:r>
              <a:rPr lang="en-US" sz="1200" u="sng" dirty="0" err="1">
                <a:solidFill>
                  <a:schemeClr val="bg1"/>
                </a:solidFill>
                <a:highlight>
                  <a:srgbClr val="FFFF00"/>
                </a:highlight>
              </a:rPr>
              <a:t>pwalk</a:t>
            </a:r>
            <a:r>
              <a:rPr lang="en-US" sz="1200" u="sng" dirty="0">
                <a:solidFill>
                  <a:schemeClr val="bg1"/>
                </a:solidFill>
                <a:highlight>
                  <a:srgbClr val="FFFF00"/>
                </a:highlight>
              </a:rPr>
              <a:t> parallel!</a:t>
            </a:r>
          </a:p>
          <a:p>
            <a:pPr marL="341312" lvl="1" indent="0">
              <a:spcBef>
                <a:spcPts val="200"/>
              </a:spcBef>
              <a:buNone/>
            </a:pPr>
            <a:r>
              <a:rPr lang="en-US" sz="1200" dirty="0"/>
              <a:t>-</a:t>
            </a:r>
            <a:r>
              <a:rPr lang="en-US" sz="1200" dirty="0" err="1"/>
              <a:t>gz</a:t>
            </a:r>
            <a:r>
              <a:rPr lang="en-US" sz="1200" dirty="0"/>
              <a:t>			// Compress primary mode outputs with </a:t>
            </a:r>
            <a:r>
              <a:rPr lang="en-US" sz="1200" dirty="0" err="1"/>
              <a:t>gzip</a:t>
            </a:r>
            <a:endParaRPr lang="en-US" sz="1200" dirty="0"/>
          </a:p>
          <a:p>
            <a:pPr marL="341312" lvl="1" indent="0">
              <a:spcBef>
                <a:spcPts val="200"/>
              </a:spcBef>
              <a:buNone/>
            </a:pPr>
            <a:r>
              <a:rPr lang="en-US" sz="1200" dirty="0"/>
              <a:t>-output=&lt;directory&gt;		// Specify where </a:t>
            </a:r>
            <a:r>
              <a:rPr lang="en-US" sz="1200" i="1" dirty="0" err="1"/>
              <a:t>pwalk_YYYY</a:t>
            </a:r>
            <a:r>
              <a:rPr lang="en-US" sz="1200" i="1" dirty="0"/>
              <a:t>-MM-DD_HH_MM_SS </a:t>
            </a:r>
            <a:r>
              <a:rPr lang="en-US" sz="1200" dirty="0"/>
              <a:t>is created (default $CWD)</a:t>
            </a:r>
          </a:p>
          <a:p>
            <a:pPr marL="341312" lvl="1" indent="0">
              <a:spcBef>
                <a:spcPts val="200"/>
              </a:spcBef>
              <a:buNone/>
            </a:pPr>
            <a:r>
              <a:rPr lang="en-US" sz="1200" dirty="0"/>
              <a:t>-source=&lt;directory&gt;		// Specify relative root for SOURCE directory arguments (default $CWD)</a:t>
            </a:r>
          </a:p>
          <a:p>
            <a:pPr marL="341312" lvl="1" indent="0">
              <a:spcBef>
                <a:spcPts val="200"/>
              </a:spcBef>
              <a:buNone/>
            </a:pPr>
            <a:r>
              <a:rPr lang="en-US" sz="1200" dirty="0"/>
              <a:t>-target=&lt;directory&gt;		// Specify relative root for TARGET file hierarchy (for –</a:t>
            </a:r>
            <a:r>
              <a:rPr lang="en-US" sz="1200" dirty="0" err="1"/>
              <a:t>cmp</a:t>
            </a:r>
            <a:r>
              <a:rPr lang="en-US" sz="1200" dirty="0"/>
              <a:t> and certain other modes)</a:t>
            </a:r>
          </a:p>
          <a:p>
            <a:pPr marL="341312" lvl="1" indent="0">
              <a:spcBef>
                <a:spcPts val="200"/>
              </a:spcBef>
              <a:buNone/>
            </a:pPr>
            <a:r>
              <a:rPr lang="en-US" sz="1200" dirty="0"/>
              <a:t>-</a:t>
            </a:r>
            <a:r>
              <a:rPr lang="en-US" sz="1200" dirty="0" err="1"/>
              <a:t>pfile</a:t>
            </a:r>
            <a:r>
              <a:rPr lang="en-US" sz="1200" dirty="0"/>
              <a:t>=&lt;file&gt;		// File containing extended arguments ([source], [target], [output], &amp; more)</a:t>
            </a:r>
          </a:p>
          <a:p>
            <a:r>
              <a:rPr lang="en-US" sz="1700" dirty="0"/>
              <a:t>Miscellaneous options ...</a:t>
            </a:r>
          </a:p>
          <a:p>
            <a:pPr marL="341312" lvl="1" indent="0">
              <a:buNone/>
            </a:pPr>
            <a:r>
              <a:rPr lang="en-US" sz="1200" dirty="0"/>
              <a:t>-bs=512			// interpret </a:t>
            </a:r>
            <a:r>
              <a:rPr lang="en-US" sz="1200" dirty="0" err="1"/>
              <a:t>st_block_size</a:t>
            </a:r>
            <a:r>
              <a:rPr lang="en-US" sz="1200" dirty="0"/>
              <a:t> units as 512 bytes rather than 1024</a:t>
            </a:r>
            <a:endParaRPr lang="en-US" sz="1300" dirty="0"/>
          </a:p>
          <a:p>
            <a:pPr marL="346075" lvl="1" indent="-4763">
              <a:spcBef>
                <a:spcPts val="0"/>
              </a:spcBef>
              <a:buNone/>
            </a:pPr>
            <a:r>
              <a:rPr lang="en-US" sz="1200" dirty="0"/>
              <a:t>-</a:t>
            </a:r>
            <a:r>
              <a:rPr lang="en-US" sz="1200" dirty="0" err="1"/>
              <a:t>pmode</a:t>
            </a:r>
            <a:r>
              <a:rPr lang="en-US" sz="1200" dirty="0"/>
              <a:t>			// Exclude mode bits in output</a:t>
            </a:r>
          </a:p>
          <a:p>
            <a:pPr marL="346075" lvl="1" indent="-4763">
              <a:spcBef>
                <a:spcPts val="0"/>
              </a:spcBef>
              <a:buNone/>
            </a:pPr>
            <a:r>
              <a:rPr lang="en-US" sz="1200" dirty="0"/>
              <a:t>-q			// Quiet mode (for -rm)</a:t>
            </a:r>
          </a:p>
          <a:p>
            <a:pPr marL="346075" lvl="1" indent="-4763">
              <a:spcBef>
                <a:spcPts val="0"/>
              </a:spcBef>
              <a:buNone/>
            </a:pPr>
            <a:r>
              <a:rPr lang="en-US" sz="1200" dirty="0"/>
              <a:t>-redact			// Output hex-coded </a:t>
            </a:r>
            <a:r>
              <a:rPr lang="en-US" sz="1200" dirty="0" err="1"/>
              <a:t>inode</a:t>
            </a:r>
            <a:r>
              <a:rPr lang="en-US" sz="1200" dirty="0"/>
              <a:t> numbers rather than file names </a:t>
            </a:r>
            <a:r>
              <a:rPr lang="en-US" sz="1200" baseline="30000" dirty="0">
                <a:solidFill>
                  <a:srgbClr val="FF0000"/>
                </a:solidFill>
              </a:rPr>
              <a:t>[*]</a:t>
            </a:r>
          </a:p>
          <a:p>
            <a:pPr marL="346075" lvl="1" indent="-4763">
              <a:spcBef>
                <a:spcPts val="0"/>
              </a:spcBef>
              <a:buNone/>
            </a:pPr>
            <a:r>
              <a:rPr lang="en-US" sz="1200" dirty="0"/>
              <a:t>+</a:t>
            </a:r>
            <a:r>
              <a:rPr lang="en-US" sz="1200" dirty="0" err="1"/>
              <a:t>acls</a:t>
            </a:r>
            <a:r>
              <a:rPr lang="en-US" sz="1200" dirty="0"/>
              <a:t>	     (Linux only?)	// Include ‘+’ in mode bits output to indicate ACL present </a:t>
            </a:r>
            <a:r>
              <a:rPr lang="en-US" sz="1200" baseline="30000" dirty="0">
                <a:solidFill>
                  <a:srgbClr val="FF0000"/>
                </a:solidFill>
              </a:rPr>
              <a:t>[**][***]</a:t>
            </a:r>
          </a:p>
          <a:p>
            <a:pPr marL="341312" lvl="1" indent="0">
              <a:spcBef>
                <a:spcPts val="200"/>
              </a:spcBef>
              <a:buNone/>
            </a:pPr>
            <a:r>
              <a:rPr lang="en-US" sz="1200" dirty="0"/>
              <a:t>+</a:t>
            </a:r>
            <a:r>
              <a:rPr lang="en-US" sz="1200" dirty="0" err="1"/>
              <a:t>tstat</a:t>
            </a:r>
            <a:r>
              <a:rPr lang="en-US" sz="1200" dirty="0"/>
              <a:t>			// Include timing of stat() calls (for -ls, -xml)</a:t>
            </a:r>
          </a:p>
        </p:txBody>
      </p:sp>
      <p:pic>
        <p:nvPicPr>
          <p:cNvPr id="8" name="Picture 7" descr="sak.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620000" y="114300"/>
            <a:ext cx="1143000" cy="756819"/>
          </a:xfrm>
          <a:prstGeom prst="rect">
            <a:avLst/>
          </a:prstGeom>
        </p:spPr>
      </p:pic>
    </p:spTree>
    <p:extLst>
      <p:ext uri="{BB962C8B-B14F-4D97-AF65-F5344CB8AC3E}">
        <p14:creationId xmlns:p14="http://schemas.microsoft.com/office/powerpoint/2010/main" val="174012269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7DB8"/>
                </a:solidFill>
              </a:rPr>
              <a:t>pwalk</a:t>
            </a:r>
            <a:r>
              <a:rPr lang="en-US" dirty="0">
                <a:solidFill>
                  <a:srgbClr val="007DB8"/>
                </a:solidFill>
              </a:rPr>
              <a:t> Usage (3/3 – file selection options)</a:t>
            </a:r>
          </a:p>
        </p:txBody>
      </p:sp>
      <p:sp>
        <p:nvSpPr>
          <p:cNvPr id="4" name="Content Placeholder 3"/>
          <p:cNvSpPr>
            <a:spLocks noGrp="1"/>
          </p:cNvSpPr>
          <p:nvPr>
            <p:ph sz="quarter" idx="10"/>
          </p:nvPr>
        </p:nvSpPr>
        <p:spPr>
          <a:xfrm>
            <a:off x="366714" y="914399"/>
            <a:ext cx="8410575" cy="3798699"/>
          </a:xfrm>
        </p:spPr>
        <p:txBody>
          <a:bodyPr>
            <a:normAutofit/>
          </a:bodyPr>
          <a:lstStyle/>
          <a:p>
            <a:pPr>
              <a:spcBef>
                <a:spcPts val="200"/>
              </a:spcBef>
            </a:pPr>
            <a:r>
              <a:rPr lang="en-US" sz="1600" dirty="0"/>
              <a:t>File selection options ...</a:t>
            </a:r>
          </a:p>
          <a:p>
            <a:pPr marL="341312" lvl="1" indent="0">
              <a:spcBef>
                <a:spcPts val="200"/>
              </a:spcBef>
              <a:buNone/>
            </a:pPr>
            <a:r>
              <a:rPr lang="en-US" sz="1200" dirty="0"/>
              <a:t>+span			// Include directories that span filesystems (OFF by default)</a:t>
            </a:r>
          </a:p>
          <a:p>
            <a:pPr marL="341312" lvl="1" indent="0">
              <a:spcBef>
                <a:spcPts val="200"/>
              </a:spcBef>
              <a:buNone/>
            </a:pPr>
            <a:r>
              <a:rPr lang="en-US" sz="1200" dirty="0"/>
              <a:t>+.</a:t>
            </a:r>
            <a:r>
              <a:rPr lang="en-US" sz="1200" dirty="0" err="1"/>
              <a:t>ifsvar</a:t>
            </a:r>
            <a:r>
              <a:rPr lang="en-US" sz="1200" baseline="30000" dirty="0"/>
              <a:t>[1]</a:t>
            </a:r>
            <a:r>
              <a:rPr lang="en-US" sz="1200" dirty="0"/>
              <a:t>		// Include .</a:t>
            </a:r>
            <a:r>
              <a:rPr lang="en-US" sz="1200" dirty="0" err="1"/>
              <a:t>ifsvar</a:t>
            </a:r>
            <a:r>
              <a:rPr lang="en-US" sz="1200" dirty="0"/>
              <a:t> directories (OFF by default)</a:t>
            </a:r>
          </a:p>
          <a:p>
            <a:pPr marL="341312" lvl="1" indent="0">
              <a:spcBef>
                <a:spcPts val="200"/>
              </a:spcBef>
              <a:buNone/>
            </a:pPr>
            <a:r>
              <a:rPr lang="en-US" sz="1200" dirty="0"/>
              <a:t>+.snapshot		// Include .snapshot[s] directories (OFF by default)</a:t>
            </a:r>
          </a:p>
          <a:p>
            <a:pPr marL="341312" lvl="1" indent="0">
              <a:spcBef>
                <a:spcPts val="200"/>
              </a:spcBef>
              <a:buNone/>
            </a:pPr>
            <a:r>
              <a:rPr lang="en-US" sz="1200" dirty="0"/>
              <a:t>-select</a:t>
            </a:r>
            <a:r>
              <a:rPr lang="en-US" sz="1200" baseline="30000" dirty="0"/>
              <a:t>[2]</a:t>
            </a:r>
            <a:r>
              <a:rPr lang="en-US" sz="1200" dirty="0"/>
              <a:t>			// Select files with hardcoded selection criteria</a:t>
            </a:r>
          </a:p>
          <a:p>
            <a:pPr marL="341312" lvl="1" indent="0">
              <a:spcBef>
                <a:spcPts val="200"/>
              </a:spcBef>
              <a:buNone/>
            </a:pPr>
            <a:r>
              <a:rPr lang="en-US" sz="1200" dirty="0">
                <a:solidFill>
                  <a:srgbClr val="FF0000"/>
                </a:solidFill>
              </a:rPr>
              <a:t>-select=fake		// Select files with persisted IDs in the </a:t>
            </a:r>
            <a:r>
              <a:rPr lang="en-US" sz="1200" dirty="0" err="1">
                <a:solidFill>
                  <a:srgbClr val="FF0000"/>
                </a:solidFill>
              </a:rPr>
              <a:t>OneFS</a:t>
            </a:r>
            <a:r>
              <a:rPr lang="en-US" sz="1200" dirty="0">
                <a:solidFill>
                  <a:srgbClr val="FF0000"/>
                </a:solidFill>
              </a:rPr>
              <a:t> ‘fake’ range [DEVELOPMENTAL</a:t>
            </a:r>
            <a:endParaRPr lang="en-US" sz="1200" dirty="0"/>
          </a:p>
          <a:p>
            <a:pPr marL="341312" lvl="1" indent="0">
              <a:spcBef>
                <a:spcPts val="200"/>
              </a:spcBef>
              <a:buNone/>
            </a:pPr>
            <a:r>
              <a:rPr lang="en-US" sz="1200" dirty="0"/>
              <a:t>-select=</a:t>
            </a:r>
            <a:r>
              <a:rPr lang="en-US" sz="1200" dirty="0" err="1"/>
              <a:t>lfn</a:t>
            </a:r>
            <a:r>
              <a:rPr lang="en-US" sz="1200" baseline="30000" dirty="0"/>
              <a:t> </a:t>
            </a:r>
            <a:r>
              <a:rPr lang="en-US" sz="1200" dirty="0"/>
              <a:t>		// Select files with &gt; 255 bytes (&lt;MAXFILE&gt;</a:t>
            </a:r>
            <a:r>
              <a:rPr lang="en-US" sz="1200" baseline="30000" dirty="0"/>
              <a:t> [3]</a:t>
            </a:r>
            <a:r>
              <a:rPr lang="en-US" sz="1200" dirty="0"/>
              <a:t>) in their names</a:t>
            </a:r>
          </a:p>
          <a:p>
            <a:pPr marL="341312" lvl="1" indent="0">
              <a:spcBef>
                <a:spcPts val="200"/>
              </a:spcBef>
              <a:buNone/>
            </a:pPr>
            <a:r>
              <a:rPr lang="en-US" sz="1200" dirty="0"/>
              <a:t>-</a:t>
            </a:r>
            <a:r>
              <a:rPr lang="en-US" sz="1200" dirty="0" err="1"/>
              <a:t>select_regex</a:t>
            </a:r>
            <a:r>
              <a:rPr lang="en-US" sz="1200" dirty="0"/>
              <a:t>=&lt;regex&gt;</a:t>
            </a:r>
            <a:r>
              <a:rPr lang="en-US" sz="1200" baseline="30000" dirty="0"/>
              <a:t>[6]</a:t>
            </a:r>
            <a:r>
              <a:rPr lang="en-US" sz="1200" dirty="0"/>
              <a:t>	// Select files with names matching &lt;regex&gt; (case-insensitive, extended)</a:t>
            </a:r>
          </a:p>
          <a:p>
            <a:pPr marL="341312" lvl="1" indent="0">
              <a:spcBef>
                <a:spcPts val="200"/>
              </a:spcBef>
              <a:buNone/>
            </a:pPr>
            <a:r>
              <a:rPr lang="en-US" sz="1200" dirty="0"/>
              <a:t>-[not]since=&lt;</a:t>
            </a:r>
            <a:r>
              <a:rPr lang="en-US" sz="1200" dirty="0" err="1"/>
              <a:t>ref_time</a:t>
            </a:r>
            <a:r>
              <a:rPr lang="en-US" sz="1200" dirty="0"/>
              <a:t>&gt;</a:t>
            </a:r>
            <a:r>
              <a:rPr lang="en-US" sz="1200" baseline="30000" dirty="0"/>
              <a:t>[4] </a:t>
            </a:r>
            <a:r>
              <a:rPr lang="en-US" sz="1200" dirty="0"/>
              <a:t>	// Select files with (</a:t>
            </a:r>
            <a:r>
              <a:rPr lang="en-US" sz="1200" dirty="0" err="1"/>
              <a:t>mtime</a:t>
            </a:r>
            <a:r>
              <a:rPr lang="en-US" sz="1200" dirty="0"/>
              <a:t> or </a:t>
            </a:r>
            <a:r>
              <a:rPr lang="en-US" sz="1200" dirty="0" err="1"/>
              <a:t>ctime</a:t>
            </a:r>
            <a:r>
              <a:rPr lang="en-US" sz="1200" dirty="0"/>
              <a:t> &gt; </a:t>
            </a:r>
            <a:r>
              <a:rPr lang="en-US" sz="1200" dirty="0" err="1"/>
              <a:t>mtime</a:t>
            </a:r>
            <a:r>
              <a:rPr lang="en-US" sz="1200" dirty="0"/>
              <a:t>(&lt;</a:t>
            </a:r>
            <a:r>
              <a:rPr lang="en-US" sz="1200" dirty="0" err="1"/>
              <a:t>ref_time</a:t>
            </a:r>
            <a:r>
              <a:rPr lang="en-US" sz="1200" dirty="0"/>
              <a:t>&gt;))</a:t>
            </a:r>
          </a:p>
          <a:p>
            <a:pPr marL="341312" lvl="1" indent="0">
              <a:spcBef>
                <a:spcPts val="200"/>
              </a:spcBef>
              <a:buNone/>
            </a:pPr>
            <a:r>
              <a:rPr lang="en-US" sz="1200" dirty="0"/>
              <a:t>-[not]</a:t>
            </a:r>
            <a:r>
              <a:rPr lang="en-US" sz="1200" dirty="0" err="1"/>
              <a:t>since_atime</a:t>
            </a:r>
            <a:r>
              <a:rPr lang="en-US" sz="1200" dirty="0"/>
              <a:t>=&lt;</a:t>
            </a:r>
            <a:r>
              <a:rPr lang="en-US" sz="1200" dirty="0" err="1"/>
              <a:t>ref_time</a:t>
            </a:r>
            <a:r>
              <a:rPr lang="en-US" sz="1200" dirty="0"/>
              <a:t>&gt;	// Select files with (</a:t>
            </a:r>
            <a:r>
              <a:rPr lang="en-US" sz="1200" dirty="0" err="1"/>
              <a:t>atime</a:t>
            </a:r>
            <a:r>
              <a:rPr lang="en-US" sz="1200" dirty="0"/>
              <a:t> &gt; </a:t>
            </a:r>
            <a:r>
              <a:rPr lang="en-US" sz="1200" dirty="0" err="1"/>
              <a:t>atime</a:t>
            </a:r>
            <a:r>
              <a:rPr lang="en-US" sz="1200" dirty="0"/>
              <a:t>(&lt;</a:t>
            </a:r>
            <a:r>
              <a:rPr lang="en-US" sz="1200" dirty="0" err="1"/>
              <a:t>ref_time</a:t>
            </a:r>
            <a:r>
              <a:rPr lang="en-US" sz="1200" dirty="0"/>
              <a:t>&gt;))</a:t>
            </a:r>
          </a:p>
          <a:p>
            <a:pPr marL="341312" lvl="1" indent="0">
              <a:spcBef>
                <a:spcPts val="200"/>
              </a:spcBef>
              <a:buNone/>
            </a:pPr>
            <a:r>
              <a:rPr lang="en-US" sz="1200" dirty="0"/>
              <a:t>-[not]</a:t>
            </a:r>
            <a:r>
              <a:rPr lang="en-US" sz="1200" dirty="0" err="1"/>
              <a:t>since_mtime</a:t>
            </a:r>
            <a:r>
              <a:rPr lang="en-US" sz="1200" dirty="0"/>
              <a:t>=&lt;</a:t>
            </a:r>
            <a:r>
              <a:rPr lang="en-US" sz="1200" dirty="0" err="1"/>
              <a:t>ref_time</a:t>
            </a:r>
            <a:r>
              <a:rPr lang="en-US" sz="1200" dirty="0"/>
              <a:t>&gt;	// Select files with (</a:t>
            </a:r>
            <a:r>
              <a:rPr lang="en-US" sz="1200" dirty="0" err="1"/>
              <a:t>mtime</a:t>
            </a:r>
            <a:r>
              <a:rPr lang="en-US" sz="1200" dirty="0"/>
              <a:t> &gt; </a:t>
            </a:r>
            <a:r>
              <a:rPr lang="en-US" sz="1200" dirty="0" err="1"/>
              <a:t>mtime</a:t>
            </a:r>
            <a:r>
              <a:rPr lang="en-US" sz="1200" dirty="0"/>
              <a:t>(&lt;</a:t>
            </a:r>
            <a:r>
              <a:rPr lang="en-US" sz="1200" dirty="0" err="1"/>
              <a:t>ref_time</a:t>
            </a:r>
            <a:r>
              <a:rPr lang="en-US" sz="1200" dirty="0"/>
              <a:t>&gt;))</a:t>
            </a:r>
          </a:p>
          <a:p>
            <a:pPr marL="341312" lvl="1" indent="0">
              <a:spcBef>
                <a:spcPts val="200"/>
              </a:spcBef>
              <a:buNone/>
            </a:pPr>
            <a:r>
              <a:rPr lang="en-US" sz="1200" dirty="0"/>
              <a:t>-[not]</a:t>
            </a:r>
            <a:r>
              <a:rPr lang="en-US" sz="1200" dirty="0" err="1"/>
              <a:t>since_ctime</a:t>
            </a:r>
            <a:r>
              <a:rPr lang="en-US" sz="1200" dirty="0"/>
              <a:t>=&lt;</a:t>
            </a:r>
            <a:r>
              <a:rPr lang="en-US" sz="1200" dirty="0" err="1"/>
              <a:t>ref_time</a:t>
            </a:r>
            <a:r>
              <a:rPr lang="en-US" sz="1200" dirty="0"/>
              <a:t>&gt;	// Select files with (</a:t>
            </a:r>
            <a:r>
              <a:rPr lang="en-US" sz="1200" dirty="0" err="1"/>
              <a:t>ctime</a:t>
            </a:r>
            <a:r>
              <a:rPr lang="en-US" sz="1200" dirty="0"/>
              <a:t> &gt; </a:t>
            </a:r>
            <a:r>
              <a:rPr lang="en-US" sz="1200" dirty="0" err="1"/>
              <a:t>ctime</a:t>
            </a:r>
            <a:r>
              <a:rPr lang="en-US" sz="1200" dirty="0"/>
              <a:t>(&lt;</a:t>
            </a:r>
            <a:r>
              <a:rPr lang="en-US" sz="1200" dirty="0" err="1"/>
              <a:t>ref_time</a:t>
            </a:r>
            <a:r>
              <a:rPr lang="en-US" sz="1200" dirty="0"/>
              <a:t>&gt;))</a:t>
            </a:r>
          </a:p>
          <a:p>
            <a:pPr marL="341312" lvl="1" indent="0">
              <a:spcBef>
                <a:spcPts val="200"/>
              </a:spcBef>
              <a:buNone/>
            </a:pPr>
            <a:r>
              <a:rPr lang="en-US" sz="1200" dirty="0"/>
              <a:t>-[not]</a:t>
            </a:r>
            <a:r>
              <a:rPr lang="en-US" sz="1200" dirty="0" err="1"/>
              <a:t>since_birth</a:t>
            </a:r>
            <a:r>
              <a:rPr lang="en-US" sz="1200" dirty="0"/>
              <a:t>=&lt;</a:t>
            </a:r>
            <a:r>
              <a:rPr lang="en-US" sz="1200" dirty="0" err="1"/>
              <a:t>ref_time</a:t>
            </a:r>
            <a:r>
              <a:rPr lang="en-US" sz="1200" dirty="0"/>
              <a:t>&gt;	// Select files with (birthtime &gt; birthtime</a:t>
            </a:r>
            <a:r>
              <a:rPr lang="en-US" sz="1200" baseline="30000" dirty="0"/>
              <a:t> [5] </a:t>
            </a:r>
            <a:r>
              <a:rPr lang="en-US" sz="1200" dirty="0"/>
              <a:t>(&lt;</a:t>
            </a:r>
            <a:r>
              <a:rPr lang="en-US" sz="1200" dirty="0" err="1"/>
              <a:t>ref_time</a:t>
            </a:r>
            <a:r>
              <a:rPr lang="en-US" sz="1200" dirty="0"/>
              <a:t>&gt;))</a:t>
            </a:r>
            <a:r>
              <a:rPr lang="en-US" sz="1200" dirty="0">
                <a:solidFill>
                  <a:srgbClr val="FF0000"/>
                </a:solidFill>
              </a:rPr>
              <a:t>]</a:t>
            </a:r>
          </a:p>
          <a:p>
            <a:pPr marL="341312" lvl="1" indent="0">
              <a:spcBef>
                <a:spcPts val="200"/>
              </a:spcBef>
              <a:buNone/>
            </a:pPr>
            <a:r>
              <a:rPr lang="en-US" sz="1200" dirty="0"/>
              <a:t>-select=[no]stubs   </a:t>
            </a:r>
            <a:r>
              <a:rPr lang="en-US" sz="1200" dirty="0">
                <a:highlight>
                  <a:srgbClr val="FFFF00"/>
                </a:highlight>
              </a:rPr>
              <a:t>(</a:t>
            </a:r>
            <a:r>
              <a:rPr lang="en-US" sz="1200" dirty="0" err="1">
                <a:highlight>
                  <a:srgbClr val="FFFF00"/>
                </a:highlight>
              </a:rPr>
              <a:t>OneFS</a:t>
            </a:r>
            <a:r>
              <a:rPr lang="en-US" sz="1200" dirty="0">
                <a:highlight>
                  <a:srgbClr val="FFFF00"/>
                </a:highlight>
              </a:rPr>
              <a:t> only)</a:t>
            </a:r>
            <a:r>
              <a:rPr lang="en-US" sz="1200" dirty="0"/>
              <a:t>	// Select files which are (or are not) stubbed</a:t>
            </a:r>
            <a:endParaRPr lang="en-US" sz="1200" dirty="0">
              <a:solidFill>
                <a:srgbClr val="FF0000"/>
              </a:solidFill>
            </a:endParaRPr>
          </a:p>
          <a:p>
            <a:pPr marL="0" indent="0">
              <a:buNone/>
            </a:pPr>
            <a:r>
              <a:rPr lang="en-US" sz="1200" b="1" dirty="0"/>
              <a:t>NOTE</a:t>
            </a:r>
            <a:r>
              <a:rPr lang="en-US" sz="1200" dirty="0"/>
              <a:t>: With +.snapshot – note that .snapshot[s] directories are not necessarily visible over SMB or NFS to begin with ... so this option may have no net effect in those circumstances.</a:t>
            </a:r>
          </a:p>
          <a:p>
            <a:pPr marL="0" indent="0">
              <a:buNone/>
            </a:pPr>
            <a:endParaRPr lang="en-US" sz="1200" dirty="0"/>
          </a:p>
          <a:p>
            <a:endParaRPr lang="en-US" sz="1700" dirty="0"/>
          </a:p>
        </p:txBody>
      </p:sp>
      <p:pic>
        <p:nvPicPr>
          <p:cNvPr id="8" name="Picture 7" descr="sak.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620000" y="114300"/>
            <a:ext cx="1143000" cy="756819"/>
          </a:xfrm>
          <a:prstGeom prst="rect">
            <a:avLst/>
          </a:prstGeom>
        </p:spPr>
      </p:pic>
    </p:spTree>
    <p:extLst>
      <p:ext uri="{BB962C8B-B14F-4D97-AF65-F5344CB8AC3E}">
        <p14:creationId xmlns:p14="http://schemas.microsoft.com/office/powerpoint/2010/main" val="265368207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pwalk</a:t>
            </a:r>
            <a:r>
              <a:rPr lang="en-US" dirty="0"/>
              <a:t> Output Directory</a:t>
            </a:r>
          </a:p>
        </p:txBody>
      </p:sp>
      <p:sp>
        <p:nvSpPr>
          <p:cNvPr id="4" name="Content Placeholder 3"/>
          <p:cNvSpPr>
            <a:spLocks noGrp="1"/>
          </p:cNvSpPr>
          <p:nvPr>
            <p:ph sz="quarter" idx="10"/>
          </p:nvPr>
        </p:nvSpPr>
        <p:spPr>
          <a:xfrm>
            <a:off x="366714" y="914399"/>
            <a:ext cx="8215019" cy="3838873"/>
          </a:xfrm>
        </p:spPr>
        <p:txBody>
          <a:bodyPr>
            <a:noAutofit/>
          </a:bodyPr>
          <a:lstStyle/>
          <a:p>
            <a:pPr marL="0" indent="0">
              <a:spcBef>
                <a:spcPts val="0"/>
              </a:spcBef>
              <a:buNone/>
            </a:pPr>
            <a:r>
              <a:rPr lang="en-US" sz="1600" b="1" dirty="0" err="1"/>
              <a:t>pwalk</a:t>
            </a:r>
            <a:r>
              <a:rPr lang="en-US" sz="1600" dirty="0"/>
              <a:t> </a:t>
            </a:r>
            <a:r>
              <a:rPr lang="en-US" sz="1600" i="1" u="sng" dirty="0"/>
              <a:t>always</a:t>
            </a:r>
            <a:r>
              <a:rPr lang="en-US" sz="1600" dirty="0"/>
              <a:t> creates a </a:t>
            </a:r>
            <a:r>
              <a:rPr lang="en-US" sz="1600" b="1" dirty="0" err="1">
                <a:latin typeface="+mn-lt"/>
              </a:rPr>
              <a:t>pwalk</a:t>
            </a:r>
            <a:r>
              <a:rPr lang="en-US" sz="1600" b="1" dirty="0">
                <a:latin typeface="+mn-lt"/>
              </a:rPr>
              <a:t>-YYYY-mm-</a:t>
            </a:r>
            <a:r>
              <a:rPr lang="en-US" sz="1600" b="1" dirty="0" err="1">
                <a:latin typeface="+mn-lt"/>
              </a:rPr>
              <a:t>dd_hh_mm_ss</a:t>
            </a:r>
            <a:r>
              <a:rPr lang="en-US" sz="1600" b="1" dirty="0">
                <a:latin typeface="+mn-lt"/>
              </a:rPr>
              <a:t>/</a:t>
            </a:r>
            <a:r>
              <a:rPr lang="en-US" sz="1600" dirty="0"/>
              <a:t> directory with;</a:t>
            </a:r>
          </a:p>
          <a:p>
            <a:pPr marL="0" indent="0">
              <a:spcBef>
                <a:spcPts val="0"/>
              </a:spcBef>
              <a:buNone/>
            </a:pPr>
            <a:endParaRPr lang="en-US" sz="1600" dirty="0"/>
          </a:p>
          <a:p>
            <a:pPr marL="334963" lvl="2">
              <a:spcBef>
                <a:spcPts val="0"/>
              </a:spcBef>
            </a:pPr>
            <a:r>
              <a:rPr lang="en-US" sz="1400" dirty="0" err="1"/>
              <a:t>pwalk.fifo</a:t>
            </a:r>
            <a:r>
              <a:rPr lang="en-US" sz="1400" dirty="0"/>
              <a:t> – all directory paths processed (command-line </a:t>
            </a:r>
            <a:r>
              <a:rPr lang="en-US" sz="1400" dirty="0" err="1"/>
              <a:t>args</a:t>
            </a:r>
            <a:r>
              <a:rPr lang="en-US" sz="1400" dirty="0"/>
              <a:t> plus discovered directories)</a:t>
            </a:r>
          </a:p>
          <a:p>
            <a:pPr marL="334963" lvl="2">
              <a:spcBef>
                <a:spcPts val="0"/>
              </a:spcBef>
            </a:pPr>
            <a:r>
              <a:rPr lang="en-US" sz="1400" dirty="0" err="1"/>
              <a:t>pwalk.log</a:t>
            </a:r>
            <a:r>
              <a:rPr lang="en-US" sz="1400" dirty="0"/>
              <a:t> – progress log with timing and summary statistics</a:t>
            </a:r>
          </a:p>
          <a:p>
            <a:pPr marL="334963" lvl="2">
              <a:spcBef>
                <a:spcPts val="0"/>
              </a:spcBef>
            </a:pPr>
            <a:r>
              <a:rPr lang="en-US" sz="1400" dirty="0" err="1"/>
              <a:t>workerNNN</a:t>
            </a:r>
            <a:r>
              <a:rPr lang="en-US" sz="1400" dirty="0"/>
              <a:t>.&lt;type&gt;[.</a:t>
            </a:r>
            <a:r>
              <a:rPr lang="en-US" sz="1400" dirty="0" err="1"/>
              <a:t>gz</a:t>
            </a:r>
            <a:r>
              <a:rPr lang="en-US" sz="1400" dirty="0"/>
              <a:t>] – per-worker output file(s), where &lt;type&gt; is …</a:t>
            </a:r>
          </a:p>
          <a:p>
            <a:pPr marL="698500" lvl="4">
              <a:spcBef>
                <a:spcPts val="0"/>
              </a:spcBef>
            </a:pPr>
            <a:r>
              <a:rPr lang="en-US" sz="1200" dirty="0"/>
              <a:t>.ls - with –ls, -</a:t>
            </a:r>
            <a:r>
              <a:rPr lang="en-US" sz="1200" dirty="0" err="1"/>
              <a:t>lsc</a:t>
            </a:r>
            <a:r>
              <a:rPr lang="en-US" sz="1200" dirty="0"/>
              <a:t>, -</a:t>
            </a:r>
            <a:r>
              <a:rPr lang="en-US" sz="1200" dirty="0" err="1"/>
              <a:t>lsd</a:t>
            </a:r>
            <a:r>
              <a:rPr lang="en-US" sz="1200" dirty="0"/>
              <a:t>, or -</a:t>
            </a:r>
            <a:r>
              <a:rPr lang="en-US" sz="1200" dirty="0" err="1"/>
              <a:t>lsf</a:t>
            </a:r>
            <a:endParaRPr lang="en-US" sz="1200" dirty="0">
              <a:solidFill>
                <a:srgbClr val="FF0000"/>
              </a:solidFill>
            </a:endParaRPr>
          </a:p>
          <a:p>
            <a:pPr marL="698500" lvl="4">
              <a:spcBef>
                <a:spcPts val="0"/>
              </a:spcBef>
            </a:pPr>
            <a:r>
              <a:rPr lang="en-US" sz="1200" dirty="0"/>
              <a:t>.xml - with –xml</a:t>
            </a:r>
          </a:p>
          <a:p>
            <a:pPr marL="698500" lvl="4">
              <a:spcBef>
                <a:spcPts val="0"/>
              </a:spcBef>
            </a:pPr>
            <a:r>
              <a:rPr lang="en-US" sz="1200" dirty="0"/>
              <a:t>.</a:t>
            </a:r>
            <a:r>
              <a:rPr lang="en-US" sz="1200" dirty="0" err="1"/>
              <a:t>sh</a:t>
            </a:r>
            <a:r>
              <a:rPr lang="en-US" sz="1200" dirty="0"/>
              <a:t> </a:t>
            </a:r>
            <a:r>
              <a:rPr lang="mr-IN" sz="1200" dirty="0"/>
              <a:t>–</a:t>
            </a:r>
            <a:r>
              <a:rPr lang="en-US" sz="1200" dirty="0"/>
              <a:t> with -</a:t>
            </a:r>
            <a:r>
              <a:rPr lang="en-US" sz="1200" dirty="0" err="1"/>
              <a:t>rm</a:t>
            </a:r>
            <a:endParaRPr lang="en-US" sz="1200" dirty="0"/>
          </a:p>
          <a:p>
            <a:pPr marL="698500" lvl="4">
              <a:spcBef>
                <a:spcPts val="0"/>
              </a:spcBef>
            </a:pPr>
            <a:r>
              <a:rPr lang="en-US" sz="1200" dirty="0"/>
              <a:t>.csv - with </a:t>
            </a:r>
            <a:r>
              <a:rPr lang="mr-IN" sz="1200" dirty="0"/>
              <a:t>–</a:t>
            </a:r>
            <a:r>
              <a:rPr lang="en-US" sz="1200" dirty="0"/>
              <a:t>csv</a:t>
            </a:r>
          </a:p>
          <a:p>
            <a:pPr marL="698500" lvl="4">
              <a:spcBef>
                <a:spcPts val="0"/>
              </a:spcBef>
            </a:pPr>
            <a:r>
              <a:rPr lang="en-US" sz="1200" dirty="0"/>
              <a:t>.fix - with –</a:t>
            </a:r>
            <a:r>
              <a:rPr lang="en-US" sz="1200" dirty="0" err="1"/>
              <a:t>fix_times</a:t>
            </a:r>
            <a:endParaRPr lang="en-US" sz="1200" dirty="0"/>
          </a:p>
          <a:p>
            <a:pPr marL="698500" lvl="4">
              <a:spcBef>
                <a:spcPts val="0"/>
              </a:spcBef>
            </a:pPr>
            <a:r>
              <a:rPr lang="en-US" sz="1200" dirty="0"/>
              <a:t>.</a:t>
            </a:r>
            <a:r>
              <a:rPr lang="en-US" sz="1200" dirty="0" err="1"/>
              <a:t>cmp</a:t>
            </a:r>
            <a:r>
              <a:rPr lang="en-US" sz="1200" dirty="0"/>
              <a:t> - with –</a:t>
            </a:r>
            <a:r>
              <a:rPr lang="en-US" sz="1200" dirty="0" err="1"/>
              <a:t>cmp</a:t>
            </a:r>
            <a:r>
              <a:rPr lang="en-US" sz="1200" dirty="0"/>
              <a:t>[=&lt;criteria&gt;]</a:t>
            </a:r>
          </a:p>
          <a:p>
            <a:pPr marL="698500" lvl="4">
              <a:spcBef>
                <a:spcPts val="0"/>
              </a:spcBef>
            </a:pPr>
            <a:r>
              <a:rPr lang="en-US" sz="1200" dirty="0"/>
              <a:t>.err </a:t>
            </a:r>
            <a:r>
              <a:rPr lang="mr-IN" sz="1200" dirty="0"/>
              <a:t>–</a:t>
            </a:r>
            <a:r>
              <a:rPr lang="en-US" sz="1200" dirty="0"/>
              <a:t> per-worker error file (only if errors occur)</a:t>
            </a:r>
          </a:p>
          <a:p>
            <a:pPr marL="698500" lvl="4">
              <a:spcBef>
                <a:spcPts val="0"/>
              </a:spcBef>
            </a:pPr>
            <a:r>
              <a:rPr lang="mr-IN" sz="1200" dirty="0"/>
              <a:t>…</a:t>
            </a:r>
            <a:r>
              <a:rPr lang="en-US" sz="1200" dirty="0"/>
              <a:t> plus possible secondary outputs </a:t>
            </a:r>
            <a:r>
              <a:rPr lang="mr-IN" sz="1200" dirty="0"/>
              <a:t>…</a:t>
            </a:r>
            <a:endParaRPr lang="en-US" sz="1200" dirty="0"/>
          </a:p>
          <a:p>
            <a:pPr marL="698500" lvl="4">
              <a:spcBef>
                <a:spcPts val="0"/>
              </a:spcBef>
            </a:pPr>
            <a:r>
              <a:rPr lang="en-US" sz="1200" dirty="0"/>
              <a:t>.acl4bin </a:t>
            </a:r>
            <a:r>
              <a:rPr lang="mr-IN" sz="1200" dirty="0"/>
              <a:t>–</a:t>
            </a:r>
            <a:r>
              <a:rPr lang="en-US" sz="1200" dirty="0"/>
              <a:t> for </a:t>
            </a:r>
            <a:r>
              <a:rPr lang="mr-IN" sz="1200" dirty="0"/>
              <a:t>–</a:t>
            </a:r>
            <a:r>
              <a:rPr lang="en-US" sz="1200" dirty="0" err="1"/>
              <a:t>xacls</a:t>
            </a:r>
            <a:r>
              <a:rPr lang="en-US" sz="1200" dirty="0"/>
              <a:t>=acl4 outputs</a:t>
            </a:r>
          </a:p>
          <a:p>
            <a:pPr marL="698500" lvl="4">
              <a:spcBef>
                <a:spcPts val="0"/>
              </a:spcBef>
            </a:pPr>
            <a:r>
              <a:rPr lang="en-US" sz="1200" dirty="0"/>
              <a:t>.acl4nfs -  for </a:t>
            </a:r>
            <a:r>
              <a:rPr lang="mr-IN" sz="1200" dirty="0"/>
              <a:t>–</a:t>
            </a:r>
            <a:r>
              <a:rPr lang="en-US" sz="1200" dirty="0" err="1"/>
              <a:t>xacls</a:t>
            </a:r>
            <a:r>
              <a:rPr lang="en-US" sz="1200" dirty="0"/>
              <a:t>=</a:t>
            </a:r>
            <a:r>
              <a:rPr lang="en-US" sz="1200" dirty="0" err="1"/>
              <a:t>nfs</a:t>
            </a:r>
            <a:r>
              <a:rPr lang="en-US" sz="1200" dirty="0"/>
              <a:t> outputs</a:t>
            </a:r>
          </a:p>
          <a:p>
            <a:pPr marL="698500" lvl="4">
              <a:spcBef>
                <a:spcPts val="0"/>
              </a:spcBef>
            </a:pPr>
            <a:r>
              <a:rPr lang="en-US" sz="1200" dirty="0"/>
              <a:t>.acl4chex -  for </a:t>
            </a:r>
            <a:r>
              <a:rPr lang="mr-IN" sz="1200" dirty="0"/>
              <a:t>–</a:t>
            </a:r>
            <a:r>
              <a:rPr lang="en-US" sz="1200" dirty="0" err="1"/>
              <a:t>xacls</a:t>
            </a:r>
            <a:r>
              <a:rPr lang="en-US" sz="1200" dirty="0"/>
              <a:t>=</a:t>
            </a:r>
            <a:r>
              <a:rPr lang="en-US" sz="1200" dirty="0" err="1"/>
              <a:t>chex</a:t>
            </a:r>
            <a:r>
              <a:rPr lang="en-US" sz="1200" dirty="0"/>
              <a:t> outputs</a:t>
            </a:r>
            <a:endParaRPr lang="en-US" sz="1400" dirty="0"/>
          </a:p>
          <a:p>
            <a:pPr marL="334963" lvl="2">
              <a:spcBef>
                <a:spcPts val="0"/>
              </a:spcBef>
            </a:pPr>
            <a:r>
              <a:rPr lang="en-US" sz="1400" dirty="0" err="1"/>
              <a:t>pwalk_tally.csv</a:t>
            </a:r>
            <a:r>
              <a:rPr lang="en-US" sz="1400" dirty="0"/>
              <a:t> </a:t>
            </a:r>
            <a:r>
              <a:rPr lang="mr-IN" sz="1400" dirty="0"/>
              <a:t>–</a:t>
            </a:r>
            <a:r>
              <a:rPr lang="en-US" sz="1400" dirty="0"/>
              <a:t> only when the +tally secondary mode is used</a:t>
            </a:r>
          </a:p>
          <a:p>
            <a:pPr marL="334963" lvl="2">
              <a:spcBef>
                <a:spcPts val="0"/>
              </a:spcBef>
            </a:pPr>
            <a:r>
              <a:rPr lang="en-US" sz="1400" dirty="0" err="1"/>
              <a:t>pwalk_audit.csv</a:t>
            </a:r>
            <a:r>
              <a:rPr lang="en-US" sz="1400" dirty="0"/>
              <a:t> </a:t>
            </a:r>
            <a:r>
              <a:rPr lang="mr-IN" sz="1400" dirty="0"/>
              <a:t>–</a:t>
            </a:r>
            <a:r>
              <a:rPr lang="en-US" sz="1400" dirty="0"/>
              <a:t> only when the +audit secondary mode is used (</a:t>
            </a:r>
            <a:r>
              <a:rPr lang="en-US" sz="1400" dirty="0" err="1"/>
              <a:t>OneFS</a:t>
            </a:r>
            <a:r>
              <a:rPr lang="en-US" sz="1400" dirty="0"/>
              <a:t> only)</a:t>
            </a:r>
          </a:p>
          <a:p>
            <a:pPr marL="698500" lvl="4">
              <a:spcBef>
                <a:spcPts val="0"/>
              </a:spcBef>
            </a:pPr>
            <a:endParaRPr lang="en-US" sz="1200" dirty="0"/>
          </a:p>
          <a:p>
            <a:pPr marL="346075" lvl="1" indent="0">
              <a:spcBef>
                <a:spcPts val="0"/>
              </a:spcBef>
              <a:buNone/>
            </a:pPr>
            <a:r>
              <a:rPr lang="en-US" sz="1200" dirty="0"/>
              <a:t>NOTE: By default, user’s current working directory ($CWD) is where this directory is created, but that can be overridden with the </a:t>
            </a:r>
            <a:r>
              <a:rPr lang="mr-IN" sz="1200" dirty="0"/>
              <a:t>–</a:t>
            </a:r>
            <a:r>
              <a:rPr lang="en-US" sz="1200" dirty="0"/>
              <a:t>output=&lt;directory&gt; option or by using the [output] section of the </a:t>
            </a:r>
            <a:r>
              <a:rPr lang="mr-IN" sz="1200" dirty="0"/>
              <a:t>–</a:t>
            </a:r>
            <a:r>
              <a:rPr lang="en-US" sz="1200" dirty="0" err="1"/>
              <a:t>pfile</a:t>
            </a:r>
            <a:r>
              <a:rPr lang="en-US" sz="1200" dirty="0"/>
              <a:t>=&lt;file&gt;</a:t>
            </a:r>
          </a:p>
        </p:txBody>
      </p:sp>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30696" y="0"/>
            <a:ext cx="1316286" cy="1172886"/>
          </a:xfrm>
          <a:prstGeom prst="rect">
            <a:avLst/>
          </a:prstGeom>
        </p:spPr>
      </p:pic>
    </p:spTree>
    <p:extLst>
      <p:ext uri="{BB962C8B-B14F-4D97-AF65-F5344CB8AC3E}">
        <p14:creationId xmlns:p14="http://schemas.microsoft.com/office/powerpoint/2010/main" val="321889407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Arguments</a:t>
            </a:r>
          </a:p>
        </p:txBody>
      </p:sp>
      <p:sp>
        <p:nvSpPr>
          <p:cNvPr id="4" name="Content Placeholder 3"/>
          <p:cNvSpPr>
            <a:spLocks noGrp="1"/>
          </p:cNvSpPr>
          <p:nvPr>
            <p:ph sz="quarter" idx="10"/>
          </p:nvPr>
        </p:nvSpPr>
        <p:spPr>
          <a:xfrm>
            <a:off x="366714" y="914399"/>
            <a:ext cx="8215019" cy="3838873"/>
          </a:xfrm>
        </p:spPr>
        <p:txBody>
          <a:bodyPr>
            <a:noAutofit/>
          </a:bodyPr>
          <a:lstStyle/>
          <a:p>
            <a:pPr>
              <a:spcBef>
                <a:spcPts val="0"/>
              </a:spcBef>
            </a:pPr>
            <a:r>
              <a:rPr lang="en-US" sz="1800" u="sng" dirty="0"/>
              <a:t>Source</a:t>
            </a:r>
            <a:r>
              <a:rPr lang="en-US" sz="1800" dirty="0"/>
              <a:t> - relative root for &lt;directory&gt; arguments</a:t>
            </a:r>
          </a:p>
          <a:p>
            <a:pPr lvl="1">
              <a:spcBef>
                <a:spcPts val="0"/>
              </a:spcBef>
            </a:pPr>
            <a:r>
              <a:rPr lang="en-US" sz="1400" dirty="0"/>
              <a:t>Default: </a:t>
            </a:r>
            <a:r>
              <a:rPr lang="en-US" sz="1400" b="1" dirty="0"/>
              <a:t>$CWD-relative</a:t>
            </a:r>
          </a:p>
          <a:p>
            <a:pPr lvl="1">
              <a:spcBef>
                <a:spcPts val="0"/>
              </a:spcBef>
            </a:pPr>
            <a:r>
              <a:rPr lang="en-US" sz="1400" dirty="0"/>
              <a:t>Non-default: Specify the relative root for source &lt;directory&gt; arguments using the  </a:t>
            </a:r>
            <a:r>
              <a:rPr lang="mr-IN" sz="1400" dirty="0"/>
              <a:t>–</a:t>
            </a:r>
            <a:r>
              <a:rPr lang="en-US" sz="1400" dirty="0"/>
              <a:t>source= option or by using the [source] section of the </a:t>
            </a:r>
            <a:r>
              <a:rPr lang="mr-IN" sz="1400" dirty="0"/>
              <a:t>–</a:t>
            </a:r>
            <a:r>
              <a:rPr lang="en-US" sz="1400" dirty="0" err="1"/>
              <a:t>pfile</a:t>
            </a:r>
            <a:r>
              <a:rPr lang="en-US" sz="1400" dirty="0"/>
              <a:t>=&lt;file&gt;</a:t>
            </a:r>
          </a:p>
          <a:p>
            <a:pPr lvl="1">
              <a:spcBef>
                <a:spcPts val="0"/>
              </a:spcBef>
            </a:pPr>
            <a:r>
              <a:rPr lang="en-US" sz="1400" b="1" dirty="0"/>
              <a:t>CAUTION</a:t>
            </a:r>
            <a:r>
              <a:rPr lang="en-US" sz="1400" dirty="0"/>
              <a:t>: When set to a non-default value, &lt;directory&gt; arguments </a:t>
            </a:r>
            <a:r>
              <a:rPr lang="en-US" sz="1400" u="sng" dirty="0"/>
              <a:t>must</a:t>
            </a:r>
            <a:r>
              <a:rPr lang="en-US" sz="1400" dirty="0"/>
              <a:t> be relative to the specified directory!</a:t>
            </a:r>
          </a:p>
          <a:p>
            <a:pPr>
              <a:spcBef>
                <a:spcPts val="0"/>
              </a:spcBef>
            </a:pPr>
            <a:r>
              <a:rPr lang="en-US" sz="1800" u="sng" dirty="0"/>
              <a:t>Target</a:t>
            </a:r>
            <a:r>
              <a:rPr lang="en-US" sz="1800" dirty="0"/>
              <a:t> - relative root for </a:t>
            </a:r>
            <a:r>
              <a:rPr lang="mr-IN" sz="1800" dirty="0"/>
              <a:t>–</a:t>
            </a:r>
            <a:r>
              <a:rPr lang="en-US" sz="1800" dirty="0" err="1"/>
              <a:t>cmp</a:t>
            </a:r>
            <a:r>
              <a:rPr lang="en-US" sz="1800" dirty="0"/>
              <a:t>= target and other tree-wise operations</a:t>
            </a:r>
          </a:p>
          <a:p>
            <a:pPr lvl="1">
              <a:spcBef>
                <a:spcPts val="0"/>
              </a:spcBef>
            </a:pPr>
            <a:r>
              <a:rPr lang="en-US" sz="1400" dirty="0"/>
              <a:t>Default: </a:t>
            </a:r>
            <a:r>
              <a:rPr lang="en-US" sz="1400" b="1" dirty="0"/>
              <a:t>N/A</a:t>
            </a:r>
          </a:p>
          <a:p>
            <a:pPr lvl="1">
              <a:spcBef>
                <a:spcPts val="0"/>
              </a:spcBef>
            </a:pPr>
            <a:r>
              <a:rPr lang="en-US" sz="1400" dirty="0"/>
              <a:t>Non-default: Specify the relative root for the target file hierarchy using the  </a:t>
            </a:r>
            <a:r>
              <a:rPr lang="mr-IN" sz="1400" dirty="0"/>
              <a:t>–</a:t>
            </a:r>
            <a:r>
              <a:rPr lang="en-US" sz="1400" dirty="0"/>
              <a:t>target= option or by using the [target] section of the </a:t>
            </a:r>
            <a:r>
              <a:rPr lang="mr-IN" sz="1400" dirty="0"/>
              <a:t>–</a:t>
            </a:r>
            <a:r>
              <a:rPr lang="en-US" sz="1400" dirty="0" err="1"/>
              <a:t>pfile</a:t>
            </a:r>
            <a:r>
              <a:rPr lang="en-US" sz="1400" dirty="0"/>
              <a:t>=&lt;file&gt;</a:t>
            </a:r>
          </a:p>
          <a:p>
            <a:pPr>
              <a:spcBef>
                <a:spcPts val="0"/>
              </a:spcBef>
            </a:pPr>
            <a:r>
              <a:rPr lang="en-US" sz="1800" u="sng" dirty="0"/>
              <a:t>Output</a:t>
            </a:r>
            <a:r>
              <a:rPr lang="en-US" sz="1800" dirty="0"/>
              <a:t> – directory in which </a:t>
            </a:r>
            <a:r>
              <a:rPr lang="en-US" sz="1800" dirty="0" err="1"/>
              <a:t>pwalk</a:t>
            </a:r>
            <a:r>
              <a:rPr lang="en-US" sz="1800" dirty="0"/>
              <a:t> output directory will be created</a:t>
            </a:r>
          </a:p>
          <a:p>
            <a:pPr lvl="1">
              <a:spcBef>
                <a:spcPts val="0"/>
              </a:spcBef>
            </a:pPr>
            <a:r>
              <a:rPr lang="en-US" sz="1400" dirty="0"/>
              <a:t>Default: </a:t>
            </a:r>
            <a:r>
              <a:rPr lang="en-US" sz="1400" b="1" dirty="0"/>
              <a:t>$CWD/</a:t>
            </a:r>
            <a:r>
              <a:rPr lang="en-US" sz="1400" b="1" dirty="0" err="1"/>
              <a:t>pwalk</a:t>
            </a:r>
            <a:r>
              <a:rPr lang="en-US" sz="1400" b="1" dirty="0"/>
              <a:t>-YYYY-mm-</a:t>
            </a:r>
            <a:r>
              <a:rPr lang="en-US" sz="1400" b="1" dirty="0" err="1"/>
              <a:t>dd_hh_mm_ss</a:t>
            </a:r>
            <a:endParaRPr lang="en-US" sz="1400" b="1" dirty="0"/>
          </a:p>
          <a:p>
            <a:pPr lvl="1">
              <a:spcBef>
                <a:spcPts val="0"/>
              </a:spcBef>
            </a:pPr>
            <a:r>
              <a:rPr lang="en-US" sz="1400" dirty="0"/>
              <a:t>Non-default: Specify alternative location for </a:t>
            </a:r>
            <a:r>
              <a:rPr lang="en-US" sz="1400" dirty="0" err="1"/>
              <a:t>pwalk</a:t>
            </a:r>
            <a:r>
              <a:rPr lang="en-US" sz="1400" dirty="0"/>
              <a:t> output directory creation by using the </a:t>
            </a:r>
            <a:r>
              <a:rPr lang="mr-IN" sz="1400" dirty="0"/>
              <a:t>–</a:t>
            </a:r>
            <a:r>
              <a:rPr lang="en-US" sz="1400" dirty="0"/>
              <a:t>output=&lt;path&gt; option </a:t>
            </a:r>
            <a:r>
              <a:rPr lang="en-US" sz="1400" u="sng" dirty="0"/>
              <a:t>or</a:t>
            </a:r>
            <a:r>
              <a:rPr lang="en-US" sz="1400" dirty="0"/>
              <a:t> by using the [output] section in </a:t>
            </a:r>
            <a:r>
              <a:rPr lang="mr-IN" sz="1400" dirty="0"/>
              <a:t>–</a:t>
            </a:r>
            <a:r>
              <a:rPr lang="en-US" sz="1400" dirty="0" err="1"/>
              <a:t>pfile</a:t>
            </a:r>
            <a:r>
              <a:rPr lang="en-US" sz="1400" dirty="0"/>
              <a:t>=&lt;file&gt;</a:t>
            </a:r>
          </a:p>
        </p:txBody>
      </p:sp>
      <p:pic>
        <p:nvPicPr>
          <p:cNvPr id="10" name="Picture 9"/>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30696" y="202883"/>
            <a:ext cx="1316286" cy="1172886"/>
          </a:xfrm>
          <a:prstGeom prst="rect">
            <a:avLst/>
          </a:prstGeom>
        </p:spPr>
      </p:pic>
    </p:spTree>
    <p:extLst>
      <p:ext uri="{BB962C8B-B14F-4D97-AF65-F5344CB8AC3E}">
        <p14:creationId xmlns:p14="http://schemas.microsoft.com/office/powerpoint/2010/main" val="225646303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0BACBFC-D659-DD48-8422-4F06E139B2B6}"/>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30696" y="202883"/>
            <a:ext cx="1316286" cy="1172886"/>
          </a:xfrm>
          <a:prstGeom prst="rect">
            <a:avLst/>
          </a:prstGeom>
        </p:spPr>
      </p:pic>
      <p:sp>
        <p:nvSpPr>
          <p:cNvPr id="2" name="Title 1"/>
          <p:cNvSpPr>
            <a:spLocks noGrp="1"/>
          </p:cNvSpPr>
          <p:nvPr>
            <p:ph type="title"/>
          </p:nvPr>
        </p:nvSpPr>
        <p:spPr/>
        <p:txBody>
          <a:bodyPr/>
          <a:lstStyle/>
          <a:p>
            <a:r>
              <a:rPr lang="en-US" dirty="0"/>
              <a:t>&lt;directory&gt; Arguments</a:t>
            </a:r>
          </a:p>
        </p:txBody>
      </p:sp>
      <p:sp>
        <p:nvSpPr>
          <p:cNvPr id="5" name="Content Placeholder 4"/>
          <p:cNvSpPr>
            <a:spLocks noGrp="1"/>
          </p:cNvSpPr>
          <p:nvPr>
            <p:ph sz="quarter" idx="10"/>
          </p:nvPr>
        </p:nvSpPr>
        <p:spPr>
          <a:xfrm>
            <a:off x="275730" y="1127915"/>
            <a:ext cx="8358923" cy="3575907"/>
          </a:xfrm>
        </p:spPr>
        <p:txBody>
          <a:bodyPr/>
          <a:lstStyle/>
          <a:p>
            <a:r>
              <a:rPr lang="en-US" dirty="0"/>
              <a:t>&lt;directory&gt; arguments must consistently be either </a:t>
            </a:r>
            <a:r>
              <a:rPr lang="en-US" u="sng" dirty="0"/>
              <a:t>all-absolute</a:t>
            </a:r>
            <a:r>
              <a:rPr lang="en-US" dirty="0"/>
              <a:t> or </a:t>
            </a:r>
            <a:r>
              <a:rPr lang="en-US" u="sng" dirty="0"/>
              <a:t>all-relative</a:t>
            </a:r>
            <a:r>
              <a:rPr lang="en-US" dirty="0"/>
              <a:t> directory paths</a:t>
            </a:r>
          </a:p>
          <a:p>
            <a:r>
              <a:rPr lang="en-US" u="sng" dirty="0"/>
              <a:t>relative</a:t>
            </a:r>
            <a:r>
              <a:rPr lang="en-US" dirty="0"/>
              <a:t> directory paths …</a:t>
            </a:r>
          </a:p>
          <a:p>
            <a:pPr lvl="1"/>
            <a:r>
              <a:rPr lang="en-US" dirty="0"/>
              <a:t>... </a:t>
            </a:r>
            <a:r>
              <a:rPr lang="en-US" u="sng" dirty="0"/>
              <a:t>must</a:t>
            </a:r>
            <a:r>
              <a:rPr lang="en-US" dirty="0"/>
              <a:t> be used whenever </a:t>
            </a:r>
            <a:r>
              <a:rPr lang="mr-IN" b="1" dirty="0"/>
              <a:t>–</a:t>
            </a:r>
            <a:r>
              <a:rPr lang="en-US" b="1" dirty="0"/>
              <a:t>source=</a:t>
            </a:r>
            <a:r>
              <a:rPr lang="en-US" dirty="0"/>
              <a:t> or </a:t>
            </a:r>
            <a:r>
              <a:rPr lang="en-US" b="1" dirty="0"/>
              <a:t>-target=</a:t>
            </a:r>
            <a:r>
              <a:rPr lang="en-US" dirty="0"/>
              <a:t> options are used or whenever </a:t>
            </a:r>
            <a:r>
              <a:rPr lang="en-US" b="1" dirty="0"/>
              <a:t>[target]</a:t>
            </a:r>
            <a:r>
              <a:rPr lang="en-US" dirty="0"/>
              <a:t> or</a:t>
            </a:r>
            <a:r>
              <a:rPr lang="en-US" b="1" dirty="0"/>
              <a:t> [source]</a:t>
            </a:r>
            <a:r>
              <a:rPr lang="en-US" dirty="0"/>
              <a:t> directories are specified via </a:t>
            </a:r>
            <a:r>
              <a:rPr lang="en-US" b="1" dirty="0"/>
              <a:t>–</a:t>
            </a:r>
            <a:r>
              <a:rPr lang="en-US" b="1" dirty="0" err="1"/>
              <a:t>ipaths</a:t>
            </a:r>
            <a:r>
              <a:rPr lang="en-US" b="1" dirty="0"/>
              <a:t>&lt;file&gt;</a:t>
            </a:r>
            <a:endParaRPr lang="en-US" dirty="0"/>
          </a:p>
          <a:p>
            <a:pPr lvl="1"/>
            <a:r>
              <a:rPr lang="en-US" dirty="0"/>
              <a:t>default to being relative to the user’s current working directory ($CWD)</a:t>
            </a:r>
          </a:p>
          <a:p>
            <a:r>
              <a:rPr lang="en-US" u="sng" dirty="0"/>
              <a:t>absolute</a:t>
            </a:r>
            <a:r>
              <a:rPr lang="en-US" dirty="0"/>
              <a:t> directory paths …</a:t>
            </a:r>
          </a:p>
          <a:p>
            <a:pPr lvl="1"/>
            <a:r>
              <a:rPr lang="en-US" dirty="0"/>
              <a:t>... can </a:t>
            </a:r>
            <a:r>
              <a:rPr lang="en-US" u="sng" dirty="0"/>
              <a:t>only</a:t>
            </a:r>
            <a:r>
              <a:rPr lang="en-US" dirty="0"/>
              <a:t> be used when </a:t>
            </a:r>
            <a:r>
              <a:rPr lang="en-US" u="sng" dirty="0"/>
              <a:t>no</a:t>
            </a:r>
            <a:r>
              <a:rPr lang="en-US" dirty="0"/>
              <a:t> </a:t>
            </a:r>
            <a:r>
              <a:rPr lang="en-US" dirty="0" err="1"/>
              <a:t>pwalk</a:t>
            </a:r>
            <a:r>
              <a:rPr lang="en-US" dirty="0"/>
              <a:t> options are used to specify source or target relative root directories explicitly</a:t>
            </a:r>
          </a:p>
        </p:txBody>
      </p:sp>
    </p:spTree>
    <p:extLst>
      <p:ext uri="{BB962C8B-B14F-4D97-AF65-F5344CB8AC3E}">
        <p14:creationId xmlns:p14="http://schemas.microsoft.com/office/powerpoint/2010/main" val="1519801239"/>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0BACBFC-D659-DD48-8422-4F06E139B2B6}"/>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30696" y="202883"/>
            <a:ext cx="1316286" cy="1172886"/>
          </a:xfrm>
          <a:prstGeom prst="rect">
            <a:avLst/>
          </a:prstGeom>
        </p:spPr>
      </p:pic>
      <p:sp>
        <p:nvSpPr>
          <p:cNvPr id="2" name="Title 1"/>
          <p:cNvSpPr>
            <a:spLocks noGrp="1"/>
          </p:cNvSpPr>
          <p:nvPr>
            <p:ph type="title"/>
          </p:nvPr>
        </p:nvSpPr>
        <p:spPr/>
        <p:txBody>
          <a:bodyPr/>
          <a:lstStyle/>
          <a:p>
            <a:r>
              <a:rPr lang="en-US" dirty="0"/>
              <a:t>-</a:t>
            </a:r>
            <a:r>
              <a:rPr lang="en-US" dirty="0" err="1"/>
              <a:t>pfile</a:t>
            </a:r>
            <a:r>
              <a:rPr lang="en-US" dirty="0"/>
              <a:t>=&lt;file&gt; Syntax</a:t>
            </a:r>
          </a:p>
        </p:txBody>
      </p:sp>
      <p:sp>
        <p:nvSpPr>
          <p:cNvPr id="5" name="Content Placeholder 4"/>
          <p:cNvSpPr>
            <a:spLocks noGrp="1"/>
          </p:cNvSpPr>
          <p:nvPr>
            <p:ph sz="quarter" idx="10"/>
          </p:nvPr>
        </p:nvSpPr>
        <p:spPr>
          <a:xfrm>
            <a:off x="275730" y="1127915"/>
            <a:ext cx="8358923" cy="3575907"/>
          </a:xfrm>
        </p:spPr>
        <p:txBody>
          <a:bodyPr>
            <a:normAutofit fontScale="85000" lnSpcReduction="20000"/>
          </a:bodyPr>
          <a:lstStyle/>
          <a:p>
            <a:r>
              <a:rPr lang="en-US" dirty="0"/>
              <a:t>Empty lines and lines beginning with #@*% are ignored</a:t>
            </a:r>
          </a:p>
          <a:p>
            <a:r>
              <a:rPr lang="en-US" dirty="0"/>
              <a:t>Valid sections are denoted by “[&lt;keyword&gt;]” lines followed by values as follows;</a:t>
            </a:r>
          </a:p>
          <a:p>
            <a:pPr marL="227012" lvl="1" indent="0">
              <a:buNone/>
            </a:pPr>
            <a:r>
              <a:rPr lang="en-US" dirty="0"/>
              <a:t>[source] – Pathname for &lt;source&gt; relative root(s)</a:t>
            </a:r>
          </a:p>
          <a:p>
            <a:pPr lvl="1">
              <a:spcBef>
                <a:spcPts val="0"/>
              </a:spcBef>
            </a:pPr>
            <a:r>
              <a:rPr lang="en-US" sz="1400" dirty="0"/>
              <a:t>paths must represent equivalent paths</a:t>
            </a:r>
          </a:p>
          <a:p>
            <a:pPr lvl="1">
              <a:spcBef>
                <a:spcPts val="0"/>
              </a:spcBef>
            </a:pPr>
            <a:r>
              <a:rPr lang="en-US" sz="1400" dirty="0"/>
              <a:t>cannot be used with -</a:t>
            </a:r>
            <a:r>
              <a:rPr lang="en-US" sz="1400"/>
              <a:t>source= option</a:t>
            </a:r>
            <a:endParaRPr lang="en-US" sz="1400" dirty="0"/>
          </a:p>
          <a:p>
            <a:pPr marL="227012" lvl="1" indent="0">
              <a:buNone/>
            </a:pPr>
            <a:r>
              <a:rPr lang="en-US" dirty="0"/>
              <a:t>[target] – Pathname for &lt;target&gt; relative root(s)</a:t>
            </a:r>
          </a:p>
          <a:p>
            <a:pPr lvl="1">
              <a:spcBef>
                <a:spcPts val="0"/>
              </a:spcBef>
            </a:pPr>
            <a:r>
              <a:rPr lang="en-US" sz="1400" dirty="0"/>
              <a:t>paths must represent equivalent paths</a:t>
            </a:r>
          </a:p>
          <a:p>
            <a:pPr lvl="1">
              <a:spcBef>
                <a:spcPts val="0"/>
              </a:spcBef>
            </a:pPr>
            <a:r>
              <a:rPr lang="en-US" sz="1400" dirty="0"/>
              <a:t>cannot be used with -target= option</a:t>
            </a:r>
          </a:p>
          <a:p>
            <a:pPr marL="227012" lvl="1" indent="0">
              <a:buNone/>
            </a:pPr>
            <a:r>
              <a:rPr lang="en-US" dirty="0"/>
              <a:t>[output] – Pathname where </a:t>
            </a:r>
            <a:r>
              <a:rPr lang="en-US" dirty="0" err="1"/>
              <a:t>pwalk</a:t>
            </a:r>
            <a:r>
              <a:rPr lang="en-US" dirty="0"/>
              <a:t> output directory will be created</a:t>
            </a:r>
          </a:p>
          <a:p>
            <a:pPr lvl="1">
              <a:spcBef>
                <a:spcPts val="0"/>
              </a:spcBef>
            </a:pPr>
            <a:r>
              <a:rPr lang="en-US" sz="1400" dirty="0"/>
              <a:t>must exist and permit </a:t>
            </a:r>
            <a:r>
              <a:rPr lang="en-US" sz="1400" dirty="0" err="1"/>
              <a:t>pwalk</a:t>
            </a:r>
            <a:r>
              <a:rPr lang="en-US" sz="1400" dirty="0"/>
              <a:t> output directory creation</a:t>
            </a:r>
          </a:p>
          <a:p>
            <a:pPr lvl="1">
              <a:spcBef>
                <a:spcPts val="0"/>
              </a:spcBef>
            </a:pPr>
            <a:r>
              <a:rPr lang="en-US" sz="1400" dirty="0"/>
              <a:t>cannot be used with -output= option</a:t>
            </a:r>
          </a:p>
          <a:p>
            <a:pPr marL="227012" lvl="1" indent="0">
              <a:buNone/>
            </a:pPr>
            <a:r>
              <a:rPr lang="en-US" dirty="0"/>
              <a:t>[select] – </a:t>
            </a:r>
            <a:r>
              <a:rPr lang="en-US" dirty="0">
                <a:highlight>
                  <a:srgbClr val="FFFF00"/>
                </a:highlight>
              </a:rPr>
              <a:t>PLACEHOLDER for future expression syntax</a:t>
            </a:r>
          </a:p>
          <a:p>
            <a:pPr marL="227012" lvl="1" indent="0">
              <a:buNone/>
            </a:pPr>
            <a:r>
              <a:rPr lang="en-US" dirty="0"/>
              <a:t>[tally] – Bucket sizes for +tally, one per line;</a:t>
            </a:r>
          </a:p>
          <a:p>
            <a:pPr lvl="1">
              <a:spcBef>
                <a:spcPts val="0"/>
              </a:spcBef>
            </a:pPr>
            <a:r>
              <a:rPr lang="en-US" sz="1400" dirty="0"/>
              <a:t>must be integer multiples of 1024</a:t>
            </a:r>
          </a:p>
          <a:p>
            <a:pPr lvl="1">
              <a:spcBef>
                <a:spcPts val="0"/>
              </a:spcBef>
            </a:pPr>
            <a:r>
              <a:rPr lang="en-US" sz="1400" dirty="0"/>
              <a:t>must be monotonically ascending</a:t>
            </a:r>
          </a:p>
          <a:p>
            <a:pPr lvl="1">
              <a:spcBef>
                <a:spcPts val="0"/>
              </a:spcBef>
            </a:pPr>
            <a:r>
              <a:rPr lang="en-US" sz="1400" dirty="0"/>
              <a:t>must be fewer than 128 in number</a:t>
            </a:r>
          </a:p>
          <a:p>
            <a:pPr lvl="1">
              <a:spcBef>
                <a:spcPts val="0"/>
              </a:spcBef>
            </a:pPr>
            <a:r>
              <a:rPr lang="en-US" sz="1400" dirty="0"/>
              <a:t>may be in decimal, octal, or </a:t>
            </a:r>
            <a:r>
              <a:rPr lang="en-US" sz="1400" dirty="0" err="1"/>
              <a:t>hexedecimal</a:t>
            </a:r>
            <a:endParaRPr lang="en-US" sz="1400" dirty="0"/>
          </a:p>
          <a:p>
            <a:pPr lvl="1">
              <a:spcBef>
                <a:spcPts val="0"/>
              </a:spcBef>
            </a:pPr>
            <a:r>
              <a:rPr lang="en-US" sz="1400" dirty="0"/>
              <a:t>may be suffixed by </a:t>
            </a:r>
            <a:r>
              <a:rPr lang="en-US" sz="1400" dirty="0" err="1"/>
              <a:t>ki</a:t>
            </a:r>
            <a:r>
              <a:rPr lang="en-US" sz="1400" dirty="0"/>
              <a:t>/mi/</a:t>
            </a:r>
            <a:r>
              <a:rPr lang="en-US" sz="1400" dirty="0" err="1"/>
              <a:t>gi</a:t>
            </a:r>
            <a:r>
              <a:rPr lang="en-US" sz="1400" dirty="0"/>
              <a:t>/</a:t>
            </a:r>
            <a:r>
              <a:rPr lang="en-US" sz="1400" dirty="0" err="1"/>
              <a:t>ti</a:t>
            </a:r>
            <a:r>
              <a:rPr lang="en-US" sz="1400" dirty="0"/>
              <a:t>/pi or k/m/g/t/p (NOTE: base-2 </a:t>
            </a:r>
            <a:r>
              <a:rPr lang="en-US" sz="1400" dirty="0" err="1"/>
              <a:t>ki</a:t>
            </a:r>
            <a:r>
              <a:rPr lang="en-US" sz="1400" dirty="0"/>
              <a:t>/mi/</a:t>
            </a:r>
            <a:r>
              <a:rPr lang="en-US" sz="1400" dirty="0" err="1"/>
              <a:t>gi</a:t>
            </a:r>
            <a:r>
              <a:rPr lang="en-US" sz="1400" dirty="0"/>
              <a:t>/</a:t>
            </a:r>
            <a:r>
              <a:rPr lang="en-US" sz="1400" dirty="0" err="1"/>
              <a:t>ti</a:t>
            </a:r>
            <a:r>
              <a:rPr lang="en-US" sz="1400" dirty="0"/>
              <a:t> values recommended!)</a:t>
            </a:r>
          </a:p>
          <a:p>
            <a:pPr lvl="1">
              <a:spcBef>
                <a:spcPts val="0"/>
              </a:spcBef>
            </a:pPr>
            <a:r>
              <a:rPr lang="en-US" sz="1400" dirty="0"/>
              <a:t>initial value of ‘0’ is recommended</a:t>
            </a:r>
          </a:p>
          <a:p>
            <a:pPr lvl="1">
              <a:spcBef>
                <a:spcPts val="0"/>
              </a:spcBef>
            </a:pPr>
            <a:r>
              <a:rPr lang="en-US" sz="1400" dirty="0"/>
              <a:t>cannot be used with +tally= option</a:t>
            </a:r>
          </a:p>
          <a:p>
            <a:endParaRPr lang="en-US" dirty="0"/>
          </a:p>
        </p:txBody>
      </p:sp>
    </p:spTree>
    <p:extLst>
      <p:ext uri="{BB962C8B-B14F-4D97-AF65-F5344CB8AC3E}">
        <p14:creationId xmlns:p14="http://schemas.microsoft.com/office/powerpoint/2010/main" val="3996237643"/>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chemeClr val="accent1"/>
                </a:solidFill>
              </a:rPr>
              <a:t>Multipathing with Multiple Equivalent Paths</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grpSp>
        <p:nvGrpSpPr>
          <p:cNvPr id="21" name="Group 20">
            <a:extLst>
              <a:ext uri="{FF2B5EF4-FFF2-40B4-BE49-F238E27FC236}">
                <a16:creationId xmlns:a16="http://schemas.microsoft.com/office/drawing/2014/main" id="{56CFB5EB-6756-ED4F-B222-4532952E50B3}"/>
              </a:ext>
            </a:extLst>
          </p:cNvPr>
          <p:cNvGrpSpPr/>
          <p:nvPr/>
        </p:nvGrpSpPr>
        <p:grpSpPr>
          <a:xfrm>
            <a:off x="366713" y="1496284"/>
            <a:ext cx="2653578" cy="3170958"/>
            <a:chOff x="366713" y="1320800"/>
            <a:chExt cx="2216728" cy="3170958"/>
          </a:xfrm>
        </p:grpSpPr>
        <p:sp>
          <p:nvSpPr>
            <p:cNvPr id="8" name="Rectangle 7">
              <a:extLst>
                <a:ext uri="{FF2B5EF4-FFF2-40B4-BE49-F238E27FC236}">
                  <a16:creationId xmlns:a16="http://schemas.microsoft.com/office/drawing/2014/main" id="{1357C3CD-C41B-9C4A-88CA-D6320D9471D9}"/>
                </a:ext>
              </a:extLst>
            </p:cNvPr>
            <p:cNvSpPr/>
            <p:nvPr/>
          </p:nvSpPr>
          <p:spPr>
            <a:xfrm>
              <a:off x="366713" y="1320800"/>
              <a:ext cx="2216728" cy="1056986"/>
            </a:xfrm>
            <a:prstGeom prst="rect">
              <a:avLst/>
            </a:prstGeom>
            <a:solidFill>
              <a:schemeClr val="bg1">
                <a:lumMod val="20000"/>
                <a:lumOff val="80000"/>
              </a:schemeClr>
            </a:solidFill>
            <a:ln w="19050" cmpd="sng">
              <a:solidFill>
                <a:schemeClr val="tx1"/>
              </a:solidFill>
            </a:ln>
            <a:effectLst/>
          </p:spPr>
          <p:txBody>
            <a:bodyPr wrap="square" lIns="182880" tIns="137160" rIns="137160" bIns="137160" rtlCol="0" anchor="t" anchorCtr="0">
              <a:noAutofit/>
            </a:bodyPr>
            <a:lstStyle/>
            <a:p>
              <a:pPr>
                <a:lnSpc>
                  <a:spcPct val="90000"/>
                </a:lnSpc>
                <a:spcBef>
                  <a:spcPts val="600"/>
                </a:spcBef>
                <a:spcAft>
                  <a:spcPts val="0"/>
                </a:spcAft>
              </a:pPr>
              <a:r>
                <a:rPr lang="en-US" sz="1200" dirty="0">
                  <a:solidFill>
                    <a:schemeClr val="bg2"/>
                  </a:solidFill>
                  <a:latin typeface="+mn-lt"/>
                </a:rPr>
                <a:t>Node 0</a:t>
              </a:r>
            </a:p>
          </p:txBody>
        </p:sp>
        <p:sp>
          <p:nvSpPr>
            <p:cNvPr id="9" name="Rectangle 8">
              <a:extLst>
                <a:ext uri="{FF2B5EF4-FFF2-40B4-BE49-F238E27FC236}">
                  <a16:creationId xmlns:a16="http://schemas.microsoft.com/office/drawing/2014/main" id="{A04C0F77-AC92-7740-9D82-5E5A3228763C}"/>
                </a:ext>
              </a:extLst>
            </p:cNvPr>
            <p:cNvSpPr/>
            <p:nvPr/>
          </p:nvSpPr>
          <p:spPr>
            <a:xfrm>
              <a:off x="366713" y="2377786"/>
              <a:ext cx="2216728" cy="1056986"/>
            </a:xfrm>
            <a:prstGeom prst="rect">
              <a:avLst/>
            </a:prstGeom>
            <a:solidFill>
              <a:schemeClr val="bg1">
                <a:lumMod val="20000"/>
                <a:lumOff val="80000"/>
              </a:schemeClr>
            </a:solidFill>
            <a:ln w="19050" cmpd="sng">
              <a:solidFill>
                <a:schemeClr val="tx1"/>
              </a:solidFill>
            </a:ln>
            <a:effectLst/>
          </p:spPr>
          <p:txBody>
            <a:bodyPr wrap="square" lIns="182880" tIns="137160" rIns="137160" bIns="137160" rtlCol="0" anchor="t" anchorCtr="0">
              <a:noAutofit/>
            </a:bodyPr>
            <a:lstStyle/>
            <a:p>
              <a:pPr>
                <a:lnSpc>
                  <a:spcPct val="90000"/>
                </a:lnSpc>
                <a:spcBef>
                  <a:spcPts val="600"/>
                </a:spcBef>
                <a:spcAft>
                  <a:spcPts val="0"/>
                </a:spcAft>
              </a:pPr>
              <a:r>
                <a:rPr lang="en-US" sz="1200" dirty="0">
                  <a:solidFill>
                    <a:schemeClr val="bg2"/>
                  </a:solidFill>
                  <a:latin typeface="+mn-lt"/>
                </a:rPr>
                <a:t>Node 1</a:t>
              </a:r>
            </a:p>
          </p:txBody>
        </p:sp>
        <p:sp>
          <p:nvSpPr>
            <p:cNvPr id="10" name="Rectangle 9">
              <a:extLst>
                <a:ext uri="{FF2B5EF4-FFF2-40B4-BE49-F238E27FC236}">
                  <a16:creationId xmlns:a16="http://schemas.microsoft.com/office/drawing/2014/main" id="{51B77CD0-5260-F24E-A66A-322E705E2A99}"/>
                </a:ext>
              </a:extLst>
            </p:cNvPr>
            <p:cNvSpPr/>
            <p:nvPr/>
          </p:nvSpPr>
          <p:spPr>
            <a:xfrm>
              <a:off x="366713" y="3434772"/>
              <a:ext cx="2216728" cy="1056986"/>
            </a:xfrm>
            <a:prstGeom prst="rect">
              <a:avLst/>
            </a:prstGeom>
            <a:solidFill>
              <a:schemeClr val="bg1">
                <a:lumMod val="20000"/>
                <a:lumOff val="80000"/>
              </a:schemeClr>
            </a:solidFill>
            <a:ln w="19050" cmpd="sng">
              <a:solidFill>
                <a:schemeClr val="tx1"/>
              </a:solidFill>
            </a:ln>
            <a:effectLst/>
          </p:spPr>
          <p:txBody>
            <a:bodyPr wrap="square" lIns="182880" tIns="137160" rIns="137160" bIns="137160" rtlCol="0" anchor="t" anchorCtr="0">
              <a:noAutofit/>
            </a:bodyPr>
            <a:lstStyle/>
            <a:p>
              <a:pPr>
                <a:lnSpc>
                  <a:spcPct val="90000"/>
                </a:lnSpc>
                <a:spcBef>
                  <a:spcPts val="600"/>
                </a:spcBef>
                <a:spcAft>
                  <a:spcPts val="0"/>
                </a:spcAft>
              </a:pPr>
              <a:r>
                <a:rPr lang="en-US" sz="1200" dirty="0">
                  <a:solidFill>
                    <a:schemeClr val="bg2"/>
                  </a:solidFill>
                  <a:latin typeface="+mn-lt"/>
                </a:rPr>
                <a:t>Node 2</a:t>
              </a:r>
            </a:p>
          </p:txBody>
        </p:sp>
        <p:grpSp>
          <p:nvGrpSpPr>
            <p:cNvPr id="13" name="Group 12">
              <a:extLst>
                <a:ext uri="{FF2B5EF4-FFF2-40B4-BE49-F238E27FC236}">
                  <a16:creationId xmlns:a16="http://schemas.microsoft.com/office/drawing/2014/main" id="{FB3EBD0F-5F6B-9640-8F6F-F84A6B89ECB9}"/>
                </a:ext>
              </a:extLst>
            </p:cNvPr>
            <p:cNvGrpSpPr/>
            <p:nvPr/>
          </p:nvGrpSpPr>
          <p:grpSpPr>
            <a:xfrm>
              <a:off x="1576677" y="1541535"/>
              <a:ext cx="1006764" cy="584776"/>
              <a:chOff x="1576677" y="1541535"/>
              <a:chExt cx="1006764" cy="584776"/>
            </a:xfrm>
          </p:grpSpPr>
          <p:sp>
            <p:nvSpPr>
              <p:cNvPr id="11" name="TextBox 10">
                <a:extLst>
                  <a:ext uri="{FF2B5EF4-FFF2-40B4-BE49-F238E27FC236}">
                    <a16:creationId xmlns:a16="http://schemas.microsoft.com/office/drawing/2014/main" id="{811051E1-3AB7-A84A-8D6D-A5C9939B5240}"/>
                  </a:ext>
                </a:extLst>
              </p:cNvPr>
              <p:cNvSpPr txBox="1"/>
              <p:nvPr/>
            </p:nvSpPr>
            <p:spPr>
              <a:xfrm>
                <a:off x="1576677" y="1541535"/>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10.1.1.1</a:t>
                </a:r>
              </a:p>
            </p:txBody>
          </p:sp>
          <p:sp>
            <p:nvSpPr>
              <p:cNvPr id="12" name="TextBox 11">
                <a:extLst>
                  <a:ext uri="{FF2B5EF4-FFF2-40B4-BE49-F238E27FC236}">
                    <a16:creationId xmlns:a16="http://schemas.microsoft.com/office/drawing/2014/main" id="{3DC1A4A7-9157-8C46-9692-926D5F2AE713}"/>
                  </a:ext>
                </a:extLst>
              </p:cNvPr>
              <p:cNvSpPr txBox="1"/>
              <p:nvPr/>
            </p:nvSpPr>
            <p:spPr>
              <a:xfrm>
                <a:off x="1576677" y="1849312"/>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10.1.1.2</a:t>
                </a:r>
              </a:p>
            </p:txBody>
          </p:sp>
        </p:grpSp>
        <p:grpSp>
          <p:nvGrpSpPr>
            <p:cNvPr id="14" name="Group 13">
              <a:extLst>
                <a:ext uri="{FF2B5EF4-FFF2-40B4-BE49-F238E27FC236}">
                  <a16:creationId xmlns:a16="http://schemas.microsoft.com/office/drawing/2014/main" id="{D76024A4-1A25-854E-864B-001F9B1BA4D6}"/>
                </a:ext>
              </a:extLst>
            </p:cNvPr>
            <p:cNvGrpSpPr/>
            <p:nvPr/>
          </p:nvGrpSpPr>
          <p:grpSpPr>
            <a:xfrm>
              <a:off x="1576677" y="3661641"/>
              <a:ext cx="1006764" cy="584776"/>
              <a:chOff x="1576677" y="1541535"/>
              <a:chExt cx="1006764" cy="584776"/>
            </a:xfrm>
          </p:grpSpPr>
          <p:sp>
            <p:nvSpPr>
              <p:cNvPr id="15" name="TextBox 14">
                <a:extLst>
                  <a:ext uri="{FF2B5EF4-FFF2-40B4-BE49-F238E27FC236}">
                    <a16:creationId xmlns:a16="http://schemas.microsoft.com/office/drawing/2014/main" id="{582AB900-0A65-7246-8CC3-640906BD40F0}"/>
                  </a:ext>
                </a:extLst>
              </p:cNvPr>
              <p:cNvSpPr txBox="1"/>
              <p:nvPr/>
            </p:nvSpPr>
            <p:spPr>
              <a:xfrm>
                <a:off x="1576677" y="1541535"/>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10.1.1.5</a:t>
                </a:r>
              </a:p>
            </p:txBody>
          </p:sp>
          <p:sp>
            <p:nvSpPr>
              <p:cNvPr id="16" name="TextBox 15">
                <a:extLst>
                  <a:ext uri="{FF2B5EF4-FFF2-40B4-BE49-F238E27FC236}">
                    <a16:creationId xmlns:a16="http://schemas.microsoft.com/office/drawing/2014/main" id="{166B056F-065D-F14A-860F-9FE7287AC5F5}"/>
                  </a:ext>
                </a:extLst>
              </p:cNvPr>
              <p:cNvSpPr txBox="1"/>
              <p:nvPr/>
            </p:nvSpPr>
            <p:spPr>
              <a:xfrm>
                <a:off x="1576677" y="1849312"/>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10.1.1.6</a:t>
                </a:r>
              </a:p>
            </p:txBody>
          </p:sp>
        </p:grpSp>
        <p:grpSp>
          <p:nvGrpSpPr>
            <p:cNvPr id="17" name="Group 16">
              <a:extLst>
                <a:ext uri="{FF2B5EF4-FFF2-40B4-BE49-F238E27FC236}">
                  <a16:creationId xmlns:a16="http://schemas.microsoft.com/office/drawing/2014/main" id="{60BC3155-7506-7449-B281-BAE3E9846F70}"/>
                </a:ext>
              </a:extLst>
            </p:cNvPr>
            <p:cNvGrpSpPr/>
            <p:nvPr/>
          </p:nvGrpSpPr>
          <p:grpSpPr>
            <a:xfrm>
              <a:off x="1576677" y="2595391"/>
              <a:ext cx="1006764" cy="584776"/>
              <a:chOff x="1576677" y="1541535"/>
              <a:chExt cx="1006764" cy="584776"/>
            </a:xfrm>
          </p:grpSpPr>
          <p:sp>
            <p:nvSpPr>
              <p:cNvPr id="18" name="TextBox 17">
                <a:extLst>
                  <a:ext uri="{FF2B5EF4-FFF2-40B4-BE49-F238E27FC236}">
                    <a16:creationId xmlns:a16="http://schemas.microsoft.com/office/drawing/2014/main" id="{95749D05-C112-8546-AF27-B6B6032DD6D3}"/>
                  </a:ext>
                </a:extLst>
              </p:cNvPr>
              <p:cNvSpPr txBox="1"/>
              <p:nvPr/>
            </p:nvSpPr>
            <p:spPr>
              <a:xfrm>
                <a:off x="1576677" y="1541535"/>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10.1.1.3</a:t>
                </a:r>
              </a:p>
            </p:txBody>
          </p:sp>
          <p:sp>
            <p:nvSpPr>
              <p:cNvPr id="19" name="TextBox 18">
                <a:extLst>
                  <a:ext uri="{FF2B5EF4-FFF2-40B4-BE49-F238E27FC236}">
                    <a16:creationId xmlns:a16="http://schemas.microsoft.com/office/drawing/2014/main" id="{66654E36-05BC-BD4E-BD45-F440E94F92AA}"/>
                  </a:ext>
                </a:extLst>
              </p:cNvPr>
              <p:cNvSpPr txBox="1"/>
              <p:nvPr/>
            </p:nvSpPr>
            <p:spPr>
              <a:xfrm>
                <a:off x="1576677" y="1849312"/>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10.1.1.4</a:t>
                </a:r>
              </a:p>
            </p:txBody>
          </p:sp>
        </p:grpSp>
      </p:grpSp>
      <p:sp>
        <p:nvSpPr>
          <p:cNvPr id="20" name="TextBox 19">
            <a:extLst>
              <a:ext uri="{FF2B5EF4-FFF2-40B4-BE49-F238E27FC236}">
                <a16:creationId xmlns:a16="http://schemas.microsoft.com/office/drawing/2014/main" id="{855E38E2-AEF7-5045-B8F6-A10EEB10B64B}"/>
              </a:ext>
            </a:extLst>
          </p:cNvPr>
          <p:cNvSpPr txBox="1"/>
          <p:nvPr/>
        </p:nvSpPr>
        <p:spPr>
          <a:xfrm>
            <a:off x="482166" y="842963"/>
            <a:ext cx="2422671" cy="646331"/>
          </a:xfrm>
          <a:prstGeom prst="rect">
            <a:avLst/>
          </a:prstGeom>
          <a:noFill/>
        </p:spPr>
        <p:txBody>
          <a:bodyPr wrap="square" lIns="0" rIns="0" rtlCol="0">
            <a:spAutoFit/>
          </a:bodyPr>
          <a:lstStyle/>
          <a:p>
            <a:pPr algn="ctr">
              <a:spcBef>
                <a:spcPts val="0"/>
              </a:spcBef>
              <a:spcAft>
                <a:spcPts val="0"/>
              </a:spcAft>
              <a:buClr>
                <a:schemeClr val="bg1"/>
              </a:buClr>
            </a:pPr>
            <a:r>
              <a:rPr lang="en-US" sz="1200" b="1" dirty="0">
                <a:solidFill>
                  <a:schemeClr val="bg2"/>
                </a:solidFill>
                <a:latin typeface="+mn-lt"/>
              </a:rPr>
              <a:t>Multipath NAS Server:</a:t>
            </a:r>
            <a:r>
              <a:rPr lang="en-US" sz="1200" dirty="0">
                <a:solidFill>
                  <a:schemeClr val="bg2"/>
                </a:solidFill>
                <a:latin typeface="+mn-lt"/>
              </a:rPr>
              <a:t> /ifs/data export or share accessible via multiple nodes and IP addresses</a:t>
            </a:r>
          </a:p>
        </p:txBody>
      </p:sp>
      <p:sp>
        <p:nvSpPr>
          <p:cNvPr id="25" name="TextBox 24">
            <a:extLst>
              <a:ext uri="{FF2B5EF4-FFF2-40B4-BE49-F238E27FC236}">
                <a16:creationId xmlns:a16="http://schemas.microsoft.com/office/drawing/2014/main" id="{CE669EE5-3812-7440-8CB7-F56BEDC11C8D}"/>
              </a:ext>
            </a:extLst>
          </p:cNvPr>
          <p:cNvSpPr txBox="1"/>
          <p:nvPr/>
        </p:nvSpPr>
        <p:spPr>
          <a:xfrm>
            <a:off x="4519361" y="838635"/>
            <a:ext cx="3208699" cy="646331"/>
          </a:xfrm>
          <a:prstGeom prst="rect">
            <a:avLst/>
          </a:prstGeom>
          <a:noFill/>
        </p:spPr>
        <p:txBody>
          <a:bodyPr wrap="square" rtlCol="0">
            <a:spAutoFit/>
          </a:bodyPr>
          <a:lstStyle/>
          <a:p>
            <a:pPr algn="ctr">
              <a:spcBef>
                <a:spcPts val="0"/>
              </a:spcBef>
              <a:spcAft>
                <a:spcPts val="0"/>
              </a:spcAft>
              <a:buClr>
                <a:schemeClr val="bg1"/>
              </a:buClr>
            </a:pPr>
            <a:r>
              <a:rPr lang="en-US" sz="1200" b="1" dirty="0" err="1">
                <a:solidFill>
                  <a:schemeClr val="bg2"/>
                </a:solidFill>
                <a:latin typeface="+mn-lt"/>
              </a:rPr>
              <a:t>pwalk</a:t>
            </a:r>
            <a:r>
              <a:rPr lang="en-US" sz="1200" b="1" dirty="0">
                <a:solidFill>
                  <a:schemeClr val="bg2"/>
                </a:solidFill>
                <a:latin typeface="+mn-lt"/>
              </a:rPr>
              <a:t> Client:</a:t>
            </a:r>
            <a:r>
              <a:rPr lang="en-US" sz="1200" dirty="0">
                <a:solidFill>
                  <a:schemeClr val="bg2"/>
                </a:solidFill>
                <a:latin typeface="+mn-lt"/>
              </a:rPr>
              <a:t> access /ifs/data export or share mounted via multiple manually-mapped ‘equivalent paths’</a:t>
            </a:r>
          </a:p>
        </p:txBody>
      </p:sp>
      <p:grpSp>
        <p:nvGrpSpPr>
          <p:cNvPr id="59" name="Group 58">
            <a:extLst>
              <a:ext uri="{FF2B5EF4-FFF2-40B4-BE49-F238E27FC236}">
                <a16:creationId xmlns:a16="http://schemas.microsoft.com/office/drawing/2014/main" id="{A2D84580-7602-9B46-B682-0B145E3A65E1}"/>
              </a:ext>
            </a:extLst>
          </p:cNvPr>
          <p:cNvGrpSpPr/>
          <p:nvPr/>
        </p:nvGrpSpPr>
        <p:grpSpPr>
          <a:xfrm>
            <a:off x="3530168" y="1496284"/>
            <a:ext cx="5187086" cy="3177948"/>
            <a:chOff x="3530168" y="1496284"/>
            <a:chExt cx="5187086" cy="3177948"/>
          </a:xfrm>
        </p:grpSpPr>
        <p:sp>
          <p:nvSpPr>
            <p:cNvPr id="26" name="TextBox 25">
              <a:extLst>
                <a:ext uri="{FF2B5EF4-FFF2-40B4-BE49-F238E27FC236}">
                  <a16:creationId xmlns:a16="http://schemas.microsoft.com/office/drawing/2014/main" id="{24076629-478E-A744-80B2-91593830B05C}"/>
                </a:ext>
              </a:extLst>
            </p:cNvPr>
            <p:cNvSpPr txBox="1"/>
            <p:nvPr/>
          </p:nvSpPr>
          <p:spPr>
            <a:xfrm>
              <a:off x="3530168" y="1496284"/>
              <a:ext cx="5187086" cy="3177948"/>
            </a:xfrm>
            <a:prstGeom prst="rect">
              <a:avLst/>
            </a:prstGeom>
            <a:solidFill>
              <a:schemeClr val="accent1">
                <a:lumMod val="20000"/>
                <a:lumOff val="80000"/>
              </a:schemeClr>
            </a:solidFill>
            <a:ln w="19050">
              <a:solidFill>
                <a:schemeClr val="tx1"/>
              </a:solidFill>
            </a:ln>
          </p:spPr>
          <p:txBody>
            <a:bodyPr wrap="square" lIns="365760" tIns="182880" rtlCol="0" anchor="t" anchorCtr="0">
              <a:noAutofit/>
            </a:bodyPr>
            <a:lstStyle/>
            <a:p>
              <a:pPr>
                <a:spcBef>
                  <a:spcPts val="0"/>
                </a:spcBef>
                <a:spcAft>
                  <a:spcPts val="0"/>
                </a:spcAft>
                <a:buClr>
                  <a:schemeClr val="bg1"/>
                </a:buClr>
              </a:pPr>
              <a:r>
                <a:rPr lang="en-US" sz="1200" dirty="0">
                  <a:solidFill>
                    <a:schemeClr val="bg2"/>
                  </a:solidFill>
                  <a:latin typeface="+mn-lt"/>
                </a:rPr>
                <a:t># mount –t </a:t>
              </a:r>
              <a:r>
                <a:rPr lang="en-US" sz="1200" dirty="0" err="1">
                  <a:solidFill>
                    <a:schemeClr val="bg2"/>
                  </a:solidFill>
                  <a:latin typeface="+mn-lt"/>
                </a:rPr>
                <a:t>nfs</a:t>
              </a:r>
              <a:r>
                <a:rPr lang="en-US" sz="1200" dirty="0">
                  <a:solidFill>
                    <a:schemeClr val="bg2"/>
                  </a:solidFill>
                  <a:latin typeface="+mn-lt"/>
                </a:rPr>
                <a:t> </a:t>
              </a:r>
              <a:r>
                <a:rPr lang="en-US" sz="1200" dirty="0">
                  <a:solidFill>
                    <a:schemeClr val="bg2"/>
                  </a:solidFill>
                </a:rPr>
                <a:t>–o </a:t>
              </a:r>
              <a:r>
                <a:rPr lang="en-US" sz="1200" dirty="0" err="1">
                  <a:solidFill>
                    <a:schemeClr val="bg2"/>
                  </a:solidFill>
                </a:rPr>
                <a:t>ro</a:t>
              </a:r>
              <a:r>
                <a:rPr lang="en-US" sz="1200" dirty="0">
                  <a:solidFill>
                    <a:schemeClr val="bg2"/>
                  </a:solidFill>
                </a:rPr>
                <a:t> </a:t>
              </a:r>
              <a:r>
                <a:rPr lang="en-US" sz="1200" dirty="0">
                  <a:solidFill>
                    <a:schemeClr val="bg2"/>
                  </a:solidFill>
                  <a:latin typeface="+mn-lt"/>
                </a:rPr>
                <a:t>10.1.1.1:/ifs/data /</a:t>
              </a:r>
              <a:r>
                <a:rPr lang="en-US" sz="1200" dirty="0" err="1">
                  <a:solidFill>
                    <a:schemeClr val="bg2"/>
                  </a:solidFill>
                  <a:latin typeface="+mn-lt"/>
                </a:rPr>
                <a:t>mnt</a:t>
              </a:r>
              <a:r>
                <a:rPr lang="en-US" sz="1200" dirty="0">
                  <a:solidFill>
                    <a:schemeClr val="bg2"/>
                  </a:solidFill>
                  <a:latin typeface="+mn-lt"/>
                </a:rPr>
                <a:t>/1</a:t>
              </a:r>
            </a:p>
            <a:p>
              <a:pPr>
                <a:spcBef>
                  <a:spcPts val="0"/>
                </a:spcBef>
                <a:spcAft>
                  <a:spcPts val="0"/>
                </a:spcAft>
                <a:buClr>
                  <a:schemeClr val="bg1"/>
                </a:buClr>
              </a:pPr>
              <a:r>
                <a:rPr lang="en-US" sz="1200" dirty="0">
                  <a:solidFill>
                    <a:schemeClr val="bg2"/>
                  </a:solidFill>
                </a:rPr>
                <a:t># mount –t </a:t>
              </a:r>
              <a:r>
                <a:rPr lang="en-US" sz="1200" dirty="0" err="1">
                  <a:solidFill>
                    <a:schemeClr val="bg2"/>
                  </a:solidFill>
                </a:rPr>
                <a:t>nfs</a:t>
              </a:r>
              <a:r>
                <a:rPr lang="en-US" sz="1200" dirty="0">
                  <a:solidFill>
                    <a:schemeClr val="bg2"/>
                  </a:solidFill>
                </a:rPr>
                <a:t> –o </a:t>
              </a:r>
              <a:r>
                <a:rPr lang="en-US" sz="1200" dirty="0" err="1">
                  <a:solidFill>
                    <a:schemeClr val="bg2"/>
                  </a:solidFill>
                </a:rPr>
                <a:t>ro</a:t>
              </a:r>
              <a:r>
                <a:rPr lang="en-US" sz="1200" dirty="0">
                  <a:solidFill>
                    <a:schemeClr val="bg2"/>
                  </a:solidFill>
                </a:rPr>
                <a:t> 10.1.1.3:/ifs/data /</a:t>
              </a:r>
              <a:r>
                <a:rPr lang="en-US" sz="1200" dirty="0" err="1">
                  <a:solidFill>
                    <a:schemeClr val="bg2"/>
                  </a:solidFill>
                </a:rPr>
                <a:t>mnt</a:t>
              </a:r>
              <a:r>
                <a:rPr lang="en-US" sz="1200" dirty="0">
                  <a:solidFill>
                    <a:schemeClr val="bg2"/>
                  </a:solidFill>
                </a:rPr>
                <a:t>/2</a:t>
              </a:r>
            </a:p>
            <a:p>
              <a:pPr>
                <a:spcBef>
                  <a:spcPts val="0"/>
                </a:spcBef>
                <a:spcAft>
                  <a:spcPts val="0"/>
                </a:spcAft>
                <a:buClr>
                  <a:schemeClr val="bg1"/>
                </a:buClr>
              </a:pPr>
              <a:r>
                <a:rPr lang="en-US" sz="1200" dirty="0">
                  <a:solidFill>
                    <a:schemeClr val="bg2"/>
                  </a:solidFill>
                </a:rPr>
                <a:t># mount –t </a:t>
              </a:r>
              <a:r>
                <a:rPr lang="en-US" sz="1200" dirty="0" err="1">
                  <a:solidFill>
                    <a:schemeClr val="bg2"/>
                  </a:solidFill>
                </a:rPr>
                <a:t>nfs</a:t>
              </a:r>
              <a:r>
                <a:rPr lang="en-US" sz="1200" dirty="0">
                  <a:solidFill>
                    <a:schemeClr val="bg2"/>
                  </a:solidFill>
                </a:rPr>
                <a:t> –o </a:t>
              </a:r>
              <a:r>
                <a:rPr lang="en-US" sz="1200" dirty="0" err="1">
                  <a:solidFill>
                    <a:schemeClr val="bg2"/>
                  </a:solidFill>
                </a:rPr>
                <a:t>ro</a:t>
              </a:r>
              <a:r>
                <a:rPr lang="en-US" sz="1200" dirty="0">
                  <a:solidFill>
                    <a:schemeClr val="bg2"/>
                  </a:solidFill>
                </a:rPr>
                <a:t> 10.1.1.5:/ifs/data /</a:t>
              </a:r>
              <a:r>
                <a:rPr lang="en-US" sz="1200" dirty="0" err="1">
                  <a:solidFill>
                    <a:schemeClr val="bg2"/>
                  </a:solidFill>
                </a:rPr>
                <a:t>mnt</a:t>
              </a:r>
              <a:r>
                <a:rPr lang="en-US" sz="1200" dirty="0">
                  <a:solidFill>
                    <a:schemeClr val="bg2"/>
                  </a:solidFill>
                </a:rPr>
                <a:t>/3</a:t>
              </a:r>
            </a:p>
            <a:p>
              <a:pPr>
                <a:spcBef>
                  <a:spcPts val="0"/>
                </a:spcBef>
                <a:spcAft>
                  <a:spcPts val="0"/>
                </a:spcAft>
                <a:buClr>
                  <a:schemeClr val="bg1"/>
                </a:buClr>
              </a:pPr>
              <a:r>
                <a:rPr lang="en-US" sz="1200" dirty="0">
                  <a:solidFill>
                    <a:schemeClr val="bg2"/>
                  </a:solidFill>
                  <a:latin typeface="+mn-lt"/>
                </a:rPr>
                <a:t>              -------  ------                             --------</a:t>
              </a:r>
            </a:p>
          </p:txBody>
        </p:sp>
        <p:sp>
          <p:nvSpPr>
            <p:cNvPr id="36" name="Rounded Rectangular Callout 35">
              <a:extLst>
                <a:ext uri="{FF2B5EF4-FFF2-40B4-BE49-F238E27FC236}">
                  <a16:creationId xmlns:a16="http://schemas.microsoft.com/office/drawing/2014/main" id="{8F4DB683-EA2C-6D48-B81F-2AB486DD5695}"/>
                </a:ext>
              </a:extLst>
            </p:cNvPr>
            <p:cNvSpPr/>
            <p:nvPr/>
          </p:nvSpPr>
          <p:spPr>
            <a:xfrm>
              <a:off x="5920502" y="2770876"/>
              <a:ext cx="2604661" cy="1697206"/>
            </a:xfrm>
            <a:prstGeom prst="wedgeRoundRectCallout">
              <a:avLst>
                <a:gd name="adj1" fmla="val -21525"/>
                <a:gd name="adj2" fmla="val -73510"/>
                <a:gd name="adj3" fmla="val 16667"/>
              </a:avLst>
            </a:prstGeom>
            <a:solidFill>
              <a:schemeClr val="accent1">
                <a:lumMod val="40000"/>
                <a:lumOff val="60000"/>
              </a:schemeClr>
            </a:solidFill>
            <a:ln w="12700" cmpd="sng">
              <a:solidFill>
                <a:schemeClr val="tx1"/>
              </a:solidFill>
            </a:ln>
            <a:effectLst/>
          </p:spPr>
          <p:txBody>
            <a:bodyPr wrap="square" lIns="182880" tIns="0" rIns="137160" bIns="0" rtlCol="0" anchor="ctr" anchorCtr="0">
              <a:noAutofit/>
            </a:bodyPr>
            <a:lstStyle/>
            <a:p>
              <a:pPr>
                <a:lnSpc>
                  <a:spcPct val="90000"/>
                </a:lnSpc>
                <a:spcBef>
                  <a:spcPts val="0"/>
                </a:spcBef>
                <a:spcAft>
                  <a:spcPts val="0"/>
                </a:spcAft>
              </a:pPr>
              <a:r>
                <a:rPr lang="en-US" sz="1200" dirty="0">
                  <a:solidFill>
                    <a:schemeClr val="bg2"/>
                  </a:solidFill>
                  <a:latin typeface="+mn-lt"/>
                </a:rPr>
                <a:t>‘Equivalent paths’ are conveyed to </a:t>
              </a:r>
              <a:r>
                <a:rPr lang="en-US" sz="1200" dirty="0" err="1">
                  <a:solidFill>
                    <a:schemeClr val="bg2"/>
                  </a:solidFill>
                  <a:latin typeface="+mn-lt"/>
                </a:rPr>
                <a:t>pwalk</a:t>
              </a:r>
              <a:r>
                <a:rPr lang="en-US" sz="1200" dirty="0">
                  <a:solidFill>
                    <a:schemeClr val="bg2"/>
                  </a:solidFill>
                  <a:latin typeface="+mn-lt"/>
                </a:rPr>
                <a:t> via the parameter file (–</a:t>
              </a:r>
              <a:r>
                <a:rPr lang="en-US" sz="1200" dirty="0" err="1">
                  <a:solidFill>
                    <a:schemeClr val="bg2"/>
                  </a:solidFill>
                  <a:latin typeface="+mn-lt"/>
                </a:rPr>
                <a:t>pfile</a:t>
              </a:r>
              <a:r>
                <a:rPr lang="en-US" sz="1200" dirty="0">
                  <a:solidFill>
                    <a:schemeClr val="bg2"/>
                  </a:solidFill>
                  <a:latin typeface="+mn-lt"/>
                </a:rPr>
                <a:t>=&lt;file&gt;) ...</a:t>
              </a:r>
            </a:p>
            <a:p>
              <a:pPr>
                <a:lnSpc>
                  <a:spcPct val="90000"/>
                </a:lnSpc>
                <a:spcBef>
                  <a:spcPts val="0"/>
                </a:spcBef>
                <a:spcAft>
                  <a:spcPts val="0"/>
                </a:spcAft>
              </a:pPr>
              <a:endParaRPr lang="en-US" sz="1200" dirty="0">
                <a:solidFill>
                  <a:schemeClr val="bg2"/>
                </a:solidFill>
                <a:latin typeface="+mn-lt"/>
              </a:endParaRPr>
            </a:p>
            <a:p>
              <a:pPr>
                <a:lnSpc>
                  <a:spcPct val="90000"/>
                </a:lnSpc>
                <a:spcBef>
                  <a:spcPts val="0"/>
                </a:spcBef>
                <a:spcAft>
                  <a:spcPts val="0"/>
                </a:spcAft>
              </a:pPr>
              <a:r>
                <a:rPr lang="en-US" sz="1200" dirty="0">
                  <a:solidFill>
                    <a:schemeClr val="bg2"/>
                  </a:solidFill>
                  <a:latin typeface="+mn-lt"/>
                </a:rPr>
                <a:t># cat </a:t>
              </a:r>
              <a:r>
                <a:rPr lang="en-US" sz="1200" dirty="0" err="1">
                  <a:solidFill>
                    <a:schemeClr val="bg2"/>
                  </a:solidFill>
                  <a:latin typeface="+mn-lt"/>
                </a:rPr>
                <a:t>pfile</a:t>
              </a:r>
              <a:endParaRPr lang="en-US" sz="1200" dirty="0">
                <a:solidFill>
                  <a:schemeClr val="bg2"/>
                </a:solidFill>
                <a:latin typeface="+mn-lt"/>
              </a:endParaRPr>
            </a:p>
            <a:p>
              <a:pPr>
                <a:lnSpc>
                  <a:spcPct val="90000"/>
                </a:lnSpc>
                <a:spcBef>
                  <a:spcPts val="0"/>
                </a:spcBef>
                <a:spcAft>
                  <a:spcPts val="0"/>
                </a:spcAft>
              </a:pPr>
              <a:r>
                <a:rPr lang="en-US" sz="1200" dirty="0">
                  <a:solidFill>
                    <a:schemeClr val="bg2"/>
                  </a:solidFill>
                  <a:latin typeface="+mn-lt"/>
                </a:rPr>
                <a:t>[source]</a:t>
              </a:r>
            </a:p>
            <a:p>
              <a:pPr>
                <a:lnSpc>
                  <a:spcPct val="90000"/>
                </a:lnSpc>
                <a:spcBef>
                  <a:spcPts val="0"/>
                </a:spcBef>
                <a:spcAft>
                  <a:spcPts val="0"/>
                </a:spcAft>
              </a:pPr>
              <a:r>
                <a:rPr lang="en-US" sz="1200" dirty="0">
                  <a:solidFill>
                    <a:schemeClr val="bg2"/>
                  </a:solidFill>
                  <a:latin typeface="+mn-lt"/>
                </a:rPr>
                <a:t>/</a:t>
              </a:r>
              <a:r>
                <a:rPr lang="en-US" sz="1200" dirty="0" err="1">
                  <a:solidFill>
                    <a:schemeClr val="bg2"/>
                  </a:solidFill>
                  <a:latin typeface="+mn-lt"/>
                </a:rPr>
                <a:t>mnt</a:t>
              </a:r>
              <a:r>
                <a:rPr lang="en-US" sz="1200" dirty="0">
                  <a:solidFill>
                    <a:schemeClr val="bg2"/>
                  </a:solidFill>
                  <a:latin typeface="+mn-lt"/>
                </a:rPr>
                <a:t>/1</a:t>
              </a:r>
            </a:p>
            <a:p>
              <a:pPr>
                <a:lnSpc>
                  <a:spcPct val="90000"/>
                </a:lnSpc>
                <a:spcBef>
                  <a:spcPts val="0"/>
                </a:spcBef>
                <a:spcAft>
                  <a:spcPts val="0"/>
                </a:spcAft>
              </a:pPr>
              <a:r>
                <a:rPr lang="en-US" sz="1200" dirty="0">
                  <a:solidFill>
                    <a:schemeClr val="bg2"/>
                  </a:solidFill>
                  <a:latin typeface="+mn-lt"/>
                </a:rPr>
                <a:t>/</a:t>
              </a:r>
              <a:r>
                <a:rPr lang="en-US" sz="1200" dirty="0" err="1">
                  <a:solidFill>
                    <a:schemeClr val="bg2"/>
                  </a:solidFill>
                  <a:latin typeface="+mn-lt"/>
                </a:rPr>
                <a:t>mnt</a:t>
              </a:r>
              <a:r>
                <a:rPr lang="en-US" sz="1200" dirty="0">
                  <a:solidFill>
                    <a:schemeClr val="bg2"/>
                  </a:solidFill>
                  <a:latin typeface="+mn-lt"/>
                </a:rPr>
                <a:t>/2</a:t>
              </a:r>
            </a:p>
            <a:p>
              <a:pPr>
                <a:lnSpc>
                  <a:spcPct val="90000"/>
                </a:lnSpc>
                <a:spcBef>
                  <a:spcPts val="0"/>
                </a:spcBef>
                <a:spcAft>
                  <a:spcPts val="0"/>
                </a:spcAft>
              </a:pPr>
              <a:r>
                <a:rPr lang="en-US" sz="1200" dirty="0">
                  <a:solidFill>
                    <a:schemeClr val="bg2"/>
                  </a:solidFill>
                  <a:latin typeface="+mn-lt"/>
                </a:rPr>
                <a:t>/</a:t>
              </a:r>
              <a:r>
                <a:rPr lang="en-US" sz="1200" dirty="0" err="1">
                  <a:solidFill>
                    <a:schemeClr val="bg2"/>
                  </a:solidFill>
                  <a:latin typeface="+mn-lt"/>
                </a:rPr>
                <a:t>mnt</a:t>
              </a:r>
              <a:r>
                <a:rPr lang="en-US" sz="1200" dirty="0">
                  <a:solidFill>
                    <a:schemeClr val="bg2"/>
                  </a:solidFill>
                  <a:latin typeface="+mn-lt"/>
                </a:rPr>
                <a:t>/3</a:t>
              </a:r>
            </a:p>
          </p:txBody>
        </p:sp>
        <p:sp>
          <p:nvSpPr>
            <p:cNvPr id="40" name="Rounded Rectangular Callout 39">
              <a:extLst>
                <a:ext uri="{FF2B5EF4-FFF2-40B4-BE49-F238E27FC236}">
                  <a16:creationId xmlns:a16="http://schemas.microsoft.com/office/drawing/2014/main" id="{BEA34E3A-2635-8E41-9EEC-E690BC58E9B0}"/>
                </a:ext>
              </a:extLst>
            </p:cNvPr>
            <p:cNvSpPr/>
            <p:nvPr/>
          </p:nvSpPr>
          <p:spPr>
            <a:xfrm>
              <a:off x="3713018" y="2501850"/>
              <a:ext cx="1154547" cy="853801"/>
            </a:xfrm>
            <a:prstGeom prst="wedgeRoundRectCallout">
              <a:avLst>
                <a:gd name="adj1" fmla="val 31249"/>
                <a:gd name="adj2" fmla="val -63908"/>
                <a:gd name="adj3" fmla="val 16667"/>
              </a:avLst>
            </a:prstGeom>
            <a:solidFill>
              <a:schemeClr val="bg1">
                <a:lumMod val="40000"/>
                <a:lumOff val="60000"/>
              </a:schemeClr>
            </a:solidFill>
            <a:ln w="12700" cmpd="sng">
              <a:solidFill>
                <a:schemeClr val="bg2"/>
              </a:solidFill>
            </a:ln>
            <a:effectLst/>
          </p:spPr>
          <p:txBody>
            <a:bodyPr wrap="square" lIns="91440" tIns="91440" rIns="91440" bIns="91440" rtlCol="0" anchor="ctr">
              <a:noAutofit/>
            </a:bodyPr>
            <a:lstStyle/>
            <a:p>
              <a:pPr algn="ctr">
                <a:lnSpc>
                  <a:spcPct val="90000"/>
                </a:lnSpc>
                <a:spcBef>
                  <a:spcPts val="600"/>
                </a:spcBef>
                <a:spcAft>
                  <a:spcPts val="0"/>
                </a:spcAft>
              </a:pPr>
              <a:r>
                <a:rPr lang="en-US" sz="1200" dirty="0" err="1">
                  <a:solidFill>
                    <a:schemeClr val="bg2"/>
                  </a:solidFill>
                  <a:latin typeface="+mn-lt"/>
                </a:rPr>
                <a:t>pwalk</a:t>
              </a:r>
              <a:r>
                <a:rPr lang="en-US" sz="1200" dirty="0">
                  <a:solidFill>
                    <a:schemeClr val="bg2"/>
                  </a:solidFill>
                  <a:latin typeface="+mn-lt"/>
                </a:rPr>
                <a:t> gives same</a:t>
              </a:r>
              <a:r>
                <a:rPr lang="en-US" sz="1200" baseline="30000" dirty="0">
                  <a:solidFill>
                    <a:schemeClr val="bg2"/>
                  </a:solidFill>
                  <a:latin typeface="+mn-lt"/>
                </a:rPr>
                <a:t>[1] </a:t>
              </a:r>
              <a:r>
                <a:rPr lang="en-US" sz="1200" dirty="0">
                  <a:solidFill>
                    <a:schemeClr val="bg2"/>
                  </a:solidFill>
                  <a:latin typeface="+mn-lt"/>
                </a:rPr>
                <a:t>results  over NFS or SMB</a:t>
              </a:r>
            </a:p>
          </p:txBody>
        </p:sp>
        <p:sp>
          <p:nvSpPr>
            <p:cNvPr id="56" name="Rounded Rectangular Callout 55">
              <a:extLst>
                <a:ext uri="{FF2B5EF4-FFF2-40B4-BE49-F238E27FC236}">
                  <a16:creationId xmlns:a16="http://schemas.microsoft.com/office/drawing/2014/main" id="{E4976BD8-AC4B-E84E-82A0-2D47048AD35E}"/>
                </a:ext>
              </a:extLst>
            </p:cNvPr>
            <p:cNvSpPr/>
            <p:nvPr/>
          </p:nvSpPr>
          <p:spPr>
            <a:xfrm>
              <a:off x="3713019" y="3551012"/>
              <a:ext cx="2096654" cy="917069"/>
            </a:xfrm>
            <a:prstGeom prst="wedgeRoundRectCallout">
              <a:avLst>
                <a:gd name="adj1" fmla="val 15786"/>
                <a:gd name="adj2" fmla="val -175409"/>
                <a:gd name="adj3" fmla="val 16667"/>
              </a:avLst>
            </a:prstGeom>
            <a:solidFill>
              <a:schemeClr val="bg1">
                <a:lumMod val="40000"/>
                <a:lumOff val="60000"/>
              </a:schemeClr>
            </a:solidFill>
            <a:ln w="12700" cmpd="sng">
              <a:solidFill>
                <a:schemeClr val="bg2"/>
              </a:solidFill>
            </a:ln>
            <a:effectLst/>
          </p:spPr>
          <p:txBody>
            <a:bodyPr wrap="square" lIns="91440" tIns="91440" rIns="91440" bIns="91440" rtlCol="0" anchor="ctr">
              <a:noAutofit/>
            </a:bodyPr>
            <a:lstStyle/>
            <a:p>
              <a:pPr algn="ctr">
                <a:lnSpc>
                  <a:spcPct val="90000"/>
                </a:lnSpc>
                <a:spcBef>
                  <a:spcPts val="600"/>
                </a:spcBef>
                <a:spcAft>
                  <a:spcPts val="0"/>
                </a:spcAft>
              </a:pPr>
              <a:r>
                <a:rPr lang="en-US" sz="1200" dirty="0">
                  <a:solidFill>
                    <a:schemeClr val="bg2"/>
                  </a:solidFill>
                  <a:latin typeface="+mn-lt"/>
                </a:rPr>
                <a:t>It is recommended to use </a:t>
              </a:r>
              <a:r>
                <a:rPr lang="en-US" sz="1200" dirty="0" err="1">
                  <a:solidFill>
                    <a:schemeClr val="bg2"/>
                  </a:solidFill>
                  <a:latin typeface="+mn-lt"/>
                </a:rPr>
                <a:t>readonly</a:t>
              </a:r>
              <a:r>
                <a:rPr lang="en-US" sz="1200" dirty="0">
                  <a:solidFill>
                    <a:schemeClr val="bg2"/>
                  </a:solidFill>
                  <a:latin typeface="+mn-lt"/>
                </a:rPr>
                <a:t> mounts when only </a:t>
              </a:r>
              <a:r>
                <a:rPr lang="en-US" sz="1200" dirty="0" err="1">
                  <a:solidFill>
                    <a:schemeClr val="bg2"/>
                  </a:solidFill>
                  <a:latin typeface="+mn-lt"/>
                </a:rPr>
                <a:t>readonly</a:t>
              </a:r>
              <a:r>
                <a:rPr lang="en-US" sz="1200" dirty="0">
                  <a:solidFill>
                    <a:schemeClr val="bg2"/>
                  </a:solidFill>
                  <a:latin typeface="+mn-lt"/>
                </a:rPr>
                <a:t> operations are intended!</a:t>
              </a:r>
            </a:p>
          </p:txBody>
        </p:sp>
      </p:grpSp>
      <p:cxnSp>
        <p:nvCxnSpPr>
          <p:cNvPr id="28" name="Straight Arrow Connector 27">
            <a:extLst>
              <a:ext uri="{FF2B5EF4-FFF2-40B4-BE49-F238E27FC236}">
                <a16:creationId xmlns:a16="http://schemas.microsoft.com/office/drawing/2014/main" id="{B38BEB08-BCDB-724A-B988-82B565E6884C}"/>
              </a:ext>
            </a:extLst>
          </p:cNvPr>
          <p:cNvCxnSpPr>
            <a:cxnSpLocks/>
            <a:stCxn id="11" idx="3"/>
          </p:cNvCxnSpPr>
          <p:nvPr/>
        </p:nvCxnSpPr>
        <p:spPr>
          <a:xfrm flipV="1">
            <a:off x="3020291" y="1767149"/>
            <a:ext cx="840509" cy="88370"/>
          </a:xfrm>
          <a:prstGeom prst="straightConnector1">
            <a:avLst/>
          </a:prstGeom>
          <a:ln w="25400" cmpd="sng">
            <a:solidFill>
              <a:schemeClr val="accent4"/>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ADB8C9F4-93CA-9E44-B3C2-01D4FA9D6A96}"/>
              </a:ext>
            </a:extLst>
          </p:cNvPr>
          <p:cNvCxnSpPr>
            <a:cxnSpLocks/>
            <a:stCxn id="18" idx="3"/>
          </p:cNvCxnSpPr>
          <p:nvPr/>
        </p:nvCxnSpPr>
        <p:spPr>
          <a:xfrm flipV="1">
            <a:off x="3020291" y="1935571"/>
            <a:ext cx="840509" cy="973804"/>
          </a:xfrm>
          <a:prstGeom prst="straightConnector1">
            <a:avLst/>
          </a:prstGeom>
          <a:ln w="25400" cmpd="sng">
            <a:solidFill>
              <a:schemeClr val="accent4"/>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93B4644B-5F1B-ED43-8FA3-C4E6B08850B3}"/>
              </a:ext>
            </a:extLst>
          </p:cNvPr>
          <p:cNvCxnSpPr>
            <a:cxnSpLocks/>
            <a:stCxn id="15" idx="3"/>
          </p:cNvCxnSpPr>
          <p:nvPr/>
        </p:nvCxnSpPr>
        <p:spPr>
          <a:xfrm flipV="1">
            <a:off x="3020291" y="2142615"/>
            <a:ext cx="840509" cy="1833010"/>
          </a:xfrm>
          <a:prstGeom prst="straightConnector1">
            <a:avLst/>
          </a:prstGeom>
          <a:ln w="25400" cmpd="sng">
            <a:solidFill>
              <a:schemeClr val="accent4"/>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79973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chemeClr val="accent1"/>
                </a:solidFill>
              </a:rPr>
              <a:t>Multipathing – Source Example</a:t>
            </a:r>
          </a:p>
        </p:txBody>
      </p:sp>
      <p:sp>
        <p:nvSpPr>
          <p:cNvPr id="3" name="Content Placeholder 2"/>
          <p:cNvSpPr>
            <a:spLocks noGrp="1"/>
          </p:cNvSpPr>
          <p:nvPr>
            <p:ph sz="quarter" idx="10"/>
          </p:nvPr>
        </p:nvSpPr>
        <p:spPr>
          <a:xfrm>
            <a:off x="457200" y="1028699"/>
            <a:ext cx="8229600" cy="2287127"/>
          </a:xfrm>
          <a:ln>
            <a:solidFill>
              <a:schemeClr val="tx1"/>
            </a:solidFill>
          </a:ln>
        </p:spPr>
        <p:txBody>
          <a:bodyPr wrap="square" lIns="274320" anchor="ctr" anchorCtr="0">
            <a:normAutofit/>
          </a:bodyPr>
          <a:lstStyle/>
          <a:p>
            <a:pPr marL="0" indent="0">
              <a:spcBef>
                <a:spcPts val="0"/>
              </a:spcBef>
              <a:buNone/>
            </a:pPr>
            <a:r>
              <a:rPr lang="en-US" sz="1100" b="1" dirty="0">
                <a:latin typeface="Consolas"/>
                <a:cs typeface="Consolas"/>
              </a:rPr>
              <a:t># cat </a:t>
            </a:r>
            <a:r>
              <a:rPr lang="en-US" sz="1100" b="1" dirty="0" err="1">
                <a:latin typeface="Consolas"/>
                <a:cs typeface="Consolas"/>
              </a:rPr>
              <a:t>pwalk</a:t>
            </a:r>
            <a:r>
              <a:rPr lang="en-US" sz="1100" b="1" dirty="0">
                <a:latin typeface="Consolas"/>
                <a:cs typeface="Consolas"/>
              </a:rPr>
              <a:t>-paths</a:t>
            </a:r>
          </a:p>
          <a:p>
            <a:pPr marL="0" indent="0">
              <a:spcBef>
                <a:spcPts val="0"/>
              </a:spcBef>
              <a:buNone/>
            </a:pPr>
            <a:r>
              <a:rPr lang="en-US" sz="1100" b="1" dirty="0">
                <a:latin typeface="Consolas"/>
                <a:cs typeface="Consolas"/>
              </a:rPr>
              <a:t>[source]</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/1</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/2</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/3</a:t>
            </a:r>
          </a:p>
          <a:p>
            <a:pPr marL="0" indent="0">
              <a:spcBef>
                <a:spcPts val="0"/>
              </a:spcBef>
              <a:buNone/>
            </a:pPr>
            <a:endParaRPr lang="en-US" sz="1100" b="1" dirty="0">
              <a:latin typeface="Consolas"/>
              <a:cs typeface="Consolas"/>
            </a:endParaRPr>
          </a:p>
          <a:p>
            <a:pPr marL="0" indent="0">
              <a:spcBef>
                <a:spcPts val="0"/>
              </a:spcBef>
              <a:buNone/>
            </a:pPr>
            <a:r>
              <a:rPr lang="en-US" sz="1100" b="1" dirty="0">
                <a:latin typeface="Consolas"/>
                <a:cs typeface="Consolas"/>
              </a:rPr>
              <a:t># </a:t>
            </a:r>
            <a:r>
              <a:rPr lang="en-US" sz="1100" b="1" dirty="0" err="1">
                <a:latin typeface="Consolas"/>
                <a:cs typeface="Consolas"/>
              </a:rPr>
              <a:t>pwalk</a:t>
            </a:r>
            <a:r>
              <a:rPr lang="en-US" sz="1100" b="1" dirty="0">
                <a:latin typeface="Consolas"/>
                <a:cs typeface="Consolas"/>
              </a:rPr>
              <a:t> –</a:t>
            </a:r>
            <a:r>
              <a:rPr lang="en-US" sz="1100" b="1" dirty="0" err="1">
                <a:latin typeface="Consolas"/>
                <a:cs typeface="Consolas"/>
              </a:rPr>
              <a:t>dop</a:t>
            </a:r>
            <a:r>
              <a:rPr lang="en-US" sz="1100" b="1" dirty="0">
                <a:latin typeface="Consolas"/>
                <a:cs typeface="Consolas"/>
              </a:rPr>
              <a:t>=5 &lt;mode(s)&gt; –</a:t>
            </a:r>
            <a:r>
              <a:rPr lang="en-US" sz="1100" b="1" dirty="0" err="1">
                <a:latin typeface="Consolas"/>
                <a:cs typeface="Consolas"/>
              </a:rPr>
              <a:t>pfile</a:t>
            </a:r>
            <a:r>
              <a:rPr lang="en-US" sz="1100" b="1" dirty="0">
                <a:latin typeface="Consolas"/>
                <a:cs typeface="Consolas"/>
              </a:rPr>
              <a:t>=</a:t>
            </a:r>
            <a:r>
              <a:rPr lang="en-US" sz="1100" b="1" dirty="0" err="1">
                <a:latin typeface="Consolas"/>
                <a:cs typeface="Consolas"/>
              </a:rPr>
              <a:t>pwalk</a:t>
            </a:r>
            <a:r>
              <a:rPr lang="en-US" sz="1100" b="1" dirty="0">
                <a:latin typeface="Consolas"/>
                <a:cs typeface="Consolas"/>
              </a:rPr>
              <a:t>-paths &lt;</a:t>
            </a:r>
            <a:r>
              <a:rPr lang="en-US" sz="1100" b="1" dirty="0" err="1">
                <a:latin typeface="Consolas"/>
                <a:cs typeface="Consolas"/>
              </a:rPr>
              <a:t>relative_directory_path</a:t>
            </a:r>
            <a:r>
              <a:rPr lang="en-US" sz="1100" b="1" dirty="0">
                <a:latin typeface="Consolas"/>
                <a:cs typeface="Consolas"/>
              </a:rPr>
              <a:t>&gt; [&lt;…&gt;]</a:t>
            </a:r>
          </a:p>
          <a:p>
            <a:pPr marL="0" indent="0">
              <a:spcBef>
                <a:spcPts val="0"/>
              </a:spcBef>
              <a:buNone/>
            </a:pPr>
            <a:r>
              <a:rPr lang="en-US" sz="1100" b="1" dirty="0">
                <a:latin typeface="Consolas"/>
                <a:cs typeface="Consolas"/>
              </a:rPr>
              <a:t>     Worker 0 -&gt;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1 -&gt;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2 -&gt; /</a:t>
            </a:r>
            <a:r>
              <a:rPr lang="en-US" sz="1100" b="1" dirty="0" err="1">
                <a:latin typeface="Consolas"/>
                <a:cs typeface="Consolas"/>
              </a:rPr>
              <a:t>mnt</a:t>
            </a:r>
            <a:r>
              <a:rPr lang="en-US" sz="1100" b="1" dirty="0">
                <a:latin typeface="Consolas"/>
                <a:cs typeface="Consolas"/>
              </a:rPr>
              <a:t>/3/&lt;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3 -&gt;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4 -&gt;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TextBox 4"/>
          <p:cNvSpPr txBox="1"/>
          <p:nvPr/>
        </p:nvSpPr>
        <p:spPr>
          <a:xfrm>
            <a:off x="457200" y="3394072"/>
            <a:ext cx="8229600" cy="938719"/>
          </a:xfrm>
          <a:prstGeom prst="rect">
            <a:avLst/>
          </a:prstGeom>
          <a:noFill/>
          <a:ln>
            <a:solidFill>
              <a:schemeClr val="bg2"/>
            </a:solidFill>
          </a:ln>
        </p:spPr>
        <p:txBody>
          <a:bodyPr wrap="square" rtlCol="0">
            <a:spAutoFit/>
          </a:bodyPr>
          <a:lstStyle/>
          <a:p>
            <a:pPr marL="171450" indent="-171450">
              <a:spcBef>
                <a:spcPts val="0"/>
              </a:spcBef>
              <a:buFont typeface="Arial"/>
              <a:buChar char="•"/>
            </a:pPr>
            <a:r>
              <a:rPr lang="en-US" sz="1100" b="1" dirty="0">
                <a:latin typeface="Consolas"/>
                <a:cs typeface="Consolas"/>
              </a:rPr>
              <a:t>-</a:t>
            </a:r>
            <a:r>
              <a:rPr lang="en-US" sz="1100" b="1" dirty="0" err="1">
                <a:latin typeface="Consolas"/>
                <a:cs typeface="Consolas"/>
              </a:rPr>
              <a:t>pfile</a:t>
            </a:r>
            <a:r>
              <a:rPr lang="en-US" sz="1100" b="1" dirty="0">
                <a:latin typeface="Consolas"/>
                <a:cs typeface="Consolas"/>
              </a:rPr>
              <a:t>= [source] format is one path-per-line, with ^[%#*] lines ignored as comments</a:t>
            </a:r>
          </a:p>
          <a:p>
            <a:pPr marL="171450" indent="-171450">
              <a:spcBef>
                <a:spcPts val="0"/>
              </a:spcBef>
              <a:buFont typeface="Arial"/>
              <a:buChar char="•"/>
            </a:pPr>
            <a:r>
              <a:rPr lang="en-US" sz="1100" b="1" dirty="0">
                <a:latin typeface="Consolas"/>
                <a:cs typeface="Consolas"/>
              </a:rPr>
              <a:t>All equivalent [source] paths </a:t>
            </a:r>
            <a:r>
              <a:rPr lang="en-US" sz="1100" b="1" u="sng" dirty="0">
                <a:latin typeface="Consolas"/>
                <a:cs typeface="Consolas"/>
              </a:rPr>
              <a:t>must</a:t>
            </a:r>
            <a:r>
              <a:rPr lang="en-US" sz="1100" b="1" dirty="0">
                <a:latin typeface="Consolas"/>
                <a:cs typeface="Consolas"/>
              </a:rPr>
              <a:t> exist and represent the same actual directory</a:t>
            </a:r>
          </a:p>
          <a:p>
            <a:pPr marL="171450" indent="-171450">
              <a:spcBef>
                <a:spcPts val="0"/>
              </a:spcBef>
              <a:buFont typeface="Arial"/>
              <a:buChar char="•"/>
            </a:pPr>
            <a:r>
              <a:rPr lang="en-US" sz="1100" b="1" dirty="0">
                <a:latin typeface="Consolas"/>
                <a:cs typeface="Consolas"/>
              </a:rPr>
              <a:t>All source pathnames will be evaluated relative to the [source] paths</a:t>
            </a:r>
          </a:p>
          <a:p>
            <a:pPr marL="171450" indent="-171450">
              <a:spcBef>
                <a:spcPts val="0"/>
              </a:spcBef>
              <a:buFont typeface="Arial"/>
              <a:buChar char="•"/>
            </a:pPr>
            <a:r>
              <a:rPr lang="en-US" sz="1100" b="1" dirty="0">
                <a:latin typeface="Consolas"/>
                <a:cs typeface="Consolas"/>
              </a:rPr>
              <a:t>When [source] is defined, the </a:t>
            </a:r>
            <a:r>
              <a:rPr lang="mr-IN" sz="1100" b="1" dirty="0">
                <a:latin typeface="Consolas"/>
                <a:cs typeface="Consolas"/>
              </a:rPr>
              <a:t>–</a:t>
            </a:r>
            <a:r>
              <a:rPr lang="en-US" sz="1100" b="1" dirty="0">
                <a:latin typeface="Consolas"/>
                <a:cs typeface="Consolas"/>
              </a:rPr>
              <a:t>source= option cannot be specified</a:t>
            </a:r>
          </a:p>
          <a:p>
            <a:pPr marL="171450" indent="-171450">
              <a:spcBef>
                <a:spcPts val="0"/>
              </a:spcBef>
              <a:buFont typeface="Arial"/>
              <a:buChar char="•"/>
            </a:pPr>
            <a:r>
              <a:rPr lang="en-US" sz="1100" b="1" dirty="0">
                <a:latin typeface="Consolas"/>
                <a:cs typeface="Consolas"/>
              </a:rPr>
              <a:t>Source root paths will be bound to absolute paths, with all </a:t>
            </a:r>
            <a:r>
              <a:rPr lang="en-US" sz="1100" b="1" dirty="0" err="1">
                <a:latin typeface="Consolas"/>
                <a:cs typeface="Consolas"/>
              </a:rPr>
              <a:t>symlinks</a:t>
            </a:r>
            <a:r>
              <a:rPr lang="en-US" sz="1100" b="1" dirty="0">
                <a:latin typeface="Consolas"/>
                <a:cs typeface="Consolas"/>
              </a:rPr>
              <a:t> fully-resolved </a:t>
            </a:r>
          </a:p>
        </p:txBody>
      </p:sp>
    </p:spTree>
    <p:extLst>
      <p:ext uri="{BB962C8B-B14F-4D97-AF65-F5344CB8AC3E}">
        <p14:creationId xmlns:p14="http://schemas.microsoft.com/office/powerpoint/2010/main" val="27196470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chemeClr val="accent1"/>
                </a:solidFill>
              </a:rPr>
              <a:t>Multipathing – Source &amp; Target Example</a:t>
            </a:r>
          </a:p>
        </p:txBody>
      </p:sp>
      <p:sp>
        <p:nvSpPr>
          <p:cNvPr id="3" name="Content Placeholder 2"/>
          <p:cNvSpPr>
            <a:spLocks noGrp="1"/>
          </p:cNvSpPr>
          <p:nvPr>
            <p:ph sz="quarter" idx="10"/>
          </p:nvPr>
        </p:nvSpPr>
        <p:spPr>
          <a:xfrm>
            <a:off x="457200" y="1028699"/>
            <a:ext cx="8229600" cy="2287127"/>
          </a:xfrm>
          <a:ln>
            <a:solidFill>
              <a:schemeClr val="tx1"/>
            </a:solidFill>
          </a:ln>
        </p:spPr>
        <p:txBody>
          <a:bodyPr wrap="none" lIns="274320" anchor="ctr" anchorCtr="0">
            <a:normAutofit lnSpcReduction="10000"/>
          </a:bodyPr>
          <a:lstStyle/>
          <a:p>
            <a:pPr marL="0" indent="0">
              <a:spcBef>
                <a:spcPts val="0"/>
              </a:spcBef>
              <a:buNone/>
            </a:pPr>
            <a:r>
              <a:rPr lang="en-US" sz="1100" b="1" dirty="0">
                <a:latin typeface="Consolas"/>
                <a:cs typeface="Consolas"/>
              </a:rPr>
              <a:t># cat </a:t>
            </a:r>
            <a:r>
              <a:rPr lang="en-US" sz="1100" b="1" dirty="0" err="1">
                <a:latin typeface="Consolas"/>
                <a:cs typeface="Consolas"/>
              </a:rPr>
              <a:t>pwalk</a:t>
            </a:r>
            <a:r>
              <a:rPr lang="en-US" sz="1100" b="1" dirty="0">
                <a:latin typeface="Consolas"/>
                <a:cs typeface="Consolas"/>
              </a:rPr>
              <a:t>-paths</a:t>
            </a:r>
          </a:p>
          <a:p>
            <a:pPr marL="0" indent="0">
              <a:spcBef>
                <a:spcPts val="0"/>
              </a:spcBef>
              <a:buNone/>
            </a:pPr>
            <a:r>
              <a:rPr lang="en-US" sz="1100" b="1" dirty="0">
                <a:latin typeface="Consolas"/>
                <a:cs typeface="Consolas"/>
              </a:rPr>
              <a:t>[source]</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/1</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/2</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/3</a:t>
            </a:r>
          </a:p>
          <a:p>
            <a:pPr marL="0" indent="0">
              <a:spcBef>
                <a:spcPts val="0"/>
              </a:spcBef>
              <a:buNone/>
            </a:pPr>
            <a:r>
              <a:rPr lang="en-US" sz="1100" b="1" dirty="0">
                <a:latin typeface="Consolas"/>
                <a:cs typeface="Consolas"/>
              </a:rPr>
              <a:t>[target]</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/target1</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/target2</a:t>
            </a:r>
          </a:p>
          <a:p>
            <a:pPr marL="0" indent="0">
              <a:spcBef>
                <a:spcPts val="0"/>
              </a:spcBef>
              <a:buNone/>
            </a:pPr>
            <a:endParaRPr lang="en-US" sz="1100" b="1" dirty="0">
              <a:latin typeface="Consolas"/>
              <a:cs typeface="Consolas"/>
            </a:endParaRPr>
          </a:p>
          <a:p>
            <a:pPr marL="0" indent="0">
              <a:spcBef>
                <a:spcPts val="0"/>
              </a:spcBef>
              <a:buNone/>
            </a:pPr>
            <a:r>
              <a:rPr lang="en-US" sz="1100" b="1" dirty="0">
                <a:latin typeface="Consolas"/>
                <a:cs typeface="Consolas"/>
              </a:rPr>
              <a:t># </a:t>
            </a:r>
            <a:r>
              <a:rPr lang="en-US" sz="1100" b="1" dirty="0" err="1">
                <a:latin typeface="Consolas"/>
                <a:cs typeface="Consolas"/>
              </a:rPr>
              <a:t>pwalk</a:t>
            </a:r>
            <a:r>
              <a:rPr lang="en-US" sz="1100" b="1" dirty="0">
                <a:latin typeface="Consolas"/>
                <a:cs typeface="Consolas"/>
              </a:rPr>
              <a:t> –</a:t>
            </a:r>
            <a:r>
              <a:rPr lang="en-US" sz="1100" b="1" dirty="0" err="1">
                <a:latin typeface="Consolas"/>
                <a:cs typeface="Consolas"/>
              </a:rPr>
              <a:t>dop</a:t>
            </a:r>
            <a:r>
              <a:rPr lang="en-US" sz="1100" b="1" dirty="0">
                <a:latin typeface="Consolas"/>
                <a:cs typeface="Consolas"/>
              </a:rPr>
              <a:t>=5 &lt;mode(s)&gt; –</a:t>
            </a:r>
            <a:r>
              <a:rPr lang="en-US" sz="1100" b="1" dirty="0" err="1">
                <a:latin typeface="Consolas"/>
                <a:cs typeface="Consolas"/>
              </a:rPr>
              <a:t>pfile</a:t>
            </a:r>
            <a:r>
              <a:rPr lang="en-US" sz="1100" b="1" dirty="0">
                <a:latin typeface="Consolas"/>
                <a:cs typeface="Consolas"/>
              </a:rPr>
              <a:t>=</a:t>
            </a:r>
            <a:r>
              <a:rPr lang="en-US" sz="1100" b="1" dirty="0" err="1">
                <a:latin typeface="Consolas"/>
                <a:cs typeface="Consolas"/>
              </a:rPr>
              <a:t>pwalk</a:t>
            </a:r>
            <a:r>
              <a:rPr lang="en-US" sz="1100" b="1" dirty="0">
                <a:latin typeface="Consolas"/>
                <a:cs typeface="Consolas"/>
              </a:rPr>
              <a:t>-paths &lt;</a:t>
            </a:r>
            <a:r>
              <a:rPr lang="en-US" sz="1100" b="1" dirty="0" err="1">
                <a:latin typeface="Consolas"/>
                <a:cs typeface="Consolas"/>
              </a:rPr>
              <a:t>relative_directory_path</a:t>
            </a:r>
            <a:r>
              <a:rPr lang="en-US" sz="1100" b="1" dirty="0">
                <a:latin typeface="Consolas"/>
                <a:cs typeface="Consolas"/>
              </a:rPr>
              <a:t>&gt; [&lt;…&gt;]</a:t>
            </a:r>
          </a:p>
          <a:p>
            <a:pPr marL="0" indent="0">
              <a:spcBef>
                <a:spcPts val="0"/>
              </a:spcBef>
              <a:buNone/>
            </a:pPr>
            <a:r>
              <a:rPr lang="en-US" sz="1100" b="1" dirty="0">
                <a:latin typeface="Consolas"/>
                <a:cs typeface="Consolas"/>
              </a:rPr>
              <a:t>     Worker 0 -&gt;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1 -&gt;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/target2/&lt;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2 -&gt; /</a:t>
            </a:r>
            <a:r>
              <a:rPr lang="en-US" sz="1100" b="1" dirty="0" err="1">
                <a:latin typeface="Consolas"/>
                <a:cs typeface="Consolas"/>
              </a:rPr>
              <a:t>mnt</a:t>
            </a:r>
            <a:r>
              <a:rPr lang="en-US" sz="1100" b="1" dirty="0">
                <a:latin typeface="Consolas"/>
                <a:cs typeface="Consolas"/>
              </a:rPr>
              <a:t>/3/&lt;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3 -&gt;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/target2/&lt;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4 -&gt;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/target1/&lt;</a:t>
            </a:r>
            <a:r>
              <a:rPr lang="en-US" sz="1100" b="1" dirty="0" err="1">
                <a:latin typeface="Consolas"/>
                <a:cs typeface="Consolas"/>
              </a:rPr>
              <a:t>relative_directory_path</a:t>
            </a:r>
            <a:r>
              <a:rPr lang="en-US" sz="1100" b="1" dirty="0">
                <a:latin typeface="Consolas"/>
                <a:cs typeface="Consolas"/>
              </a:rPr>
              <a:t>&gt;</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6" name="TextBox 5">
            <a:extLst>
              <a:ext uri="{FF2B5EF4-FFF2-40B4-BE49-F238E27FC236}">
                <a16:creationId xmlns:a16="http://schemas.microsoft.com/office/drawing/2014/main" id="{77609F47-D11A-9F41-AE37-4BAA11F84D1D}"/>
              </a:ext>
            </a:extLst>
          </p:cNvPr>
          <p:cNvSpPr txBox="1"/>
          <p:nvPr/>
        </p:nvSpPr>
        <p:spPr>
          <a:xfrm>
            <a:off x="457200" y="3394072"/>
            <a:ext cx="8229600" cy="1107996"/>
          </a:xfrm>
          <a:prstGeom prst="rect">
            <a:avLst/>
          </a:prstGeom>
          <a:noFill/>
          <a:ln>
            <a:solidFill>
              <a:schemeClr val="bg2"/>
            </a:solidFill>
          </a:ln>
        </p:spPr>
        <p:txBody>
          <a:bodyPr wrap="square" rtlCol="0">
            <a:spAutoFit/>
          </a:bodyPr>
          <a:lstStyle/>
          <a:p>
            <a:pPr marL="171450" indent="-171450">
              <a:spcBef>
                <a:spcPts val="0"/>
              </a:spcBef>
              <a:buFont typeface="Arial"/>
              <a:buChar char="•"/>
            </a:pPr>
            <a:r>
              <a:rPr lang="en-US" sz="1100" b="1" dirty="0">
                <a:latin typeface="Consolas"/>
                <a:cs typeface="Consolas"/>
              </a:rPr>
              <a:t>-</a:t>
            </a:r>
            <a:r>
              <a:rPr lang="en-US" sz="1100" b="1" dirty="0" err="1">
                <a:latin typeface="Consolas"/>
                <a:cs typeface="Consolas"/>
              </a:rPr>
              <a:t>pfile</a:t>
            </a:r>
            <a:r>
              <a:rPr lang="en-US" sz="1100" b="1" dirty="0">
                <a:latin typeface="Consolas"/>
                <a:cs typeface="Consolas"/>
              </a:rPr>
              <a:t>= [source] and [target] format is one path-per-line, with ^[%#*] lines ignored as comments</a:t>
            </a:r>
          </a:p>
          <a:p>
            <a:pPr marL="171450" indent="-171450">
              <a:spcBef>
                <a:spcPts val="0"/>
              </a:spcBef>
              <a:buFont typeface="Arial"/>
              <a:buChar char="•"/>
            </a:pPr>
            <a:r>
              <a:rPr lang="en-US" sz="1100" b="1" dirty="0">
                <a:latin typeface="Consolas"/>
                <a:cs typeface="Consolas"/>
              </a:rPr>
              <a:t>All equivalent [source] or [target] paths </a:t>
            </a:r>
            <a:r>
              <a:rPr lang="en-US" sz="1100" b="1" u="sng" dirty="0">
                <a:latin typeface="Consolas"/>
                <a:cs typeface="Consolas"/>
              </a:rPr>
              <a:t>must</a:t>
            </a:r>
            <a:r>
              <a:rPr lang="en-US" sz="1100" b="1" dirty="0">
                <a:latin typeface="Consolas"/>
                <a:cs typeface="Consolas"/>
              </a:rPr>
              <a:t> exist and represent the same actual directory</a:t>
            </a:r>
          </a:p>
          <a:p>
            <a:pPr marL="171450" indent="-171450">
              <a:spcBef>
                <a:spcPts val="0"/>
              </a:spcBef>
              <a:buFont typeface="Arial"/>
              <a:buChar char="•"/>
            </a:pPr>
            <a:r>
              <a:rPr lang="en-US" sz="1100" b="1" dirty="0">
                <a:latin typeface="Consolas"/>
                <a:cs typeface="Consolas"/>
              </a:rPr>
              <a:t>All source pathnames will be evaluated relative to the </a:t>
            </a:r>
            <a:r>
              <a:rPr lang="mr-IN" sz="1100" b="1" dirty="0">
                <a:latin typeface="Consolas"/>
                <a:cs typeface="Consolas"/>
              </a:rPr>
              <a:t>–</a:t>
            </a:r>
            <a:r>
              <a:rPr lang="en-US" sz="1100" b="1" dirty="0">
                <a:latin typeface="Consolas"/>
                <a:cs typeface="Consolas"/>
              </a:rPr>
              <a:t>source= or [source] relative roots</a:t>
            </a:r>
          </a:p>
          <a:p>
            <a:pPr marL="171450" indent="-171450">
              <a:spcBef>
                <a:spcPts val="0"/>
              </a:spcBef>
              <a:buFont typeface="Arial"/>
              <a:buChar char="•"/>
            </a:pPr>
            <a:r>
              <a:rPr lang="en-US" sz="1100" b="1" dirty="0">
                <a:latin typeface="Consolas"/>
                <a:cs typeface="Consolas"/>
              </a:rPr>
              <a:t>All target pathnames will be evaluated relative to the </a:t>
            </a:r>
            <a:r>
              <a:rPr lang="mr-IN" sz="1100" b="1" dirty="0">
                <a:latin typeface="Consolas"/>
                <a:cs typeface="Consolas"/>
              </a:rPr>
              <a:t>–</a:t>
            </a:r>
            <a:r>
              <a:rPr lang="en-US" sz="1100" b="1" dirty="0">
                <a:latin typeface="Consolas"/>
                <a:cs typeface="Consolas"/>
              </a:rPr>
              <a:t>target= or [target] relative roots</a:t>
            </a:r>
          </a:p>
          <a:p>
            <a:pPr marL="171450" indent="-171450">
              <a:spcBef>
                <a:spcPts val="0"/>
              </a:spcBef>
              <a:buFont typeface="Arial"/>
              <a:buChar char="•"/>
            </a:pPr>
            <a:r>
              <a:rPr lang="en-US" sz="1100" b="1" dirty="0">
                <a:latin typeface="Consolas"/>
                <a:cs typeface="Consolas"/>
              </a:rPr>
              <a:t>When [source] or [target] paths are defined, </a:t>
            </a:r>
            <a:r>
              <a:rPr lang="mr-IN" sz="1100" b="1" dirty="0">
                <a:latin typeface="Consolas"/>
                <a:cs typeface="Consolas"/>
              </a:rPr>
              <a:t>–</a:t>
            </a:r>
            <a:r>
              <a:rPr lang="en-US" sz="1100" b="1" dirty="0">
                <a:latin typeface="Consolas"/>
                <a:cs typeface="Consolas"/>
              </a:rPr>
              <a:t>source= or </a:t>
            </a:r>
            <a:r>
              <a:rPr lang="mr-IN" sz="1100" b="1" dirty="0">
                <a:latin typeface="Consolas"/>
                <a:cs typeface="Consolas"/>
              </a:rPr>
              <a:t>–</a:t>
            </a:r>
            <a:r>
              <a:rPr lang="en-US" sz="1100" b="1" dirty="0">
                <a:latin typeface="Consolas"/>
                <a:cs typeface="Consolas"/>
              </a:rPr>
              <a:t>target= options cannot be specified</a:t>
            </a:r>
          </a:p>
          <a:p>
            <a:pPr marL="171450" indent="-171450">
              <a:spcBef>
                <a:spcPts val="0"/>
              </a:spcBef>
              <a:buFont typeface="Arial"/>
              <a:buChar char="•"/>
            </a:pPr>
            <a:r>
              <a:rPr lang="en-US" sz="1100" b="1" dirty="0">
                <a:latin typeface="Consolas"/>
                <a:cs typeface="Consolas"/>
              </a:rPr>
              <a:t>Source and target root paths will be bound to absolute paths, with all </a:t>
            </a:r>
            <a:r>
              <a:rPr lang="en-US" sz="1100" b="1" dirty="0" err="1">
                <a:latin typeface="Consolas"/>
                <a:cs typeface="Consolas"/>
              </a:rPr>
              <a:t>symlinks</a:t>
            </a:r>
            <a:r>
              <a:rPr lang="en-US" sz="1100" b="1" dirty="0">
                <a:latin typeface="Consolas"/>
                <a:cs typeface="Consolas"/>
              </a:rPr>
              <a:t> fully-resolved </a:t>
            </a:r>
          </a:p>
        </p:txBody>
      </p:sp>
    </p:spTree>
    <p:extLst>
      <p:ext uri="{BB962C8B-B14F-4D97-AF65-F5344CB8AC3E}">
        <p14:creationId xmlns:p14="http://schemas.microsoft.com/office/powerpoint/2010/main" val="36494597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533" y="161219"/>
            <a:ext cx="8410575" cy="690563"/>
          </a:xfrm>
        </p:spPr>
        <p:txBody>
          <a:bodyPr/>
          <a:lstStyle/>
          <a:p>
            <a:r>
              <a:rPr lang="en-US" dirty="0">
                <a:solidFill>
                  <a:srgbClr val="007DB8"/>
                </a:solidFill>
              </a:rPr>
              <a:t>Disclaimers</a:t>
            </a:r>
          </a:p>
        </p:txBody>
      </p:sp>
      <p:sp>
        <p:nvSpPr>
          <p:cNvPr id="4" name="Content Placeholder 3"/>
          <p:cNvSpPr>
            <a:spLocks noGrp="1"/>
          </p:cNvSpPr>
          <p:nvPr>
            <p:ph sz="quarter" idx="10"/>
          </p:nvPr>
        </p:nvSpPr>
        <p:spPr>
          <a:xfrm>
            <a:off x="366714" y="1060450"/>
            <a:ext cx="8410575" cy="3610036"/>
          </a:xfrm>
        </p:spPr>
        <p:txBody>
          <a:bodyPr>
            <a:normAutofit/>
          </a:bodyPr>
          <a:lstStyle/>
          <a:p>
            <a:pPr marL="0" indent="0">
              <a:spcBef>
                <a:spcPts val="0"/>
              </a:spcBef>
              <a:buNone/>
            </a:pPr>
            <a:r>
              <a:rPr lang="en-US" sz="1800" i="1" dirty="0">
                <a:latin typeface="+mn-lt"/>
              </a:rPr>
              <a:t>The software described herein is FREE CODE provided for instructional purposes only. It is not an official or supported product of Dell Technologies, Dell EMC, or any of its affiliates. Neither Dell Technologies nor Dell EMC assume any liability whatsoever for any use of this software or derivatives of this software, including any potential consequential damages which could arise from its use.</a:t>
            </a:r>
          </a:p>
          <a:p>
            <a:pPr marL="0" indent="0">
              <a:spcBef>
                <a:spcPts val="0"/>
              </a:spcBef>
              <a:buNone/>
            </a:pPr>
            <a:endParaRPr lang="en-US" sz="900" i="1" dirty="0">
              <a:latin typeface="+mn-lt"/>
            </a:endParaRPr>
          </a:p>
          <a:p>
            <a:pPr marL="0" indent="0">
              <a:spcBef>
                <a:spcPts val="0"/>
              </a:spcBef>
              <a:buNone/>
            </a:pPr>
            <a:r>
              <a:rPr lang="en-US" sz="1800" i="1" dirty="0">
                <a:latin typeface="+mn-lt"/>
              </a:rPr>
              <a:t>The C source code includes this disclaimer ...</a:t>
            </a:r>
          </a:p>
          <a:p>
            <a:pPr marL="0" indent="0">
              <a:spcBef>
                <a:spcPts val="0"/>
              </a:spcBef>
              <a:buNone/>
            </a:pPr>
            <a:endParaRPr lang="en-US" sz="900" dirty="0">
              <a:latin typeface="+mn-lt"/>
            </a:endParaRPr>
          </a:p>
          <a:p>
            <a:pPr marL="346075" lvl="1" indent="0">
              <a:spcBef>
                <a:spcPts val="0"/>
              </a:spcBef>
              <a:buNone/>
            </a:pPr>
            <a:r>
              <a:rPr lang="en-US" sz="1400" dirty="0">
                <a:latin typeface="+mn-lt"/>
                <a:cs typeface="Consolas"/>
              </a:rPr>
              <a:t>// This is FREE CODE.  There are no warranties,</a:t>
            </a:r>
          </a:p>
          <a:p>
            <a:pPr marL="346075" lvl="1" indent="0">
              <a:spcBef>
                <a:spcPts val="0"/>
              </a:spcBef>
              <a:buNone/>
            </a:pPr>
            <a:r>
              <a:rPr lang="en-US" sz="1400" dirty="0">
                <a:latin typeface="+mn-lt"/>
                <a:cs typeface="Consolas"/>
              </a:rPr>
              <a:t>// express </a:t>
            </a:r>
            <a:r>
              <a:rPr lang="en-US" sz="1400">
                <a:latin typeface="+mn-lt"/>
                <a:cs typeface="Consolas"/>
              </a:rPr>
              <a:t>or implied, </a:t>
            </a:r>
            <a:r>
              <a:rPr lang="en-US" sz="1400" dirty="0">
                <a:latin typeface="+mn-lt"/>
                <a:cs typeface="Consolas"/>
              </a:rPr>
              <a:t>of any sort whatsoever,</a:t>
            </a:r>
          </a:p>
          <a:p>
            <a:pPr marL="346075" lvl="1" indent="0">
              <a:spcBef>
                <a:spcPts val="0"/>
              </a:spcBef>
              <a:buNone/>
            </a:pPr>
            <a:r>
              <a:rPr lang="en-US" sz="1400" dirty="0">
                <a:latin typeface="+mn-lt"/>
                <a:cs typeface="Consolas"/>
              </a:rPr>
              <a:t>// including any warrantees of correctness or </a:t>
            </a:r>
          </a:p>
          <a:p>
            <a:pPr marL="346075" lvl="1" indent="0">
              <a:spcBef>
                <a:spcPts val="0"/>
              </a:spcBef>
              <a:buNone/>
            </a:pPr>
            <a:r>
              <a:rPr lang="en-US" sz="1400" dirty="0">
                <a:latin typeface="+mn-lt"/>
                <a:cs typeface="Consolas"/>
              </a:rPr>
              <a:t>// suitability for any particular purpose.</a:t>
            </a:r>
          </a:p>
          <a:p>
            <a:pPr marL="346075" lvl="1" indent="0">
              <a:spcBef>
                <a:spcPts val="0"/>
              </a:spcBef>
              <a:buNone/>
            </a:pPr>
            <a:endParaRPr lang="en-US" sz="900" dirty="0">
              <a:latin typeface="+mn-lt"/>
              <a:cs typeface="Consolas"/>
            </a:endParaRPr>
          </a:p>
          <a:p>
            <a:pPr marL="0" indent="0">
              <a:spcBef>
                <a:spcPts val="0"/>
              </a:spcBef>
              <a:buNone/>
            </a:pPr>
            <a:r>
              <a:rPr lang="en-US" sz="1800" i="1" dirty="0">
                <a:latin typeface="+mn-lt"/>
                <a:cs typeface="Consolas"/>
              </a:rPr>
              <a:t>This project is a work-in-process. All aspects of its features and implementation details are subject to change without notice.</a:t>
            </a:r>
          </a:p>
        </p:txBody>
      </p:sp>
    </p:spTree>
    <p:extLst>
      <p:ext uri="{BB962C8B-B14F-4D97-AF65-F5344CB8AC3E}">
        <p14:creationId xmlns:p14="http://schemas.microsoft.com/office/powerpoint/2010/main" val="214783507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err="1">
                <a:solidFill>
                  <a:srgbClr val="444444"/>
                </a:solidFill>
              </a:rPr>
              <a:t>pwalk</a:t>
            </a:r>
            <a:r>
              <a:rPr lang="en-US" sz="3600" dirty="0">
                <a:solidFill>
                  <a:srgbClr val="444444"/>
                </a:solidFill>
              </a:rPr>
              <a:t> Generic Modes</a:t>
            </a:r>
          </a:p>
        </p:txBody>
      </p:sp>
    </p:spTree>
    <p:extLst>
      <p:ext uri="{BB962C8B-B14F-4D97-AF65-F5344CB8AC3E}">
        <p14:creationId xmlns:p14="http://schemas.microsoft.com/office/powerpoint/2010/main" val="339337148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dirty="0"/>
              <a:t>-ls, -</a:t>
            </a:r>
            <a:r>
              <a:rPr lang="en-US" dirty="0" err="1"/>
              <a:t>lsc</a:t>
            </a:r>
            <a:r>
              <a:rPr lang="en-US" dirty="0"/>
              <a:t>, -</a:t>
            </a:r>
            <a:r>
              <a:rPr lang="en-US" dirty="0" err="1"/>
              <a:t>lsc</a:t>
            </a:r>
            <a:r>
              <a:rPr lang="en-US" dirty="0"/>
              <a:t>, &amp; -</a:t>
            </a:r>
            <a:r>
              <a:rPr lang="en-US" dirty="0" err="1"/>
              <a:t>lsf</a:t>
            </a:r>
            <a:r>
              <a:rPr lang="en-US" dirty="0"/>
              <a:t> primary modes</a:t>
            </a:r>
          </a:p>
        </p:txBody>
      </p:sp>
      <p:sp>
        <p:nvSpPr>
          <p:cNvPr id="3" name="Content Placeholder 2"/>
          <p:cNvSpPr>
            <a:spLocks noGrp="1"/>
          </p:cNvSpPr>
          <p:nvPr>
            <p:ph sz="quarter" idx="10"/>
          </p:nvPr>
        </p:nvSpPr>
        <p:spPr/>
        <p:txBody>
          <a:bodyPr>
            <a:normAutofit fontScale="92500" lnSpcReduction="20000"/>
          </a:bodyPr>
          <a:lstStyle/>
          <a:p>
            <a:pPr>
              <a:spcBef>
                <a:spcPts val="600"/>
              </a:spcBef>
              <a:spcAft>
                <a:spcPts val="300"/>
              </a:spcAft>
              <a:buClrTx/>
            </a:pPr>
            <a:r>
              <a:rPr lang="en-US" dirty="0" err="1"/>
              <a:t>pwalk</a:t>
            </a:r>
            <a:r>
              <a:rPr lang="en-US" dirty="0"/>
              <a:t> -ls ... </a:t>
            </a:r>
            <a:r>
              <a:rPr lang="mr-IN" dirty="0"/>
              <a:t>–</a:t>
            </a:r>
            <a:r>
              <a:rPr lang="en-US" dirty="0"/>
              <a:t> (basic) much like ‘ls </a:t>
            </a:r>
            <a:r>
              <a:rPr lang="mr-IN" dirty="0"/>
              <a:t>–</a:t>
            </a:r>
            <a:r>
              <a:rPr lang="en-US" dirty="0"/>
              <a:t>l’</a:t>
            </a:r>
          </a:p>
          <a:p>
            <a:pPr marL="457200" indent="0">
              <a:spcBef>
                <a:spcPts val="0"/>
              </a:spcBef>
              <a:buNone/>
            </a:pPr>
            <a:r>
              <a:rPr lang="en-US" sz="1050" dirty="0">
                <a:latin typeface="Consolas"/>
                <a:cs typeface="Consolas"/>
              </a:rPr>
              <a:t>@ </a:t>
            </a:r>
            <a:r>
              <a:rPr lang="mr-IN" sz="1050" dirty="0" err="1">
                <a:latin typeface="Consolas"/>
                <a:cs typeface="Consolas"/>
              </a:rPr>
              <a:t>usr</a:t>
            </a:r>
            <a:endParaRPr lang="mr-IN" sz="1050" dirty="0">
              <a:latin typeface="Consolas"/>
              <a:cs typeface="Consolas"/>
            </a:endParaRPr>
          </a:p>
          <a:p>
            <a:pPr marL="457200" indent="0">
              <a:spcBef>
                <a:spcPts val="0"/>
              </a:spcBef>
              <a:buNone/>
            </a:pPr>
            <a:r>
              <a:rPr lang="en-US" sz="1050" dirty="0" err="1">
                <a:latin typeface="Consolas"/>
                <a:cs typeface="Consolas"/>
              </a:rPr>
              <a:t>drwxr</a:t>
            </a:r>
            <a:r>
              <a:rPr lang="en-US" sz="1050" dirty="0">
                <a:latin typeface="Consolas"/>
                <a:cs typeface="Consolas"/>
              </a:rPr>
              <a:t>-</a:t>
            </a:r>
            <a:r>
              <a:rPr lang="en-US" sz="1050" dirty="0" err="1">
                <a:latin typeface="Consolas"/>
                <a:cs typeface="Consolas"/>
              </a:rPr>
              <a:t>xr</a:t>
            </a:r>
            <a:r>
              <a:rPr lang="en-US" sz="1050" dirty="0">
                <a:latin typeface="Consolas"/>
                <a:cs typeface="Consolas"/>
              </a:rPr>
              <a:t>-x 980 0 bin</a:t>
            </a:r>
          </a:p>
          <a:p>
            <a:pPr marL="457200" indent="0">
              <a:spcBef>
                <a:spcPts val="0"/>
              </a:spcBef>
              <a:buNone/>
            </a:pPr>
            <a:r>
              <a:rPr lang="en-US" sz="1050" dirty="0" err="1">
                <a:latin typeface="Consolas"/>
                <a:cs typeface="Consolas"/>
              </a:rPr>
              <a:t>drwxr</a:t>
            </a:r>
            <a:r>
              <a:rPr lang="en-US" sz="1050" dirty="0">
                <a:latin typeface="Consolas"/>
                <a:cs typeface="Consolas"/>
              </a:rPr>
              <a:t>-</a:t>
            </a:r>
            <a:r>
              <a:rPr lang="en-US" sz="1050" dirty="0" err="1">
                <a:latin typeface="Consolas"/>
                <a:cs typeface="Consolas"/>
              </a:rPr>
              <a:t>xr</a:t>
            </a:r>
            <a:r>
              <a:rPr lang="en-US" sz="1050" dirty="0">
                <a:latin typeface="Consolas"/>
                <a:cs typeface="Consolas"/>
              </a:rPr>
              <a:t>-x 294 0 lib</a:t>
            </a:r>
          </a:p>
          <a:p>
            <a:pPr marL="457200" indent="0">
              <a:spcBef>
                <a:spcPts val="0"/>
              </a:spcBef>
              <a:buNone/>
            </a:pPr>
            <a:r>
              <a:rPr lang="mr-IN" sz="1050" dirty="0">
                <a:latin typeface="Consolas"/>
                <a:cs typeface="Consolas"/>
              </a:rPr>
              <a:t>lrwxr-xr-x 1 8 X11</a:t>
            </a:r>
            <a:endParaRPr lang="en-US" sz="1050" dirty="0">
              <a:latin typeface="Consolas"/>
              <a:cs typeface="Consolas"/>
            </a:endParaRPr>
          </a:p>
          <a:p>
            <a:pPr marL="457200" indent="0">
              <a:spcBef>
                <a:spcPts val="0"/>
              </a:spcBef>
              <a:buNone/>
            </a:pPr>
            <a:r>
              <a:rPr lang="mr-IN" sz="1050" dirty="0">
                <a:latin typeface="Consolas"/>
                <a:cs typeface="Consolas"/>
              </a:rPr>
              <a:t>…</a:t>
            </a:r>
          </a:p>
          <a:p>
            <a:pPr marL="457200" indent="0">
              <a:spcBef>
                <a:spcPts val="0"/>
              </a:spcBef>
              <a:buNone/>
            </a:pPr>
            <a:r>
              <a:rPr lang="en-US" sz="1050" dirty="0" err="1">
                <a:latin typeface="Consolas"/>
                <a:cs typeface="Consolas"/>
              </a:rPr>
              <a:t>drwxr</a:t>
            </a:r>
            <a:r>
              <a:rPr lang="en-US" sz="1050" dirty="0">
                <a:latin typeface="Consolas"/>
                <a:cs typeface="Consolas"/>
              </a:rPr>
              <a:t>-</a:t>
            </a:r>
            <a:r>
              <a:rPr lang="en-US" sz="1050" dirty="0" err="1">
                <a:latin typeface="Consolas"/>
                <a:cs typeface="Consolas"/>
              </a:rPr>
              <a:t>xr</a:t>
            </a:r>
            <a:r>
              <a:rPr lang="en-US" sz="1050" dirty="0">
                <a:latin typeface="Consolas"/>
                <a:cs typeface="Consolas"/>
              </a:rPr>
              <a:t>-x 47 0 share</a:t>
            </a:r>
          </a:p>
          <a:p>
            <a:pPr marL="457200" indent="0">
              <a:spcBef>
                <a:spcPts val="0"/>
              </a:spcBef>
              <a:buNone/>
            </a:pPr>
            <a:r>
              <a:rPr lang="en-US" sz="1050" dirty="0">
                <a:latin typeface="Consolas"/>
                <a:cs typeface="Consolas"/>
              </a:rPr>
              <a:t>S: f=0 d=7 s=1 o=1 errs=0 space=0 size=328</a:t>
            </a:r>
          </a:p>
          <a:p>
            <a:pPr>
              <a:spcBef>
                <a:spcPts val="600"/>
              </a:spcBef>
              <a:spcAft>
                <a:spcPts val="300"/>
              </a:spcAft>
              <a:buClrTx/>
            </a:pPr>
            <a:r>
              <a:rPr lang="en-US" dirty="0" err="1"/>
              <a:t>pwalk</a:t>
            </a:r>
            <a:r>
              <a:rPr lang="en-US" dirty="0"/>
              <a:t> -</a:t>
            </a:r>
            <a:r>
              <a:rPr lang="en-US" dirty="0" err="1"/>
              <a:t>lsc</a:t>
            </a:r>
            <a:r>
              <a:rPr lang="en-US" dirty="0"/>
              <a:t> ... </a:t>
            </a:r>
            <a:r>
              <a:rPr lang="mr-IN" dirty="0"/>
              <a:t>–</a:t>
            </a:r>
            <a:r>
              <a:rPr lang="en-US" dirty="0"/>
              <a:t> (compact) with filenames only (</a:t>
            </a:r>
            <a:r>
              <a:rPr lang="en-US" i="1" u="sng" dirty="0"/>
              <a:t>skips directories</a:t>
            </a:r>
            <a:r>
              <a:rPr lang="en-US" i="1" dirty="0"/>
              <a:t>)</a:t>
            </a:r>
            <a:endParaRPr lang="en-US" dirty="0"/>
          </a:p>
          <a:p>
            <a:pPr marL="457200" indent="0">
              <a:spcBef>
                <a:spcPts val="0"/>
              </a:spcBef>
              <a:buNone/>
            </a:pPr>
            <a:r>
              <a:rPr lang="mr-IN" sz="1100" dirty="0">
                <a:latin typeface="Consolas"/>
                <a:cs typeface="Consolas"/>
              </a:rPr>
              <a:t>@ </a:t>
            </a:r>
            <a:r>
              <a:rPr lang="mr-IN" sz="1100" dirty="0" err="1">
                <a:latin typeface="Consolas"/>
                <a:cs typeface="Consolas"/>
              </a:rPr>
              <a:t>usr</a:t>
            </a:r>
            <a:endParaRPr lang="mr-IN" sz="1100" dirty="0">
              <a:latin typeface="Consolas"/>
              <a:cs typeface="Consolas"/>
            </a:endParaRPr>
          </a:p>
          <a:p>
            <a:pPr marL="457200" indent="0">
              <a:spcBef>
                <a:spcPts val="0"/>
              </a:spcBef>
              <a:buNone/>
            </a:pPr>
            <a:r>
              <a:rPr lang="it-IT" sz="1100" dirty="0">
                <a:latin typeface="Consolas"/>
                <a:cs typeface="Consolas"/>
              </a:rPr>
              <a:t>l X11</a:t>
            </a:r>
          </a:p>
          <a:p>
            <a:pPr marL="457200" indent="0">
              <a:spcBef>
                <a:spcPts val="0"/>
              </a:spcBef>
              <a:buNone/>
            </a:pPr>
            <a:r>
              <a:rPr lang="it-IT" sz="1100" dirty="0" err="1">
                <a:latin typeface="Consolas"/>
                <a:cs typeface="Consolas"/>
              </a:rPr>
              <a:t>S</a:t>
            </a:r>
            <a:r>
              <a:rPr lang="it-IT" sz="1100" dirty="0">
                <a:latin typeface="Consolas"/>
                <a:cs typeface="Consolas"/>
              </a:rPr>
              <a:t>: </a:t>
            </a:r>
            <a:r>
              <a:rPr lang="it-IT" sz="1100" dirty="0" err="1">
                <a:latin typeface="Consolas"/>
                <a:cs typeface="Consolas"/>
              </a:rPr>
              <a:t>f</a:t>
            </a:r>
            <a:r>
              <a:rPr lang="it-IT" sz="1100" dirty="0">
                <a:latin typeface="Consolas"/>
                <a:cs typeface="Consolas"/>
              </a:rPr>
              <a:t>=0 d=7 </a:t>
            </a:r>
            <a:r>
              <a:rPr lang="it-IT" sz="1100" dirty="0" err="1">
                <a:latin typeface="Consolas"/>
                <a:cs typeface="Consolas"/>
              </a:rPr>
              <a:t>s</a:t>
            </a:r>
            <a:r>
              <a:rPr lang="it-IT" sz="1100" dirty="0">
                <a:latin typeface="Consolas"/>
                <a:cs typeface="Consolas"/>
              </a:rPr>
              <a:t>=1 o=1 </a:t>
            </a:r>
            <a:r>
              <a:rPr lang="it-IT" sz="1100" dirty="0" err="1">
                <a:latin typeface="Consolas"/>
                <a:cs typeface="Consolas"/>
              </a:rPr>
              <a:t>errs</a:t>
            </a:r>
            <a:r>
              <a:rPr lang="it-IT" sz="1100" dirty="0">
                <a:latin typeface="Consolas"/>
                <a:cs typeface="Consolas"/>
              </a:rPr>
              <a:t>=0 </a:t>
            </a:r>
            <a:r>
              <a:rPr lang="it-IT" sz="1100" dirty="0" err="1">
                <a:latin typeface="Consolas"/>
                <a:cs typeface="Consolas"/>
              </a:rPr>
              <a:t>space</a:t>
            </a:r>
            <a:r>
              <a:rPr lang="it-IT" sz="1100" dirty="0">
                <a:latin typeface="Consolas"/>
                <a:cs typeface="Consolas"/>
              </a:rPr>
              <a:t>=0 </a:t>
            </a:r>
            <a:r>
              <a:rPr lang="it-IT" sz="1100" dirty="0" err="1">
                <a:latin typeface="Consolas"/>
                <a:cs typeface="Consolas"/>
              </a:rPr>
              <a:t>size</a:t>
            </a:r>
            <a:r>
              <a:rPr lang="it-IT" sz="1100" dirty="0">
                <a:latin typeface="Consolas"/>
                <a:cs typeface="Consolas"/>
              </a:rPr>
              <a:t>=328</a:t>
            </a:r>
            <a:endParaRPr lang="en-US" sz="1100" dirty="0">
              <a:latin typeface="Consolas"/>
              <a:cs typeface="Consolas"/>
            </a:endParaRPr>
          </a:p>
          <a:p>
            <a:pPr>
              <a:spcBef>
                <a:spcPts val="600"/>
              </a:spcBef>
              <a:spcAft>
                <a:spcPts val="300"/>
              </a:spcAft>
              <a:buClrTx/>
            </a:pPr>
            <a:r>
              <a:rPr lang="en-US" dirty="0" err="1"/>
              <a:t>pwalk</a:t>
            </a:r>
            <a:r>
              <a:rPr lang="en-US" dirty="0"/>
              <a:t> -</a:t>
            </a:r>
            <a:r>
              <a:rPr lang="en-US" dirty="0" err="1"/>
              <a:t>lsd</a:t>
            </a:r>
            <a:r>
              <a:rPr lang="en-US" dirty="0"/>
              <a:t> ... </a:t>
            </a:r>
            <a:r>
              <a:rPr lang="mr-IN" dirty="0"/>
              <a:t>–</a:t>
            </a:r>
            <a:r>
              <a:rPr lang="en-US" dirty="0"/>
              <a:t> (directories only) like </a:t>
            </a:r>
            <a:r>
              <a:rPr lang="mr-IN" dirty="0"/>
              <a:t>–</a:t>
            </a:r>
            <a:r>
              <a:rPr lang="en-US" dirty="0"/>
              <a:t>ls, but show </a:t>
            </a:r>
            <a:r>
              <a:rPr lang="en-US" u="sng" dirty="0"/>
              <a:t>only</a:t>
            </a:r>
            <a:r>
              <a:rPr lang="en-US" dirty="0"/>
              <a:t> directory totals</a:t>
            </a:r>
          </a:p>
          <a:p>
            <a:pPr marL="457200" indent="0">
              <a:spcBef>
                <a:spcPts val="0"/>
              </a:spcBef>
              <a:buNone/>
            </a:pPr>
            <a:r>
              <a:rPr lang="en-US" sz="1050" dirty="0">
                <a:latin typeface="Consolas"/>
                <a:cs typeface="Consolas"/>
              </a:rPr>
              <a:t>@ </a:t>
            </a:r>
            <a:r>
              <a:rPr lang="mr-IN" sz="1050" dirty="0" err="1">
                <a:latin typeface="Consolas"/>
                <a:cs typeface="Consolas"/>
              </a:rPr>
              <a:t>usr</a:t>
            </a:r>
            <a:endParaRPr lang="mr-IN" sz="1050" dirty="0">
              <a:latin typeface="Consolas"/>
              <a:cs typeface="Consolas"/>
            </a:endParaRPr>
          </a:p>
          <a:p>
            <a:pPr marL="457200" indent="0">
              <a:spcBef>
                <a:spcPts val="0"/>
              </a:spcBef>
              <a:buNone/>
            </a:pPr>
            <a:r>
              <a:rPr lang="en-US" sz="1050" dirty="0">
                <a:latin typeface="Consolas"/>
                <a:cs typeface="Consolas"/>
              </a:rPr>
              <a:t>S: f=0 d=7 s=1 o=1 errs=0 space=0 size=328</a:t>
            </a:r>
          </a:p>
          <a:p>
            <a:pPr>
              <a:spcBef>
                <a:spcPts val="600"/>
              </a:spcBef>
              <a:spcAft>
                <a:spcPts val="300"/>
              </a:spcAft>
              <a:buClrTx/>
            </a:pPr>
            <a:r>
              <a:rPr lang="en-US" sz="1900" dirty="0" err="1"/>
              <a:t>pwalk</a:t>
            </a:r>
            <a:r>
              <a:rPr lang="en-US" sz="1900" dirty="0"/>
              <a:t> -</a:t>
            </a:r>
            <a:r>
              <a:rPr lang="en-US" sz="1900" dirty="0" err="1"/>
              <a:t>lsf</a:t>
            </a:r>
            <a:r>
              <a:rPr lang="en-US" sz="1900" dirty="0"/>
              <a:t> ... </a:t>
            </a:r>
            <a:r>
              <a:rPr lang="mr-IN" sz="1900" dirty="0"/>
              <a:t>–</a:t>
            </a:r>
            <a:r>
              <a:rPr lang="en-US" sz="1900" dirty="0"/>
              <a:t> (full pathname) like </a:t>
            </a:r>
            <a:r>
              <a:rPr lang="mr-IN" sz="1900" dirty="0"/>
              <a:t>–</a:t>
            </a:r>
            <a:r>
              <a:rPr lang="en-US" sz="1900" dirty="0" err="1"/>
              <a:t>lsc</a:t>
            </a:r>
            <a:r>
              <a:rPr lang="en-US" sz="1900" dirty="0"/>
              <a:t>, but full (or relative) path for each file</a:t>
            </a:r>
          </a:p>
          <a:p>
            <a:pPr marL="457200" indent="0">
              <a:spcBef>
                <a:spcPts val="0"/>
              </a:spcBef>
              <a:buNone/>
            </a:pPr>
            <a:r>
              <a:rPr lang="en-US" sz="1100" dirty="0">
                <a:latin typeface="Consolas"/>
                <a:cs typeface="Consolas"/>
              </a:rPr>
              <a:t>@ </a:t>
            </a:r>
            <a:r>
              <a:rPr lang="mr-IN" sz="1100" dirty="0" err="1">
                <a:latin typeface="Consolas"/>
                <a:cs typeface="Consolas"/>
              </a:rPr>
              <a:t>usr</a:t>
            </a:r>
            <a:endParaRPr lang="mr-IN" sz="1100" dirty="0">
              <a:latin typeface="Consolas"/>
              <a:cs typeface="Consolas"/>
            </a:endParaRPr>
          </a:p>
          <a:p>
            <a:pPr marL="457200" indent="0">
              <a:spcBef>
                <a:spcPts val="0"/>
              </a:spcBef>
              <a:buNone/>
            </a:pPr>
            <a:r>
              <a:rPr lang="en-US" sz="1100" dirty="0">
                <a:latin typeface="Consolas"/>
                <a:cs typeface="Consolas"/>
              </a:rPr>
              <a:t>d </a:t>
            </a:r>
            <a:r>
              <a:rPr lang="en-US" sz="1100" dirty="0" err="1">
                <a:latin typeface="Consolas"/>
                <a:cs typeface="Consolas"/>
              </a:rPr>
              <a:t>usr</a:t>
            </a:r>
            <a:r>
              <a:rPr lang="en-US" sz="1100" dirty="0">
                <a:latin typeface="Consolas"/>
                <a:cs typeface="Consolas"/>
              </a:rPr>
              <a:t>/bin</a:t>
            </a:r>
          </a:p>
          <a:p>
            <a:pPr marL="457200" indent="0">
              <a:spcBef>
                <a:spcPts val="0"/>
              </a:spcBef>
              <a:buNone/>
            </a:pPr>
            <a:r>
              <a:rPr lang="en-US" sz="1100" dirty="0">
                <a:latin typeface="Consolas"/>
                <a:cs typeface="Consolas"/>
              </a:rPr>
              <a:t>d </a:t>
            </a:r>
            <a:r>
              <a:rPr lang="en-US" sz="1100" dirty="0" err="1">
                <a:latin typeface="Consolas"/>
                <a:cs typeface="Consolas"/>
              </a:rPr>
              <a:t>usr</a:t>
            </a:r>
            <a:r>
              <a:rPr lang="en-US" sz="1100" dirty="0">
                <a:latin typeface="Consolas"/>
                <a:cs typeface="Consolas"/>
              </a:rPr>
              <a:t>/lib</a:t>
            </a:r>
          </a:p>
          <a:p>
            <a:pPr marL="457200" indent="0">
              <a:spcBef>
                <a:spcPts val="0"/>
              </a:spcBef>
              <a:buNone/>
            </a:pPr>
            <a:r>
              <a:rPr lang="mr-IN" sz="1100" dirty="0" err="1">
                <a:latin typeface="Consolas"/>
                <a:cs typeface="Consolas"/>
              </a:rPr>
              <a:t>l</a:t>
            </a:r>
            <a:r>
              <a:rPr lang="en-US" sz="1100" dirty="0">
                <a:latin typeface="Consolas"/>
                <a:cs typeface="Consolas"/>
              </a:rPr>
              <a:t> </a:t>
            </a:r>
            <a:r>
              <a:rPr lang="en-US" sz="1100" dirty="0" err="1">
                <a:latin typeface="Consolas"/>
                <a:cs typeface="Consolas"/>
              </a:rPr>
              <a:t>usr</a:t>
            </a:r>
            <a:r>
              <a:rPr lang="en-US" sz="1100" dirty="0">
                <a:latin typeface="Consolas"/>
                <a:cs typeface="Consolas"/>
              </a:rPr>
              <a:t>/</a:t>
            </a:r>
            <a:r>
              <a:rPr lang="mr-IN" sz="1100" dirty="0">
                <a:latin typeface="Consolas"/>
                <a:cs typeface="Consolas"/>
              </a:rPr>
              <a:t>X11</a:t>
            </a:r>
            <a:endParaRPr lang="en-US" sz="1100" dirty="0">
              <a:latin typeface="Consolas"/>
              <a:cs typeface="Consolas"/>
            </a:endParaRPr>
          </a:p>
          <a:p>
            <a:pPr marL="457200" indent="0">
              <a:spcBef>
                <a:spcPts val="0"/>
              </a:spcBef>
              <a:buNone/>
            </a:pPr>
            <a:r>
              <a:rPr lang="mr-IN" sz="1100" dirty="0">
                <a:latin typeface="Consolas"/>
                <a:cs typeface="Consolas"/>
              </a:rPr>
              <a:t>…</a:t>
            </a:r>
          </a:p>
          <a:p>
            <a:pPr marL="457200" indent="0">
              <a:spcBef>
                <a:spcPts val="0"/>
              </a:spcBef>
              <a:buNone/>
            </a:pPr>
            <a:r>
              <a:rPr lang="en-US" sz="1100" dirty="0">
                <a:latin typeface="Consolas"/>
                <a:cs typeface="Consolas"/>
              </a:rPr>
              <a:t>d </a:t>
            </a:r>
            <a:r>
              <a:rPr lang="en-US" sz="1100" dirty="0" err="1">
                <a:latin typeface="Consolas"/>
                <a:cs typeface="Consolas"/>
              </a:rPr>
              <a:t>usr</a:t>
            </a:r>
            <a:r>
              <a:rPr lang="en-US" sz="1100" dirty="0">
                <a:latin typeface="Consolas"/>
                <a:cs typeface="Consolas"/>
              </a:rPr>
              <a:t>/share</a:t>
            </a:r>
          </a:p>
          <a:p>
            <a:pPr marL="457200" indent="0">
              <a:spcBef>
                <a:spcPts val="0"/>
              </a:spcBef>
              <a:buNone/>
            </a:pPr>
            <a:r>
              <a:rPr lang="en-US" sz="1100" dirty="0">
                <a:latin typeface="Consolas"/>
                <a:cs typeface="Consolas"/>
              </a:rPr>
              <a:t>S: f=0 d=7 s=1 o=1 errs=0 space=0 size=328</a:t>
            </a:r>
          </a:p>
          <a:p>
            <a:pPr marL="457200" indent="0">
              <a:spcBef>
                <a:spcPts val="0"/>
              </a:spcBef>
              <a:buNone/>
            </a:pPr>
            <a:endParaRPr lang="en-US" sz="1100" dirty="0">
              <a:latin typeface="Consolas"/>
              <a:cs typeface="Consolas"/>
            </a:endParaRPr>
          </a:p>
          <a:p>
            <a:pPr marL="457200" indent="0">
              <a:spcBef>
                <a:spcPts val="0"/>
              </a:spcBef>
              <a:buNone/>
            </a:pPr>
            <a:endParaRPr lang="en-US" sz="1050" dirty="0">
              <a:latin typeface="Consolas"/>
              <a:cs typeface="Consolas"/>
            </a:endParaRPr>
          </a:p>
        </p:txBody>
      </p:sp>
      <p:pic>
        <p:nvPicPr>
          <p:cNvPr id="9" name="Picture 8"/>
          <p:cNvPicPr>
            <a:picLocks noChangeAspect="1"/>
          </p:cNvPicPr>
          <p:nvPr/>
        </p:nvPicPr>
        <p:blipFill>
          <a:blip r:embed="rId3"/>
          <a:stretch>
            <a:fillRect/>
          </a:stretch>
        </p:blipFill>
        <p:spPr>
          <a:xfrm>
            <a:off x="7791506" y="221687"/>
            <a:ext cx="1098286" cy="767575"/>
          </a:xfrm>
          <a:prstGeom prst="rect">
            <a:avLst/>
          </a:prstGeom>
        </p:spPr>
      </p:pic>
    </p:spTree>
    <p:extLst>
      <p:ext uri="{BB962C8B-B14F-4D97-AF65-F5344CB8AC3E}">
        <p14:creationId xmlns:p14="http://schemas.microsoft.com/office/powerpoint/2010/main" val="1579557168"/>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dirty="0"/>
              <a:t>-xml primary mode</a:t>
            </a:r>
          </a:p>
        </p:txBody>
      </p:sp>
      <p:sp>
        <p:nvSpPr>
          <p:cNvPr id="3" name="Content Placeholder 2"/>
          <p:cNvSpPr>
            <a:spLocks noGrp="1"/>
          </p:cNvSpPr>
          <p:nvPr>
            <p:ph sz="quarter" idx="10"/>
          </p:nvPr>
        </p:nvSpPr>
        <p:spPr/>
        <p:txBody>
          <a:bodyPr>
            <a:normAutofit/>
          </a:bodyPr>
          <a:lstStyle/>
          <a:p>
            <a:pPr>
              <a:buClrTx/>
            </a:pPr>
            <a:r>
              <a:rPr lang="en-US" dirty="0" err="1"/>
              <a:t>pwalk</a:t>
            </a:r>
            <a:r>
              <a:rPr lang="en-US" dirty="0"/>
              <a:t> -xml ... – much like ‘-</a:t>
            </a:r>
            <a:r>
              <a:rPr lang="en-US" dirty="0" err="1"/>
              <a:t>ls’</a:t>
            </a:r>
            <a:r>
              <a:rPr lang="en-US" dirty="0"/>
              <a:t> output, but in primitive XML format</a:t>
            </a:r>
            <a:endParaRPr lang="en-US" sz="1100" dirty="0">
              <a:latin typeface="Consolas"/>
              <a:cs typeface="Consolas"/>
            </a:endParaRPr>
          </a:p>
          <a:p>
            <a:pPr>
              <a:buClrTx/>
            </a:pPr>
            <a:r>
              <a:rPr lang="en-US" dirty="0"/>
              <a:t>OUTPUTS: worker&lt;</a:t>
            </a:r>
            <a:r>
              <a:rPr lang="en-US" dirty="0" err="1"/>
              <a:t>nnn</a:t>
            </a:r>
            <a:r>
              <a:rPr lang="en-US" dirty="0"/>
              <a:t>&gt;.</a:t>
            </a:r>
            <a:r>
              <a:rPr lang="en-US" b="1" dirty="0"/>
              <a:t>xml</a:t>
            </a:r>
            <a:r>
              <a:rPr lang="en-US" dirty="0"/>
              <a:t>[.</a:t>
            </a:r>
            <a:r>
              <a:rPr lang="en-US" dirty="0" err="1"/>
              <a:t>gz</a:t>
            </a:r>
            <a:r>
              <a:rPr lang="en-US" dirty="0"/>
              <a:t>] files</a:t>
            </a:r>
          </a:p>
        </p:txBody>
      </p:sp>
      <p:pic>
        <p:nvPicPr>
          <p:cNvPr id="9" name="Picture 8"/>
          <p:cNvPicPr>
            <a:picLocks noChangeAspect="1"/>
          </p:cNvPicPr>
          <p:nvPr/>
        </p:nvPicPr>
        <p:blipFill>
          <a:blip r:embed="rId3"/>
          <a:stretch>
            <a:fillRect/>
          </a:stretch>
        </p:blipFill>
        <p:spPr>
          <a:xfrm>
            <a:off x="7791506" y="221687"/>
            <a:ext cx="1098286" cy="767575"/>
          </a:xfrm>
          <a:prstGeom prst="rect">
            <a:avLst/>
          </a:prstGeom>
        </p:spPr>
      </p:pic>
    </p:spTree>
    <p:extLst>
      <p:ext uri="{BB962C8B-B14F-4D97-AF65-F5344CB8AC3E}">
        <p14:creationId xmlns:p14="http://schemas.microsoft.com/office/powerpoint/2010/main" val="165450862"/>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-rm primary mode </a:t>
            </a:r>
            <a:r>
              <a:rPr lang="mr-IN" sz="2800" dirty="0">
                <a:solidFill>
                  <a:srgbClr val="007DB8"/>
                </a:solidFill>
              </a:rPr>
              <a:t>–</a:t>
            </a:r>
            <a:r>
              <a:rPr lang="en-US" sz="2800" dirty="0">
                <a:solidFill>
                  <a:srgbClr val="007DB8"/>
                </a:solidFill>
              </a:rPr>
              <a:t> </a:t>
            </a:r>
            <a:r>
              <a:rPr lang="en-US" sz="2800" dirty="0">
                <a:solidFill>
                  <a:srgbClr val="FF0000"/>
                </a:solidFill>
              </a:rPr>
              <a:t>data destructive</a:t>
            </a:r>
            <a:r>
              <a:rPr lang="en-US" sz="2800" dirty="0">
                <a:solidFill>
                  <a:srgbClr val="007DB8"/>
                </a:solidFill>
              </a:rPr>
              <a:t>!</a:t>
            </a:r>
          </a:p>
        </p:txBody>
      </p:sp>
      <p:sp>
        <p:nvSpPr>
          <p:cNvPr id="8" name="Content Placeholder 7"/>
          <p:cNvSpPr>
            <a:spLocks noGrp="1"/>
          </p:cNvSpPr>
          <p:nvPr>
            <p:ph sz="quarter" idx="10"/>
          </p:nvPr>
        </p:nvSpPr>
        <p:spPr>
          <a:xfrm>
            <a:off x="366714" y="1128792"/>
            <a:ext cx="8426696" cy="3386058"/>
          </a:xfrm>
        </p:spPr>
        <p:txBody>
          <a:bodyPr>
            <a:noAutofit/>
          </a:bodyPr>
          <a:lstStyle/>
          <a:p>
            <a:pPr>
              <a:spcBef>
                <a:spcPts val="0"/>
              </a:spcBef>
              <a:buClr>
                <a:srgbClr val="000000"/>
              </a:buClr>
            </a:pPr>
            <a:r>
              <a:rPr lang="en-US" sz="1800" dirty="0" err="1"/>
              <a:t>pwalk</a:t>
            </a:r>
            <a:r>
              <a:rPr lang="en-US" sz="1800" dirty="0"/>
              <a:t> </a:t>
            </a:r>
            <a:r>
              <a:rPr lang="mr-IN" sz="1800" dirty="0"/>
              <a:t>–</a:t>
            </a:r>
            <a:r>
              <a:rPr lang="en-US" sz="1800" dirty="0" err="1"/>
              <a:t>rm</a:t>
            </a:r>
            <a:r>
              <a:rPr lang="en-US" sz="1800" dirty="0"/>
              <a:t> </a:t>
            </a:r>
            <a:r>
              <a:rPr lang="mr-IN" sz="1800" dirty="0"/>
              <a:t>…</a:t>
            </a:r>
            <a:endParaRPr lang="en-US" sz="1800" dirty="0"/>
          </a:p>
          <a:p>
            <a:pPr lvl="1">
              <a:spcBef>
                <a:spcPts val="0"/>
              </a:spcBef>
              <a:buClr>
                <a:srgbClr val="000000"/>
              </a:buClr>
            </a:pPr>
            <a:r>
              <a:rPr lang="en-US" sz="1400" u="sng" dirty="0"/>
              <a:t>only</a:t>
            </a:r>
            <a:r>
              <a:rPr lang="en-US" sz="1400" dirty="0">
                <a:latin typeface="+mn-lt"/>
              </a:rPr>
              <a:t> removes files, </a:t>
            </a:r>
            <a:r>
              <a:rPr lang="en-US" sz="1400" dirty="0" err="1">
                <a:latin typeface="+mn-lt"/>
              </a:rPr>
              <a:t>symlinks</a:t>
            </a:r>
            <a:r>
              <a:rPr lang="en-US" sz="1400" dirty="0">
                <a:latin typeface="+mn-lt"/>
              </a:rPr>
              <a:t>, and other non-directories -- </a:t>
            </a:r>
            <a:r>
              <a:rPr lang="en-US" sz="1400" u="sng" dirty="0">
                <a:latin typeface="+mn-lt"/>
              </a:rPr>
              <a:t>never</a:t>
            </a:r>
            <a:r>
              <a:rPr lang="en-US" sz="1400" dirty="0">
                <a:latin typeface="+mn-lt"/>
              </a:rPr>
              <a:t> directories</a:t>
            </a:r>
          </a:p>
          <a:p>
            <a:pPr lvl="1">
              <a:spcBef>
                <a:spcPts val="0"/>
              </a:spcBef>
              <a:buClr>
                <a:srgbClr val="000000"/>
              </a:buClr>
            </a:pPr>
            <a:r>
              <a:rPr lang="en-US" sz="1400" dirty="0"/>
              <a:t>works with </a:t>
            </a:r>
            <a:r>
              <a:rPr lang="mr-IN" sz="1400" dirty="0"/>
              <a:t>–</a:t>
            </a:r>
            <a:r>
              <a:rPr lang="en-US" sz="1400" dirty="0" err="1"/>
              <a:t>dryrun</a:t>
            </a:r>
            <a:r>
              <a:rPr lang="en-US" sz="1400" dirty="0"/>
              <a:t> to suppress any live changes</a:t>
            </a:r>
          </a:p>
          <a:p>
            <a:pPr lvl="1">
              <a:spcBef>
                <a:spcPts val="0"/>
              </a:spcBef>
              <a:buClr>
                <a:srgbClr val="000000"/>
              </a:buClr>
            </a:pPr>
            <a:r>
              <a:rPr lang="en-US" sz="1400" dirty="0"/>
              <a:t>a count of files removed will be shown in the </a:t>
            </a:r>
            <a:r>
              <a:rPr lang="en-US" sz="1400" dirty="0" err="1"/>
              <a:t>pwalk.log</a:t>
            </a:r>
            <a:r>
              <a:rPr lang="en-US" sz="1400" dirty="0"/>
              <a:t> file</a:t>
            </a:r>
          </a:p>
          <a:p>
            <a:pPr lvl="1">
              <a:spcBef>
                <a:spcPts val="0"/>
              </a:spcBef>
              <a:buClr>
                <a:srgbClr val="000000"/>
              </a:buClr>
            </a:pPr>
            <a:r>
              <a:rPr lang="en-US" sz="1400" b="1" dirty="0">
                <a:solidFill>
                  <a:srgbClr val="FF0000"/>
                </a:solidFill>
              </a:rPr>
              <a:t>WARNING</a:t>
            </a:r>
            <a:r>
              <a:rPr lang="en-US" sz="1400" dirty="0"/>
              <a:t>: Without ‘-select’, </a:t>
            </a:r>
            <a:r>
              <a:rPr lang="en-US" sz="1400" u="sng" dirty="0"/>
              <a:t>all files in the </a:t>
            </a:r>
            <a:r>
              <a:rPr lang="en-US" sz="1400" u="sng" dirty="0" err="1"/>
              <a:t>treewalk</a:t>
            </a:r>
            <a:r>
              <a:rPr lang="en-US" sz="1400" u="sng" dirty="0"/>
              <a:t> will be deleted</a:t>
            </a:r>
            <a:r>
              <a:rPr lang="en-US" sz="1400" dirty="0"/>
              <a:t>!</a:t>
            </a:r>
            <a:endParaRPr lang="en-US" sz="1400" dirty="0">
              <a:latin typeface="+mn-lt"/>
            </a:endParaRPr>
          </a:p>
          <a:p>
            <a:pPr>
              <a:spcBef>
                <a:spcPts val="0"/>
              </a:spcBef>
              <a:buClr>
                <a:srgbClr val="000000"/>
              </a:buClr>
            </a:pPr>
            <a:r>
              <a:rPr lang="en-US" sz="1800" dirty="0"/>
              <a:t>OUTPUTS: worker&lt;</a:t>
            </a:r>
            <a:r>
              <a:rPr lang="en-US" sz="1800" dirty="0" err="1"/>
              <a:t>nnn</a:t>
            </a:r>
            <a:r>
              <a:rPr lang="en-US" sz="1800" dirty="0"/>
              <a:t>&gt;.</a:t>
            </a:r>
            <a:r>
              <a:rPr lang="en-US" sz="1800" b="1" dirty="0" err="1"/>
              <a:t>sh</a:t>
            </a:r>
            <a:r>
              <a:rPr lang="en-US" sz="1800" dirty="0"/>
              <a:t>[.</a:t>
            </a:r>
            <a:r>
              <a:rPr lang="en-US" sz="1800" dirty="0" err="1"/>
              <a:t>gz</a:t>
            </a:r>
            <a:r>
              <a:rPr lang="en-US" sz="1800" dirty="0"/>
              <a:t>] files, which have three columns;</a:t>
            </a:r>
          </a:p>
          <a:p>
            <a:pPr lvl="1">
              <a:spcBef>
                <a:spcPts val="0"/>
              </a:spcBef>
              <a:buClr>
                <a:srgbClr val="000000"/>
              </a:buClr>
            </a:pPr>
            <a:r>
              <a:rPr lang="en-US" sz="1400" dirty="0"/>
              <a:t>Column 1: ‘@’ to show directory in which files are deleted, or &lt;N&gt; to show error code from trying to remove the file (or ‘#’ in –</a:t>
            </a:r>
            <a:r>
              <a:rPr lang="en-US" sz="1400" dirty="0" err="1"/>
              <a:t>dryrun</a:t>
            </a:r>
            <a:r>
              <a:rPr lang="en-US" sz="1400" dirty="0"/>
              <a:t> mode)</a:t>
            </a:r>
          </a:p>
          <a:p>
            <a:pPr lvl="1">
              <a:spcBef>
                <a:spcPts val="0"/>
              </a:spcBef>
              <a:buClr>
                <a:srgbClr val="000000"/>
              </a:buClr>
            </a:pPr>
            <a:r>
              <a:rPr lang="en-US" sz="1400" dirty="0"/>
              <a:t>Column 2: ‘cd’ for directories, or ‘rm’ for files selected to be removed</a:t>
            </a:r>
          </a:p>
          <a:p>
            <a:pPr lvl="1">
              <a:spcBef>
                <a:spcPts val="0"/>
              </a:spcBef>
              <a:buClr>
                <a:srgbClr val="000000"/>
              </a:buClr>
            </a:pPr>
            <a:r>
              <a:rPr lang="en-US" sz="1400" dirty="0"/>
              <a:t>Column 3: filename, enclosed in double-quotes</a:t>
            </a:r>
          </a:p>
          <a:p>
            <a:pPr lvl="1">
              <a:spcBef>
                <a:spcPts val="0"/>
              </a:spcBef>
              <a:buClr>
                <a:srgbClr val="000000"/>
              </a:buClr>
            </a:pPr>
            <a:r>
              <a:rPr lang="en-US" sz="1400" b="1" dirty="0"/>
              <a:t>NOTE</a:t>
            </a:r>
            <a:r>
              <a:rPr lang="en-US" sz="1400" dirty="0"/>
              <a:t>: These .</a:t>
            </a:r>
            <a:r>
              <a:rPr lang="en-US" sz="1400" dirty="0" err="1"/>
              <a:t>sh</a:t>
            </a:r>
            <a:r>
              <a:rPr lang="en-US" sz="1400" dirty="0"/>
              <a:t> outputs are just a record of what </a:t>
            </a:r>
            <a:r>
              <a:rPr lang="en-US" sz="1400" dirty="0" err="1"/>
              <a:t>pwalk</a:t>
            </a:r>
            <a:r>
              <a:rPr lang="en-US" sz="1400" dirty="0"/>
              <a:t> </a:t>
            </a:r>
            <a:r>
              <a:rPr lang="en-US" sz="1400" u="sng" dirty="0"/>
              <a:t>did</a:t>
            </a:r>
            <a:r>
              <a:rPr lang="en-US" sz="1400" dirty="0"/>
              <a:t>; they are </a:t>
            </a:r>
            <a:r>
              <a:rPr lang="en-US" sz="1400" u="sng" dirty="0"/>
              <a:t>not</a:t>
            </a:r>
            <a:r>
              <a:rPr lang="en-US" sz="1400" dirty="0"/>
              <a:t> directly executable!</a:t>
            </a:r>
          </a:p>
          <a:p>
            <a:pPr>
              <a:spcBef>
                <a:spcPts val="0"/>
              </a:spcBef>
              <a:buClr>
                <a:srgbClr val="000000"/>
              </a:buClr>
            </a:pPr>
            <a:r>
              <a:rPr lang="en-US" sz="1800" b="1" dirty="0">
                <a:solidFill>
                  <a:srgbClr val="FF0000"/>
                </a:solidFill>
              </a:rPr>
              <a:t>WARNING</a:t>
            </a:r>
            <a:r>
              <a:rPr lang="en-US" sz="1800" dirty="0"/>
              <a:t>: Make sure that </a:t>
            </a:r>
            <a:r>
              <a:rPr lang="en-US" sz="1800" dirty="0" err="1"/>
              <a:t>pwalk’s</a:t>
            </a:r>
            <a:r>
              <a:rPr lang="en-US" sz="1800" dirty="0"/>
              <a:t> output files do not get deleted!</a:t>
            </a:r>
          </a:p>
          <a:p>
            <a:pPr lvl="1">
              <a:spcBef>
                <a:spcPts val="0"/>
              </a:spcBef>
              <a:buClr>
                <a:srgbClr val="000000"/>
              </a:buClr>
            </a:pPr>
            <a:r>
              <a:rPr lang="en-US" sz="1400" dirty="0"/>
              <a:t> Use of the </a:t>
            </a:r>
            <a:r>
              <a:rPr lang="mr-IN" sz="1400" dirty="0"/>
              <a:t>–</a:t>
            </a:r>
            <a:r>
              <a:rPr lang="en-US" sz="1400" dirty="0"/>
              <a:t>output=&lt;directory&gt; option is highly-recommended with </a:t>
            </a:r>
            <a:r>
              <a:rPr lang="mr-IN" sz="1400" dirty="0"/>
              <a:t>–</a:t>
            </a:r>
            <a:r>
              <a:rPr lang="en-US" sz="1400" dirty="0"/>
              <a:t>rm to place the outputs out of harm’s way!</a:t>
            </a:r>
          </a:p>
          <a:p>
            <a:pPr lvl="1">
              <a:spcBef>
                <a:spcPts val="0"/>
              </a:spcBef>
              <a:buClr>
                <a:srgbClr val="000000"/>
              </a:buClr>
            </a:pPr>
            <a:endParaRPr lang="en-US" sz="1400" dirty="0"/>
          </a:p>
          <a:p>
            <a:pPr lvl="1">
              <a:spcBef>
                <a:spcPts val="0"/>
              </a:spcBef>
              <a:buClr>
                <a:srgbClr val="000000"/>
              </a:buClr>
            </a:pPr>
            <a:endParaRPr lang="en-US" sz="1400" dirty="0">
              <a:latin typeface="+mn-lt"/>
            </a:endParaRPr>
          </a:p>
        </p:txBody>
      </p:sp>
      <p:pic>
        <p:nvPicPr>
          <p:cNvPr id="5" name="Picture 4"/>
          <p:cNvPicPr>
            <a:picLocks noChangeAspect="1"/>
          </p:cNvPicPr>
          <p:nvPr/>
        </p:nvPicPr>
        <p:blipFill>
          <a:blip r:embed="rId3"/>
          <a:stretch>
            <a:fillRect/>
          </a:stretch>
        </p:blipFill>
        <p:spPr>
          <a:xfrm>
            <a:off x="8040195" y="223119"/>
            <a:ext cx="754126" cy="746584"/>
          </a:xfrm>
          <a:prstGeom prst="rect">
            <a:avLst/>
          </a:prstGeom>
        </p:spPr>
      </p:pic>
    </p:spTree>
    <p:extLst>
      <p:ext uri="{BB962C8B-B14F-4D97-AF65-F5344CB8AC3E}">
        <p14:creationId xmlns:p14="http://schemas.microsoft.com/office/powerpoint/2010/main" val="237735959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p:txBody>
          <a:bodyPr anchor="ctr" anchorCtr="0"/>
          <a:lstStyle/>
          <a:p>
            <a:r>
              <a:rPr lang="en-US" dirty="0"/>
              <a:t>-</a:t>
            </a:r>
            <a:r>
              <a:rPr lang="en-US" dirty="0" err="1"/>
              <a:t>cmp</a:t>
            </a:r>
            <a:r>
              <a:rPr lang="en-US" dirty="0"/>
              <a:t>[=&lt;options&gt;] primary mode      (1/3)</a:t>
            </a:r>
          </a:p>
        </p:txBody>
      </p:sp>
      <p:sp>
        <p:nvSpPr>
          <p:cNvPr id="3" name="Content Placeholder 2"/>
          <p:cNvSpPr>
            <a:spLocks noGrp="1"/>
          </p:cNvSpPr>
          <p:nvPr>
            <p:ph sz="quarter" idx="10"/>
          </p:nvPr>
        </p:nvSpPr>
        <p:spPr/>
        <p:txBody>
          <a:bodyPr>
            <a:normAutofit fontScale="92500" lnSpcReduction="10000"/>
          </a:bodyPr>
          <a:lstStyle/>
          <a:p>
            <a:pPr>
              <a:buClrTx/>
            </a:pPr>
            <a:r>
              <a:rPr lang="en-US" dirty="0" err="1"/>
              <a:t>pwalk</a:t>
            </a:r>
            <a:r>
              <a:rPr lang="en-US" dirty="0"/>
              <a:t> –</a:t>
            </a:r>
            <a:r>
              <a:rPr lang="en-US" dirty="0" err="1"/>
              <a:t>cmp</a:t>
            </a:r>
            <a:r>
              <a:rPr lang="en-US" dirty="0"/>
              <a:t>[=&lt;options&gt;] - performs a one-way comparison between two presumably-similar file hierarchies; a SOURCE tree and a TARGET tree</a:t>
            </a:r>
          </a:p>
          <a:p>
            <a:pPr lvl="1">
              <a:buClrTx/>
            </a:pPr>
            <a:r>
              <a:rPr lang="en-US" dirty="0"/>
              <a:t>For each file and directory in SOURCE tree, the status of the corresponding file or directory in the TARGET is reported according to the comparison criteria conveyed by the given &lt;options&gt; </a:t>
            </a:r>
          </a:p>
          <a:p>
            <a:pPr lvl="1">
              <a:buClrTx/>
            </a:pPr>
            <a:r>
              <a:rPr lang="en-US" dirty="0"/>
              <a:t>At a minimum, </a:t>
            </a:r>
            <a:r>
              <a:rPr lang="en-US" dirty="0" err="1"/>
              <a:t>pwalk</a:t>
            </a:r>
            <a:r>
              <a:rPr lang="en-US" dirty="0"/>
              <a:t> will always report if the TARGET file or directory </a:t>
            </a:r>
            <a:r>
              <a:rPr lang="en-US" u="sng" dirty="0"/>
              <a:t>does not exist</a:t>
            </a:r>
            <a:r>
              <a:rPr lang="en-US" dirty="0"/>
              <a:t> or </a:t>
            </a:r>
            <a:r>
              <a:rPr lang="en-US" u="sng" dirty="0"/>
              <a:t>does not have the same type</a:t>
            </a:r>
            <a:r>
              <a:rPr lang="en-US" dirty="0"/>
              <a:t> as the SOURCE file or directory, but &lt;options&gt; can be given to expand the comparison to include owner, group, file size, and other factors as shown on the next slide</a:t>
            </a:r>
          </a:p>
          <a:p>
            <a:pPr lvl="1">
              <a:buClrTx/>
            </a:pPr>
            <a:r>
              <a:rPr lang="en-US" dirty="0"/>
              <a:t>NOTE: The ‘one-way’ nature of the </a:t>
            </a:r>
            <a:r>
              <a:rPr lang="mr-IN" dirty="0"/>
              <a:t>–</a:t>
            </a:r>
            <a:r>
              <a:rPr lang="en-US" dirty="0" err="1"/>
              <a:t>cmp</a:t>
            </a:r>
            <a:r>
              <a:rPr lang="en-US" dirty="0"/>
              <a:t> analysis means that TARGET files which are not present in the SOURCE hierarchy will </a:t>
            </a:r>
            <a:r>
              <a:rPr lang="en-US" i="1" u="sng" dirty="0"/>
              <a:t>not</a:t>
            </a:r>
            <a:r>
              <a:rPr lang="en-US" dirty="0"/>
              <a:t> be reported!</a:t>
            </a:r>
          </a:p>
          <a:p>
            <a:pPr>
              <a:buClrTx/>
            </a:pPr>
            <a:r>
              <a:rPr lang="en-US" dirty="0"/>
              <a:t>OUTPUTS: worker&lt;</a:t>
            </a:r>
            <a:r>
              <a:rPr lang="en-US" dirty="0" err="1"/>
              <a:t>nnn</a:t>
            </a:r>
            <a:r>
              <a:rPr lang="en-US" dirty="0"/>
              <a:t>&gt;.</a:t>
            </a:r>
            <a:r>
              <a:rPr lang="en-US" b="1" dirty="0" err="1"/>
              <a:t>cmp</a:t>
            </a:r>
            <a:r>
              <a:rPr lang="en-US" dirty="0"/>
              <a:t>[.</a:t>
            </a:r>
            <a:r>
              <a:rPr lang="en-US" dirty="0" err="1"/>
              <a:t>gz</a:t>
            </a:r>
            <a:r>
              <a:rPr lang="en-US" dirty="0"/>
              <a:t>] files, with three columns of content as follows;</a:t>
            </a:r>
          </a:p>
          <a:p>
            <a:pPr lvl="1">
              <a:buClrTx/>
            </a:pPr>
            <a:r>
              <a:rPr lang="en-US" dirty="0"/>
              <a:t>Column 1: ‘@’ for directory being scanned, ‘d’ for directory found during scan, ‘-’ for ordinary file, ‘s’ for </a:t>
            </a:r>
            <a:r>
              <a:rPr lang="en-US" dirty="0" err="1"/>
              <a:t>symlink</a:t>
            </a:r>
            <a:r>
              <a:rPr lang="en-US" dirty="0"/>
              <a:t>, ‘p’ for pipe, ‘c’ for character special, ‘b’ for block special, ‘?’ for other type</a:t>
            </a:r>
          </a:p>
          <a:p>
            <a:pPr lvl="1">
              <a:buClrTx/>
            </a:pPr>
            <a:r>
              <a:rPr lang="en-US" dirty="0"/>
              <a:t>Column 2: a character string expressing all of the detected differences between the SOURCE and TARGET, per the letter codes shown on the next slide</a:t>
            </a:r>
          </a:p>
          <a:p>
            <a:pPr lvl="1">
              <a:buClrTx/>
            </a:pPr>
            <a:r>
              <a:rPr lang="en-US" dirty="0"/>
              <a:t>Column 3: the directory or filename entry that was compared</a:t>
            </a:r>
          </a:p>
        </p:txBody>
      </p:sp>
    </p:spTree>
    <p:extLst>
      <p:ext uri="{BB962C8B-B14F-4D97-AF65-F5344CB8AC3E}">
        <p14:creationId xmlns:p14="http://schemas.microsoft.com/office/powerpoint/2010/main" val="115450729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dirty="0"/>
              <a:t>-</a:t>
            </a:r>
            <a:r>
              <a:rPr lang="en-US" dirty="0" err="1"/>
              <a:t>cmp</a:t>
            </a:r>
            <a:r>
              <a:rPr lang="en-US" dirty="0"/>
              <a:t>[=&lt;options&gt;] primary mode      (2/3)</a:t>
            </a:r>
            <a:endParaRPr lang="en-US" dirty="0">
              <a:solidFill>
                <a:srgbClr val="007DB8"/>
              </a:solidFill>
            </a:endParaRPr>
          </a:p>
        </p:txBody>
      </p:sp>
      <p:pic>
        <p:nvPicPr>
          <p:cNvPr id="11" name="Picture 10"/>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131919" y="200429"/>
            <a:ext cx="899351" cy="1025368"/>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3528480435"/>
              </p:ext>
            </p:extLst>
          </p:nvPr>
        </p:nvGraphicFramePr>
        <p:xfrm>
          <a:off x="444500" y="874713"/>
          <a:ext cx="7724775" cy="3919537"/>
        </p:xfrm>
        <a:graphic>
          <a:graphicData uri="http://schemas.openxmlformats.org/presentationml/2006/ole">
            <mc:AlternateContent xmlns:mc="http://schemas.openxmlformats.org/markup-compatibility/2006">
              <mc:Choice xmlns:v="urn:schemas-microsoft-com:vml" Requires="v">
                <p:oleObj spid="_x0000_s2251" name="Worksheet" r:id="rId5" imgW="11417300" imgH="5791200" progId="Excel.Sheet.12">
                  <p:embed/>
                </p:oleObj>
              </mc:Choice>
              <mc:Fallback>
                <p:oleObj name="Worksheet" r:id="rId5" imgW="11417300" imgH="5791200" progId="Excel.Sheet.12">
                  <p:embed/>
                  <p:pic>
                    <p:nvPicPr>
                      <p:cNvPr id="0" name=""/>
                      <p:cNvPicPr/>
                      <p:nvPr/>
                    </p:nvPicPr>
                    <p:blipFill>
                      <a:blip r:embed="rId6"/>
                      <a:stretch>
                        <a:fillRect/>
                      </a:stretch>
                    </p:blipFill>
                    <p:spPr>
                      <a:xfrm>
                        <a:off x="444500" y="874713"/>
                        <a:ext cx="7724775" cy="3919537"/>
                      </a:xfrm>
                      <a:prstGeom prst="rect">
                        <a:avLst/>
                      </a:prstGeom>
                    </p:spPr>
                  </p:pic>
                </p:oleObj>
              </mc:Fallback>
            </mc:AlternateContent>
          </a:graphicData>
        </a:graphic>
      </p:graphicFrame>
    </p:spTree>
    <p:extLst>
      <p:ext uri="{BB962C8B-B14F-4D97-AF65-F5344CB8AC3E}">
        <p14:creationId xmlns:p14="http://schemas.microsoft.com/office/powerpoint/2010/main" val="371328602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p:txBody>
          <a:bodyPr anchor="ctr" anchorCtr="0"/>
          <a:lstStyle/>
          <a:p>
            <a:pPr>
              <a:lnSpc>
                <a:spcPts val="2700"/>
              </a:lnSpc>
            </a:pPr>
            <a:r>
              <a:rPr lang="en-US" dirty="0"/>
              <a:t>-</a:t>
            </a:r>
            <a:r>
              <a:rPr lang="en-US" dirty="0" err="1"/>
              <a:t>cmp</a:t>
            </a:r>
            <a:r>
              <a:rPr lang="en-US" dirty="0"/>
              <a:t>[=&lt;options&gt;] primary mode      (3/3)</a:t>
            </a:r>
            <a:endParaRPr lang="en-US" dirty="0">
              <a:solidFill>
                <a:srgbClr val="007DB8"/>
              </a:solidFill>
            </a:endParaRPr>
          </a:p>
        </p:txBody>
      </p:sp>
      <p:sp>
        <p:nvSpPr>
          <p:cNvPr id="5" name="Content Placeholder 4"/>
          <p:cNvSpPr>
            <a:spLocks noGrp="1"/>
          </p:cNvSpPr>
          <p:nvPr>
            <p:ph sz="quarter" idx="10"/>
          </p:nvPr>
        </p:nvSpPr>
        <p:spPr/>
        <p:txBody>
          <a:bodyPr>
            <a:normAutofit/>
          </a:bodyPr>
          <a:lstStyle/>
          <a:p>
            <a:pPr marL="0" indent="0">
              <a:buClrTx/>
              <a:buNone/>
            </a:pPr>
            <a:r>
              <a:rPr lang="en-US" sz="1800" dirty="0"/>
              <a:t>Examples ...</a:t>
            </a:r>
          </a:p>
          <a:p>
            <a:pPr>
              <a:buClrTx/>
            </a:pPr>
            <a:r>
              <a:rPr lang="en-US" sz="1800" dirty="0" err="1"/>
              <a:t>pwalk</a:t>
            </a:r>
            <a:r>
              <a:rPr lang="en-US" sz="1800" dirty="0"/>
              <a:t> </a:t>
            </a:r>
            <a:r>
              <a:rPr lang="mr-IN" sz="1800" dirty="0"/>
              <a:t>–</a:t>
            </a:r>
            <a:r>
              <a:rPr lang="en-US" sz="1800" dirty="0" err="1"/>
              <a:t>cmp</a:t>
            </a:r>
            <a:r>
              <a:rPr lang="en-US" sz="1800" dirty="0"/>
              <a:t> </a:t>
            </a:r>
            <a:r>
              <a:rPr lang="mr-IN" sz="1800" dirty="0"/>
              <a:t>…</a:t>
            </a:r>
            <a:endParaRPr lang="en-US" sz="1800" dirty="0"/>
          </a:p>
          <a:p>
            <a:pPr lvl="1">
              <a:buClrTx/>
            </a:pPr>
            <a:r>
              <a:rPr lang="en-US" sz="1600" dirty="0"/>
              <a:t>Reports differences in existence (E) and file type (T).</a:t>
            </a:r>
          </a:p>
          <a:p>
            <a:pPr>
              <a:buClrTx/>
            </a:pPr>
            <a:r>
              <a:rPr lang="en-US" sz="1800" dirty="0" err="1"/>
              <a:t>pwalk</a:t>
            </a:r>
            <a:r>
              <a:rPr lang="en-US" sz="1800" dirty="0"/>
              <a:t> -</a:t>
            </a:r>
            <a:r>
              <a:rPr lang="en-US" sz="1800" dirty="0" err="1"/>
              <a:t>cmp</a:t>
            </a:r>
            <a:r>
              <a:rPr lang="en-US" sz="1800" dirty="0"/>
              <a:t>=</a:t>
            </a:r>
            <a:r>
              <a:rPr lang="en-US" sz="1800" dirty="0" err="1"/>
              <a:t>size,mtime</a:t>
            </a:r>
            <a:r>
              <a:rPr lang="en-US" sz="1800" dirty="0"/>
              <a:t> </a:t>
            </a:r>
            <a:r>
              <a:rPr lang="mr-IN" sz="1800" dirty="0"/>
              <a:t>…</a:t>
            </a:r>
            <a:endParaRPr lang="en-US" sz="1800" dirty="0"/>
          </a:p>
          <a:p>
            <a:pPr lvl="1">
              <a:buClrTx/>
            </a:pPr>
            <a:r>
              <a:rPr lang="en-US" sz="1600" dirty="0"/>
              <a:t>Reports differences in existence (E), file type (T), file size (s), and file </a:t>
            </a:r>
            <a:r>
              <a:rPr lang="en-US" sz="1600" dirty="0" err="1"/>
              <a:t>mtime</a:t>
            </a:r>
            <a:r>
              <a:rPr lang="en-US" sz="1600" dirty="0"/>
              <a:t> (m).</a:t>
            </a:r>
          </a:p>
          <a:p>
            <a:pPr>
              <a:buClrTx/>
            </a:pPr>
            <a:r>
              <a:rPr lang="en-US" sz="1800" dirty="0" err="1"/>
              <a:t>pwalk</a:t>
            </a:r>
            <a:r>
              <a:rPr lang="en-US" sz="1800" dirty="0"/>
              <a:t> -</a:t>
            </a:r>
            <a:r>
              <a:rPr lang="en-US" sz="1800" dirty="0" err="1"/>
              <a:t>cmp</a:t>
            </a:r>
            <a:r>
              <a:rPr lang="en-US" sz="1800" dirty="0"/>
              <a:t>=</a:t>
            </a:r>
            <a:r>
              <a:rPr lang="en-US" sz="1800" dirty="0" err="1"/>
              <a:t>size,content</a:t>
            </a:r>
            <a:r>
              <a:rPr lang="en-US" sz="1800" dirty="0"/>
              <a:t> </a:t>
            </a:r>
            <a:r>
              <a:rPr lang="mr-IN" sz="1800" dirty="0"/>
              <a:t>…</a:t>
            </a:r>
            <a:endParaRPr lang="en-US" sz="1800" dirty="0"/>
          </a:p>
          <a:p>
            <a:pPr lvl="1">
              <a:buClrTx/>
            </a:pPr>
            <a:r>
              <a:rPr lang="en-US" sz="1600" dirty="0"/>
              <a:t>Reports differences in existence (E), file type (T), file size (s), and contents (C). Contents will be shown to differ whenever SOURCE and TARGET files differ in size, but when the files have the same size, an exhaustive </a:t>
            </a:r>
            <a:r>
              <a:rPr lang="en-US" sz="1600" dirty="0" err="1"/>
              <a:t>bytewise</a:t>
            </a:r>
            <a:r>
              <a:rPr lang="en-US" sz="1600" dirty="0"/>
              <a:t> comparison of the files will be performed (which is very bandwidth- and runtime-expensive).</a:t>
            </a:r>
          </a:p>
        </p:txBody>
      </p:sp>
    </p:spTree>
    <p:extLst>
      <p:ext uri="{BB962C8B-B14F-4D97-AF65-F5344CB8AC3E}">
        <p14:creationId xmlns:p14="http://schemas.microsoft.com/office/powerpoint/2010/main" val="228160167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+tally secondary mode</a:t>
            </a:r>
          </a:p>
        </p:txBody>
      </p:sp>
      <p:sp>
        <p:nvSpPr>
          <p:cNvPr id="8" name="Content Placeholder 7"/>
          <p:cNvSpPr>
            <a:spLocks noGrp="1"/>
          </p:cNvSpPr>
          <p:nvPr>
            <p:ph sz="quarter" idx="10"/>
          </p:nvPr>
        </p:nvSpPr>
        <p:spPr>
          <a:xfrm>
            <a:off x="366714" y="1128792"/>
            <a:ext cx="8426696" cy="3386058"/>
          </a:xfrm>
        </p:spPr>
        <p:txBody>
          <a:bodyPr>
            <a:normAutofit/>
          </a:bodyPr>
          <a:lstStyle/>
          <a:p>
            <a:pPr>
              <a:spcBef>
                <a:spcPts val="0"/>
              </a:spcBef>
              <a:buClr>
                <a:srgbClr val="000000"/>
              </a:buClr>
            </a:pPr>
            <a:r>
              <a:rPr lang="en-US" sz="1600" dirty="0" err="1">
                <a:latin typeface="+mn-lt"/>
              </a:rPr>
              <a:t>pwalk</a:t>
            </a:r>
            <a:r>
              <a:rPr lang="en-US" sz="1600" dirty="0">
                <a:latin typeface="+mn-lt"/>
              </a:rPr>
              <a:t> ... +tally ... - creates a cross-sectional summary report of file counts and space usage by file size</a:t>
            </a:r>
          </a:p>
          <a:p>
            <a:pPr lvl="1">
              <a:spcBef>
                <a:spcPts val="0"/>
              </a:spcBef>
              <a:buClr>
                <a:srgbClr val="000000"/>
              </a:buClr>
            </a:pPr>
            <a:r>
              <a:rPr lang="en-US" sz="1200" dirty="0"/>
              <a:t>This logic is currently hard-coded, but can be easily modified to use different “Bucket” thresholds. It should be externally parameterized version in a later version, ideally by using a [tally] section in the parameter file.</a:t>
            </a:r>
            <a:endParaRPr lang="en-US" sz="1200" dirty="0">
              <a:latin typeface="+mn-lt"/>
            </a:endParaRPr>
          </a:p>
          <a:p>
            <a:pPr>
              <a:spcBef>
                <a:spcPts val="0"/>
              </a:spcBef>
              <a:buClr>
                <a:srgbClr val="000000"/>
              </a:buClr>
            </a:pPr>
            <a:r>
              <a:rPr lang="en-US" sz="1600" dirty="0">
                <a:latin typeface="+mn-lt"/>
              </a:rPr>
              <a:t>OUTPUTS: a single </a:t>
            </a:r>
            <a:r>
              <a:rPr lang="en-US" sz="1600" dirty="0" err="1">
                <a:latin typeface="+mn-lt"/>
              </a:rPr>
              <a:t>pwalk_tally.csv</a:t>
            </a:r>
            <a:r>
              <a:rPr lang="en-US" sz="1600" dirty="0">
                <a:latin typeface="+mn-lt"/>
              </a:rPr>
              <a:t> file with these columns;</a:t>
            </a:r>
          </a:p>
          <a:p>
            <a:pPr marL="798512" lvl="1" indent="-457200">
              <a:spcBef>
                <a:spcPts val="0"/>
              </a:spcBef>
              <a:buClr>
                <a:srgbClr val="000000"/>
              </a:buClr>
              <a:buFont typeface="+mj-lt"/>
              <a:buAutoNum type="arabicPeriod"/>
            </a:pPr>
            <a:r>
              <a:rPr lang="en-US" sz="1400" dirty="0">
                <a:latin typeface="+mn-lt"/>
              </a:rPr>
              <a:t>“Tag” </a:t>
            </a:r>
            <a:r>
              <a:rPr lang="mr-IN" sz="1400" dirty="0">
                <a:latin typeface="+mn-lt"/>
              </a:rPr>
              <a:t>–</a:t>
            </a:r>
            <a:r>
              <a:rPr lang="en-US" sz="1400" dirty="0">
                <a:latin typeface="+mn-lt"/>
              </a:rPr>
              <a:t> default is ‘</a:t>
            </a:r>
            <a:r>
              <a:rPr lang="en-US" sz="1400" dirty="0" err="1">
                <a:latin typeface="+mn-lt"/>
              </a:rPr>
              <a:t>pwalk</a:t>
            </a:r>
            <a:r>
              <a:rPr lang="en-US" sz="1400" dirty="0">
                <a:latin typeface="+mn-lt"/>
              </a:rPr>
              <a:t>’, settable with optional &lt;tag&gt; using </a:t>
            </a:r>
            <a:r>
              <a:rPr lang="en-US" sz="1400" dirty="0"/>
              <a:t>+tally[</a:t>
            </a:r>
            <a:r>
              <a:rPr lang="en-US" sz="1400" dirty="0">
                <a:latin typeface="+mn-lt"/>
              </a:rPr>
              <a:t>=&lt;tag&gt;]</a:t>
            </a:r>
          </a:p>
          <a:p>
            <a:pPr marL="798512" lvl="1" indent="-457200">
              <a:spcBef>
                <a:spcPts val="0"/>
              </a:spcBef>
              <a:buClr>
                <a:srgbClr val="000000"/>
              </a:buClr>
              <a:buFont typeface="+mj-lt"/>
              <a:buAutoNum type="arabicPeriod"/>
            </a:pPr>
            <a:r>
              <a:rPr lang="en-US" sz="1400" dirty="0">
                <a:latin typeface="+mn-lt"/>
              </a:rPr>
              <a:t>“Bucket” </a:t>
            </a:r>
            <a:r>
              <a:rPr lang="mr-IN" sz="1400" dirty="0">
                <a:latin typeface="+mn-lt"/>
              </a:rPr>
              <a:t>–</a:t>
            </a:r>
            <a:r>
              <a:rPr lang="en-US" sz="1400" dirty="0">
                <a:latin typeface="+mn-lt"/>
              </a:rPr>
              <a:t> file size threshold</a:t>
            </a:r>
          </a:p>
          <a:p>
            <a:pPr marL="798512" lvl="1" indent="-457200">
              <a:spcBef>
                <a:spcPts val="0"/>
              </a:spcBef>
              <a:buClr>
                <a:srgbClr val="000000"/>
              </a:buClr>
              <a:buFont typeface="+mj-lt"/>
              <a:buAutoNum type="arabicPeriod"/>
            </a:pPr>
            <a:r>
              <a:rPr lang="en-US" sz="1400" dirty="0">
                <a:latin typeface="+mn-lt"/>
              </a:rPr>
              <a:t>“Files” </a:t>
            </a:r>
            <a:r>
              <a:rPr lang="mr-IN" sz="1400" dirty="0">
                <a:latin typeface="+mn-lt"/>
              </a:rPr>
              <a:t>–</a:t>
            </a:r>
            <a:r>
              <a:rPr lang="en-US" sz="1400" dirty="0">
                <a:latin typeface="+mn-lt"/>
              </a:rPr>
              <a:t>  file count</a:t>
            </a:r>
          </a:p>
          <a:p>
            <a:pPr marL="798512" lvl="1" indent="-457200">
              <a:spcBef>
                <a:spcPts val="0"/>
              </a:spcBef>
              <a:buClr>
                <a:srgbClr val="000000"/>
              </a:buClr>
              <a:buFont typeface="+mj-lt"/>
              <a:buAutoNum type="arabicPeriod"/>
            </a:pPr>
            <a:r>
              <a:rPr lang="en-US" sz="1400" dirty="0">
                <a:latin typeface="+mn-lt"/>
              </a:rPr>
              <a:t>“Files%” </a:t>
            </a:r>
            <a:r>
              <a:rPr lang="mr-IN" sz="1400" dirty="0">
                <a:latin typeface="+mn-lt"/>
              </a:rPr>
              <a:t>–</a:t>
            </a:r>
            <a:r>
              <a:rPr lang="en-US" sz="1400" dirty="0">
                <a:latin typeface="+mn-lt"/>
              </a:rPr>
              <a:t> </a:t>
            </a:r>
            <a:r>
              <a:rPr lang="mr-IN" sz="1400" dirty="0">
                <a:latin typeface="+mn-lt"/>
              </a:rPr>
              <a:t>…</a:t>
            </a:r>
            <a:r>
              <a:rPr lang="en-US" sz="1400" dirty="0">
                <a:latin typeface="+mn-lt"/>
              </a:rPr>
              <a:t> as percent of total file count</a:t>
            </a:r>
          </a:p>
          <a:p>
            <a:pPr marL="798512" lvl="1" indent="-457200">
              <a:spcBef>
                <a:spcPts val="0"/>
              </a:spcBef>
              <a:buClr>
                <a:srgbClr val="000000"/>
              </a:buClr>
              <a:buFont typeface="+mj-lt"/>
              <a:buAutoNum type="arabicPeriod"/>
            </a:pPr>
            <a:r>
              <a:rPr lang="en-US" sz="1400" dirty="0">
                <a:latin typeface="+mn-lt"/>
              </a:rPr>
              <a:t>“Size” </a:t>
            </a:r>
            <a:r>
              <a:rPr lang="mr-IN" sz="1400" dirty="0">
                <a:latin typeface="+mn-lt"/>
              </a:rPr>
              <a:t>–</a:t>
            </a:r>
            <a:r>
              <a:rPr lang="en-US" sz="1400" dirty="0">
                <a:latin typeface="+mn-lt"/>
              </a:rPr>
              <a:t> total nominal bytes</a:t>
            </a:r>
          </a:p>
          <a:p>
            <a:pPr marL="798512" lvl="1" indent="-457200">
              <a:spcBef>
                <a:spcPts val="0"/>
              </a:spcBef>
              <a:buClr>
                <a:srgbClr val="000000"/>
              </a:buClr>
              <a:buFont typeface="+mj-lt"/>
              <a:buAutoNum type="arabicPeriod"/>
            </a:pPr>
            <a:r>
              <a:rPr lang="en-US" sz="1400" dirty="0">
                <a:latin typeface="+mn-lt"/>
              </a:rPr>
              <a:t>“Size%” </a:t>
            </a:r>
            <a:r>
              <a:rPr lang="mr-IN" sz="1400" dirty="0">
                <a:latin typeface="+mn-lt"/>
              </a:rPr>
              <a:t>–</a:t>
            </a:r>
            <a:r>
              <a:rPr lang="en-US" sz="1400" dirty="0">
                <a:latin typeface="+mn-lt"/>
              </a:rPr>
              <a:t> </a:t>
            </a:r>
            <a:r>
              <a:rPr lang="mr-IN" sz="1400" dirty="0">
                <a:latin typeface="+mn-lt"/>
              </a:rPr>
              <a:t>…</a:t>
            </a:r>
            <a:r>
              <a:rPr lang="en-US" sz="1400" dirty="0">
                <a:latin typeface="+mn-lt"/>
              </a:rPr>
              <a:t> as percent of total file sizes</a:t>
            </a:r>
          </a:p>
          <a:p>
            <a:pPr marL="798512" lvl="1" indent="-457200">
              <a:spcBef>
                <a:spcPts val="0"/>
              </a:spcBef>
              <a:buClr>
                <a:srgbClr val="000000"/>
              </a:buClr>
              <a:buFont typeface="+mj-lt"/>
              <a:buAutoNum type="arabicPeriod"/>
            </a:pPr>
            <a:r>
              <a:rPr lang="en-US" sz="1400" dirty="0">
                <a:latin typeface="+mn-lt"/>
              </a:rPr>
              <a:t>“Space” </a:t>
            </a:r>
            <a:r>
              <a:rPr lang="mr-IN" sz="1400" dirty="0">
                <a:latin typeface="+mn-lt"/>
              </a:rPr>
              <a:t>–</a:t>
            </a:r>
            <a:r>
              <a:rPr lang="en-US" sz="1400" dirty="0">
                <a:latin typeface="+mn-lt"/>
              </a:rPr>
              <a:t> total allocated bytes </a:t>
            </a:r>
            <a:r>
              <a:rPr lang="mr-IN" sz="1400" dirty="0">
                <a:latin typeface="+mn-lt"/>
              </a:rPr>
              <a:t>–</a:t>
            </a:r>
            <a:r>
              <a:rPr lang="en-US" sz="1400" dirty="0">
                <a:latin typeface="+mn-lt"/>
              </a:rPr>
              <a:t> includes protection overhead</a:t>
            </a:r>
          </a:p>
          <a:p>
            <a:pPr marL="798512" lvl="1" indent="-457200">
              <a:spcBef>
                <a:spcPts val="0"/>
              </a:spcBef>
              <a:buClr>
                <a:srgbClr val="000000"/>
              </a:buClr>
              <a:buFont typeface="+mj-lt"/>
              <a:buAutoNum type="arabicPeriod"/>
            </a:pPr>
            <a:r>
              <a:rPr lang="en-US" sz="1400" dirty="0">
                <a:latin typeface="+mn-lt"/>
              </a:rPr>
              <a:t>“Space%” - </a:t>
            </a:r>
            <a:r>
              <a:rPr lang="mr-IN" sz="1400" dirty="0">
                <a:latin typeface="+mn-lt"/>
              </a:rPr>
              <a:t>…</a:t>
            </a:r>
            <a:r>
              <a:rPr lang="en-US" sz="1400" dirty="0">
                <a:latin typeface="+mn-lt"/>
              </a:rPr>
              <a:t> as percent of total space used</a:t>
            </a:r>
          </a:p>
          <a:p>
            <a:pPr>
              <a:spcBef>
                <a:spcPts val="0"/>
              </a:spcBef>
              <a:buClr>
                <a:srgbClr val="000000"/>
              </a:buClr>
            </a:pPr>
            <a:r>
              <a:rPr lang="en-US" sz="1600" dirty="0"/>
              <a:t>NOTE: No output will be generated unless </a:t>
            </a:r>
            <a:r>
              <a:rPr lang="en-US" sz="1600" dirty="0" err="1"/>
              <a:t>pwalk</a:t>
            </a:r>
            <a:r>
              <a:rPr lang="en-US" sz="1600" dirty="0"/>
              <a:t> runs to a successful completion!</a:t>
            </a:r>
            <a:endParaRPr lang="en-US" sz="1600" dirty="0">
              <a:latin typeface="+mn-lt"/>
            </a:endParaRPr>
          </a:p>
        </p:txBody>
      </p:sp>
      <p:pic>
        <p:nvPicPr>
          <p:cNvPr id="3" name="Picture 2"/>
          <p:cNvPicPr>
            <a:picLocks noChangeAspect="1"/>
          </p:cNvPicPr>
          <p:nvPr/>
        </p:nvPicPr>
        <p:blipFill>
          <a:blip r:embed="rId3"/>
          <a:stretch>
            <a:fillRect/>
          </a:stretch>
        </p:blipFill>
        <p:spPr>
          <a:xfrm>
            <a:off x="8143253" y="231699"/>
            <a:ext cx="653849" cy="784619"/>
          </a:xfrm>
          <a:prstGeom prst="rect">
            <a:avLst/>
          </a:prstGeom>
        </p:spPr>
      </p:pic>
    </p:spTree>
    <p:extLst>
      <p:ext uri="{BB962C8B-B14F-4D97-AF65-F5344CB8AC3E}">
        <p14:creationId xmlns:p14="http://schemas.microsoft.com/office/powerpoint/2010/main" val="285876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a:t>
            </a:r>
            <a:r>
              <a:rPr lang="en-US" sz="2800" dirty="0" err="1">
                <a:solidFill>
                  <a:srgbClr val="007DB8"/>
                </a:solidFill>
              </a:rPr>
              <a:t>denist</a:t>
            </a:r>
            <a:r>
              <a:rPr lang="en-US" sz="2800" dirty="0">
                <a:solidFill>
                  <a:srgbClr val="007DB8"/>
                </a:solidFill>
              </a:rPr>
              <a:t> secondary mode</a:t>
            </a:r>
          </a:p>
        </p:txBody>
      </p:sp>
      <p:sp>
        <p:nvSpPr>
          <p:cNvPr id="8" name="Content Placeholder 7"/>
          <p:cNvSpPr>
            <a:spLocks noGrp="1"/>
          </p:cNvSpPr>
          <p:nvPr>
            <p:ph sz="quarter" idx="10"/>
          </p:nvPr>
        </p:nvSpPr>
        <p:spPr>
          <a:xfrm>
            <a:off x="366714" y="1128792"/>
            <a:ext cx="8426696" cy="3386058"/>
          </a:xfrm>
        </p:spPr>
        <p:txBody>
          <a:bodyPr>
            <a:normAutofit/>
          </a:bodyPr>
          <a:lstStyle/>
          <a:p>
            <a:pPr>
              <a:spcBef>
                <a:spcPts val="0"/>
              </a:spcBef>
              <a:buClr>
                <a:srgbClr val="000000"/>
              </a:buClr>
            </a:pPr>
            <a:r>
              <a:rPr lang="en-US" sz="1600" dirty="0" err="1">
                <a:latin typeface="+mn-lt"/>
              </a:rPr>
              <a:t>pwalk</a:t>
            </a:r>
            <a:r>
              <a:rPr lang="en-US" sz="1600" dirty="0">
                <a:latin typeface="+mn-lt"/>
              </a:rPr>
              <a:t> ... +</a:t>
            </a:r>
            <a:r>
              <a:rPr lang="en-US" sz="1600" dirty="0" err="1">
                <a:latin typeface="+mn-lt"/>
              </a:rPr>
              <a:t>denist</a:t>
            </a:r>
            <a:r>
              <a:rPr lang="en-US" sz="1600" dirty="0">
                <a:latin typeface="+mn-lt"/>
              </a:rPr>
              <a:t> ... – causes </a:t>
            </a:r>
            <a:r>
              <a:rPr lang="en-US" sz="1600" dirty="0" err="1">
                <a:latin typeface="+mn-lt"/>
              </a:rPr>
              <a:t>pwalk</a:t>
            </a:r>
            <a:r>
              <a:rPr lang="en-US" sz="1600" dirty="0">
                <a:latin typeface="+mn-lt"/>
              </a:rPr>
              <a:t> to do a </a:t>
            </a:r>
            <a:r>
              <a:rPr lang="en-US" sz="1600" dirty="0" err="1">
                <a:latin typeface="+mn-lt"/>
              </a:rPr>
              <a:t>readonly</a:t>
            </a:r>
            <a:r>
              <a:rPr lang="en-US" sz="1600" dirty="0">
                <a:latin typeface="+mn-lt"/>
              </a:rPr>
              <a:t> open() of every file and read the first 512 bytes of every file.</a:t>
            </a:r>
          </a:p>
          <a:p>
            <a:pPr>
              <a:spcBef>
                <a:spcPts val="0"/>
              </a:spcBef>
              <a:buClr>
                <a:srgbClr val="000000"/>
              </a:buClr>
            </a:pPr>
            <a:r>
              <a:rPr lang="en-US" sz="1600" dirty="0"/>
              <a:t>This is a micro-benchmark for the I/O aspect of what is known as ‘de-</a:t>
            </a:r>
            <a:r>
              <a:rPr lang="en-US" sz="1600" dirty="0" err="1"/>
              <a:t>NISTing</a:t>
            </a:r>
            <a:r>
              <a:rPr lang="en-US" sz="1600" dirty="0"/>
              <a:t>’ in the world of eDiscovery and litigation support (</a:t>
            </a:r>
            <a:r>
              <a:rPr lang="en-US" sz="1600" dirty="0">
                <a:hlinkClick r:id="rId3"/>
              </a:rPr>
              <a:t>https://www.google.com/search?q=de-nisting</a:t>
            </a:r>
            <a:r>
              <a:rPr lang="en-US" sz="1600" dirty="0"/>
              <a:t>)</a:t>
            </a:r>
          </a:p>
          <a:p>
            <a:pPr>
              <a:spcBef>
                <a:spcPts val="0"/>
              </a:spcBef>
              <a:buClr>
                <a:srgbClr val="000000"/>
              </a:buClr>
            </a:pPr>
            <a:r>
              <a:rPr lang="en-US" sz="1600" dirty="0"/>
              <a:t>NOTE: This will impact the filesystem access times for every file examined whenever access time tracking is enabled!</a:t>
            </a:r>
            <a:endParaRPr lang="en-US" sz="1400" dirty="0">
              <a:latin typeface="+mn-lt"/>
            </a:endParaRPr>
          </a:p>
          <a:p>
            <a:pPr>
              <a:spcBef>
                <a:spcPts val="0"/>
              </a:spcBef>
              <a:buClr>
                <a:srgbClr val="000000"/>
              </a:buClr>
            </a:pPr>
            <a:r>
              <a:rPr lang="en-US" sz="1600" dirty="0"/>
              <a:t>NOTE: No output will be generated unless </a:t>
            </a:r>
            <a:r>
              <a:rPr lang="en-US" sz="1600" dirty="0" err="1"/>
              <a:t>pwalk</a:t>
            </a:r>
            <a:r>
              <a:rPr lang="en-US" sz="1600" dirty="0"/>
              <a:t> runs to a successful completion!</a:t>
            </a:r>
          </a:p>
          <a:p>
            <a:pPr>
              <a:spcBef>
                <a:spcPts val="0"/>
              </a:spcBef>
              <a:buClr>
                <a:srgbClr val="000000"/>
              </a:buClr>
            </a:pPr>
            <a:r>
              <a:rPr lang="en-US" sz="1600" dirty="0"/>
              <a:t>OUTPUTS: Summary statistics of bytes read in the </a:t>
            </a:r>
            <a:r>
              <a:rPr lang="en-US" sz="1600" dirty="0" err="1"/>
              <a:t>pwalk.log</a:t>
            </a:r>
            <a:r>
              <a:rPr lang="en-US" sz="1600" dirty="0"/>
              <a:t> file.</a:t>
            </a:r>
          </a:p>
          <a:p>
            <a:pPr marL="0" indent="0">
              <a:spcBef>
                <a:spcPts val="0"/>
              </a:spcBef>
              <a:buClr>
                <a:srgbClr val="000000"/>
              </a:buClr>
              <a:buNone/>
            </a:pPr>
            <a:endParaRPr lang="en-US" sz="1600" dirty="0">
              <a:latin typeface="+mn-lt"/>
            </a:endParaRPr>
          </a:p>
        </p:txBody>
      </p:sp>
      <p:pic>
        <p:nvPicPr>
          <p:cNvPr id="3" name="Picture 2"/>
          <p:cNvPicPr>
            <a:picLocks noChangeAspect="1"/>
          </p:cNvPicPr>
          <p:nvPr/>
        </p:nvPicPr>
        <p:blipFill>
          <a:blip r:embed="rId4"/>
          <a:stretch>
            <a:fillRect/>
          </a:stretch>
        </p:blipFill>
        <p:spPr>
          <a:xfrm>
            <a:off x="8143253" y="231699"/>
            <a:ext cx="653849" cy="784619"/>
          </a:xfrm>
          <a:prstGeom prst="rect">
            <a:avLst/>
          </a:prstGeom>
        </p:spPr>
      </p:pic>
    </p:spTree>
    <p:extLst>
      <p:ext uri="{BB962C8B-B14F-4D97-AF65-F5344CB8AC3E}">
        <p14:creationId xmlns:p14="http://schemas.microsoft.com/office/powerpoint/2010/main" val="266830470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err="1">
                <a:solidFill>
                  <a:srgbClr val="444444"/>
                </a:solidFill>
              </a:rPr>
              <a:t>pwalk</a:t>
            </a:r>
            <a:r>
              <a:rPr lang="en-US" sz="3600" dirty="0">
                <a:solidFill>
                  <a:srgbClr val="444444"/>
                </a:solidFill>
              </a:rPr>
              <a:t> Platform-specific Modes</a:t>
            </a:r>
          </a:p>
        </p:txBody>
      </p:sp>
    </p:spTree>
    <p:extLst>
      <p:ext uri="{BB962C8B-B14F-4D97-AF65-F5344CB8AC3E}">
        <p14:creationId xmlns:p14="http://schemas.microsoft.com/office/powerpoint/2010/main" val="127890206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DB8"/>
                </a:solidFill>
              </a:rPr>
              <a:t>Outline</a:t>
            </a:r>
          </a:p>
        </p:txBody>
      </p:sp>
      <p:sp>
        <p:nvSpPr>
          <p:cNvPr id="4" name="Content Placeholder 3"/>
          <p:cNvSpPr>
            <a:spLocks noGrp="1"/>
          </p:cNvSpPr>
          <p:nvPr>
            <p:ph sz="quarter" idx="10"/>
          </p:nvPr>
        </p:nvSpPr>
        <p:spPr/>
        <p:txBody>
          <a:bodyPr/>
          <a:lstStyle/>
          <a:p>
            <a:pPr>
              <a:buClr>
                <a:srgbClr val="000000"/>
              </a:buClr>
              <a:buFont typeface="Arial"/>
              <a:buChar char="•"/>
            </a:pPr>
            <a:r>
              <a:rPr lang="en-US" dirty="0">
                <a:solidFill>
                  <a:schemeClr val="tx1"/>
                </a:solidFill>
              </a:rPr>
              <a:t>General Discussion &amp; Usage</a:t>
            </a:r>
          </a:p>
          <a:p>
            <a:pPr>
              <a:buClr>
                <a:srgbClr val="000000"/>
              </a:buClr>
              <a:buFont typeface="Arial"/>
              <a:buChar char="•"/>
            </a:pPr>
            <a:r>
              <a:rPr lang="en-US" dirty="0" err="1">
                <a:solidFill>
                  <a:schemeClr val="tx1"/>
                </a:solidFill>
              </a:rPr>
              <a:t>pwalk</a:t>
            </a:r>
            <a:r>
              <a:rPr lang="en-US" dirty="0">
                <a:solidFill>
                  <a:schemeClr val="tx1"/>
                </a:solidFill>
              </a:rPr>
              <a:t> Generic Modes</a:t>
            </a:r>
          </a:p>
          <a:p>
            <a:pPr>
              <a:buClr>
                <a:srgbClr val="000000"/>
              </a:buClr>
              <a:buFont typeface="Arial"/>
              <a:buChar char="•"/>
            </a:pPr>
            <a:r>
              <a:rPr lang="en-US" dirty="0" err="1">
                <a:solidFill>
                  <a:schemeClr val="tx1"/>
                </a:solidFill>
              </a:rPr>
              <a:t>pwalk</a:t>
            </a:r>
            <a:r>
              <a:rPr lang="en-US" dirty="0">
                <a:solidFill>
                  <a:schemeClr val="tx1"/>
                </a:solidFill>
              </a:rPr>
              <a:t> Platform-specific Modes</a:t>
            </a:r>
          </a:p>
          <a:p>
            <a:pPr>
              <a:buClr>
                <a:srgbClr val="000000"/>
              </a:buClr>
              <a:buFont typeface="Arial"/>
              <a:buChar char="•"/>
            </a:pPr>
            <a:r>
              <a:rPr lang="en-US" dirty="0" err="1">
                <a:solidFill>
                  <a:schemeClr val="tx1"/>
                </a:solidFill>
              </a:rPr>
              <a:t>pwalk</a:t>
            </a:r>
            <a:r>
              <a:rPr lang="en-US" dirty="0">
                <a:solidFill>
                  <a:schemeClr val="tx1"/>
                </a:solidFill>
              </a:rPr>
              <a:t> Options</a:t>
            </a:r>
          </a:p>
          <a:p>
            <a:pPr>
              <a:buClr>
                <a:srgbClr val="000000"/>
              </a:buClr>
              <a:buFont typeface="Arial"/>
              <a:buChar char="•"/>
            </a:pPr>
            <a:r>
              <a:rPr lang="en-US" dirty="0">
                <a:solidFill>
                  <a:schemeClr val="tx1"/>
                </a:solidFill>
              </a:rPr>
              <a:t>Operational Notes</a:t>
            </a:r>
          </a:p>
        </p:txBody>
      </p:sp>
    </p:spTree>
    <p:extLst>
      <p:ext uri="{BB962C8B-B14F-4D97-AF65-F5344CB8AC3E}">
        <p14:creationId xmlns:p14="http://schemas.microsoft.com/office/powerpoint/2010/main" val="64754015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OneFS</a:t>
            </a:r>
            <a:r>
              <a:rPr lang="en-US" dirty="0"/>
              <a:t>-native </a:t>
            </a:r>
            <a:r>
              <a:rPr lang="en-US" dirty="0" err="1"/>
              <a:t>pwalk</a:t>
            </a:r>
            <a:r>
              <a:rPr lang="en-US" dirty="0"/>
              <a:t> Caveats!</a:t>
            </a:r>
          </a:p>
        </p:txBody>
      </p:sp>
      <p:sp>
        <p:nvSpPr>
          <p:cNvPr id="5" name="Content Placeholder 4"/>
          <p:cNvSpPr>
            <a:spLocks noGrp="1"/>
          </p:cNvSpPr>
          <p:nvPr>
            <p:ph sz="quarter" idx="10"/>
          </p:nvPr>
        </p:nvSpPr>
        <p:spPr/>
        <p:txBody>
          <a:bodyPr>
            <a:normAutofit fontScale="62500" lnSpcReduction="20000"/>
          </a:bodyPr>
          <a:lstStyle/>
          <a:p>
            <a:pPr>
              <a:spcBef>
                <a:spcPts val="600"/>
              </a:spcBef>
            </a:pPr>
            <a:r>
              <a:rPr lang="en-US" dirty="0">
                <a:solidFill>
                  <a:srgbClr val="FF0000"/>
                </a:solidFill>
              </a:rPr>
              <a:t>Running </a:t>
            </a:r>
            <a:r>
              <a:rPr lang="en-US" i="1" u="sng" dirty="0">
                <a:solidFill>
                  <a:srgbClr val="FF0000"/>
                </a:solidFill>
              </a:rPr>
              <a:t>any</a:t>
            </a:r>
            <a:r>
              <a:rPr lang="en-US" dirty="0">
                <a:solidFill>
                  <a:srgbClr val="FF0000"/>
                </a:solidFill>
              </a:rPr>
              <a:t> binaries natively on </a:t>
            </a:r>
            <a:r>
              <a:rPr lang="en-US" dirty="0" err="1">
                <a:solidFill>
                  <a:srgbClr val="FF0000"/>
                </a:solidFill>
              </a:rPr>
              <a:t>OneFS</a:t>
            </a:r>
            <a:r>
              <a:rPr lang="en-US" dirty="0">
                <a:solidFill>
                  <a:srgbClr val="FF0000"/>
                </a:solidFill>
              </a:rPr>
              <a:t> which are not part of the official </a:t>
            </a:r>
            <a:r>
              <a:rPr lang="en-US" dirty="0" err="1">
                <a:solidFill>
                  <a:srgbClr val="FF0000"/>
                </a:solidFill>
              </a:rPr>
              <a:t>OneFS</a:t>
            </a:r>
            <a:r>
              <a:rPr lang="en-US" dirty="0">
                <a:solidFill>
                  <a:srgbClr val="FF0000"/>
                </a:solidFill>
              </a:rPr>
              <a:t> release is completely unsupported by Isilon.  Refer to the DISCLAIMERS in these slides and the source code.</a:t>
            </a:r>
          </a:p>
          <a:p>
            <a:pPr>
              <a:spcBef>
                <a:spcPts val="600"/>
              </a:spcBef>
            </a:pPr>
            <a:r>
              <a:rPr lang="en-US" dirty="0"/>
              <a:t>If you are not traversing very large hierarchies, it may be better to simply use standard single-threaded tools like ‘find /ifs/data/</a:t>
            </a:r>
            <a:r>
              <a:rPr lang="en-US" dirty="0" err="1"/>
              <a:t>Isilon_Support</a:t>
            </a:r>
            <a:r>
              <a:rPr lang="en-US" dirty="0"/>
              <a:t>/pkg -ls | </a:t>
            </a:r>
            <a:r>
              <a:rPr lang="en-US" dirty="0" err="1"/>
              <a:t>gzip</a:t>
            </a:r>
            <a:r>
              <a:rPr lang="en-US" dirty="0"/>
              <a:t>’ or ‘ls -</a:t>
            </a:r>
            <a:r>
              <a:rPr lang="en-US" dirty="0" err="1"/>
              <a:t>lR</a:t>
            </a:r>
            <a:r>
              <a:rPr lang="en-US" dirty="0"/>
              <a:t> /ifs/data/</a:t>
            </a:r>
            <a:r>
              <a:rPr lang="en-US" dirty="0" err="1"/>
              <a:t>Isilon_Support</a:t>
            </a:r>
            <a:r>
              <a:rPr lang="en-US" dirty="0"/>
              <a:t>/pkg | </a:t>
            </a:r>
            <a:r>
              <a:rPr lang="en-US" dirty="0" err="1"/>
              <a:t>gzip</a:t>
            </a:r>
            <a:r>
              <a:rPr lang="en-US" dirty="0"/>
              <a:t>’.</a:t>
            </a:r>
          </a:p>
          <a:p>
            <a:pPr>
              <a:spcBef>
                <a:spcPts val="600"/>
              </a:spcBef>
            </a:pPr>
            <a:r>
              <a:rPr lang="en-US" dirty="0"/>
              <a:t>The bin/onefs7 binaries are no longer maintained, but the bin/onefs8 binaries </a:t>
            </a:r>
            <a:r>
              <a:rPr lang="en-US" i="1" dirty="0"/>
              <a:t>might</a:t>
            </a:r>
            <a:r>
              <a:rPr lang="en-US" dirty="0"/>
              <a:t> work on </a:t>
            </a:r>
            <a:r>
              <a:rPr lang="en-US" dirty="0" err="1"/>
              <a:t>OneFS</a:t>
            </a:r>
            <a:r>
              <a:rPr lang="en-US" dirty="0"/>
              <a:t> 7.  The difference between the two binaries is the APIs they use and the tools with which they are built – not their runtime binary compatibility … at least in principle. Between </a:t>
            </a:r>
            <a:r>
              <a:rPr lang="en-US" dirty="0" err="1"/>
              <a:t>OneFS</a:t>
            </a:r>
            <a:r>
              <a:rPr lang="en-US" dirty="0"/>
              <a:t> 7 and </a:t>
            </a:r>
            <a:r>
              <a:rPr lang="en-US" dirty="0" err="1"/>
              <a:t>OneFS</a:t>
            </a:r>
            <a:r>
              <a:rPr lang="en-US" dirty="0"/>
              <a:t> 8, Isilon switched from using </a:t>
            </a:r>
            <a:r>
              <a:rPr lang="en-US" b="1" dirty="0" err="1"/>
              <a:t>gcc</a:t>
            </a:r>
            <a:r>
              <a:rPr lang="en-US" dirty="0"/>
              <a:t> to using </a:t>
            </a:r>
            <a:r>
              <a:rPr lang="en-US" b="1" dirty="0"/>
              <a:t>clang</a:t>
            </a:r>
            <a:r>
              <a:rPr lang="en-US" dirty="0"/>
              <a:t> (</a:t>
            </a:r>
            <a:r>
              <a:rPr lang="en-US" u="sng" dirty="0">
                <a:hlinkClick r:id="rId3"/>
              </a:rPr>
              <a:t>https://clang.llvm.org/comparison.html</a:t>
            </a:r>
            <a:r>
              <a:rPr lang="en-US" dirty="0"/>
              <a:t>). Native </a:t>
            </a:r>
            <a:r>
              <a:rPr lang="en-US" dirty="0" err="1"/>
              <a:t>OneFS</a:t>
            </a:r>
            <a:r>
              <a:rPr lang="en-US" dirty="0"/>
              <a:t> 7 builds and runs have not been tested for some time, but if you have a real need for it, please contact the author to discuss.</a:t>
            </a:r>
          </a:p>
          <a:p>
            <a:pPr lvl="0">
              <a:spcBef>
                <a:spcPts val="600"/>
              </a:spcBef>
            </a:pPr>
            <a:r>
              <a:rPr lang="en-US" dirty="0">
                <a:solidFill>
                  <a:srgbClr val="FF0000"/>
                </a:solidFill>
              </a:rPr>
              <a:t>Be sure that your </a:t>
            </a:r>
            <a:r>
              <a:rPr lang="en-US" dirty="0" err="1">
                <a:solidFill>
                  <a:srgbClr val="FF0000"/>
                </a:solidFill>
              </a:rPr>
              <a:t>pwalk</a:t>
            </a:r>
            <a:r>
              <a:rPr lang="en-US" dirty="0">
                <a:solidFill>
                  <a:srgbClr val="FF0000"/>
                </a:solidFill>
              </a:rPr>
              <a:t> output is </a:t>
            </a:r>
            <a:r>
              <a:rPr lang="en-US" u="sng" dirty="0">
                <a:solidFill>
                  <a:srgbClr val="FF0000"/>
                </a:solidFill>
              </a:rPr>
              <a:t>not</a:t>
            </a:r>
            <a:r>
              <a:rPr lang="en-US" dirty="0">
                <a:solidFill>
                  <a:srgbClr val="FF0000"/>
                </a:solidFill>
              </a:rPr>
              <a:t> on a </a:t>
            </a:r>
            <a:r>
              <a:rPr lang="en-US" dirty="0" err="1">
                <a:solidFill>
                  <a:srgbClr val="FF0000"/>
                </a:solidFill>
              </a:rPr>
              <a:t>OneFS</a:t>
            </a:r>
            <a:r>
              <a:rPr lang="en-US" dirty="0">
                <a:solidFill>
                  <a:srgbClr val="FF0000"/>
                </a:solidFill>
              </a:rPr>
              <a:t> system disk! Otherwise, your output files might fill up a system disk and lead to serious operational issues! It is best to cd somewhere in /ifs before running </a:t>
            </a:r>
            <a:r>
              <a:rPr lang="en-US" dirty="0" err="1">
                <a:solidFill>
                  <a:srgbClr val="FF0000"/>
                </a:solidFill>
              </a:rPr>
              <a:t>pwalk</a:t>
            </a:r>
            <a:r>
              <a:rPr lang="en-US" dirty="0">
                <a:solidFill>
                  <a:srgbClr val="FF0000"/>
                </a:solidFill>
              </a:rPr>
              <a:t>, but the -output=&lt;directory&gt; path is another option.</a:t>
            </a:r>
          </a:p>
          <a:p>
            <a:pPr lvl="0">
              <a:spcBef>
                <a:spcPts val="600"/>
              </a:spcBef>
            </a:pPr>
            <a:r>
              <a:rPr lang="en-US" dirty="0">
                <a:solidFill>
                  <a:srgbClr val="FF0000"/>
                </a:solidFill>
              </a:rPr>
              <a:t>Unlike native </a:t>
            </a:r>
            <a:r>
              <a:rPr lang="en-US" dirty="0" err="1">
                <a:solidFill>
                  <a:srgbClr val="FF0000"/>
                </a:solidFill>
              </a:rPr>
              <a:t>OneFS</a:t>
            </a:r>
            <a:r>
              <a:rPr lang="en-US" dirty="0">
                <a:solidFill>
                  <a:srgbClr val="FF0000"/>
                </a:solidFill>
              </a:rPr>
              <a:t> utilities, </a:t>
            </a:r>
            <a:r>
              <a:rPr lang="en-US" dirty="0" err="1">
                <a:solidFill>
                  <a:srgbClr val="FF0000"/>
                </a:solidFill>
              </a:rPr>
              <a:t>pwalk</a:t>
            </a:r>
            <a:r>
              <a:rPr lang="en-US" dirty="0">
                <a:solidFill>
                  <a:srgbClr val="FF0000"/>
                </a:solidFill>
              </a:rPr>
              <a:t> does </a:t>
            </a:r>
            <a:r>
              <a:rPr lang="en-US" u="sng" dirty="0">
                <a:solidFill>
                  <a:srgbClr val="FF0000"/>
                </a:solidFill>
              </a:rPr>
              <a:t>not</a:t>
            </a:r>
            <a:r>
              <a:rPr lang="en-US" dirty="0">
                <a:solidFill>
                  <a:srgbClr val="FF0000"/>
                </a:solidFill>
              </a:rPr>
              <a:t> distribute its workload across nodes per se. All worker threads will run on the specific node on which </a:t>
            </a:r>
            <a:r>
              <a:rPr lang="en-US" dirty="0" err="1">
                <a:solidFill>
                  <a:srgbClr val="FF0000"/>
                </a:solidFill>
              </a:rPr>
              <a:t>pwalk</a:t>
            </a:r>
            <a:r>
              <a:rPr lang="en-US" dirty="0">
                <a:solidFill>
                  <a:srgbClr val="FF0000"/>
                </a:solidFill>
              </a:rPr>
              <a:t> is initiated. Since -</a:t>
            </a:r>
            <a:r>
              <a:rPr lang="en-US" dirty="0" err="1">
                <a:solidFill>
                  <a:srgbClr val="FF0000"/>
                </a:solidFill>
              </a:rPr>
              <a:t>dop</a:t>
            </a:r>
            <a:r>
              <a:rPr lang="en-US" dirty="0">
                <a:solidFill>
                  <a:srgbClr val="FF0000"/>
                </a:solidFill>
              </a:rPr>
              <a:t>=8 may drive up to 80% CPU on many node types, it is wise to experiment to determine how much concurrency is prudent to prevent an excessive competitive impact on production workloads.</a:t>
            </a:r>
          </a:p>
          <a:p>
            <a:pPr lvl="0">
              <a:spcBef>
                <a:spcPts val="600"/>
              </a:spcBef>
            </a:pPr>
            <a:r>
              <a:rPr lang="en-US" dirty="0"/>
              <a:t>The multi-pathing option ([source] …) is </a:t>
            </a:r>
            <a:r>
              <a:rPr lang="en-US" u="sng" dirty="0"/>
              <a:t>not</a:t>
            </a:r>
            <a:r>
              <a:rPr lang="en-US" dirty="0"/>
              <a:t> available in the </a:t>
            </a:r>
            <a:r>
              <a:rPr lang="en-US" dirty="0" err="1"/>
              <a:t>OneFS</a:t>
            </a:r>
            <a:r>
              <a:rPr lang="en-US" dirty="0"/>
              <a:t> version.</a:t>
            </a:r>
          </a:p>
          <a:p>
            <a:pPr lvl="0">
              <a:spcBef>
                <a:spcPts val="600"/>
              </a:spcBef>
            </a:pPr>
            <a:r>
              <a:rPr lang="en-US" dirty="0"/>
              <a:t>The simplest way to install the binaries you want to use on </a:t>
            </a:r>
            <a:r>
              <a:rPr lang="en-US" dirty="0" err="1"/>
              <a:t>OneFS</a:t>
            </a:r>
            <a:r>
              <a:rPr lang="en-US" dirty="0"/>
              <a:t> is to copy them into /</a:t>
            </a:r>
            <a:r>
              <a:rPr lang="en-US" dirty="0" err="1"/>
              <a:t>usr</a:t>
            </a:r>
            <a:r>
              <a:rPr lang="en-US" dirty="0"/>
              <a:t>/local/bin on the particular node(s) where you will use them. For example, ‘cp bin/onefs8/</a:t>
            </a:r>
            <a:r>
              <a:rPr lang="en-US" dirty="0" err="1"/>
              <a:t>pwalk</a:t>
            </a:r>
            <a:r>
              <a:rPr lang="en-US" dirty="0"/>
              <a:t> /</a:t>
            </a:r>
            <a:r>
              <a:rPr lang="en-US" dirty="0" err="1"/>
              <a:t>usr</a:t>
            </a:r>
            <a:r>
              <a:rPr lang="en-US" dirty="0"/>
              <a:t>/local/bin’. Note that </a:t>
            </a:r>
            <a:r>
              <a:rPr lang="en-US" u="sng" dirty="0"/>
              <a:t>no</a:t>
            </a:r>
            <a:r>
              <a:rPr lang="en-US" dirty="0"/>
              <a:t> executables can be run directly from anywhere in /ifs, because /ifs is </a:t>
            </a:r>
            <a:r>
              <a:rPr lang="en-US" u="sng" dirty="0"/>
              <a:t>always</a:t>
            </a:r>
            <a:r>
              <a:rPr lang="en-US" dirty="0"/>
              <a:t> mounted as ‘</a:t>
            </a:r>
            <a:r>
              <a:rPr lang="en-US" dirty="0" err="1"/>
              <a:t>noexec</a:t>
            </a:r>
            <a:r>
              <a:rPr lang="en-US" dirty="0"/>
              <a:t>’ on </a:t>
            </a:r>
            <a:r>
              <a:rPr lang="en-US" dirty="0" err="1"/>
              <a:t>OneFS</a:t>
            </a:r>
            <a:r>
              <a:rPr lang="en-US" dirty="0"/>
              <a:t>. Alternately, one might keep the binaries someplace like /root/</a:t>
            </a:r>
            <a:r>
              <a:rPr lang="en-US" dirty="0" err="1"/>
              <a:t>pwalk</a:t>
            </a:r>
            <a:r>
              <a:rPr lang="en-US" dirty="0"/>
              <a:t>/&lt;version&gt;/bin/onefs8/…’ and </a:t>
            </a:r>
            <a:r>
              <a:rPr lang="en-US" dirty="0" err="1"/>
              <a:t>symlink</a:t>
            </a:r>
            <a:r>
              <a:rPr lang="en-US" dirty="0"/>
              <a:t> them from /</a:t>
            </a:r>
            <a:r>
              <a:rPr lang="en-US" dirty="0" err="1"/>
              <a:t>usr</a:t>
            </a:r>
            <a:r>
              <a:rPr lang="en-US" dirty="0"/>
              <a:t>/local/bin to make the versions clear and allow switching between versions just by changing the </a:t>
            </a:r>
            <a:r>
              <a:rPr lang="en-US" dirty="0" err="1"/>
              <a:t>symlinks</a:t>
            </a:r>
            <a:r>
              <a:rPr lang="en-US" dirty="0"/>
              <a:t>.</a:t>
            </a:r>
          </a:p>
          <a:p>
            <a:pPr lvl="0">
              <a:spcBef>
                <a:spcPts val="600"/>
              </a:spcBef>
            </a:pPr>
            <a:r>
              <a:rPr lang="en-US" dirty="0" err="1"/>
              <a:t>OneFS</a:t>
            </a:r>
            <a:r>
              <a:rPr lang="en-US" dirty="0"/>
              <a:t>-native </a:t>
            </a:r>
            <a:r>
              <a:rPr lang="en-US" dirty="0" err="1"/>
              <a:t>pwalk</a:t>
            </a:r>
            <a:r>
              <a:rPr lang="en-US" dirty="0"/>
              <a:t> binaries are </a:t>
            </a:r>
            <a:r>
              <a:rPr lang="en-US" i="1" u="sng" dirty="0"/>
              <a:t>not</a:t>
            </a:r>
            <a:r>
              <a:rPr lang="en-US" dirty="0"/>
              <a:t> end-user buildable. Please contact the author if you have requirements for non-standard </a:t>
            </a:r>
            <a:r>
              <a:rPr lang="en-US" dirty="0" err="1"/>
              <a:t>OneFS</a:t>
            </a:r>
            <a:r>
              <a:rPr lang="en-US" dirty="0"/>
              <a:t>-native </a:t>
            </a:r>
            <a:r>
              <a:rPr lang="en-US" dirty="0" err="1"/>
              <a:t>pwalk</a:t>
            </a:r>
            <a:r>
              <a:rPr lang="en-US" dirty="0"/>
              <a:t> functionality.</a:t>
            </a:r>
          </a:p>
        </p:txBody>
      </p:sp>
      <p:pic>
        <p:nvPicPr>
          <p:cNvPr id="4" name="Picture 2" descr="C:\Users\BROOME~1\AppData\Local\Temp\VMwareDnD\cfc176d6\iStock_000011953681XSmall.jpg"/>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06786933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OneFS</a:t>
            </a:r>
            <a:r>
              <a:rPr lang="en-US" dirty="0"/>
              <a:t>-only: –audit primary mode</a:t>
            </a:r>
          </a:p>
        </p:txBody>
      </p:sp>
      <p:sp>
        <p:nvSpPr>
          <p:cNvPr id="5" name="Content Placeholder 4"/>
          <p:cNvSpPr>
            <a:spLocks noGrp="1"/>
          </p:cNvSpPr>
          <p:nvPr>
            <p:ph sz="quarter" idx="10"/>
          </p:nvPr>
        </p:nvSpPr>
        <p:spPr/>
        <p:txBody>
          <a:bodyPr>
            <a:normAutofit fontScale="85000" lnSpcReduction="20000"/>
          </a:bodyPr>
          <a:lstStyle/>
          <a:p>
            <a:pPr>
              <a:spcBef>
                <a:spcPts val="0"/>
              </a:spcBef>
            </a:pPr>
            <a:r>
              <a:rPr lang="en-US" sz="2400" dirty="0"/>
              <a:t>PROBLEM: </a:t>
            </a:r>
            <a:r>
              <a:rPr lang="en-US" sz="2400" dirty="0" err="1"/>
              <a:t>isi</a:t>
            </a:r>
            <a:r>
              <a:rPr lang="en-US" sz="2400" dirty="0"/>
              <a:t> worm file view &lt;file&gt;</a:t>
            </a:r>
          </a:p>
          <a:p>
            <a:pPr lvl="1">
              <a:spcBef>
                <a:spcPts val="0"/>
              </a:spcBef>
            </a:pPr>
            <a:r>
              <a:rPr lang="en-US" sz="1900" dirty="0"/>
              <a:t>Only examines one file at a time </a:t>
            </a:r>
            <a:r>
              <a:rPr lang="mr-IN" sz="1900" dirty="0"/>
              <a:t>–</a:t>
            </a:r>
            <a:r>
              <a:rPr lang="en-US" sz="1900" dirty="0"/>
              <a:t> not viable at-scale!</a:t>
            </a:r>
          </a:p>
          <a:p>
            <a:pPr lvl="1">
              <a:spcBef>
                <a:spcPts val="0"/>
              </a:spcBef>
            </a:pPr>
            <a:r>
              <a:rPr lang="en-US" sz="1900" dirty="0"/>
              <a:t>Output has history of bugs in Compliance Mode</a:t>
            </a:r>
          </a:p>
          <a:p>
            <a:pPr lvl="1">
              <a:spcBef>
                <a:spcPts val="0"/>
              </a:spcBef>
            </a:pPr>
            <a:r>
              <a:rPr lang="en-US" sz="1900" dirty="0"/>
              <a:t>No consideration of ‘latent commit’ state </a:t>
            </a:r>
            <a:r>
              <a:rPr lang="mr-IN" sz="1900" dirty="0"/>
              <a:t>–</a:t>
            </a:r>
            <a:r>
              <a:rPr lang="en-US" sz="1900" dirty="0"/>
              <a:t> when a non-committed file is pending commit on the next access</a:t>
            </a:r>
          </a:p>
          <a:p>
            <a:pPr>
              <a:spcBef>
                <a:spcPts val="0"/>
              </a:spcBef>
            </a:pPr>
            <a:r>
              <a:rPr lang="en-US" sz="2400" dirty="0"/>
              <a:t>Questions, questions, questions;</a:t>
            </a:r>
          </a:p>
          <a:p>
            <a:pPr lvl="1">
              <a:spcBef>
                <a:spcPts val="0"/>
              </a:spcBef>
            </a:pPr>
            <a:r>
              <a:rPr lang="en-US" sz="1900" dirty="0"/>
              <a:t>Which files are COMMITTED?</a:t>
            </a:r>
          </a:p>
          <a:p>
            <a:pPr lvl="1">
              <a:spcBef>
                <a:spcPts val="0"/>
              </a:spcBef>
            </a:pPr>
            <a:r>
              <a:rPr lang="en-US" sz="1900" dirty="0"/>
              <a:t>Which files are </a:t>
            </a:r>
            <a:r>
              <a:rPr lang="en-US" sz="1900" dirty="0" err="1"/>
              <a:t>readonly</a:t>
            </a:r>
            <a:r>
              <a:rPr lang="en-US" sz="1900" dirty="0"/>
              <a:t>, non-</a:t>
            </a:r>
            <a:r>
              <a:rPr lang="en-US" sz="1900" dirty="0" err="1"/>
              <a:t>deletable</a:t>
            </a:r>
            <a:r>
              <a:rPr lang="en-US" sz="1900" dirty="0"/>
              <a:t>? (Includes COMMITED, EXPIRED, and ‘latent commit’ files!)</a:t>
            </a:r>
          </a:p>
          <a:p>
            <a:pPr lvl="1">
              <a:spcBef>
                <a:spcPts val="0"/>
              </a:spcBef>
            </a:pPr>
            <a:r>
              <a:rPr lang="en-US" sz="1900" dirty="0"/>
              <a:t>Which files are </a:t>
            </a:r>
            <a:r>
              <a:rPr lang="en-US" sz="1900" u="sng" dirty="0"/>
              <a:t>not</a:t>
            </a:r>
            <a:r>
              <a:rPr lang="en-US" sz="1900" dirty="0"/>
              <a:t> COMMITTED?</a:t>
            </a:r>
          </a:p>
          <a:p>
            <a:pPr lvl="1">
              <a:spcBef>
                <a:spcPts val="0"/>
              </a:spcBef>
            </a:pPr>
            <a:r>
              <a:rPr lang="en-US" sz="1900" dirty="0"/>
              <a:t>Which files are EXPIRED?</a:t>
            </a:r>
          </a:p>
          <a:p>
            <a:pPr lvl="1">
              <a:spcBef>
                <a:spcPts val="0"/>
              </a:spcBef>
            </a:pPr>
            <a:r>
              <a:rPr lang="en-US" sz="1900" dirty="0"/>
              <a:t>How much </a:t>
            </a:r>
            <a:r>
              <a:rPr lang="en-US" sz="1900" u="sng" dirty="0"/>
              <a:t>space</a:t>
            </a:r>
            <a:r>
              <a:rPr lang="en-US" sz="1900" dirty="0"/>
              <a:t> can be freed by deleting EXPIRED files?</a:t>
            </a:r>
          </a:p>
          <a:p>
            <a:pPr lvl="1">
              <a:spcBef>
                <a:spcPts val="0"/>
              </a:spcBef>
            </a:pPr>
            <a:r>
              <a:rPr lang="en-US" sz="1900" dirty="0"/>
              <a:t>When will files expire, assuming </a:t>
            </a:r>
            <a:r>
              <a:rPr lang="en-US" sz="1900" dirty="0" err="1"/>
              <a:t>autocommit</a:t>
            </a:r>
            <a:r>
              <a:rPr lang="en-US" sz="1900" dirty="0"/>
              <a:t> occurs?</a:t>
            </a:r>
          </a:p>
          <a:p>
            <a:pPr lvl="1">
              <a:spcBef>
                <a:spcPts val="0"/>
              </a:spcBef>
            </a:pPr>
            <a:r>
              <a:rPr lang="en-US" sz="1900" dirty="0"/>
              <a:t>Which files have manually-set retention dates?</a:t>
            </a:r>
          </a:p>
          <a:p>
            <a:pPr lvl="1">
              <a:spcBef>
                <a:spcPts val="0"/>
              </a:spcBef>
            </a:pPr>
            <a:r>
              <a:rPr lang="en-US" sz="1900" dirty="0"/>
              <a:t>How to create a script to adjust retention dates for selected files?</a:t>
            </a:r>
          </a:p>
          <a:p>
            <a:pPr lvl="1">
              <a:spcBef>
                <a:spcPts val="0"/>
              </a:spcBef>
            </a:pPr>
            <a:r>
              <a:rPr lang="en-US" sz="1900" dirty="0"/>
              <a:t>How to create a script to bulk delete expired files?</a:t>
            </a:r>
          </a:p>
          <a:p>
            <a:pPr lvl="1">
              <a:spcBef>
                <a:spcPts val="0"/>
              </a:spcBef>
            </a:pPr>
            <a:endParaRPr lang="en-US" sz="2100" dirty="0"/>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135897217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OneFS</a:t>
            </a:r>
            <a:r>
              <a:rPr lang="en-US" dirty="0"/>
              <a:t>-only: –audit primary mode</a:t>
            </a:r>
          </a:p>
        </p:txBody>
      </p:sp>
      <p:sp>
        <p:nvSpPr>
          <p:cNvPr id="5" name="Content Placeholder 4"/>
          <p:cNvSpPr>
            <a:spLocks noGrp="1"/>
          </p:cNvSpPr>
          <p:nvPr>
            <p:ph sz="quarter" idx="10"/>
          </p:nvPr>
        </p:nvSpPr>
        <p:spPr/>
        <p:txBody>
          <a:bodyPr/>
          <a:lstStyle/>
          <a:p>
            <a:r>
              <a:rPr lang="en-US" dirty="0"/>
              <a:t>Produces CSV-formatted .audit outputs for all files which shows all file timestamp values, plus OneFS WORM state metadata and certain derived ‘ephemeral’ values for files in OneFS </a:t>
            </a:r>
            <a:r>
              <a:rPr lang="en-US" dirty="0" err="1"/>
              <a:t>SmartLock</a:t>
            </a:r>
            <a:r>
              <a:rPr lang="en-US" dirty="0"/>
              <a:t> domains</a:t>
            </a:r>
          </a:p>
          <a:p>
            <a:r>
              <a:rPr lang="en-US" dirty="0"/>
              <a:t>A map of the CSV column definitions is written to </a:t>
            </a:r>
            <a:r>
              <a:rPr lang="en-US" dirty="0" err="1"/>
              <a:t>pwalk.log</a:t>
            </a:r>
            <a:endParaRPr lang="en-US" dirty="0"/>
          </a:p>
          <a:p>
            <a:r>
              <a:rPr lang="en-US" dirty="0"/>
              <a:t>Restrictions</a:t>
            </a:r>
          </a:p>
          <a:p>
            <a:pPr lvl="1"/>
            <a:r>
              <a:rPr lang="en-US" dirty="0"/>
              <a:t>MUST run natively on OneFS</a:t>
            </a:r>
          </a:p>
          <a:p>
            <a:pPr lvl="1"/>
            <a:r>
              <a:rPr lang="en-US" dirty="0"/>
              <a:t>Requires </a:t>
            </a:r>
            <a:r>
              <a:rPr lang="en-US" dirty="0" err="1"/>
              <a:t>pwalk_python.py</a:t>
            </a:r>
            <a:r>
              <a:rPr lang="en-US" dirty="0"/>
              <a:t> to be present in directory from which </a:t>
            </a:r>
            <a:r>
              <a:rPr lang="en-US" dirty="0" err="1"/>
              <a:t>pwalk</a:t>
            </a:r>
            <a:r>
              <a:rPr lang="en-US" dirty="0"/>
              <a:t> is invoked</a:t>
            </a:r>
          </a:p>
          <a:p>
            <a:pPr lvl="1"/>
            <a:r>
              <a:rPr lang="en-US" dirty="0"/>
              <a:t>NOTE: Invoke </a:t>
            </a:r>
            <a:r>
              <a:rPr lang="en-US" dirty="0" err="1"/>
              <a:t>pwalk</a:t>
            </a:r>
            <a:r>
              <a:rPr lang="en-US" dirty="0"/>
              <a:t> by its full explicit pathname to help it find its Python file</a:t>
            </a:r>
          </a:p>
          <a:p>
            <a:pPr lvl="2"/>
            <a:r>
              <a:rPr lang="en-US" sz="1400" dirty="0"/>
              <a:t>e.g.: /</a:t>
            </a:r>
            <a:r>
              <a:rPr lang="en-US" sz="1400" dirty="0" err="1"/>
              <a:t>usr</a:t>
            </a:r>
            <a:r>
              <a:rPr lang="en-US" sz="1400" dirty="0"/>
              <a:t>/local/bin/</a:t>
            </a:r>
            <a:r>
              <a:rPr lang="en-US" sz="1400" dirty="0" err="1"/>
              <a:t>pwalk</a:t>
            </a:r>
            <a:r>
              <a:rPr lang="en-US" sz="1400" dirty="0"/>
              <a:t> </a:t>
            </a:r>
            <a:r>
              <a:rPr lang="mr-IN" sz="1400" dirty="0"/>
              <a:t>…</a:t>
            </a:r>
            <a:endParaRPr lang="en-US" sz="1400" dirty="0"/>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173532864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OneFS</a:t>
            </a:r>
            <a:r>
              <a:rPr lang="en-US" dirty="0"/>
              <a:t>-only: -</a:t>
            </a:r>
            <a:r>
              <a:rPr lang="en-US" dirty="0" err="1"/>
              <a:t>fix_times</a:t>
            </a:r>
            <a:r>
              <a:rPr lang="en-US" dirty="0"/>
              <a:t> primary mode</a:t>
            </a:r>
          </a:p>
        </p:txBody>
      </p:sp>
      <p:sp>
        <p:nvSpPr>
          <p:cNvPr id="5" name="Content Placeholder 4"/>
          <p:cNvSpPr>
            <a:spLocks noGrp="1"/>
          </p:cNvSpPr>
          <p:nvPr>
            <p:ph sz="quarter" idx="10"/>
          </p:nvPr>
        </p:nvSpPr>
        <p:spPr/>
        <p:txBody>
          <a:bodyPr/>
          <a:lstStyle/>
          <a:p>
            <a:r>
              <a:rPr lang="en-US" dirty="0">
                <a:solidFill>
                  <a:srgbClr val="FF0000"/>
                </a:solidFill>
              </a:rPr>
              <a:t>Esoteric limited-use functionality!  Not for general-purpose use!  Details </a:t>
            </a:r>
            <a:r>
              <a:rPr lang="en-US" u="sng" dirty="0">
                <a:solidFill>
                  <a:srgbClr val="FF0000"/>
                </a:solidFill>
              </a:rPr>
              <a:t>only</a:t>
            </a:r>
            <a:r>
              <a:rPr lang="en-US" dirty="0">
                <a:solidFill>
                  <a:srgbClr val="FF0000"/>
                </a:solidFill>
              </a:rPr>
              <a:t> appear in Dell EMC-internal-only blog posting.</a:t>
            </a:r>
          </a:p>
          <a:p>
            <a:r>
              <a:rPr lang="en-US" dirty="0"/>
              <a:t>Implemented in </a:t>
            </a:r>
            <a:r>
              <a:rPr lang="en-US" dirty="0" err="1"/>
              <a:t>pwalk</a:t>
            </a:r>
            <a:r>
              <a:rPr lang="en-US" dirty="0"/>
              <a:t> 1.91</a:t>
            </a:r>
          </a:p>
          <a:p>
            <a:r>
              <a:rPr lang="en-US" dirty="0"/>
              <a:t>Due to limitations with timestamp handling over SMB or NFS4, this must </a:t>
            </a:r>
            <a:r>
              <a:rPr lang="en-US" i="1" u="sng" dirty="0"/>
              <a:t>generally</a:t>
            </a:r>
            <a:r>
              <a:rPr lang="en-US" dirty="0"/>
              <a:t> be run natively on OneFS for </a:t>
            </a:r>
            <a:r>
              <a:rPr lang="en-US" i="1" u="sng" dirty="0"/>
              <a:t>correct</a:t>
            </a:r>
            <a:r>
              <a:rPr lang="en-US" dirty="0"/>
              <a:t> results!</a:t>
            </a:r>
          </a:p>
        </p:txBody>
      </p:sp>
      <p:pic>
        <p:nvPicPr>
          <p:cNvPr id="6" name="Picture 5"/>
          <p:cNvPicPr>
            <a:picLocks noChangeAspect="1"/>
          </p:cNvPicPr>
          <p:nvPr/>
        </p:nvPicPr>
        <p:blipFill>
          <a:blip r:embed="rId3"/>
          <a:stretch>
            <a:fillRect/>
          </a:stretch>
        </p:blipFill>
        <p:spPr>
          <a:xfrm>
            <a:off x="7954478" y="83924"/>
            <a:ext cx="900993" cy="900993"/>
          </a:xfrm>
          <a:prstGeom prst="rect">
            <a:avLst/>
          </a:prstGeom>
        </p:spPr>
      </p:pic>
    </p:spTree>
    <p:extLst>
      <p:ext uri="{BB962C8B-B14F-4D97-AF65-F5344CB8AC3E}">
        <p14:creationId xmlns:p14="http://schemas.microsoft.com/office/powerpoint/2010/main" val="61045735"/>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p:txBody>
          <a:bodyPr/>
          <a:lstStyle/>
          <a:p>
            <a:r>
              <a:rPr lang="en-US" dirty="0" err="1"/>
              <a:t>OneFS</a:t>
            </a:r>
            <a:r>
              <a:rPr lang="en-US" dirty="0"/>
              <a:t>-only: POSIX ACL Migration from Linux</a:t>
            </a:r>
          </a:p>
        </p:txBody>
      </p:sp>
      <p:sp>
        <p:nvSpPr>
          <p:cNvPr id="5" name="Content Placeholder 4"/>
          <p:cNvSpPr>
            <a:spLocks noGrp="1"/>
          </p:cNvSpPr>
          <p:nvPr>
            <p:ph sz="quarter" idx="10"/>
          </p:nvPr>
        </p:nvSpPr>
        <p:spPr/>
        <p:txBody>
          <a:bodyPr/>
          <a:lstStyle/>
          <a:p>
            <a:r>
              <a:rPr lang="en-US" dirty="0"/>
              <a:t>‘</a:t>
            </a:r>
            <a:r>
              <a:rPr lang="en-US" dirty="0" err="1"/>
              <a:t>wacls</a:t>
            </a:r>
            <a:r>
              <a:rPr lang="en-US" dirty="0"/>
              <a:t>’ </a:t>
            </a:r>
            <a:r>
              <a:rPr lang="mr-IN" dirty="0"/>
              <a:t>–</a:t>
            </a:r>
            <a:r>
              <a:rPr lang="en-US" dirty="0"/>
              <a:t> Write ACLs utility</a:t>
            </a:r>
          </a:p>
          <a:p>
            <a:pPr lvl="1"/>
            <a:r>
              <a:rPr lang="en-US" dirty="0"/>
              <a:t>This </a:t>
            </a:r>
            <a:r>
              <a:rPr lang="en-US" dirty="0" err="1"/>
              <a:t>setuid</a:t>
            </a:r>
            <a:r>
              <a:rPr lang="en-US" dirty="0"/>
              <a:t>-root program runs natively on </a:t>
            </a:r>
            <a:r>
              <a:rPr lang="en-US" dirty="0" err="1"/>
              <a:t>OneFS</a:t>
            </a:r>
            <a:r>
              <a:rPr lang="en-US" dirty="0"/>
              <a:t> as a symbiont to </a:t>
            </a:r>
            <a:r>
              <a:rPr lang="en-US" dirty="0" err="1"/>
              <a:t>pwalk’s</a:t>
            </a:r>
            <a:r>
              <a:rPr lang="en-US" dirty="0"/>
              <a:t> Linux-only POSIX ACL migration features (see next slide)</a:t>
            </a:r>
          </a:p>
          <a:p>
            <a:pPr lvl="1"/>
            <a:r>
              <a:rPr lang="en-US" dirty="0"/>
              <a:t>Errors and messages are logged to /ifs/</a:t>
            </a:r>
            <a:r>
              <a:rPr lang="en-US" dirty="0" err="1"/>
              <a:t>wacls</a:t>
            </a:r>
            <a:r>
              <a:rPr lang="en-US" dirty="0"/>
              <a:t>/</a:t>
            </a:r>
            <a:r>
              <a:rPr lang="en-US" dirty="0" err="1"/>
              <a:t>wacls</a:t>
            </a:r>
            <a:r>
              <a:rPr lang="en-US" dirty="0"/>
              <a:t>.&lt;</a:t>
            </a:r>
            <a:r>
              <a:rPr lang="en-US" dirty="0" err="1"/>
              <a:t>pid</a:t>
            </a:r>
            <a:r>
              <a:rPr lang="en-US" dirty="0"/>
              <a:t>&gt;</a:t>
            </a:r>
          </a:p>
          <a:p>
            <a:pPr lvl="2"/>
            <a:r>
              <a:rPr lang="en-US" b="1" dirty="0"/>
              <a:t>NOTE</a:t>
            </a:r>
            <a:r>
              <a:rPr lang="en-US" dirty="0"/>
              <a:t>: The /ifs/</a:t>
            </a:r>
            <a:r>
              <a:rPr lang="en-US" dirty="0" err="1"/>
              <a:t>wacls</a:t>
            </a:r>
            <a:r>
              <a:rPr lang="en-US" dirty="0"/>
              <a:t> directory must be pre-created before using </a:t>
            </a:r>
            <a:r>
              <a:rPr lang="en-US" dirty="0" err="1"/>
              <a:t>wacls</a:t>
            </a:r>
            <a:r>
              <a:rPr lang="en-US" dirty="0"/>
              <a:t>! </a:t>
            </a:r>
          </a:p>
          <a:p>
            <a:pPr lvl="1"/>
            <a:r>
              <a:rPr lang="en-US" dirty="0"/>
              <a:t>-cd=&lt;pathname&gt; option allows setting initial path in /ifs appropriate to interpreting the relative pathnames from the input stream of [NFS4 binary ACL, pathname] tuples</a:t>
            </a:r>
          </a:p>
        </p:txBody>
      </p:sp>
    </p:spTree>
    <p:extLst>
      <p:ext uri="{BB962C8B-B14F-4D97-AF65-F5344CB8AC3E}">
        <p14:creationId xmlns:p14="http://schemas.microsoft.com/office/powerpoint/2010/main" val="213355755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a:xfrm>
            <a:off x="366713" y="228600"/>
            <a:ext cx="8410575" cy="614363"/>
          </a:xfrm>
        </p:spPr>
        <p:txBody>
          <a:bodyPr anchor="ctr" anchorCtr="0"/>
          <a:lstStyle/>
          <a:p>
            <a:pPr>
              <a:lnSpc>
                <a:spcPts val="2700"/>
              </a:lnSpc>
            </a:pPr>
            <a:r>
              <a:rPr lang="en-US" sz="2800" dirty="0">
                <a:solidFill>
                  <a:srgbClr val="007DB8"/>
                </a:solidFill>
              </a:rPr>
              <a:t>Linux-only: POSIX ACL Migration to </a:t>
            </a:r>
            <a:r>
              <a:rPr lang="en-US" sz="2800" dirty="0" err="1">
                <a:solidFill>
                  <a:srgbClr val="007DB8"/>
                </a:solidFill>
              </a:rPr>
              <a:t>OneFS</a:t>
            </a:r>
            <a:r>
              <a:rPr lang="en-US" sz="2800" dirty="0">
                <a:solidFill>
                  <a:srgbClr val="007DB8"/>
                </a:solidFill>
              </a:rPr>
              <a:t> </a:t>
            </a:r>
          </a:p>
        </p:txBody>
      </p:sp>
      <p:sp>
        <p:nvSpPr>
          <p:cNvPr id="5" name="Content Placeholder 4"/>
          <p:cNvSpPr>
            <a:spLocks noGrp="1"/>
          </p:cNvSpPr>
          <p:nvPr>
            <p:ph sz="quarter" idx="10"/>
          </p:nvPr>
        </p:nvSpPr>
        <p:spPr>
          <a:xfrm>
            <a:off x="366714" y="1016794"/>
            <a:ext cx="8410575" cy="3555206"/>
          </a:xfrm>
        </p:spPr>
        <p:txBody>
          <a:bodyPr>
            <a:normAutofit fontScale="77500" lnSpcReduction="20000"/>
          </a:bodyPr>
          <a:lstStyle/>
          <a:p>
            <a:pPr>
              <a:buClr>
                <a:srgbClr val="000000"/>
              </a:buClr>
            </a:pPr>
            <a:r>
              <a:rPr lang="en-US" sz="2000" dirty="0"/>
              <a:t>Migration of POSIX ACLs to OneFS </a:t>
            </a:r>
            <a:r>
              <a:rPr lang="mr-IN" sz="2000" dirty="0"/>
              <a:t>…</a:t>
            </a:r>
            <a:endParaRPr lang="en-US" sz="2000" dirty="0"/>
          </a:p>
          <a:p>
            <a:pPr lvl="1">
              <a:buClr>
                <a:srgbClr val="000000"/>
              </a:buClr>
            </a:pPr>
            <a:r>
              <a:rPr lang="en-US" sz="1800" dirty="0"/>
              <a:t>On Linux, POSIX ACLs (ACL+DACL) are extracted for each file or directory</a:t>
            </a:r>
          </a:p>
          <a:p>
            <a:pPr lvl="1">
              <a:buClr>
                <a:srgbClr val="000000"/>
              </a:buClr>
            </a:pPr>
            <a:r>
              <a:rPr lang="en-US" sz="1800" dirty="0"/>
              <a:t>The POSIX ACLs are translated to NFSv4 ACLs (skipping trivial</a:t>
            </a:r>
            <a:r>
              <a:rPr lang="en-US" sz="1800" baseline="30000" dirty="0"/>
              <a:t>[*]</a:t>
            </a:r>
            <a:r>
              <a:rPr lang="en-US" sz="1800" dirty="0"/>
              <a:t> ACLs) using the algorithm, described in </a:t>
            </a:r>
            <a:r>
              <a:rPr lang="en-US" sz="1800" u="sng" dirty="0">
                <a:hlinkClick r:id="rId4"/>
              </a:rPr>
              <a:t>https://tools.ietf.org/html/draft-ietf-nfsv4-acl-mapping-05</a:t>
            </a:r>
            <a:r>
              <a:rPr lang="en-US" sz="1800" dirty="0"/>
              <a:t> (“</a:t>
            </a:r>
            <a:r>
              <a:rPr lang="en-US" sz="1800" b="1" i="1" dirty="0"/>
              <a:t>Mapping Between NFSv4 and </a:t>
            </a:r>
            <a:r>
              <a:rPr lang="en-US" sz="1800" b="1" i="1" dirty="0" err="1"/>
              <a:t>Posix</a:t>
            </a:r>
            <a:r>
              <a:rPr lang="en-US" sz="1800" b="1" i="1" dirty="0"/>
              <a:t> Draft ACLs</a:t>
            </a:r>
            <a:r>
              <a:rPr lang="en-US" sz="1800" b="1" dirty="0"/>
              <a:t>”)</a:t>
            </a:r>
            <a:r>
              <a:rPr lang="en-US" sz="1800" dirty="0"/>
              <a:t> </a:t>
            </a:r>
          </a:p>
          <a:p>
            <a:pPr lvl="1">
              <a:buClr>
                <a:srgbClr val="000000"/>
              </a:buClr>
            </a:pPr>
            <a:r>
              <a:rPr lang="en-US" sz="1800" dirty="0"/>
              <a:t>Only numeric UID and GID IDs are used (no name translations are applied)</a:t>
            </a:r>
          </a:p>
          <a:p>
            <a:pPr>
              <a:buClr>
                <a:srgbClr val="000000"/>
              </a:buClr>
            </a:pPr>
            <a:r>
              <a:rPr lang="en-US" sz="2000" dirty="0"/>
              <a:t>+</a:t>
            </a:r>
            <a:r>
              <a:rPr lang="en-US" sz="2000" dirty="0" err="1"/>
              <a:t>wacls</a:t>
            </a:r>
            <a:r>
              <a:rPr lang="en-US" sz="2000" dirty="0"/>
              <a:t>=&lt;command&gt;		// ‘Write ACLs’ </a:t>
            </a:r>
            <a:r>
              <a:rPr lang="mr-IN" sz="2000" dirty="0"/>
              <a:t>–</a:t>
            </a:r>
            <a:r>
              <a:rPr lang="en-US" sz="2000" dirty="0"/>
              <a:t> secondary mode</a:t>
            </a:r>
          </a:p>
          <a:p>
            <a:pPr lvl="1">
              <a:buClr>
                <a:srgbClr val="000000"/>
              </a:buClr>
            </a:pPr>
            <a:r>
              <a:rPr lang="en-US" sz="1800" dirty="0"/>
              <a:t>Binary [NFSv4 ACL, pathname] tuples will be piped to the specified command; normally a remote invocation of the OneFS-native </a:t>
            </a:r>
            <a:r>
              <a:rPr lang="en-US" sz="1800" dirty="0" err="1"/>
              <a:t>pwalk</a:t>
            </a:r>
            <a:r>
              <a:rPr lang="en-US" sz="1800" dirty="0"/>
              <a:t> </a:t>
            </a:r>
            <a:r>
              <a:rPr lang="en-US" sz="1800" dirty="0" err="1"/>
              <a:t>symbiont</a:t>
            </a:r>
            <a:r>
              <a:rPr lang="en-US" sz="1800" dirty="0"/>
              <a:t> called ‘</a:t>
            </a:r>
            <a:r>
              <a:rPr lang="en-US" sz="1800" dirty="0" err="1"/>
              <a:t>wacls</a:t>
            </a:r>
            <a:r>
              <a:rPr lang="en-US" sz="1800" dirty="0"/>
              <a:t>’</a:t>
            </a:r>
          </a:p>
          <a:p>
            <a:pPr lvl="2">
              <a:buClr>
                <a:srgbClr val="000000"/>
              </a:buClr>
            </a:pPr>
            <a:r>
              <a:rPr lang="en-US" sz="1400" dirty="0"/>
              <a:t>OneFS-native ‘</a:t>
            </a:r>
            <a:r>
              <a:rPr lang="en-US" sz="1400" dirty="0" err="1"/>
              <a:t>wacls</a:t>
            </a:r>
            <a:r>
              <a:rPr lang="en-US" sz="1400" dirty="0"/>
              <a:t>’ binary runs with root privilege to apply the NFSv4 ACL values</a:t>
            </a:r>
          </a:p>
          <a:p>
            <a:pPr>
              <a:buClr>
                <a:srgbClr val="000000"/>
              </a:buClr>
            </a:pPr>
            <a:r>
              <a:rPr lang="en-US" sz="2000" dirty="0"/>
              <a:t>+</a:t>
            </a:r>
            <a:r>
              <a:rPr lang="en-US" sz="2000" dirty="0" err="1"/>
              <a:t>xacls</a:t>
            </a:r>
            <a:r>
              <a:rPr lang="en-US" sz="2000" dirty="0"/>
              <a:t>=[</a:t>
            </a:r>
            <a:r>
              <a:rPr lang="en-US" sz="2000" dirty="0" err="1"/>
              <a:t>bin|nfs|chex</a:t>
            </a:r>
            <a:r>
              <a:rPr lang="en-US" sz="2000" dirty="0"/>
              <a:t>]		// ‘</a:t>
            </a:r>
            <a:r>
              <a:rPr lang="en-US" sz="2000" dirty="0" err="1"/>
              <a:t>eXtract</a:t>
            </a:r>
            <a:r>
              <a:rPr lang="en-US" sz="2000" dirty="0"/>
              <a:t> ACLs’ </a:t>
            </a:r>
            <a:r>
              <a:rPr lang="mr-IN" sz="2000" dirty="0"/>
              <a:t>–</a:t>
            </a:r>
            <a:r>
              <a:rPr lang="en-US" sz="2000" dirty="0"/>
              <a:t> secondary mode</a:t>
            </a:r>
          </a:p>
          <a:p>
            <a:pPr lvl="1">
              <a:buClr>
                <a:srgbClr val="000000"/>
              </a:buClr>
            </a:pPr>
            <a:r>
              <a:rPr lang="en-US" sz="1800" dirty="0"/>
              <a:t>For all non-trivial POSIX ACLs found, translate them to NFS4 ACLs to binary, nfs4_setfacl, or CHEX format in &lt;</a:t>
            </a:r>
            <a:r>
              <a:rPr lang="en-US" sz="1800" dirty="0" err="1"/>
              <a:t>workerNN</a:t>
            </a:r>
            <a:r>
              <a:rPr lang="en-US" sz="1800" dirty="0"/>
              <a:t>&gt;. [acl4bin|acl4nfs|acl4chex] output files</a:t>
            </a:r>
          </a:p>
          <a:p>
            <a:pPr>
              <a:buClr>
                <a:srgbClr val="000000"/>
              </a:buClr>
            </a:pPr>
            <a:r>
              <a:rPr lang="en-US" sz="2000" dirty="0"/>
              <a:t>This complex functionality is more-fully described in the document “</a:t>
            </a:r>
            <a:r>
              <a:rPr lang="en-US" sz="2000" b="1" i="1" dirty="0"/>
              <a:t>Converting POSIX ACLs to NFSv4 ACLs with </a:t>
            </a:r>
            <a:r>
              <a:rPr lang="en-US" sz="2000" b="1" i="1" dirty="0" err="1"/>
              <a:t>pwalk</a:t>
            </a:r>
            <a:r>
              <a:rPr lang="en-US" sz="2000" b="1" i="1" dirty="0"/>
              <a:t>(1)</a:t>
            </a:r>
            <a:r>
              <a:rPr lang="en-US" sz="2000" dirty="0"/>
              <a:t>“, included in this bundle as doc/</a:t>
            </a:r>
            <a:r>
              <a:rPr lang="en-US" sz="2000" dirty="0" err="1"/>
              <a:t>pwalk_acls.docx</a:t>
            </a:r>
            <a:endParaRPr lang="en-US" sz="2000" dirty="0"/>
          </a:p>
          <a:p>
            <a:pPr>
              <a:buClr>
                <a:srgbClr val="000000"/>
              </a:buClr>
            </a:pPr>
            <a:endParaRPr lang="en-US" sz="2000" dirty="0"/>
          </a:p>
        </p:txBody>
      </p:sp>
    </p:spTree>
    <p:extLst>
      <p:ext uri="{BB962C8B-B14F-4D97-AF65-F5344CB8AC3E}">
        <p14:creationId xmlns:p14="http://schemas.microsoft.com/office/powerpoint/2010/main" val="21179497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err="1">
                <a:solidFill>
                  <a:srgbClr val="444444"/>
                </a:solidFill>
              </a:rPr>
              <a:t>pwalk</a:t>
            </a:r>
            <a:r>
              <a:rPr lang="en-US" sz="3600" dirty="0">
                <a:solidFill>
                  <a:srgbClr val="444444"/>
                </a:solidFill>
              </a:rPr>
              <a:t> Option Footnotes</a:t>
            </a:r>
          </a:p>
        </p:txBody>
      </p:sp>
    </p:spTree>
    <p:extLst>
      <p:ext uri="{BB962C8B-B14F-4D97-AF65-F5344CB8AC3E}">
        <p14:creationId xmlns:p14="http://schemas.microsoft.com/office/powerpoint/2010/main" val="95098105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dop</a:t>
            </a:r>
            <a:r>
              <a:rPr lang="en-US" dirty="0"/>
              <a:t>=&lt;N&gt;</a:t>
            </a:r>
          </a:p>
        </p:txBody>
      </p:sp>
      <p:sp>
        <p:nvSpPr>
          <p:cNvPr id="5" name="Content Placeholder 4"/>
          <p:cNvSpPr>
            <a:spLocks noGrp="1"/>
          </p:cNvSpPr>
          <p:nvPr>
            <p:ph sz="quarter" idx="10"/>
          </p:nvPr>
        </p:nvSpPr>
        <p:spPr/>
        <p:txBody>
          <a:bodyPr>
            <a:normAutofit/>
          </a:bodyPr>
          <a:lstStyle/>
          <a:p>
            <a:pPr>
              <a:spcBef>
                <a:spcPts val="600"/>
              </a:spcBef>
            </a:pPr>
            <a:r>
              <a:rPr lang="en-US" dirty="0"/>
              <a:t>‘Degree of Parallelism’ (number of worker threads) - </a:t>
            </a:r>
            <a:r>
              <a:rPr lang="en-US" dirty="0">
                <a:highlight>
                  <a:srgbClr val="FFFF00"/>
                </a:highlight>
              </a:rPr>
              <a:t>This is the </a:t>
            </a:r>
            <a:r>
              <a:rPr lang="en-US" b="1" dirty="0">
                <a:highlight>
                  <a:srgbClr val="FFFF00"/>
                </a:highlight>
              </a:rPr>
              <a:t>MAIN OPTION</a:t>
            </a:r>
            <a:r>
              <a:rPr lang="en-US" dirty="0">
                <a:highlight>
                  <a:srgbClr val="FFFF00"/>
                </a:highlight>
              </a:rPr>
              <a:t> that makes </a:t>
            </a:r>
            <a:r>
              <a:rPr lang="en-US" dirty="0" err="1">
                <a:highlight>
                  <a:srgbClr val="FFFF00"/>
                </a:highlight>
              </a:rPr>
              <a:t>pwalk</a:t>
            </a:r>
            <a:r>
              <a:rPr lang="en-US" dirty="0">
                <a:highlight>
                  <a:srgbClr val="FFFF00"/>
                </a:highlight>
              </a:rPr>
              <a:t> ‘parallel’!</a:t>
            </a:r>
          </a:p>
          <a:p>
            <a:pPr>
              <a:spcBef>
                <a:spcPts val="600"/>
              </a:spcBef>
            </a:pPr>
            <a:r>
              <a:rPr lang="en-US" dirty="0"/>
              <a:t>Default is 1, maximum is 128.</a:t>
            </a:r>
          </a:p>
          <a:p>
            <a:pPr>
              <a:spcBef>
                <a:spcPts val="600"/>
              </a:spcBef>
            </a:pPr>
            <a:r>
              <a:rPr lang="en-US" dirty="0"/>
              <a:t>When multi-pathing is used, the number of workers </a:t>
            </a:r>
            <a:r>
              <a:rPr lang="en-US" u="sng" dirty="0"/>
              <a:t>per-node</a:t>
            </a:r>
            <a:r>
              <a:rPr lang="en-US" dirty="0"/>
              <a:t> will be (NUMBER_OF_PATHS/&lt;N&gt;).</a:t>
            </a:r>
          </a:p>
          <a:p>
            <a:pPr>
              <a:spcBef>
                <a:spcPts val="600"/>
              </a:spcBef>
            </a:pPr>
            <a:r>
              <a:rPr lang="en-US" b="1" dirty="0"/>
              <a:t>BEWARE</a:t>
            </a:r>
            <a:r>
              <a:rPr lang="en-US" dirty="0"/>
              <a:t>: 8 workers per node will drive many Isilon nodes to 80% CPU utilization! Choose a value that will not cause </a:t>
            </a:r>
            <a:r>
              <a:rPr lang="en-US" dirty="0" err="1"/>
              <a:t>pwalk</a:t>
            </a:r>
            <a:r>
              <a:rPr lang="en-US" dirty="0"/>
              <a:t> to compete excessively with production workloads!</a:t>
            </a:r>
          </a:p>
          <a:p>
            <a:pPr>
              <a:spcBef>
                <a:spcPts val="600"/>
              </a:spcBef>
            </a:pPr>
            <a:endParaRPr lang="en-US" dirty="0"/>
          </a:p>
          <a:p>
            <a:pPr>
              <a:spcBef>
                <a:spcPts val="600"/>
              </a:spcBef>
            </a:pPr>
            <a:endParaRPr lang="en-US" dirty="0"/>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17649223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gz</a:t>
            </a:r>
            <a:endParaRPr lang="en-US" dirty="0"/>
          </a:p>
        </p:txBody>
      </p:sp>
      <p:sp>
        <p:nvSpPr>
          <p:cNvPr id="5" name="Content Placeholder 4"/>
          <p:cNvSpPr>
            <a:spLocks noGrp="1"/>
          </p:cNvSpPr>
          <p:nvPr>
            <p:ph sz="quarter" idx="10"/>
          </p:nvPr>
        </p:nvSpPr>
        <p:spPr/>
        <p:txBody>
          <a:bodyPr>
            <a:normAutofit/>
          </a:bodyPr>
          <a:lstStyle/>
          <a:p>
            <a:pPr>
              <a:spcBef>
                <a:spcPts val="600"/>
              </a:spcBef>
            </a:pPr>
            <a:r>
              <a:rPr lang="en-US" dirty="0" err="1"/>
              <a:t>gzip</a:t>
            </a:r>
            <a:r>
              <a:rPr lang="en-US" dirty="0"/>
              <a:t> primary </a:t>
            </a:r>
            <a:r>
              <a:rPr lang="en-US" dirty="0" err="1"/>
              <a:t>pwalk</a:t>
            </a:r>
            <a:r>
              <a:rPr lang="en-US" dirty="0"/>
              <a:t> outputs.</a:t>
            </a:r>
          </a:p>
          <a:p>
            <a:pPr>
              <a:spcBef>
                <a:spcPts val="600"/>
              </a:spcBef>
            </a:pPr>
            <a:r>
              <a:rPr lang="en-US" dirty="0"/>
              <a:t>This is a real space-saver for directory hierarchies large enough to warrant using </a:t>
            </a:r>
            <a:r>
              <a:rPr lang="en-US" dirty="0" err="1"/>
              <a:t>pwalk</a:t>
            </a:r>
            <a:r>
              <a:rPr lang="en-US" dirty="0"/>
              <a:t> in the first place.</a:t>
            </a:r>
          </a:p>
          <a:p>
            <a:pPr>
              <a:spcBef>
                <a:spcPts val="600"/>
              </a:spcBef>
            </a:pPr>
            <a:r>
              <a:rPr lang="en-US" b="1" dirty="0"/>
              <a:t>NOTE</a:t>
            </a:r>
            <a:r>
              <a:rPr lang="en-US" dirty="0"/>
              <a:t>: </a:t>
            </a:r>
            <a:r>
              <a:rPr lang="en-US" dirty="0" err="1"/>
              <a:t>pwalk</a:t>
            </a:r>
            <a:r>
              <a:rPr lang="en-US" dirty="0"/>
              <a:t> uses large buffers to communicate with </a:t>
            </a:r>
            <a:r>
              <a:rPr lang="en-US" dirty="0" err="1"/>
              <a:t>gzip</a:t>
            </a:r>
            <a:r>
              <a:rPr lang="en-US" dirty="0"/>
              <a:t>, so compressed output files will tend to grow s-l-o-w-l-y ...</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85364379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a:solidFill>
                  <a:srgbClr val="444444"/>
                </a:solidFill>
              </a:rPr>
              <a:t>Operational Notes</a:t>
            </a:r>
          </a:p>
        </p:txBody>
      </p:sp>
    </p:spTree>
    <p:extLst>
      <p:ext uri="{BB962C8B-B14F-4D97-AF65-F5344CB8AC3E}">
        <p14:creationId xmlns:p14="http://schemas.microsoft.com/office/powerpoint/2010/main" val="234303985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a:solidFill>
                  <a:srgbClr val="444444"/>
                </a:solidFill>
              </a:rPr>
              <a:t>General Discussion &amp; Usage</a:t>
            </a:r>
          </a:p>
        </p:txBody>
      </p:sp>
    </p:spTree>
    <p:extLst>
      <p:ext uri="{BB962C8B-B14F-4D97-AF65-F5344CB8AC3E}">
        <p14:creationId xmlns:p14="http://schemas.microsoft.com/office/powerpoint/2010/main" val="21134185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pwalk Usage Notes</a:t>
            </a:r>
            <a:endParaRPr lang="en-US" dirty="0"/>
          </a:p>
        </p:txBody>
      </p:sp>
      <p:sp>
        <p:nvSpPr>
          <p:cNvPr id="5" name="Content Placeholder 4"/>
          <p:cNvSpPr>
            <a:spLocks noGrp="1"/>
          </p:cNvSpPr>
          <p:nvPr>
            <p:ph sz="quarter" idx="10"/>
          </p:nvPr>
        </p:nvSpPr>
        <p:spPr/>
        <p:txBody>
          <a:bodyPr/>
          <a:lstStyle/>
          <a:p>
            <a:pPr>
              <a:spcBef>
                <a:spcPts val="0"/>
              </a:spcBef>
            </a:pPr>
            <a:r>
              <a:rPr lang="en-US" sz="1400" dirty="0" err="1"/>
              <a:t>pwalk</a:t>
            </a:r>
            <a:r>
              <a:rPr lang="en-US" sz="1400" dirty="0"/>
              <a:t> is best run as the root user from a NAS client that has been specified as a root client for the export(s)/share(s) being scanned</a:t>
            </a:r>
          </a:p>
          <a:p>
            <a:pPr lvl="1">
              <a:spcBef>
                <a:spcPts val="0"/>
              </a:spcBef>
            </a:pPr>
            <a:r>
              <a:rPr lang="en-US" sz="1100" dirty="0"/>
              <a:t>This avoids permissions problems in traversing directories</a:t>
            </a:r>
          </a:p>
          <a:p>
            <a:pPr lvl="1">
              <a:spcBef>
                <a:spcPts val="0"/>
              </a:spcBef>
            </a:pPr>
            <a:r>
              <a:rPr lang="en-US" sz="1100" dirty="0"/>
              <a:t>Running directly on OneFS is possible, but slower than running from a NAS client</a:t>
            </a:r>
          </a:p>
          <a:p>
            <a:pPr lvl="1">
              <a:spcBef>
                <a:spcPts val="0"/>
              </a:spcBef>
            </a:pPr>
            <a:r>
              <a:rPr lang="en-US" sz="1100" dirty="0"/>
              <a:t>Note that </a:t>
            </a:r>
            <a:r>
              <a:rPr lang="en-US" sz="1100" dirty="0" err="1"/>
              <a:t>pwalk</a:t>
            </a:r>
            <a:r>
              <a:rPr lang="en-US" sz="1100" dirty="0"/>
              <a:t> is agnostic of the filesystem type being scanned. Local filesystems, NFS exports, and even SMB shares can be scanned – but the optimal concurrency can vary greatly between use cases.</a:t>
            </a:r>
          </a:p>
          <a:p>
            <a:pPr>
              <a:spcBef>
                <a:spcPts val="0"/>
              </a:spcBef>
            </a:pPr>
            <a:r>
              <a:rPr lang="en-US" sz="1400" dirty="0"/>
              <a:t>CAUTION: </a:t>
            </a:r>
            <a:r>
              <a:rPr lang="en-US" sz="1400" dirty="0" err="1"/>
              <a:t>treewalks</a:t>
            </a:r>
            <a:r>
              <a:rPr lang="en-US" sz="1400" dirty="0"/>
              <a:t> with high per-node-concurrency can have a significant impact on OneFS initiator nodes, especially in CPU usage!</a:t>
            </a:r>
          </a:p>
          <a:p>
            <a:pPr lvl="1">
              <a:spcBef>
                <a:spcPts val="0"/>
              </a:spcBef>
            </a:pPr>
            <a:r>
              <a:rPr lang="en-US" sz="1100" dirty="0"/>
              <a:t>Test </a:t>
            </a:r>
            <a:r>
              <a:rPr lang="en-US" sz="1100" dirty="0" err="1"/>
              <a:t>pwalk</a:t>
            </a:r>
            <a:r>
              <a:rPr lang="en-US" sz="1100" dirty="0"/>
              <a:t> at lower concurrency levels (2 to 4)  to assess how much </a:t>
            </a:r>
            <a:r>
              <a:rPr lang="en-US" sz="1100" dirty="0" err="1"/>
              <a:t>pwalk</a:t>
            </a:r>
            <a:r>
              <a:rPr lang="en-US" sz="1100" dirty="0"/>
              <a:t> competition your cluster’s production workload can tolerate</a:t>
            </a:r>
          </a:p>
          <a:p>
            <a:pPr lvl="1">
              <a:spcBef>
                <a:spcPts val="0"/>
              </a:spcBef>
            </a:pPr>
            <a:r>
              <a:rPr lang="en-US" sz="1100" dirty="0" err="1"/>
              <a:t>pwalk’s</a:t>
            </a:r>
            <a:r>
              <a:rPr lang="en-US" sz="1100" dirty="0"/>
              <a:t> CPU-per-worker impact on a OneFS node should scale more-or-less linearly</a:t>
            </a:r>
          </a:p>
          <a:p>
            <a:pPr>
              <a:spcBef>
                <a:spcPts val="0"/>
              </a:spcBef>
            </a:pPr>
            <a:r>
              <a:rPr lang="en-US" sz="1400" dirty="0"/>
              <a:t>The -paths= feature is recommended to spread </a:t>
            </a:r>
            <a:r>
              <a:rPr lang="en-US" sz="1400" dirty="0" err="1"/>
              <a:t>pwalk’s</a:t>
            </a:r>
            <a:r>
              <a:rPr lang="en-US" sz="1400" dirty="0"/>
              <a:t> impact across OneFS cluster nodes</a:t>
            </a:r>
          </a:p>
          <a:p>
            <a:pPr lvl="1">
              <a:spcBef>
                <a:spcPts val="0"/>
              </a:spcBef>
            </a:pPr>
            <a:r>
              <a:rPr lang="en-US" sz="1100" dirty="0"/>
              <a:t>Multiple </a:t>
            </a:r>
            <a:r>
              <a:rPr lang="en-US" sz="1100" dirty="0" err="1"/>
              <a:t>readonly</a:t>
            </a:r>
            <a:r>
              <a:rPr lang="en-US" sz="1100" dirty="0"/>
              <a:t> mounts are recommended</a:t>
            </a:r>
          </a:p>
          <a:p>
            <a:pPr lvl="1">
              <a:spcBef>
                <a:spcPts val="0"/>
              </a:spcBef>
            </a:pPr>
            <a:r>
              <a:rPr lang="en-US" sz="1100" dirty="0"/>
              <a:t>With NFS, be sure that READIRPLUS is enabled for all mounts</a:t>
            </a:r>
          </a:p>
          <a:p>
            <a:pPr>
              <a:spcBef>
                <a:spcPts val="0"/>
              </a:spcBef>
            </a:pPr>
            <a:r>
              <a:rPr lang="en-US" sz="1400" dirty="0"/>
              <a:t>In the unlikely event of a uncaught fatal error in </a:t>
            </a:r>
            <a:r>
              <a:rPr lang="en-US" sz="1400" dirty="0" err="1"/>
              <a:t>pwalk</a:t>
            </a:r>
            <a:r>
              <a:rPr lang="en-US" sz="1400" dirty="0"/>
              <a:t>, it is best to have core dumps enabled to facilitate diagnosis (</a:t>
            </a:r>
            <a:r>
              <a:rPr lang="en-US" sz="1400" dirty="0" err="1"/>
              <a:t>eg</a:t>
            </a:r>
            <a:r>
              <a:rPr lang="en-US" sz="1400" dirty="0"/>
              <a:t>: use </a:t>
            </a:r>
            <a:r>
              <a:rPr lang="en-US" sz="1400" dirty="0" err="1"/>
              <a:t>ulimit</a:t>
            </a:r>
            <a:r>
              <a:rPr lang="en-US" sz="1400" dirty="0"/>
              <a:t> –c unlimited on Linux prior to </a:t>
            </a:r>
            <a:r>
              <a:rPr lang="en-US" sz="1400" dirty="0" err="1"/>
              <a:t>pwalk</a:t>
            </a:r>
            <a:r>
              <a:rPr lang="en-US" sz="1400" dirty="0"/>
              <a:t> operation)</a:t>
            </a:r>
          </a:p>
          <a:p>
            <a:pPr lvl="1">
              <a:spcBef>
                <a:spcPts val="0"/>
              </a:spcBef>
            </a:pPr>
            <a:r>
              <a:rPr lang="en-US" sz="1100" dirty="0"/>
              <a:t>core.&lt;</a:t>
            </a:r>
            <a:r>
              <a:rPr lang="en-US" sz="1100" dirty="0" err="1"/>
              <a:t>pid</a:t>
            </a:r>
            <a:r>
              <a:rPr lang="en-US" sz="1100" dirty="0"/>
              <a:t>&gt; is the standard Linux core file destination, but it is configurable</a:t>
            </a:r>
          </a:p>
          <a:p>
            <a:pPr lvl="1">
              <a:spcBef>
                <a:spcPts val="0"/>
              </a:spcBef>
            </a:pPr>
            <a:r>
              <a:rPr lang="en-US" sz="1100" dirty="0"/>
              <a:t>Released versions of </a:t>
            </a:r>
            <a:r>
              <a:rPr lang="en-US" sz="1100" dirty="0" err="1"/>
              <a:t>pwalk</a:t>
            </a:r>
            <a:r>
              <a:rPr lang="en-US" sz="1100" dirty="0"/>
              <a:t> have not been known to dump core under any circumstances, but if it happens, please report it!</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40740" y="151056"/>
            <a:ext cx="894021" cy="771838"/>
          </a:xfrm>
          <a:prstGeom prst="rect">
            <a:avLst/>
          </a:prstGeom>
        </p:spPr>
      </p:pic>
    </p:spTree>
    <p:extLst>
      <p:ext uri="{BB962C8B-B14F-4D97-AF65-F5344CB8AC3E}">
        <p14:creationId xmlns:p14="http://schemas.microsoft.com/office/powerpoint/2010/main" val="2468222301"/>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About NFS READDIRPLUS</a:t>
            </a:r>
            <a:endParaRPr lang="en-US" dirty="0"/>
          </a:p>
        </p:txBody>
      </p:sp>
      <p:sp>
        <p:nvSpPr>
          <p:cNvPr id="5" name="Content Placeholder 4"/>
          <p:cNvSpPr>
            <a:spLocks noGrp="1"/>
          </p:cNvSpPr>
          <p:nvPr>
            <p:ph sz="quarter" idx="10"/>
          </p:nvPr>
        </p:nvSpPr>
        <p:spPr/>
        <p:txBody>
          <a:bodyPr/>
          <a:lstStyle/>
          <a:p>
            <a:r>
              <a:rPr lang="en-US"/>
              <a:t>If every lstat(2) call had to traverse a NAS protocol, network latency would cause it to take a long time to obtain information about a large number of files.</a:t>
            </a:r>
          </a:p>
          <a:p>
            <a:r>
              <a:rPr lang="en-US"/>
              <a:t>NFSv3 can use its READDIRPLUS RPC to include file metadata with each call.</a:t>
            </a:r>
          </a:p>
          <a:p>
            <a:r>
              <a:rPr lang="en-US"/>
              <a:t>NFSv4 does not have a READDIRPLUS RPC per se, but uses a variable attribute mask to obtain similar results.</a:t>
            </a:r>
          </a:p>
          <a:p>
            <a:r>
              <a:rPr lang="en-US"/>
              <a:t>Most NFS clients honor the ‘rdirplus’ mount option for both NFSv3 and NFSv4 mounts as hint to fetch metadata in batches.</a:t>
            </a:r>
          </a:p>
          <a:p>
            <a:r>
              <a:rPr lang="en-US"/>
              <a:t>In Linux, ‘mountstats &lt;mount_point&gt;‘ is handy for seeing what RPCs are generated, along with their service times.</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140740" y="151056"/>
            <a:ext cx="894021" cy="771838"/>
          </a:xfrm>
          <a:prstGeom prst="rect">
            <a:avLst/>
          </a:prstGeom>
        </p:spPr>
      </p:pic>
    </p:spTree>
    <p:extLst>
      <p:ext uri="{BB962C8B-B14F-4D97-AF65-F5344CB8AC3E}">
        <p14:creationId xmlns:p14="http://schemas.microsoft.com/office/powerpoint/2010/main" val="3864438702"/>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Size matters!  Budget output space!</a:t>
            </a:r>
          </a:p>
        </p:txBody>
      </p:sp>
      <p:sp>
        <p:nvSpPr>
          <p:cNvPr id="5" name="Content Placeholder 4"/>
          <p:cNvSpPr>
            <a:spLocks noGrp="1"/>
          </p:cNvSpPr>
          <p:nvPr>
            <p:ph sz="quarter" idx="10"/>
          </p:nvPr>
        </p:nvSpPr>
        <p:spPr/>
        <p:txBody>
          <a:bodyPr>
            <a:normAutofit/>
          </a:bodyPr>
          <a:lstStyle/>
          <a:p>
            <a:pPr>
              <a:spcBef>
                <a:spcPts val="0"/>
              </a:spcBef>
            </a:pPr>
            <a:r>
              <a:rPr lang="en-US" dirty="0"/>
              <a:t>Incremental Per-File Output Bytes (PFOBs) add up …</a:t>
            </a:r>
          </a:p>
          <a:p>
            <a:pPr lvl="1">
              <a:spcBef>
                <a:spcPts val="0"/>
              </a:spcBef>
            </a:pPr>
            <a:r>
              <a:rPr lang="en-US" dirty="0"/>
              <a:t>One million (10^6) files -&gt; 1 MB PFOB</a:t>
            </a:r>
          </a:p>
          <a:p>
            <a:pPr lvl="1">
              <a:spcBef>
                <a:spcPts val="0"/>
              </a:spcBef>
            </a:pPr>
            <a:r>
              <a:rPr lang="en-US" dirty="0"/>
              <a:t>One billion (10^9) files -&gt; 1 GB PFOB</a:t>
            </a:r>
          </a:p>
          <a:p>
            <a:pPr>
              <a:spcBef>
                <a:spcPts val="0"/>
              </a:spcBef>
            </a:pPr>
            <a:r>
              <a:rPr lang="en-US" dirty="0"/>
              <a:t>With –</a:t>
            </a:r>
            <a:r>
              <a:rPr lang="en-US" dirty="0" err="1"/>
              <a:t>gz</a:t>
            </a:r>
            <a:r>
              <a:rPr lang="en-US" dirty="0"/>
              <a:t>, estimate 3x to 4x compression</a:t>
            </a:r>
          </a:p>
          <a:p>
            <a:pPr lvl="1">
              <a:spcBef>
                <a:spcPts val="0"/>
              </a:spcBef>
            </a:pPr>
            <a:r>
              <a:rPr lang="en-US" dirty="0"/>
              <a:t>EXAMPLE: 1 billion files @ 128 bytes-per-file</a:t>
            </a:r>
          </a:p>
          <a:p>
            <a:pPr lvl="1">
              <a:spcBef>
                <a:spcPts val="0"/>
              </a:spcBef>
            </a:pPr>
            <a:r>
              <a:rPr lang="en-US" dirty="0"/>
              <a:t>~128 GB estimated output, compressed to ~42 to 34 GB</a:t>
            </a:r>
          </a:p>
          <a:p>
            <a:pPr>
              <a:spcBef>
                <a:spcPts val="0"/>
              </a:spcBef>
            </a:pPr>
            <a:r>
              <a:rPr lang="en-US" dirty="0"/>
              <a:t>With </a:t>
            </a:r>
            <a:r>
              <a:rPr lang="mr-IN" dirty="0"/>
              <a:t>–</a:t>
            </a:r>
            <a:r>
              <a:rPr lang="en-US" dirty="0"/>
              <a:t>ls, the –</a:t>
            </a:r>
            <a:r>
              <a:rPr lang="en-US" dirty="0" err="1"/>
              <a:t>pmode</a:t>
            </a:r>
            <a:r>
              <a:rPr lang="en-US" dirty="0"/>
              <a:t> option reduces output size by omitting file mode column</a:t>
            </a:r>
          </a:p>
          <a:p>
            <a:pPr>
              <a:spcBef>
                <a:spcPts val="0"/>
              </a:spcBef>
            </a:pPr>
            <a:r>
              <a:rPr lang="en-US" dirty="0"/>
              <a:t>The –</a:t>
            </a:r>
            <a:r>
              <a:rPr lang="en-US" dirty="0" err="1"/>
              <a:t>lsc</a:t>
            </a:r>
            <a:r>
              <a:rPr lang="en-US" dirty="0"/>
              <a:t> primary mode is </a:t>
            </a:r>
            <a:r>
              <a:rPr lang="en-US" dirty="0" err="1"/>
              <a:t>explictly</a:t>
            </a:r>
            <a:r>
              <a:rPr lang="en-US" dirty="0"/>
              <a:t> designed to minimize output space</a:t>
            </a:r>
          </a:p>
          <a:p>
            <a:pPr>
              <a:spcBef>
                <a:spcPts val="0"/>
              </a:spcBef>
            </a:pPr>
            <a:r>
              <a:rPr lang="en-US" dirty="0"/>
              <a:t>With </a:t>
            </a:r>
            <a:r>
              <a:rPr lang="mr-IN" dirty="0"/>
              <a:t>–</a:t>
            </a:r>
            <a:r>
              <a:rPr lang="en-US" dirty="0"/>
              <a:t>csv, one can specify only the metadata columns desired</a:t>
            </a:r>
          </a:p>
          <a:p>
            <a:pPr>
              <a:spcBef>
                <a:spcPts val="0"/>
              </a:spcBef>
            </a:pPr>
            <a:r>
              <a:rPr lang="en-US" dirty="0"/>
              <a:t>Since </a:t>
            </a:r>
            <a:r>
              <a:rPr lang="en-US" dirty="0" err="1"/>
              <a:t>pwalk</a:t>
            </a:r>
            <a:r>
              <a:rPr lang="en-US" dirty="0"/>
              <a:t> source code is FREE, one can edit the code to only output the minimal information required for a specific purpose</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40740" y="151056"/>
            <a:ext cx="894021" cy="771838"/>
          </a:xfrm>
          <a:prstGeom prst="rect">
            <a:avLst/>
          </a:prstGeom>
        </p:spPr>
      </p:pic>
    </p:spTree>
    <p:extLst>
      <p:ext uri="{BB962C8B-B14F-4D97-AF65-F5344CB8AC3E}">
        <p14:creationId xmlns:p14="http://schemas.microsoft.com/office/powerpoint/2010/main" val="1689346185"/>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Performance: YMMV</a:t>
            </a:r>
          </a:p>
        </p:txBody>
      </p:sp>
      <p:pic>
        <p:nvPicPr>
          <p:cNvPr id="3" name="Content Placeholder 2"/>
          <p:cNvPicPr>
            <a:picLocks noGrp="1" noChangeAspect="1"/>
          </p:cNvPicPr>
          <p:nvPr>
            <p:ph sz="quarter" idx="10"/>
          </p:nvPr>
        </p:nvPicPr>
        <p:blipFill>
          <a:blip r:embed="rId3" cstate="print">
            <a:extLst>
              <a:ext uri="{28A0092B-C50C-407E-A947-70E740481C1C}">
                <a14:useLocalDpi xmlns:a14="http://schemas.microsoft.com/office/drawing/2010/main"/>
              </a:ext>
            </a:extLst>
          </a:blip>
          <a:srcRect/>
          <a:stretch>
            <a:fillRect/>
          </a:stretch>
        </p:blipFill>
        <p:spPr>
          <a:xfrm>
            <a:off x="7626400" y="171450"/>
            <a:ext cx="1304241" cy="571500"/>
          </a:xfrm>
        </p:spPr>
      </p:pic>
      <p:sp>
        <p:nvSpPr>
          <p:cNvPr id="6" name="TextBox 5"/>
          <p:cNvSpPr txBox="1"/>
          <p:nvPr/>
        </p:nvSpPr>
        <p:spPr>
          <a:xfrm>
            <a:off x="457200" y="3371850"/>
            <a:ext cx="8382000" cy="1384995"/>
          </a:xfrm>
          <a:prstGeom prst="rect">
            <a:avLst/>
          </a:prstGeom>
          <a:noFill/>
        </p:spPr>
        <p:txBody>
          <a:bodyPr wrap="square" rtlCol="0">
            <a:spAutoFit/>
          </a:bodyPr>
          <a:lstStyle/>
          <a:p>
            <a:pPr marL="285750" indent="-285750">
              <a:buFont typeface="Arial"/>
              <a:buChar char="•"/>
            </a:pPr>
            <a:r>
              <a:rPr lang="en-US" sz="1400" dirty="0"/>
              <a:t>Test Directory Structure: ~32 millions files including ~64 thousand directories</a:t>
            </a:r>
          </a:p>
          <a:p>
            <a:pPr marL="285750" indent="-285750">
              <a:buFont typeface="Arial"/>
              <a:buChar char="•"/>
            </a:pPr>
            <a:r>
              <a:rPr lang="en-US" sz="1400" dirty="0"/>
              <a:t>Target cluster: 3-node 5400S with no SSD running OneFS 7.1.0</a:t>
            </a:r>
          </a:p>
          <a:p>
            <a:pPr marL="285750" indent="-285750">
              <a:buFont typeface="Arial"/>
              <a:buChar char="•"/>
            </a:pPr>
            <a:r>
              <a:rPr lang="en-US" sz="1400" dirty="0"/>
              <a:t>Linux client: Centos 6 on 3-core NNN GHz AMD processor</a:t>
            </a:r>
          </a:p>
          <a:p>
            <a:pPr marL="742950" lvl="1" indent="-285750">
              <a:buFont typeface="Arial"/>
              <a:buChar char="•"/>
            </a:pPr>
            <a:r>
              <a:rPr lang="en-US" sz="1400" dirty="0"/>
              <a:t>Single 1 </a:t>
            </a:r>
            <a:r>
              <a:rPr lang="en-US" sz="1400" dirty="0" err="1"/>
              <a:t>GbE</a:t>
            </a:r>
            <a:r>
              <a:rPr lang="en-US" sz="1400" dirty="0"/>
              <a:t> switched network link to cluster</a:t>
            </a:r>
          </a:p>
          <a:p>
            <a:pPr marL="742950" lvl="1" indent="-285750">
              <a:buFont typeface="Arial"/>
              <a:buChar char="•"/>
            </a:pPr>
            <a:r>
              <a:rPr lang="en-US" sz="1400" dirty="0"/>
              <a:t>Single 7200 RPM SATA disk with EXT3 filesystem used for output</a:t>
            </a:r>
          </a:p>
          <a:p>
            <a:pPr marL="285750" indent="-285750">
              <a:buFont typeface="Arial"/>
              <a:buChar char="•"/>
            </a:pPr>
            <a:r>
              <a:rPr lang="en-US" sz="1400" dirty="0"/>
              <a:t>Output size; ~1.8 GB uncompressed, 160 MB compressed</a:t>
            </a:r>
          </a:p>
        </p:txBody>
      </p:sp>
      <p:graphicFrame>
        <p:nvGraphicFramePr>
          <p:cNvPr id="7" name="Table 6"/>
          <p:cNvGraphicFramePr>
            <a:graphicFrameLocks noGrp="1"/>
          </p:cNvGraphicFramePr>
          <p:nvPr>
            <p:extLst>
              <p:ext uri="{D42A27DB-BD31-4B8C-83A1-F6EECF244321}">
                <p14:modId xmlns:p14="http://schemas.microsoft.com/office/powerpoint/2010/main" val="2509983429"/>
              </p:ext>
            </p:extLst>
          </p:nvPr>
        </p:nvGraphicFramePr>
        <p:xfrm>
          <a:off x="533400" y="1068906"/>
          <a:ext cx="7543800" cy="2228855"/>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318952">
                <a:tc>
                  <a:txBody>
                    <a:bodyPr/>
                    <a:lstStyle/>
                    <a:p>
                      <a:pPr algn="ctr"/>
                      <a:r>
                        <a:rPr lang="en-US" sz="1400" dirty="0"/>
                        <a:t>-</a:t>
                      </a:r>
                      <a:r>
                        <a:rPr lang="en-US" sz="1400" dirty="0" err="1"/>
                        <a:t>dop</a:t>
                      </a:r>
                      <a:r>
                        <a:rPr lang="en-US" sz="1400" dirty="0"/>
                        <a:t>=</a:t>
                      </a:r>
                    </a:p>
                  </a:txBody>
                  <a:tcPr marT="0" marB="34290" anchor="ctr" anchorCtr="1"/>
                </a:tc>
                <a:tc>
                  <a:txBody>
                    <a:bodyPr/>
                    <a:lstStyle/>
                    <a:p>
                      <a:r>
                        <a:rPr lang="en-US" sz="1400" dirty="0"/>
                        <a:t>paths</a:t>
                      </a:r>
                    </a:p>
                  </a:txBody>
                  <a:tcPr marT="0" marB="34290" anchor="ctr" anchorCtr="1"/>
                </a:tc>
                <a:tc>
                  <a:txBody>
                    <a:bodyPr/>
                    <a:lstStyle/>
                    <a:p>
                      <a:r>
                        <a:rPr lang="en-US" sz="1400" dirty="0"/>
                        <a:t>seconds</a:t>
                      </a:r>
                    </a:p>
                  </a:txBody>
                  <a:tcPr marT="0" marB="34290" anchor="ctr" anchorCtr="1"/>
                </a:tc>
                <a:tc>
                  <a:txBody>
                    <a:bodyPr/>
                    <a:lstStyle/>
                    <a:p>
                      <a:r>
                        <a:rPr lang="en-US" sz="1400" dirty="0"/>
                        <a:t>files/sec</a:t>
                      </a:r>
                    </a:p>
                  </a:txBody>
                  <a:tcPr marT="0" marB="34290" anchor="ctr" anchorCtr="1"/>
                </a:tc>
                <a:tc>
                  <a:txBody>
                    <a:bodyPr/>
                    <a:lstStyle/>
                    <a:p>
                      <a:r>
                        <a:rPr lang="en-US" sz="1400" dirty="0"/>
                        <a:t>files/sec/path</a:t>
                      </a:r>
                    </a:p>
                  </a:txBody>
                  <a:tcPr marT="0" marB="34290" anchor="ctr" anchorCtr="1"/>
                </a:tc>
                <a:tc>
                  <a:txBody>
                    <a:bodyPr/>
                    <a:lstStyle/>
                    <a:p>
                      <a:endParaRPr lang="en-US" sz="1400" dirty="0"/>
                    </a:p>
                  </a:txBody>
                  <a:tcPr marT="0" marB="34290" anchor="ctr" anchorCtr="1"/>
                </a:tc>
                <a:extLst>
                  <a:ext uri="{0D108BD9-81ED-4DB2-BD59-A6C34878D82A}">
                    <a16:rowId xmlns:a16="http://schemas.microsoft.com/office/drawing/2014/main" val="10000"/>
                  </a:ext>
                </a:extLst>
              </a:tr>
              <a:tr h="195403">
                <a:tc>
                  <a:txBody>
                    <a:bodyPr/>
                    <a:lstStyle/>
                    <a:p>
                      <a:pPr algn="ctr" fontAlgn="b">
                        <a:lnSpc>
                          <a:spcPct val="100000"/>
                        </a:lnSpc>
                      </a:pPr>
                      <a:r>
                        <a:rPr lang="en-US" sz="900" b="0" i="0" u="none" strike="noStrike" dirty="0">
                          <a:solidFill>
                            <a:schemeClr val="accent6"/>
                          </a:solidFill>
                          <a:effectLst/>
                          <a:latin typeface="Calibri"/>
                        </a:rPr>
                        <a:t>1</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1</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11430</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2788</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2788</a:t>
                      </a:r>
                    </a:p>
                  </a:txBody>
                  <a:tcPr marL="12700" marR="12700" marT="0" marB="0" anchor="ctr" anchorCtr="1"/>
                </a:tc>
                <a:tc>
                  <a:txBody>
                    <a:bodyPr/>
                    <a:lstStyle/>
                    <a:p>
                      <a:pPr algn="ctr" fontAlgn="b">
                        <a:lnSpc>
                          <a:spcPct val="100000"/>
                        </a:lnSpc>
                      </a:pPr>
                      <a:endParaRPr lang="en-US" sz="900" b="0" i="0" u="none" strike="noStrike" dirty="0">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1"/>
                  </a:ext>
                </a:extLst>
              </a:tr>
              <a:tr h="171450">
                <a:tc>
                  <a:txBody>
                    <a:bodyPr/>
                    <a:lstStyle/>
                    <a:p>
                      <a:pPr algn="ctr" fontAlgn="b">
                        <a:lnSpc>
                          <a:spcPct val="100000"/>
                        </a:lnSpc>
                      </a:pPr>
                      <a:r>
                        <a:rPr lang="en-US" sz="900" b="0" i="0" u="none" strike="noStrike">
                          <a:solidFill>
                            <a:srgbClr val="000000"/>
                          </a:solidFill>
                          <a:effectLst/>
                          <a:latin typeface="Calibri"/>
                        </a:rPr>
                        <a:t>2</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5832</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5464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5464</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2"/>
                  </a:ext>
                </a:extLst>
              </a:tr>
              <a:tr h="171450">
                <a:tc>
                  <a:txBody>
                    <a:bodyPr/>
                    <a:lstStyle/>
                    <a:p>
                      <a:pPr algn="ctr" fontAlgn="b">
                        <a:lnSpc>
                          <a:spcPct val="100000"/>
                        </a:lnSpc>
                      </a:pPr>
                      <a:r>
                        <a:rPr lang="en-US" sz="900" b="0" i="0" u="none" strike="noStrike">
                          <a:solidFill>
                            <a:srgbClr val="000000"/>
                          </a:solidFill>
                          <a:effectLst/>
                          <a:latin typeface="Calibri"/>
                        </a:rPr>
                        <a:t>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2901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10985</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10985</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3"/>
                  </a:ext>
                </a:extLst>
              </a:tr>
              <a:tr h="171450">
                <a:tc>
                  <a:txBody>
                    <a:bodyPr/>
                    <a:lstStyle/>
                    <a:p>
                      <a:pPr algn="ctr" fontAlgn="b">
                        <a:lnSpc>
                          <a:spcPct val="100000"/>
                        </a:lnSpc>
                      </a:pPr>
                      <a:r>
                        <a:rPr lang="en-US" sz="900" b="0" i="0" u="none" strike="noStrike">
                          <a:solidFill>
                            <a:srgbClr val="000000"/>
                          </a:solidFill>
                          <a:effectLst/>
                          <a:latin typeface="Calibri"/>
                        </a:rPr>
                        <a:t>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2491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12794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12794</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4"/>
                  </a:ext>
                </a:extLst>
              </a:tr>
              <a:tr h="171450">
                <a:tc>
                  <a:txBody>
                    <a:bodyPr/>
                    <a:lstStyle/>
                    <a:p>
                      <a:pPr algn="ctr" fontAlgn="b">
                        <a:lnSpc>
                          <a:spcPct val="100000"/>
                        </a:lnSpc>
                      </a:pPr>
                      <a:r>
                        <a:rPr lang="en-US" sz="900" b="0" i="0" u="none" strike="noStrike">
                          <a:solidFill>
                            <a:srgbClr val="000000"/>
                          </a:solidFill>
                          <a:effectLst/>
                          <a:latin typeface="Calibri"/>
                        </a:rPr>
                        <a:t>10</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2388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13346</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13346</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5"/>
                  </a:ext>
                </a:extLst>
              </a:tr>
              <a:tr h="171450">
                <a:tc>
                  <a:txBody>
                    <a:bodyPr/>
                    <a:lstStyle/>
                    <a:p>
                      <a:pPr algn="ctr" fontAlgn="b">
                        <a:lnSpc>
                          <a:spcPct val="100000"/>
                        </a:lnSpc>
                      </a:pPr>
                      <a:r>
                        <a:rPr lang="en-US" sz="900" b="0" i="0" u="none" strike="noStrike" dirty="0">
                          <a:solidFill>
                            <a:srgbClr val="000000"/>
                          </a:solidFill>
                          <a:effectLst/>
                          <a:latin typeface="Calibri"/>
                        </a:rPr>
                        <a:t>16</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2359</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13512</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13512</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&lt;- diminishing</a:t>
                      </a:r>
                      <a:r>
                        <a:rPr lang="en-US" sz="900" b="0" i="0" u="none" strike="noStrike" baseline="0" dirty="0">
                          <a:solidFill>
                            <a:srgbClr val="000000"/>
                          </a:solidFill>
                          <a:effectLst/>
                          <a:latin typeface="Calibri"/>
                        </a:rPr>
                        <a:t> returns</a:t>
                      </a:r>
                      <a:endParaRPr lang="en-US" sz="900" b="0" i="0" u="none" strike="noStrike" dirty="0">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6"/>
                  </a:ext>
                </a:extLst>
              </a:tr>
              <a:tr h="171450">
                <a:tc>
                  <a:txBody>
                    <a:bodyPr/>
                    <a:lstStyle/>
                    <a:p>
                      <a:pPr algn="ctr" fontAlgn="b">
                        <a:lnSpc>
                          <a:spcPct val="100000"/>
                        </a:lnSpc>
                      </a:pPr>
                      <a:r>
                        <a:rPr lang="en-US" sz="900" b="0" i="0" u="none" strike="noStrike" dirty="0">
                          <a:solidFill>
                            <a:srgbClr val="000000"/>
                          </a:solidFill>
                          <a:effectLst/>
                          <a:latin typeface="Calibri"/>
                        </a:rPr>
                        <a:t>18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1218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26174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8725</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7"/>
                  </a:ext>
                </a:extLst>
              </a:tr>
              <a:tr h="171450">
                <a:tc>
                  <a:txBody>
                    <a:bodyPr/>
                    <a:lstStyle/>
                    <a:p>
                      <a:pPr algn="ctr" fontAlgn="b">
                        <a:lnSpc>
                          <a:spcPct val="100000"/>
                        </a:lnSpc>
                      </a:pPr>
                      <a:r>
                        <a:rPr lang="en-US" sz="900" b="0" i="0" u="none" strike="noStrike">
                          <a:solidFill>
                            <a:srgbClr val="000000"/>
                          </a:solidFill>
                          <a:effectLst/>
                          <a:latin typeface="Calibri"/>
                        </a:rPr>
                        <a:t>24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1145</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27834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9278</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8"/>
                  </a:ext>
                </a:extLst>
              </a:tr>
              <a:tr h="171450">
                <a:tc>
                  <a:txBody>
                    <a:bodyPr/>
                    <a:lstStyle/>
                    <a:p>
                      <a:pPr algn="ctr" fontAlgn="b">
                        <a:lnSpc>
                          <a:spcPct val="100000"/>
                        </a:lnSpc>
                      </a:pPr>
                      <a:r>
                        <a:rPr lang="en-US" sz="900" b="0" i="0" u="none" strike="noStrike">
                          <a:solidFill>
                            <a:srgbClr val="000000"/>
                          </a:solidFill>
                          <a:effectLst/>
                          <a:latin typeface="Calibri"/>
                        </a:rPr>
                        <a:t>30</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1136</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28044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9348</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9"/>
                  </a:ext>
                </a:extLst>
              </a:tr>
              <a:tr h="171450">
                <a:tc>
                  <a:txBody>
                    <a:bodyPr/>
                    <a:lstStyle/>
                    <a:p>
                      <a:pPr algn="ctr" fontAlgn="b">
                        <a:lnSpc>
                          <a:spcPct val="100000"/>
                        </a:lnSpc>
                      </a:pPr>
                      <a:r>
                        <a:rPr lang="hu-HU" sz="900" b="0" i="0" u="none" strike="noStrike" dirty="0">
                          <a:solidFill>
                            <a:schemeClr val="accent3">
                              <a:lumMod val="50000"/>
                            </a:schemeClr>
                          </a:solidFill>
                          <a:effectLst/>
                          <a:latin typeface="Calibri"/>
                        </a:rPr>
                        <a:t>24 -gz</a:t>
                      </a:r>
                    </a:p>
                  </a:txBody>
                  <a:tcPr marL="12700" marR="12700" marT="0" marB="0" anchor="ctr" anchorCtr="1"/>
                </a:tc>
                <a:tc>
                  <a:txBody>
                    <a:bodyPr/>
                    <a:lstStyle/>
                    <a:p>
                      <a:pPr algn="ctr" fontAlgn="b">
                        <a:lnSpc>
                          <a:spcPct val="100000"/>
                        </a:lnSpc>
                      </a:pPr>
                      <a:r>
                        <a:rPr lang="en-US" sz="900" b="0" i="0" u="none" strike="noStrike" dirty="0">
                          <a:solidFill>
                            <a:schemeClr val="accent3">
                              <a:lumMod val="50000"/>
                            </a:schemeClr>
                          </a:solidFill>
                          <a:effectLst/>
                          <a:latin typeface="Calibri"/>
                        </a:rPr>
                        <a:t>3</a:t>
                      </a:r>
                    </a:p>
                  </a:txBody>
                  <a:tcPr marL="12700" marR="12700" marT="0" marB="0" anchor="ctr" anchorCtr="1"/>
                </a:tc>
                <a:tc>
                  <a:txBody>
                    <a:bodyPr/>
                    <a:lstStyle/>
                    <a:p>
                      <a:pPr algn="ctr" fontAlgn="b">
                        <a:lnSpc>
                          <a:spcPct val="100000"/>
                        </a:lnSpc>
                      </a:pPr>
                      <a:r>
                        <a:rPr lang="en-US" sz="900" b="0" i="0" u="none" strike="noStrike">
                          <a:solidFill>
                            <a:schemeClr val="accent3">
                              <a:lumMod val="50000"/>
                            </a:schemeClr>
                          </a:solidFill>
                          <a:effectLst/>
                          <a:latin typeface="Calibri"/>
                        </a:rPr>
                        <a:t>1114</a:t>
                      </a:r>
                    </a:p>
                  </a:txBody>
                  <a:tcPr marL="12700" marR="12700" marT="0" marB="0" anchor="ctr" anchorCtr="1"/>
                </a:tc>
                <a:tc>
                  <a:txBody>
                    <a:bodyPr/>
                    <a:lstStyle/>
                    <a:p>
                      <a:pPr algn="ctr" fontAlgn="b">
                        <a:lnSpc>
                          <a:spcPct val="100000"/>
                        </a:lnSpc>
                      </a:pPr>
                      <a:r>
                        <a:rPr lang="en-US" sz="900" b="0" i="0" u="none" strike="noStrike" dirty="0">
                          <a:solidFill>
                            <a:schemeClr val="accent3">
                              <a:lumMod val="50000"/>
                            </a:schemeClr>
                          </a:solidFill>
                          <a:effectLst/>
                          <a:latin typeface="Calibri"/>
                        </a:rPr>
                        <a:t>28609</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9536</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&lt;- slight GAIN with –</a:t>
                      </a:r>
                      <a:r>
                        <a:rPr lang="en-US" sz="900" b="0" i="0" u="none" strike="noStrike" dirty="0" err="1">
                          <a:solidFill>
                            <a:srgbClr val="000000"/>
                          </a:solidFill>
                          <a:effectLst/>
                          <a:latin typeface="Calibri"/>
                        </a:rPr>
                        <a:t>gz</a:t>
                      </a:r>
                      <a:r>
                        <a:rPr lang="en-US" sz="900" b="0" i="0" u="none" strike="noStrike" dirty="0">
                          <a:solidFill>
                            <a:srgbClr val="000000"/>
                          </a:solidFill>
                          <a:effectLst/>
                          <a:latin typeface="Calibri"/>
                        </a:rPr>
                        <a:t>!</a:t>
                      </a:r>
                    </a:p>
                  </a:txBody>
                  <a:tcPr marL="12700" marR="12700" marT="0" marB="0" anchor="ctr" anchorCtr="1"/>
                </a:tc>
                <a:extLst>
                  <a:ext uri="{0D108BD9-81ED-4DB2-BD59-A6C34878D82A}">
                    <a16:rowId xmlns:a16="http://schemas.microsoft.com/office/drawing/2014/main" val="10010"/>
                  </a:ext>
                </a:extLst>
              </a:tr>
              <a:tr h="171450">
                <a:tc>
                  <a:txBody>
                    <a:bodyPr/>
                    <a:lstStyle/>
                    <a:p>
                      <a:pPr algn="ctr" fontAlgn="b">
                        <a:lnSpc>
                          <a:spcPct val="100000"/>
                        </a:lnSpc>
                      </a:pPr>
                      <a:r>
                        <a:rPr lang="en-US" sz="900" b="0" i="0" u="none" strike="noStrike" dirty="0">
                          <a:solidFill>
                            <a:srgbClr val="000000"/>
                          </a:solidFill>
                          <a:effectLst/>
                          <a:latin typeface="Calibri"/>
                        </a:rPr>
                        <a:t>48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1120</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28455</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9485</a:t>
                      </a:r>
                    </a:p>
                  </a:txBody>
                  <a:tcPr marL="12700" marR="12700" marT="0" marB="0" anchor="ctr" anchorCtr="1"/>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900" b="0" i="0" u="none" strike="noStrike" dirty="0">
                          <a:solidFill>
                            <a:srgbClr val="000000"/>
                          </a:solidFill>
                          <a:effectLst/>
                          <a:latin typeface="Calibri"/>
                        </a:rPr>
                        <a:t>&lt;- diminishing</a:t>
                      </a:r>
                      <a:r>
                        <a:rPr lang="en-US" sz="900" b="0" i="0" u="none" strike="noStrike" baseline="0" dirty="0">
                          <a:solidFill>
                            <a:srgbClr val="000000"/>
                          </a:solidFill>
                          <a:effectLst/>
                          <a:latin typeface="Calibri"/>
                        </a:rPr>
                        <a:t> returns</a:t>
                      </a:r>
                      <a:endParaRPr lang="en-US" sz="900" b="0" i="0" u="none" strike="noStrike" dirty="0">
                        <a:solidFill>
                          <a:srgbClr val="000000"/>
                        </a:solidFill>
                        <a:effectLst/>
                        <a:latin typeface="Calibri"/>
                      </a:endParaRPr>
                    </a:p>
                  </a:txBody>
                  <a:tcPr marL="12700" marR="12700" marT="0" marB="0" anchor="ctr" anchorCtr="1"/>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227928214"/>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Factors</a:t>
            </a:r>
          </a:p>
        </p:txBody>
      </p:sp>
      <p:sp>
        <p:nvSpPr>
          <p:cNvPr id="5" name="Content Placeholder 4"/>
          <p:cNvSpPr>
            <a:spLocks noGrp="1"/>
          </p:cNvSpPr>
          <p:nvPr>
            <p:ph sz="quarter" idx="10"/>
          </p:nvPr>
        </p:nvSpPr>
        <p:spPr/>
        <p:txBody>
          <a:bodyPr>
            <a:normAutofit lnSpcReduction="10000"/>
          </a:bodyPr>
          <a:lstStyle/>
          <a:p>
            <a:pPr>
              <a:buClr>
                <a:srgbClr val="000000"/>
              </a:buClr>
            </a:pPr>
            <a:r>
              <a:rPr lang="en-US" sz="1600" dirty="0">
                <a:latin typeface="+mn-lt"/>
              </a:rPr>
              <a:t>Client …</a:t>
            </a:r>
          </a:p>
          <a:p>
            <a:pPr lvl="1">
              <a:buClr>
                <a:srgbClr val="000000"/>
              </a:buClr>
            </a:pPr>
            <a:r>
              <a:rPr lang="en-US" dirty="0">
                <a:latin typeface="+mn-lt"/>
              </a:rPr>
              <a:t>Mount options (esp. ‘</a:t>
            </a:r>
            <a:r>
              <a:rPr lang="en-US" dirty="0" err="1">
                <a:latin typeface="+mn-lt"/>
              </a:rPr>
              <a:t>rdirplus</a:t>
            </a:r>
            <a:r>
              <a:rPr lang="en-US" dirty="0">
                <a:latin typeface="+mn-lt"/>
              </a:rPr>
              <a:t>’, ‘</a:t>
            </a:r>
            <a:r>
              <a:rPr lang="en-US" dirty="0" err="1">
                <a:latin typeface="+mn-lt"/>
              </a:rPr>
              <a:t>acdirmin</a:t>
            </a:r>
            <a:r>
              <a:rPr lang="en-US" dirty="0">
                <a:latin typeface="+mn-lt"/>
              </a:rPr>
              <a:t>’, ‘</a:t>
            </a:r>
            <a:r>
              <a:rPr lang="en-US" dirty="0" err="1">
                <a:latin typeface="+mn-lt"/>
              </a:rPr>
              <a:t>acdirmax</a:t>
            </a:r>
            <a:r>
              <a:rPr lang="en-US" dirty="0">
                <a:latin typeface="+mn-lt"/>
              </a:rPr>
              <a:t>’)</a:t>
            </a:r>
          </a:p>
          <a:p>
            <a:pPr lvl="1">
              <a:buClr>
                <a:srgbClr val="000000"/>
              </a:buClr>
            </a:pPr>
            <a:r>
              <a:rPr lang="en-US" dirty="0">
                <a:latin typeface="+mn-lt"/>
              </a:rPr>
              <a:t>Use of </a:t>
            </a:r>
            <a:r>
              <a:rPr lang="mr-IN" dirty="0">
                <a:latin typeface="+mn-lt"/>
              </a:rPr>
              <a:t>–</a:t>
            </a:r>
            <a:r>
              <a:rPr lang="en-US" dirty="0">
                <a:latin typeface="+mn-lt"/>
              </a:rPr>
              <a:t>paths= multi-</a:t>
            </a:r>
            <a:r>
              <a:rPr lang="en-US" dirty="0" err="1">
                <a:latin typeface="+mn-lt"/>
              </a:rPr>
              <a:t>pathing</a:t>
            </a:r>
            <a:endParaRPr lang="en-US" dirty="0">
              <a:latin typeface="+mn-lt"/>
            </a:endParaRPr>
          </a:p>
          <a:p>
            <a:pPr lvl="1">
              <a:buClr>
                <a:srgbClr val="000000"/>
              </a:buClr>
            </a:pPr>
            <a:r>
              <a:rPr lang="en-US" dirty="0">
                <a:latin typeface="+mn-lt"/>
              </a:rPr>
              <a:t>TCP</a:t>
            </a:r>
            <a:r>
              <a:rPr lang="en-US">
                <a:latin typeface="+mn-lt"/>
              </a:rPr>
              <a:t>/IP, RPC, and NIC </a:t>
            </a:r>
            <a:r>
              <a:rPr lang="en-US" dirty="0" err="1">
                <a:latin typeface="+mn-lt"/>
              </a:rPr>
              <a:t>tunables</a:t>
            </a:r>
            <a:endParaRPr lang="en-US" dirty="0">
              <a:latin typeface="+mn-lt"/>
            </a:endParaRPr>
          </a:p>
          <a:p>
            <a:pPr marL="280987" indent="-285750">
              <a:buClr>
                <a:srgbClr val="000000"/>
              </a:buClr>
            </a:pPr>
            <a:r>
              <a:rPr lang="en-US" sz="1600" dirty="0">
                <a:latin typeface="+mn-lt"/>
              </a:rPr>
              <a:t>Network </a:t>
            </a:r>
            <a:r>
              <a:rPr lang="mr-IN" sz="1600" dirty="0">
                <a:latin typeface="+mn-lt"/>
              </a:rPr>
              <a:t>…</a:t>
            </a:r>
            <a:endParaRPr lang="en-US" dirty="0">
              <a:latin typeface="+mn-lt"/>
            </a:endParaRPr>
          </a:p>
          <a:p>
            <a:pPr marL="627062" lvl="1" indent="-285750">
              <a:buClr>
                <a:srgbClr val="000000"/>
              </a:buClr>
            </a:pPr>
            <a:r>
              <a:rPr lang="en-US" dirty="0"/>
              <a:t>Bandwidth</a:t>
            </a:r>
          </a:p>
          <a:p>
            <a:pPr marL="627062" lvl="1" indent="-285750">
              <a:buClr>
                <a:srgbClr val="000000"/>
              </a:buClr>
            </a:pPr>
            <a:r>
              <a:rPr lang="en-US" dirty="0">
                <a:latin typeface="+mn-lt"/>
              </a:rPr>
              <a:t>Latency</a:t>
            </a:r>
          </a:p>
          <a:p>
            <a:pPr marL="627062" lvl="1" indent="-285750">
              <a:buClr>
                <a:srgbClr val="000000"/>
              </a:buClr>
            </a:pPr>
            <a:r>
              <a:rPr lang="en-US" dirty="0">
                <a:latin typeface="+mn-lt"/>
              </a:rPr>
              <a:t>Congestion</a:t>
            </a:r>
          </a:p>
          <a:p>
            <a:pPr>
              <a:buClr>
                <a:srgbClr val="000000"/>
              </a:buClr>
            </a:pPr>
            <a:r>
              <a:rPr lang="en-US" sz="1600" dirty="0">
                <a:latin typeface="+mn-lt"/>
              </a:rPr>
              <a:t>Server …</a:t>
            </a:r>
          </a:p>
          <a:p>
            <a:pPr lvl="1">
              <a:buClr>
                <a:srgbClr val="000000"/>
              </a:buClr>
            </a:pPr>
            <a:r>
              <a:rPr lang="en-US" dirty="0">
                <a:latin typeface="+mn-lt"/>
              </a:rPr>
              <a:t>CPU power</a:t>
            </a:r>
          </a:p>
          <a:p>
            <a:pPr lvl="1">
              <a:buClr>
                <a:srgbClr val="000000"/>
              </a:buClr>
            </a:pPr>
            <a:r>
              <a:rPr lang="en-US" dirty="0">
                <a:latin typeface="+mn-lt"/>
              </a:rPr>
              <a:t>OneFS version</a:t>
            </a:r>
          </a:p>
          <a:p>
            <a:pPr lvl="1">
              <a:buClr>
                <a:srgbClr val="000000"/>
              </a:buClr>
            </a:pPr>
            <a:r>
              <a:rPr lang="en-US" dirty="0">
                <a:latin typeface="+mn-lt"/>
              </a:rPr>
              <a:t>OneFS SSD usage for metadata (metadata-read, metadata-write, L3)</a:t>
            </a:r>
          </a:p>
          <a:p>
            <a:pPr lvl="1">
              <a:buClr>
                <a:srgbClr val="000000"/>
              </a:buClr>
            </a:pPr>
            <a:r>
              <a:rPr lang="en-US" dirty="0">
                <a:latin typeface="+mn-lt"/>
              </a:rPr>
              <a:t>Parameters per RDIRPLUS operation (export option)</a:t>
            </a:r>
          </a:p>
        </p:txBody>
      </p:sp>
      <p:pic>
        <p:nvPicPr>
          <p:cNvPr id="8" name="Content Placeholder 2"/>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gray">
          <a:xfrm>
            <a:off x="7626400" y="171450"/>
            <a:ext cx="1304241" cy="571500"/>
          </a:xfrm>
          <a:prstGeom prst="rect">
            <a:avLst/>
          </a:prstGeom>
          <a:noFill/>
        </p:spPr>
      </p:pic>
    </p:spTree>
    <p:extLst>
      <p:ext uri="{BB962C8B-B14F-4D97-AF65-F5344CB8AC3E}">
        <p14:creationId xmlns:p14="http://schemas.microsoft.com/office/powerpoint/2010/main" val="2717977723"/>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Files Limit</a:t>
            </a:r>
          </a:p>
        </p:txBody>
      </p:sp>
      <p:sp>
        <p:nvSpPr>
          <p:cNvPr id="5" name="Content Placeholder 4"/>
          <p:cNvSpPr>
            <a:spLocks noGrp="1"/>
          </p:cNvSpPr>
          <p:nvPr>
            <p:ph sz="quarter" idx="10"/>
          </p:nvPr>
        </p:nvSpPr>
        <p:spPr/>
        <p:txBody>
          <a:bodyPr>
            <a:normAutofit fontScale="92500" lnSpcReduction="20000"/>
          </a:bodyPr>
          <a:lstStyle/>
          <a:p>
            <a:pPr>
              <a:buClr>
                <a:srgbClr val="000000"/>
              </a:buClr>
            </a:pPr>
            <a:r>
              <a:rPr lang="en-US" dirty="0">
                <a:latin typeface="+mn-lt"/>
              </a:rPr>
              <a:t>Per-worker -&gt; </a:t>
            </a:r>
            <a:r>
              <a:rPr lang="en-US" dirty="0"/>
              <a:t>(</a:t>
            </a:r>
            <a:r>
              <a:rPr lang="en-US" dirty="0">
                <a:latin typeface="+mn-lt"/>
              </a:rPr>
              <a:t>8*N_WORKERS) max</a:t>
            </a:r>
          </a:p>
          <a:p>
            <a:pPr lvl="1"/>
            <a:r>
              <a:rPr lang="en-US" dirty="0"/>
              <a:t>#N_WORKERS - READONLY file open</a:t>
            </a:r>
          </a:p>
          <a:p>
            <a:pPr lvl="1"/>
            <a:r>
              <a:rPr lang="en-US" dirty="0">
                <a:latin typeface="+mn-lt"/>
              </a:rPr>
              <a:t>#N_WORKERS </a:t>
            </a:r>
            <a:r>
              <a:rPr lang="mr-IN" dirty="0">
                <a:latin typeface="+mn-lt"/>
              </a:rPr>
              <a:t>–</a:t>
            </a:r>
            <a:r>
              <a:rPr lang="en-US" dirty="0">
                <a:latin typeface="+mn-lt"/>
              </a:rPr>
              <a:t> Primary output (.</a:t>
            </a:r>
            <a:r>
              <a:rPr lang="en-US" dirty="0" err="1">
                <a:latin typeface="+mn-lt"/>
              </a:rPr>
              <a:t>ls</a:t>
            </a:r>
            <a:r>
              <a:rPr lang="en-US" dirty="0">
                <a:latin typeface="+mn-lt"/>
              </a:rPr>
              <a:t>, .xml, .audit, .</a:t>
            </a:r>
            <a:r>
              <a:rPr lang="en-US" dirty="0" err="1">
                <a:latin typeface="+mn-lt"/>
              </a:rPr>
              <a:t>cmp</a:t>
            </a:r>
            <a:r>
              <a:rPr lang="en-US" dirty="0">
                <a:latin typeface="+mn-lt"/>
              </a:rPr>
              <a:t>, .fix, .out)</a:t>
            </a:r>
          </a:p>
          <a:p>
            <a:pPr lvl="1"/>
            <a:r>
              <a:rPr lang="en-US" dirty="0"/>
              <a:t>#N_WORKERS </a:t>
            </a:r>
            <a:r>
              <a:rPr lang="mr-IN" dirty="0"/>
              <a:t>–</a:t>
            </a:r>
            <a:r>
              <a:rPr lang="en-US" dirty="0"/>
              <a:t> Python pipe (w/ -audit)</a:t>
            </a:r>
          </a:p>
          <a:p>
            <a:pPr lvl="1"/>
            <a:r>
              <a:rPr lang="en-US" dirty="0">
                <a:latin typeface="+mn-lt"/>
              </a:rPr>
              <a:t>#N_WORKERS - .err file (only if worker generates errors)</a:t>
            </a:r>
          </a:p>
          <a:p>
            <a:pPr lvl="1"/>
            <a:r>
              <a:rPr lang="en-US" dirty="0"/>
              <a:t>#4*N_WORKERS </a:t>
            </a:r>
            <a:r>
              <a:rPr lang="mr-IN" dirty="0"/>
              <a:t>–</a:t>
            </a:r>
            <a:r>
              <a:rPr lang="en-US" dirty="0"/>
              <a:t> ACL outputs (including </a:t>
            </a:r>
            <a:r>
              <a:rPr lang="mr-IN" dirty="0"/>
              <a:t>–</a:t>
            </a:r>
            <a:r>
              <a:rPr lang="en-US" dirty="0" err="1"/>
              <a:t>wacls</a:t>
            </a:r>
            <a:r>
              <a:rPr lang="en-US" dirty="0"/>
              <a:t>= pipe)</a:t>
            </a:r>
            <a:endParaRPr lang="en-US" dirty="0">
              <a:latin typeface="+mn-lt"/>
            </a:endParaRPr>
          </a:p>
          <a:p>
            <a:r>
              <a:rPr lang="en-US" dirty="0"/>
              <a:t>Per-process (6 + N_SOURCE_PATHS + N_TARGET_PATHS)</a:t>
            </a:r>
            <a:endParaRPr lang="en-US" dirty="0">
              <a:latin typeface="+mn-lt"/>
            </a:endParaRPr>
          </a:p>
          <a:p>
            <a:pPr lvl="1"/>
            <a:r>
              <a:rPr lang="en-US" dirty="0"/>
              <a:t>#N_SOURCE_PATHS + #N_TARGET_PATHS - SOURCE and TARGET paths</a:t>
            </a:r>
          </a:p>
          <a:p>
            <a:pPr lvl="1"/>
            <a:r>
              <a:rPr lang="en-US" dirty="0">
                <a:latin typeface="+mn-lt"/>
              </a:rPr>
              <a:t>#1 - .log file</a:t>
            </a:r>
          </a:p>
          <a:p>
            <a:pPr lvl="1"/>
            <a:r>
              <a:rPr lang="en-US" dirty="0"/>
              <a:t>#2 - .</a:t>
            </a:r>
            <a:r>
              <a:rPr lang="en-US" dirty="0" err="1"/>
              <a:t>fifo</a:t>
            </a:r>
            <a:r>
              <a:rPr lang="en-US" dirty="0"/>
              <a:t> (push and pop handles)</a:t>
            </a:r>
            <a:endParaRPr lang="en-US" dirty="0">
              <a:latin typeface="+mn-lt"/>
            </a:endParaRPr>
          </a:p>
          <a:p>
            <a:pPr lvl="1"/>
            <a:r>
              <a:rPr lang="en-US" dirty="0"/>
              <a:t>#3 - </a:t>
            </a:r>
            <a:r>
              <a:rPr lang="en-US" dirty="0" err="1"/>
              <a:t>stdin</a:t>
            </a:r>
            <a:r>
              <a:rPr lang="en-US" dirty="0"/>
              <a:t>, </a:t>
            </a:r>
            <a:r>
              <a:rPr lang="en-US" dirty="0" err="1"/>
              <a:t>stdout</a:t>
            </a:r>
            <a:r>
              <a:rPr lang="en-US" dirty="0"/>
              <a:t>, </a:t>
            </a:r>
            <a:r>
              <a:rPr lang="en-US" dirty="0" err="1"/>
              <a:t>stderr</a:t>
            </a:r>
            <a:endParaRPr lang="en-US" dirty="0"/>
          </a:p>
          <a:p>
            <a:r>
              <a:rPr lang="en-US" dirty="0"/>
              <a:t>Transient</a:t>
            </a:r>
          </a:p>
          <a:p>
            <a:pPr lvl="1"/>
            <a:r>
              <a:rPr lang="en-US" dirty="0"/>
              <a:t>#1 – </a:t>
            </a:r>
            <a:r>
              <a:rPr lang="en-US" dirty="0" err="1"/>
              <a:t>pwalk_tally.csv</a:t>
            </a:r>
            <a:endParaRPr lang="en-US" dirty="0"/>
          </a:p>
          <a:p>
            <a:pPr lvl="1"/>
            <a:r>
              <a:rPr lang="en-US" dirty="0"/>
              <a:t>#1 - -paths=</a:t>
            </a:r>
          </a:p>
          <a:p>
            <a:pPr lvl="1"/>
            <a:endParaRPr lang="en-US" dirty="0">
              <a:latin typeface="+mn-lt"/>
            </a:endParaRPr>
          </a:p>
        </p:txBody>
      </p:sp>
    </p:spTree>
    <p:extLst>
      <p:ext uri="{BB962C8B-B14F-4D97-AF65-F5344CB8AC3E}">
        <p14:creationId xmlns:p14="http://schemas.microsoft.com/office/powerpoint/2010/main" val="991471098"/>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Platform-specific Limitations</a:t>
            </a:r>
          </a:p>
        </p:txBody>
      </p:sp>
      <p:sp>
        <p:nvSpPr>
          <p:cNvPr id="5" name="Content Placeholder 4"/>
          <p:cNvSpPr>
            <a:spLocks noGrp="1"/>
          </p:cNvSpPr>
          <p:nvPr>
            <p:ph sz="quarter" idx="10"/>
          </p:nvPr>
        </p:nvSpPr>
        <p:spPr/>
        <p:txBody>
          <a:bodyPr>
            <a:normAutofit/>
          </a:bodyPr>
          <a:lstStyle/>
          <a:p>
            <a:pPr>
              <a:buClr>
                <a:srgbClr val="000000"/>
              </a:buClr>
            </a:pPr>
            <a:r>
              <a:rPr lang="en-US" dirty="0">
                <a:latin typeface="+mn-lt"/>
              </a:rPr>
              <a:t>OSX / macOS</a:t>
            </a:r>
          </a:p>
          <a:p>
            <a:pPr lvl="1"/>
            <a:r>
              <a:rPr lang="en-US" dirty="0"/>
              <a:t>/dev/</a:t>
            </a:r>
            <a:r>
              <a:rPr lang="en-US" dirty="0" err="1"/>
              <a:t>fd</a:t>
            </a:r>
            <a:r>
              <a:rPr lang="en-US" dirty="0"/>
              <a:t>/&lt;n&gt; entries that look like directories cannot be opened with </a:t>
            </a:r>
            <a:r>
              <a:rPr lang="en-US" dirty="0" err="1"/>
              <a:t>opendir</a:t>
            </a:r>
            <a:r>
              <a:rPr lang="en-US" dirty="0"/>
              <a:t>(), and will therefore produce errors</a:t>
            </a:r>
          </a:p>
        </p:txBody>
      </p:sp>
    </p:spTree>
    <p:extLst>
      <p:ext uri="{BB962C8B-B14F-4D97-AF65-F5344CB8AC3E}">
        <p14:creationId xmlns:p14="http://schemas.microsoft.com/office/powerpoint/2010/main" val="2650336005"/>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Footnotes</a:t>
            </a:r>
          </a:p>
        </p:txBody>
      </p:sp>
      <p:pic>
        <p:nvPicPr>
          <p:cNvPr id="4" name="Picture 3" descr="63216_pisa_lg.gif"/>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772400" y="188455"/>
            <a:ext cx="1066800" cy="1374668"/>
          </a:xfrm>
          <a:prstGeom prst="rect">
            <a:avLst/>
          </a:prstGeom>
        </p:spPr>
      </p:pic>
      <p:sp>
        <p:nvSpPr>
          <p:cNvPr id="5" name="Content Placeholder 2"/>
          <p:cNvSpPr>
            <a:spLocks noGrp="1"/>
          </p:cNvSpPr>
          <p:nvPr>
            <p:ph sz="quarter" idx="10"/>
          </p:nvPr>
        </p:nvSpPr>
        <p:spPr>
          <a:xfrm>
            <a:off x="366714" y="1016794"/>
            <a:ext cx="7177087" cy="3440906"/>
          </a:xfrm>
        </p:spPr>
        <p:txBody>
          <a:bodyPr>
            <a:noAutofit/>
          </a:bodyPr>
          <a:lstStyle/>
          <a:p>
            <a:pPr>
              <a:buClrTx/>
            </a:pPr>
            <a:r>
              <a:rPr lang="en-US" sz="1600" dirty="0">
                <a:latin typeface="+mn-lt"/>
              </a:rPr>
              <a:t>Only directory pathnames are allowed on the command line</a:t>
            </a:r>
          </a:p>
          <a:p>
            <a:pPr>
              <a:buClrTx/>
            </a:pPr>
            <a:r>
              <a:rPr lang="en-US" sz="1600" dirty="0">
                <a:latin typeface="+mn-lt"/>
              </a:rPr>
              <a:t>Worker wakeups per run are non-deterministic, and may vary between runs</a:t>
            </a:r>
          </a:p>
          <a:p>
            <a:pPr>
              <a:buClrTx/>
            </a:pPr>
            <a:r>
              <a:rPr lang="en-US" sz="1600" dirty="0">
                <a:latin typeface="+mn-lt"/>
              </a:rPr>
              <a:t>Platform-specific summary statistics vary widely in content and accuracy; take them with a grain of salt</a:t>
            </a:r>
          </a:p>
          <a:p>
            <a:pPr>
              <a:buClrTx/>
            </a:pPr>
            <a:r>
              <a:rPr lang="en-US" sz="1600" dirty="0" err="1">
                <a:latin typeface="+mn-lt"/>
              </a:rPr>
              <a:t>pwalk’s</a:t>
            </a:r>
            <a:r>
              <a:rPr lang="en-US" sz="1600" dirty="0">
                <a:latin typeface="+mn-lt"/>
              </a:rPr>
              <a:t> space accounting is not precise …</a:t>
            </a:r>
          </a:p>
          <a:p>
            <a:pPr lvl="1">
              <a:buClrTx/>
            </a:pPr>
            <a:r>
              <a:rPr lang="en-US" sz="1400" dirty="0">
                <a:latin typeface="+mn-lt"/>
              </a:rPr>
              <a:t>Files with multiple hard links will have their space usage </a:t>
            </a:r>
            <a:br>
              <a:rPr lang="en-US" sz="1400" dirty="0">
                <a:latin typeface="+mn-lt"/>
              </a:rPr>
            </a:br>
            <a:r>
              <a:rPr lang="en-US" sz="1400" dirty="0">
                <a:latin typeface="+mn-lt"/>
              </a:rPr>
              <a:t>redundantly counted by </a:t>
            </a:r>
            <a:r>
              <a:rPr lang="en-US" sz="1400" dirty="0" err="1">
                <a:latin typeface="+mn-lt"/>
              </a:rPr>
              <a:t>pwalk</a:t>
            </a:r>
            <a:endParaRPr lang="en-US" sz="1400" dirty="0">
              <a:latin typeface="+mn-lt"/>
            </a:endParaRPr>
          </a:p>
          <a:p>
            <a:pPr lvl="1">
              <a:buClrTx/>
            </a:pPr>
            <a:r>
              <a:rPr lang="en-US" sz="1400" dirty="0" err="1">
                <a:latin typeface="+mn-lt"/>
              </a:rPr>
              <a:t>pwalk</a:t>
            </a:r>
            <a:r>
              <a:rPr lang="en-US" sz="1400" dirty="0">
                <a:latin typeface="+mn-lt"/>
              </a:rPr>
              <a:t> &lt;path&gt; entries include directory space usage, but &lt;file&gt;</a:t>
            </a:r>
            <a:br>
              <a:rPr lang="en-US" sz="1400" dirty="0">
                <a:latin typeface="+mn-lt"/>
              </a:rPr>
            </a:br>
            <a:r>
              <a:rPr lang="en-US" sz="1400" dirty="0">
                <a:latin typeface="+mn-lt"/>
              </a:rPr>
              <a:t>entries for all directories are shown as 0 bytes allocated and</a:t>
            </a:r>
            <a:br>
              <a:rPr lang="en-US" sz="1400" dirty="0">
                <a:latin typeface="+mn-lt"/>
              </a:rPr>
            </a:br>
            <a:r>
              <a:rPr lang="en-US" sz="1400" dirty="0">
                <a:latin typeface="+mn-lt"/>
              </a:rPr>
              <a:t>0 bytes used (to avoid double-counting)</a:t>
            </a:r>
          </a:p>
          <a:p>
            <a:pPr lvl="1">
              <a:buClrTx/>
            </a:pPr>
            <a:r>
              <a:rPr lang="en-US" sz="1400" dirty="0" err="1">
                <a:latin typeface="+mn-lt"/>
              </a:rPr>
              <a:t>pwalk</a:t>
            </a:r>
            <a:r>
              <a:rPr lang="en-US" sz="1400" dirty="0">
                <a:latin typeface="+mn-lt"/>
              </a:rPr>
              <a:t> &lt;file&gt; entries for </a:t>
            </a:r>
            <a:r>
              <a:rPr lang="en-US" sz="1400" dirty="0" err="1">
                <a:latin typeface="+mn-lt"/>
              </a:rPr>
              <a:t>symlinks</a:t>
            </a:r>
            <a:r>
              <a:rPr lang="en-US" sz="1400" dirty="0">
                <a:latin typeface="+mn-lt"/>
              </a:rPr>
              <a:t> will report zero-length space</a:t>
            </a:r>
            <a:br>
              <a:rPr lang="en-US" sz="1400" dirty="0">
                <a:latin typeface="+mn-lt"/>
              </a:rPr>
            </a:br>
            <a:r>
              <a:rPr lang="en-US" sz="1400" dirty="0">
                <a:latin typeface="+mn-lt"/>
              </a:rPr>
              <a:t>allocation (but should probably at least report the space required</a:t>
            </a:r>
            <a:br>
              <a:rPr lang="en-US" sz="1400" dirty="0">
                <a:latin typeface="+mn-lt"/>
              </a:rPr>
            </a:br>
            <a:r>
              <a:rPr lang="en-US" sz="1400" dirty="0">
                <a:latin typeface="+mn-lt"/>
              </a:rPr>
              <a:t>for their </a:t>
            </a:r>
            <a:r>
              <a:rPr lang="en-US" sz="1400" dirty="0" err="1">
                <a:latin typeface="+mn-lt"/>
              </a:rPr>
              <a:t>inode</a:t>
            </a:r>
            <a:r>
              <a:rPr lang="en-US" sz="1400" dirty="0">
                <a:latin typeface="+mn-lt"/>
              </a:rPr>
              <a:t> allocations)</a:t>
            </a:r>
          </a:p>
        </p:txBody>
      </p:sp>
    </p:spTree>
    <p:extLst>
      <p:ext uri="{BB962C8B-B14F-4D97-AF65-F5344CB8AC3E}">
        <p14:creationId xmlns:p14="http://schemas.microsoft.com/office/powerpoint/2010/main" val="2458797156"/>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95600" y="1104901"/>
            <a:ext cx="3581400" cy="971549"/>
          </a:xfrm>
          <a:prstGeom prst="rect">
            <a:avLst/>
          </a:prstGeom>
          <a:noFill/>
        </p:spPr>
        <p:txBody>
          <a:bodyPr wrap="square" rtlCol="0">
            <a:normAutofit fontScale="77500" lnSpcReduction="20000"/>
          </a:bodyPr>
          <a:lstStyle/>
          <a:p>
            <a:r>
              <a:rPr lang="en-US" sz="8800" b="1" i="1" dirty="0">
                <a:solidFill>
                  <a:schemeClr val="tx2"/>
                </a:solidFill>
                <a:latin typeface="Geneva"/>
                <a:cs typeface="Geneva"/>
              </a:rPr>
              <a:t>Q &amp; A?</a:t>
            </a:r>
          </a:p>
        </p:txBody>
      </p:sp>
    </p:spTree>
    <p:extLst>
      <p:ext uri="{BB962C8B-B14F-4D97-AF65-F5344CB8AC3E}">
        <p14:creationId xmlns:p14="http://schemas.microsoft.com/office/powerpoint/2010/main" val="768085596"/>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show="0">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dirty="0">
                <a:solidFill>
                  <a:srgbClr val="444444"/>
                </a:solidFill>
              </a:rPr>
              <a:t>Extensions </a:t>
            </a:r>
            <a:r>
              <a:rPr lang="en-US">
                <a:solidFill>
                  <a:srgbClr val="444444"/>
                </a:solidFill>
              </a:rPr>
              <a:t>and Refinements</a:t>
            </a:r>
            <a:endParaRPr lang="en-US" dirty="0">
              <a:solidFill>
                <a:srgbClr val="444444"/>
              </a:solidFill>
            </a:endParaRPr>
          </a:p>
        </p:txBody>
      </p:sp>
    </p:spTree>
    <p:extLst>
      <p:ext uri="{BB962C8B-B14F-4D97-AF65-F5344CB8AC3E}">
        <p14:creationId xmlns:p14="http://schemas.microsoft.com/office/powerpoint/2010/main" val="277182748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DB8"/>
                </a:solidFill>
                <a:latin typeface="+mj-lt"/>
              </a:rPr>
              <a:t>Motivations</a:t>
            </a:r>
          </a:p>
        </p:txBody>
      </p:sp>
      <p:sp>
        <p:nvSpPr>
          <p:cNvPr id="4" name="Content Placeholder 3"/>
          <p:cNvSpPr>
            <a:spLocks noGrp="1"/>
          </p:cNvSpPr>
          <p:nvPr>
            <p:ph sz="quarter" idx="10"/>
          </p:nvPr>
        </p:nvSpPr>
        <p:spPr/>
        <p:txBody>
          <a:bodyPr>
            <a:normAutofit fontScale="85000" lnSpcReduction="20000"/>
          </a:bodyPr>
          <a:lstStyle/>
          <a:p>
            <a:pPr>
              <a:buClr>
                <a:srgbClr val="000000"/>
              </a:buClr>
            </a:pPr>
            <a:r>
              <a:rPr lang="en-US" dirty="0">
                <a:latin typeface="+mn-lt"/>
              </a:rPr>
              <a:t>Performance</a:t>
            </a:r>
          </a:p>
          <a:p>
            <a:pPr lvl="1">
              <a:buClr>
                <a:srgbClr val="000000"/>
              </a:buClr>
            </a:pPr>
            <a:r>
              <a:rPr lang="en-US" sz="1600" dirty="0">
                <a:latin typeface="+mn-lt"/>
              </a:rPr>
              <a:t>Little’s Law: X=N/R</a:t>
            </a:r>
          </a:p>
          <a:p>
            <a:pPr lvl="2">
              <a:buClr>
                <a:srgbClr val="000000"/>
              </a:buClr>
            </a:pPr>
            <a:r>
              <a:rPr lang="en-US" sz="1600" dirty="0">
                <a:latin typeface="+mn-lt"/>
              </a:rPr>
              <a:t>Throughput (X) = Concurrency (N) / Response Time (R)</a:t>
            </a:r>
          </a:p>
          <a:p>
            <a:pPr lvl="2">
              <a:buClr>
                <a:srgbClr val="000000"/>
              </a:buClr>
            </a:pPr>
            <a:r>
              <a:rPr lang="en-US" sz="1600" dirty="0">
                <a:latin typeface="+mn-lt"/>
              </a:rPr>
              <a:t>When R cannot be lowered, increase N to increase X</a:t>
            </a:r>
          </a:p>
          <a:p>
            <a:pPr lvl="1">
              <a:buClr>
                <a:srgbClr val="000000"/>
              </a:buClr>
            </a:pPr>
            <a:r>
              <a:rPr lang="en-US" sz="1600" dirty="0" err="1">
                <a:latin typeface="+mn-lt"/>
              </a:rPr>
              <a:t>Treewalk</a:t>
            </a:r>
            <a:r>
              <a:rPr lang="en-US" sz="1600" dirty="0">
                <a:latin typeface="+mn-lt"/>
              </a:rPr>
              <a:t> speed is governed by the latency of directory lookups and file attribute lookups</a:t>
            </a:r>
          </a:p>
          <a:p>
            <a:pPr lvl="1">
              <a:buClr>
                <a:srgbClr val="000000"/>
              </a:buClr>
            </a:pPr>
            <a:r>
              <a:rPr lang="en-US" sz="1600" dirty="0">
                <a:latin typeface="+mn-lt"/>
              </a:rPr>
              <a:t>In turn, those operations are governed by the </a:t>
            </a:r>
            <a:r>
              <a:rPr lang="en-US" sz="1600" u="sng" dirty="0">
                <a:latin typeface="+mn-lt"/>
              </a:rPr>
              <a:t>latency</a:t>
            </a:r>
            <a:r>
              <a:rPr lang="en-US" sz="1600" dirty="0">
                <a:latin typeface="+mn-lt"/>
              </a:rPr>
              <a:t> of NAS protocol (NFS or SMB) namespace RPCs (LOOKUP, READDIR, READIRPLUS, GETATTR, </a:t>
            </a:r>
            <a:r>
              <a:rPr lang="en-US" sz="1600" dirty="0" err="1">
                <a:latin typeface="+mn-lt"/>
              </a:rPr>
              <a:t>etc</a:t>
            </a:r>
            <a:r>
              <a:rPr lang="en-US" sz="1600" dirty="0">
                <a:latin typeface="+mn-lt"/>
              </a:rPr>
              <a:t>)</a:t>
            </a:r>
          </a:p>
          <a:p>
            <a:pPr lvl="1">
              <a:buClr>
                <a:srgbClr val="000000"/>
              </a:buClr>
            </a:pPr>
            <a:r>
              <a:rPr lang="en-US" sz="1600" dirty="0">
                <a:latin typeface="+mn-lt"/>
              </a:rPr>
              <a:t>All NAS operations inherit network latency</a:t>
            </a:r>
          </a:p>
          <a:p>
            <a:pPr lvl="1">
              <a:buClr>
                <a:srgbClr val="000000"/>
              </a:buClr>
            </a:pPr>
            <a:r>
              <a:rPr lang="en-US" sz="1600" dirty="0">
                <a:latin typeface="+mn-lt"/>
              </a:rPr>
              <a:t>OneFS NAS namespace and metadata operations are relatively slower without SSD metadata acceleration</a:t>
            </a:r>
          </a:p>
          <a:p>
            <a:pPr lvl="1">
              <a:buClr>
                <a:srgbClr val="000000"/>
              </a:buClr>
            </a:pPr>
            <a:r>
              <a:rPr lang="en-US" sz="1600" dirty="0">
                <a:latin typeface="+mn-lt"/>
              </a:rPr>
              <a:t>On </a:t>
            </a:r>
            <a:r>
              <a:rPr lang="en-US" sz="1600" dirty="0" err="1">
                <a:latin typeface="+mn-lt"/>
              </a:rPr>
              <a:t>OneFS</a:t>
            </a:r>
            <a:r>
              <a:rPr lang="en-US" sz="1600" dirty="0">
                <a:latin typeface="+mn-lt"/>
              </a:rPr>
              <a:t>, multiple nodes can be leveraged to improve scaling with concurrency</a:t>
            </a:r>
          </a:p>
          <a:p>
            <a:pPr>
              <a:buClr>
                <a:srgbClr val="000000"/>
              </a:buClr>
            </a:pPr>
            <a:r>
              <a:rPr lang="en-US" dirty="0">
                <a:latin typeface="+mn-lt"/>
              </a:rPr>
              <a:t>Portability</a:t>
            </a:r>
          </a:p>
          <a:p>
            <a:pPr lvl="1">
              <a:buClr>
                <a:srgbClr val="000000"/>
              </a:buClr>
            </a:pPr>
            <a:r>
              <a:rPr lang="en-US" sz="1600" dirty="0">
                <a:latin typeface="+mn-lt"/>
              </a:rPr>
              <a:t>Coded in relatively portable C for Linux, OSX, Solaris, or native OneFS deployment</a:t>
            </a:r>
          </a:p>
          <a:p>
            <a:pPr>
              <a:buClr>
                <a:srgbClr val="000000"/>
              </a:buClr>
            </a:pPr>
            <a:r>
              <a:rPr lang="en-US" dirty="0">
                <a:latin typeface="+mn-lt"/>
              </a:rPr>
              <a:t>Extensibility</a:t>
            </a:r>
          </a:p>
          <a:p>
            <a:pPr lvl="1">
              <a:buClr>
                <a:srgbClr val="000000"/>
              </a:buClr>
            </a:pPr>
            <a:r>
              <a:rPr lang="en-US" sz="1700" dirty="0">
                <a:latin typeface="+mn-lt"/>
              </a:rPr>
              <a:t>Designed to enable rapid delivery of tactical functionality</a:t>
            </a:r>
          </a:p>
        </p:txBody>
      </p:sp>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912100" y="154158"/>
            <a:ext cx="990600" cy="877631"/>
          </a:xfrm>
          <a:prstGeom prst="rect">
            <a:avLst/>
          </a:prstGeom>
        </p:spPr>
      </p:pic>
    </p:spTree>
    <p:extLst>
      <p:ext uri="{BB962C8B-B14F-4D97-AF65-F5344CB8AC3E}">
        <p14:creationId xmlns:p14="http://schemas.microsoft.com/office/powerpoint/2010/main" val="4156777804"/>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pwalk</a:t>
            </a:r>
            <a:r>
              <a:rPr lang="en-US" dirty="0">
                <a:solidFill>
                  <a:srgbClr val="444444"/>
                </a:solidFill>
              </a:rPr>
              <a:t> via PAPI (FUTURE)</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Content Placeholder 4"/>
          <p:cNvSpPr>
            <a:spLocks noGrp="1"/>
          </p:cNvSpPr>
          <p:nvPr>
            <p:ph sz="quarter" idx="10"/>
          </p:nvPr>
        </p:nvSpPr>
        <p:spPr>
          <a:xfrm>
            <a:off x="366714" y="1016794"/>
            <a:ext cx="8410575" cy="3555206"/>
          </a:xfrm>
        </p:spPr>
        <p:txBody>
          <a:bodyPr>
            <a:normAutofit/>
          </a:bodyPr>
          <a:lstStyle/>
          <a:p>
            <a:r>
              <a:rPr lang="en-US" dirty="0"/>
              <a:t>Enumerating directories via HTTP GET operations is less transactional, therefore less latency-sensitive, and therefore potentially MUCH faster!</a:t>
            </a:r>
          </a:p>
          <a:p>
            <a:endParaRPr lang="en-US" dirty="0"/>
          </a:p>
        </p:txBody>
      </p:sp>
    </p:spTree>
    <p:extLst>
      <p:ext uri="{BB962C8B-B14F-4D97-AF65-F5344CB8AC3E}">
        <p14:creationId xmlns:p14="http://schemas.microsoft.com/office/powerpoint/2010/main" val="4031500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pwalk</a:t>
            </a:r>
            <a:r>
              <a:rPr lang="en-US" dirty="0">
                <a:solidFill>
                  <a:srgbClr val="444444"/>
                </a:solidFill>
              </a:rPr>
              <a:t> –find mode (FUTURE)</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Content Placeholder 4"/>
          <p:cNvSpPr>
            <a:spLocks noGrp="1"/>
          </p:cNvSpPr>
          <p:nvPr>
            <p:ph sz="quarter" idx="10"/>
          </p:nvPr>
        </p:nvSpPr>
        <p:spPr>
          <a:xfrm>
            <a:off x="366714" y="1016794"/>
            <a:ext cx="8410575" cy="3555206"/>
          </a:xfrm>
        </p:spPr>
        <p:txBody>
          <a:bodyPr>
            <a:normAutofit/>
          </a:bodyPr>
          <a:lstStyle/>
          <a:p>
            <a:r>
              <a:rPr lang="en-US" dirty="0"/>
              <a:t>FUTURE: Scalable subset of find(1)</a:t>
            </a:r>
          </a:p>
          <a:p>
            <a:endParaRPr lang="en-US" dirty="0"/>
          </a:p>
        </p:txBody>
      </p:sp>
    </p:spTree>
    <p:extLst>
      <p:ext uri="{BB962C8B-B14F-4D97-AF65-F5344CB8AC3E}">
        <p14:creationId xmlns:p14="http://schemas.microsoft.com/office/powerpoint/2010/main" val="40058111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pwalk</a:t>
            </a:r>
            <a:r>
              <a:rPr lang="en-US" dirty="0">
                <a:solidFill>
                  <a:srgbClr val="444444"/>
                </a:solidFill>
              </a:rPr>
              <a:t> +verify Mode (FUTURE)</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Content Placeholder 4"/>
          <p:cNvSpPr>
            <a:spLocks noGrp="1"/>
          </p:cNvSpPr>
          <p:nvPr>
            <p:ph sz="quarter" idx="10"/>
          </p:nvPr>
        </p:nvSpPr>
        <p:spPr>
          <a:xfrm>
            <a:off x="366714" y="1016794"/>
            <a:ext cx="8410575" cy="3555206"/>
          </a:xfrm>
        </p:spPr>
        <p:txBody>
          <a:bodyPr>
            <a:normAutofit/>
          </a:bodyPr>
          <a:lstStyle/>
          <a:p>
            <a:r>
              <a:rPr lang="en-US" dirty="0"/>
              <a:t>For files types whose validity can be determined by inspection, perform the requisite test</a:t>
            </a:r>
          </a:p>
          <a:p>
            <a:pPr lvl="1"/>
            <a:r>
              <a:rPr lang="en-US" dirty="0"/>
              <a:t>GZIP - .</a:t>
            </a:r>
            <a:r>
              <a:rPr lang="en-US" dirty="0" err="1"/>
              <a:t>gz</a:t>
            </a:r>
            <a:r>
              <a:rPr lang="en-US" dirty="0"/>
              <a:t>, .</a:t>
            </a:r>
            <a:r>
              <a:rPr lang="en-US" dirty="0" err="1"/>
              <a:t>tgz</a:t>
            </a:r>
            <a:r>
              <a:rPr lang="en-US" dirty="0"/>
              <a:t> – test with </a:t>
            </a:r>
            <a:r>
              <a:rPr lang="en-US" dirty="0" err="1"/>
              <a:t>gzip</a:t>
            </a:r>
            <a:r>
              <a:rPr lang="en-US" dirty="0"/>
              <a:t> –</a:t>
            </a:r>
            <a:r>
              <a:rPr lang="en-US" dirty="0" err="1"/>
              <a:t>tq</a:t>
            </a:r>
            <a:endParaRPr lang="en-US" dirty="0"/>
          </a:p>
          <a:p>
            <a:pPr lvl="1"/>
            <a:r>
              <a:rPr lang="en-US" dirty="0">
                <a:solidFill>
                  <a:schemeClr val="accent6"/>
                </a:solidFill>
              </a:rPr>
              <a:t>=== MORE TBD ===</a:t>
            </a:r>
          </a:p>
          <a:p>
            <a:pPr lvl="2"/>
            <a:r>
              <a:rPr lang="en-US" dirty="0">
                <a:solidFill>
                  <a:schemeClr val="accent6"/>
                </a:solidFill>
              </a:rPr>
              <a:t>.c, .txt, .</a:t>
            </a:r>
            <a:r>
              <a:rPr lang="en-US" dirty="0" err="1">
                <a:solidFill>
                  <a:schemeClr val="accent6"/>
                </a:solidFill>
              </a:rPr>
              <a:t>asc</a:t>
            </a:r>
            <a:r>
              <a:rPr lang="en-US" dirty="0">
                <a:solidFill>
                  <a:schemeClr val="accent6"/>
                </a:solidFill>
              </a:rPr>
              <a:t>, .info – check for all ASCII</a:t>
            </a:r>
          </a:p>
        </p:txBody>
      </p:sp>
    </p:spTree>
    <p:extLst>
      <p:ext uri="{BB962C8B-B14F-4D97-AF65-F5344CB8AC3E}">
        <p14:creationId xmlns:p14="http://schemas.microsoft.com/office/powerpoint/2010/main" val="37372000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err="1">
                <a:solidFill>
                  <a:srgbClr val="444444"/>
                </a:solidFill>
              </a:rPr>
              <a:t>pwalk.c</a:t>
            </a:r>
            <a:r>
              <a:rPr lang="en-US" dirty="0">
                <a:solidFill>
                  <a:srgbClr val="444444"/>
                </a:solidFill>
              </a:rPr>
              <a:t> - Version 1.x</a:t>
            </a:r>
            <a:endParaRPr lang="en-US" sz="1800" dirty="0">
              <a:solidFill>
                <a:srgbClr val="444444"/>
              </a:solidFill>
            </a:endParaRPr>
          </a:p>
        </p:txBody>
      </p:sp>
      <p:sp>
        <p:nvSpPr>
          <p:cNvPr id="2" name="Content Placeholder 1"/>
          <p:cNvSpPr>
            <a:spLocks noGrp="1"/>
          </p:cNvSpPr>
          <p:nvPr>
            <p:ph sz="quarter" idx="10"/>
          </p:nvPr>
        </p:nvSpPr>
        <p:spPr>
          <a:xfrm>
            <a:off x="366714" y="914400"/>
            <a:ext cx="7939087" cy="3600450"/>
          </a:xfrm>
        </p:spPr>
        <p:txBody>
          <a:bodyPr>
            <a:normAutofit fontScale="85000" lnSpcReduction="20000"/>
          </a:bodyPr>
          <a:lstStyle/>
          <a:p>
            <a:r>
              <a:rPr lang="en-US" dirty="0"/>
              <a:t>Simple FIFO-based scanning of directories</a:t>
            </a:r>
          </a:p>
          <a:p>
            <a:pPr lvl="1"/>
            <a:r>
              <a:rPr lang="en-US" dirty="0"/>
              <a:t>if the last directories that get popped are very large, their worker threads may end up being laggards</a:t>
            </a:r>
          </a:p>
          <a:p>
            <a:r>
              <a:rPr lang="en-US" dirty="0"/>
              <a:t>Optional load-balancing</a:t>
            </a:r>
          </a:p>
          <a:p>
            <a:pPr lvl="1"/>
            <a:r>
              <a:rPr lang="en-US" dirty="0"/>
              <a:t>‘-paths=&lt;</a:t>
            </a:r>
            <a:r>
              <a:rPr lang="en-US" dirty="0" err="1"/>
              <a:t>pathfile</a:t>
            </a:r>
            <a:r>
              <a:rPr lang="en-US" dirty="0"/>
              <a:t>&gt;’ – spread load across multiple mount points that point to the same directory hierarchy</a:t>
            </a:r>
          </a:p>
          <a:p>
            <a:pPr lvl="1"/>
            <a:r>
              <a:rPr lang="en-US" dirty="0"/>
              <a:t>Concurrent RDIRPLUS workloads can be quite compute-intensive for a OneFS initiator node</a:t>
            </a:r>
          </a:p>
          <a:p>
            <a:r>
              <a:rPr lang="en-US" dirty="0"/>
              <a:t>Portable code using </a:t>
            </a:r>
            <a:r>
              <a:rPr lang="en-US" dirty="0" err="1"/>
              <a:t>pThreads</a:t>
            </a:r>
            <a:r>
              <a:rPr lang="en-US" dirty="0"/>
              <a:t> library</a:t>
            </a:r>
          </a:p>
          <a:p>
            <a:pPr lvl="1"/>
            <a:r>
              <a:rPr lang="en-US" dirty="0"/>
              <a:t>worker threads do all the work</a:t>
            </a:r>
          </a:p>
          <a:p>
            <a:pPr lvl="1"/>
            <a:r>
              <a:rPr lang="en-US" dirty="0"/>
              <a:t>no exec/spawn overhead</a:t>
            </a:r>
          </a:p>
          <a:p>
            <a:pPr lvl="1"/>
            <a:r>
              <a:rPr lang="en-US" dirty="0"/>
              <a:t>coding strategy restricted by threaded worker context</a:t>
            </a:r>
          </a:p>
          <a:p>
            <a:pPr lvl="2"/>
            <a:r>
              <a:rPr lang="en-US" dirty="0"/>
              <a:t>for example, </a:t>
            </a:r>
            <a:r>
              <a:rPr lang="en-US" dirty="0" err="1"/>
              <a:t>chdir</a:t>
            </a:r>
            <a:r>
              <a:rPr lang="en-US" dirty="0"/>
              <a:t>(2) cannot be used, because it is process-global, and would effect all threads</a:t>
            </a:r>
          </a:p>
          <a:p>
            <a:endParaRPr lang="en-US" dirty="0"/>
          </a:p>
          <a:p>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543801" y="171450"/>
            <a:ext cx="1283013" cy="638362"/>
          </a:xfrm>
          <a:prstGeom prst="rect">
            <a:avLst/>
          </a:prstGeom>
        </p:spPr>
      </p:pic>
    </p:spTree>
    <p:extLst>
      <p:ext uri="{BB962C8B-B14F-4D97-AF65-F5344CB8AC3E}">
        <p14:creationId xmlns:p14="http://schemas.microsoft.com/office/powerpoint/2010/main" val="1386167463"/>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solidFill>
                  <a:srgbClr val="444444"/>
                </a:solidFill>
              </a:rPr>
              <a:t>Change the FIFO to a Heap?</a:t>
            </a:r>
            <a:endParaRPr lang="en-US" sz="1800" dirty="0">
              <a:solidFill>
                <a:srgbClr val="444444"/>
              </a:solidFill>
            </a:endParaRPr>
          </a:p>
        </p:txBody>
      </p:sp>
      <p:sp>
        <p:nvSpPr>
          <p:cNvPr id="2" name="Content Placeholder 1"/>
          <p:cNvSpPr>
            <a:spLocks noGrp="1"/>
          </p:cNvSpPr>
          <p:nvPr>
            <p:ph sz="quarter" idx="10"/>
          </p:nvPr>
        </p:nvSpPr>
        <p:spPr/>
        <p:txBody>
          <a:bodyPr/>
          <a:lstStyle/>
          <a:p>
            <a:pPr>
              <a:buClr>
                <a:schemeClr val="bg2"/>
              </a:buClr>
            </a:pPr>
            <a:r>
              <a:rPr lang="en-US" dirty="0"/>
              <a:t>What if the last directory scanned is unusually large and takes a long time to process?</a:t>
            </a:r>
          </a:p>
          <a:p>
            <a:pPr lvl="1">
              <a:buClr>
                <a:schemeClr val="bg2"/>
              </a:buClr>
            </a:pPr>
            <a:r>
              <a:rPr lang="en-US" dirty="0"/>
              <a:t>High percent of total elapsed time could be waiting on last worker</a:t>
            </a:r>
          </a:p>
          <a:p>
            <a:pPr lvl="1">
              <a:buClr>
                <a:schemeClr val="bg2"/>
              </a:buClr>
            </a:pPr>
            <a:r>
              <a:rPr lang="en-US" dirty="0"/>
              <a:t>Changing the FIFO to a heap and always popping the next biggest directory might mitigate this</a:t>
            </a:r>
          </a:p>
          <a:p>
            <a:pPr lvl="2">
              <a:buClr>
                <a:schemeClr val="bg2"/>
              </a:buClr>
            </a:pPr>
            <a:r>
              <a:rPr lang="en-US" dirty="0"/>
              <a:t>Heap approach is no guarantee though; largest directory might be encountered while scanning a very small directory</a:t>
            </a:r>
          </a:p>
          <a:p>
            <a:pPr lvl="1">
              <a:buClr>
                <a:schemeClr val="bg2"/>
              </a:buClr>
            </a:pPr>
            <a:r>
              <a:rPr lang="en-US" dirty="0"/>
              <a:t>Current code that logs worker wakeups allows observing, for example, if significant periods of time pass with less than all &lt;N&gt; workers being busy</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1458687384"/>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solidFill>
                  <a:srgbClr val="444444"/>
                </a:solidFill>
              </a:rPr>
              <a:t>Keep Track of Hard-Linked Files?</a:t>
            </a:r>
            <a:endParaRPr lang="en-US" sz="1800" dirty="0">
              <a:solidFill>
                <a:srgbClr val="444444"/>
              </a:solidFill>
            </a:endParaRPr>
          </a:p>
        </p:txBody>
      </p:sp>
      <p:sp>
        <p:nvSpPr>
          <p:cNvPr id="2" name="Content Placeholder 1"/>
          <p:cNvSpPr>
            <a:spLocks noGrp="1"/>
          </p:cNvSpPr>
          <p:nvPr>
            <p:ph sz="quarter" idx="10"/>
          </p:nvPr>
        </p:nvSpPr>
        <p:spPr/>
        <p:txBody>
          <a:bodyPr/>
          <a:lstStyle/>
          <a:p>
            <a:pPr>
              <a:buClr>
                <a:schemeClr val="bg2"/>
              </a:buClr>
            </a:pPr>
            <a:r>
              <a:rPr lang="en-US" dirty="0" err="1">
                <a:latin typeface="+mn-lt"/>
              </a:rPr>
              <a:t>pwalk</a:t>
            </a:r>
            <a:r>
              <a:rPr lang="en-US" dirty="0">
                <a:latin typeface="+mn-lt"/>
              </a:rPr>
              <a:t> </a:t>
            </a:r>
            <a:r>
              <a:rPr lang="en-US" u="sng" dirty="0">
                <a:latin typeface="+mn-lt"/>
              </a:rPr>
              <a:t>could</a:t>
            </a:r>
            <a:r>
              <a:rPr lang="en-US" dirty="0">
                <a:latin typeface="+mn-lt"/>
              </a:rPr>
              <a:t> log all files with a link count greater than one to correct for redundantly-counted space at the end of a run</a:t>
            </a:r>
            <a:endParaRPr lang="en-US" u="sng" dirty="0">
              <a:latin typeface="+mn-lt"/>
            </a:endParaRPr>
          </a:p>
          <a:p>
            <a:pPr lvl="1">
              <a:buClr>
                <a:schemeClr val="bg2"/>
              </a:buClr>
            </a:pPr>
            <a:r>
              <a:rPr lang="en-US" dirty="0">
                <a:latin typeface="+mn-lt"/>
              </a:rPr>
              <a:t>A file’s </a:t>
            </a:r>
            <a:r>
              <a:rPr lang="en-US" dirty="0" err="1">
                <a:latin typeface="+mn-lt"/>
              </a:rPr>
              <a:t>inode</a:t>
            </a:r>
            <a:r>
              <a:rPr lang="en-US" dirty="0">
                <a:latin typeface="+mn-lt"/>
              </a:rPr>
              <a:t> number uniquely maps to the space it uses</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672736478"/>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t>Optionally, Pre-Warm OneFS L2</a:t>
            </a:r>
            <a:endParaRPr lang="en-US" sz="1800" dirty="0"/>
          </a:p>
        </p:txBody>
      </p:sp>
      <p:sp>
        <p:nvSpPr>
          <p:cNvPr id="4" name="Content Placeholder 3"/>
          <p:cNvSpPr>
            <a:spLocks noGrp="1"/>
          </p:cNvSpPr>
          <p:nvPr>
            <p:ph sz="quarter" idx="10"/>
          </p:nvPr>
        </p:nvSpPr>
        <p:spPr/>
        <p:txBody>
          <a:bodyPr/>
          <a:lstStyle/>
          <a:p>
            <a:pPr>
              <a:buClr>
                <a:schemeClr val="bg2"/>
              </a:buClr>
            </a:pPr>
            <a:r>
              <a:rPr lang="en-US" dirty="0"/>
              <a:t>There might be some benefit in pre-reading large directories using large reads to warm-up the OneFS L2 cache; notionally, something like …</a:t>
            </a:r>
          </a:p>
          <a:p>
            <a:pPr marL="457200" lvl="1" indent="0">
              <a:buClr>
                <a:schemeClr val="bg2"/>
              </a:buClr>
              <a:buNone/>
            </a:pPr>
            <a:endParaRPr lang="en-US" dirty="0"/>
          </a:p>
          <a:p>
            <a:pPr marL="457200" lvl="1" indent="0">
              <a:buClr>
                <a:schemeClr val="bg2"/>
              </a:buClr>
              <a:buNone/>
            </a:pPr>
            <a:r>
              <a:rPr lang="en-US" dirty="0" err="1"/>
              <a:t>dd</a:t>
            </a:r>
            <a:r>
              <a:rPr lang="en-US" dirty="0"/>
              <a:t> if=&lt;</a:t>
            </a:r>
            <a:r>
              <a:rPr lang="en-US" dirty="0" err="1"/>
              <a:t>directory_name</a:t>
            </a:r>
            <a:r>
              <a:rPr lang="en-US" dirty="0"/>
              <a:t>&gt; </a:t>
            </a:r>
            <a:r>
              <a:rPr lang="en-US" dirty="0" err="1"/>
              <a:t>bs</a:t>
            </a:r>
            <a:r>
              <a:rPr lang="en-US" dirty="0"/>
              <a:t>=64k of=/</a:t>
            </a:r>
            <a:r>
              <a:rPr lang="en-US" dirty="0" err="1"/>
              <a:t>dev</a:t>
            </a:r>
            <a:r>
              <a:rPr lang="en-US" dirty="0"/>
              <a:t>/null</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3319800938"/>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t>Have Workers Do More Work</a:t>
            </a:r>
            <a:endParaRPr lang="en-US" sz="1800" dirty="0"/>
          </a:p>
        </p:txBody>
      </p:sp>
      <p:sp>
        <p:nvSpPr>
          <p:cNvPr id="4" name="Content Placeholder 3"/>
          <p:cNvSpPr>
            <a:spLocks noGrp="1"/>
          </p:cNvSpPr>
          <p:nvPr>
            <p:ph sz="quarter" idx="10"/>
          </p:nvPr>
        </p:nvSpPr>
        <p:spPr/>
        <p:txBody>
          <a:bodyPr/>
          <a:lstStyle/>
          <a:p>
            <a:pPr>
              <a:buClr>
                <a:schemeClr val="bg2"/>
              </a:buClr>
            </a:pPr>
            <a:r>
              <a:rPr lang="en-US" dirty="0"/>
              <a:t>Uses cases abound …</a:t>
            </a:r>
          </a:p>
          <a:p>
            <a:pPr lvl="1">
              <a:buClr>
                <a:schemeClr val="bg2"/>
              </a:buClr>
            </a:pPr>
            <a:r>
              <a:rPr lang="en-US" dirty="0" err="1"/>
              <a:t>PowerCopy</a:t>
            </a:r>
            <a:endParaRPr lang="en-US" dirty="0"/>
          </a:p>
          <a:p>
            <a:pPr lvl="1">
              <a:buClr>
                <a:schemeClr val="bg2"/>
              </a:buClr>
            </a:pPr>
            <a:r>
              <a:rPr lang="en-US" dirty="0" err="1"/>
              <a:t>PowerChmod</a:t>
            </a:r>
            <a:endParaRPr lang="en-US" dirty="0"/>
          </a:p>
          <a:p>
            <a:pPr lvl="1">
              <a:buClr>
                <a:schemeClr val="bg2"/>
              </a:buClr>
            </a:pPr>
            <a:r>
              <a:rPr lang="en-US" dirty="0" err="1"/>
              <a:t>PowerGrep</a:t>
            </a:r>
            <a:endParaRPr lang="en-US" dirty="0"/>
          </a:p>
          <a:p>
            <a:pPr lvl="1">
              <a:buClr>
                <a:schemeClr val="bg2"/>
              </a:buClr>
            </a:pPr>
            <a:r>
              <a:rPr lang="en-US" dirty="0" err="1"/>
              <a:t>PowerPurge</a:t>
            </a:r>
            <a:r>
              <a:rPr lang="en-US" dirty="0"/>
              <a:t> </a:t>
            </a:r>
            <a:r>
              <a:rPr lang="mr-IN" dirty="0"/>
              <a:t>–</a:t>
            </a:r>
            <a:r>
              <a:rPr lang="en-US" dirty="0"/>
              <a:t> </a:t>
            </a:r>
            <a:r>
              <a:rPr lang="en-US" dirty="0" err="1"/>
              <a:t>pwalk</a:t>
            </a:r>
            <a:r>
              <a:rPr lang="en-US" dirty="0"/>
              <a:t> </a:t>
            </a:r>
            <a:r>
              <a:rPr lang="mr-IN" dirty="0"/>
              <a:t>–</a:t>
            </a:r>
            <a:r>
              <a:rPr lang="en-US" dirty="0" err="1"/>
              <a:t>rm</a:t>
            </a:r>
            <a:r>
              <a:rPr lang="en-US" dirty="0"/>
              <a:t> </a:t>
            </a:r>
            <a:r>
              <a:rPr lang="mr-IN" dirty="0"/>
              <a:t>–</a:t>
            </a:r>
            <a:r>
              <a:rPr lang="en-US" dirty="0"/>
              <a:t>select=&lt;</a:t>
            </a:r>
            <a:r>
              <a:rPr lang="mr-IN" dirty="0"/>
              <a:t>…</a:t>
            </a:r>
            <a:r>
              <a:rPr lang="en-US" dirty="0"/>
              <a:t>&gt;</a:t>
            </a:r>
          </a:p>
          <a:p>
            <a:pPr lvl="1">
              <a:buClr>
                <a:schemeClr val="bg2"/>
              </a:buClr>
            </a:pPr>
            <a:r>
              <a:rPr lang="en-US" dirty="0" err="1"/>
              <a:t>PowerScan</a:t>
            </a:r>
            <a:r>
              <a:rPr lang="en-US" dirty="0"/>
              <a:t> – </a:t>
            </a:r>
            <a:r>
              <a:rPr lang="en-US" dirty="0" err="1"/>
              <a:t>pwalk</a:t>
            </a:r>
            <a:r>
              <a:rPr lang="en-US" dirty="0"/>
              <a:t> -xml</a:t>
            </a:r>
          </a:p>
          <a:p>
            <a:pPr lvl="1">
              <a:buClr>
                <a:schemeClr val="bg2"/>
              </a:buClr>
            </a:pPr>
            <a:r>
              <a:rPr lang="en-US" dirty="0" err="1"/>
              <a:t>PowerCmp</a:t>
            </a:r>
            <a:r>
              <a:rPr lang="en-US" dirty="0"/>
              <a:t> – </a:t>
            </a:r>
            <a:r>
              <a:rPr lang="en-US" dirty="0" err="1"/>
              <a:t>pwalk</a:t>
            </a:r>
            <a:r>
              <a:rPr lang="en-US" dirty="0"/>
              <a:t> </a:t>
            </a:r>
            <a:r>
              <a:rPr lang="mr-IN" dirty="0"/>
              <a:t>–</a:t>
            </a:r>
            <a:r>
              <a:rPr lang="en-US" dirty="0" err="1"/>
              <a:t>cmp</a:t>
            </a:r>
            <a:r>
              <a:rPr lang="en-US" dirty="0"/>
              <a:t> </a:t>
            </a:r>
            <a:r>
              <a:rPr lang="mr-IN" dirty="0"/>
              <a:t>–</a:t>
            </a:r>
            <a:r>
              <a:rPr lang="en-US" dirty="0"/>
              <a:t>source=&lt;</a:t>
            </a:r>
            <a:r>
              <a:rPr lang="mr-IN" dirty="0"/>
              <a:t>…</a:t>
            </a:r>
            <a:r>
              <a:rPr lang="en-US" dirty="0"/>
              <a:t>&gt; -target=&lt;</a:t>
            </a:r>
            <a:r>
              <a:rPr lang="mr-IN" dirty="0"/>
              <a:t>…</a:t>
            </a:r>
            <a:r>
              <a:rPr lang="en-US" dirty="0"/>
              <a:t>&gt;</a:t>
            </a:r>
          </a:p>
          <a:p>
            <a:pPr lvl="1">
              <a:buClr>
                <a:schemeClr val="bg2"/>
              </a:buClr>
            </a:pPr>
            <a:r>
              <a:rPr lang="en-US" dirty="0" err="1"/>
              <a:t>PowerPermissionsRepair</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440484240"/>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t>Use Per-Worker Slave Processes</a:t>
            </a:r>
            <a:endParaRPr lang="en-US" sz="1800" dirty="0"/>
          </a:p>
        </p:txBody>
      </p:sp>
      <p:sp>
        <p:nvSpPr>
          <p:cNvPr id="4" name="Content Placeholder 3"/>
          <p:cNvSpPr>
            <a:spLocks noGrp="1"/>
          </p:cNvSpPr>
          <p:nvPr>
            <p:ph sz="quarter" idx="10"/>
          </p:nvPr>
        </p:nvSpPr>
        <p:spPr>
          <a:xfrm>
            <a:off x="457200" y="857250"/>
            <a:ext cx="8229600" cy="3600450"/>
          </a:xfrm>
        </p:spPr>
        <p:txBody>
          <a:bodyPr>
            <a:normAutofit fontScale="92500" lnSpcReduction="10000"/>
          </a:bodyPr>
          <a:lstStyle/>
          <a:p>
            <a:pPr>
              <a:buClr>
                <a:schemeClr val="bg2"/>
              </a:buClr>
            </a:pPr>
            <a:r>
              <a:rPr lang="en-US" dirty="0"/>
              <a:t>Possible Motivations …</a:t>
            </a:r>
          </a:p>
          <a:p>
            <a:pPr lvl="1">
              <a:buClr>
                <a:schemeClr val="bg2"/>
              </a:buClr>
            </a:pPr>
            <a:r>
              <a:rPr lang="en-US" dirty="0"/>
              <a:t>Cannot change working directory in a thread; current-working-directory is a process-global thing</a:t>
            </a:r>
          </a:p>
          <a:p>
            <a:pPr lvl="1">
              <a:buClr>
                <a:schemeClr val="bg2"/>
              </a:buClr>
            </a:pPr>
            <a:r>
              <a:rPr lang="en-US" dirty="0"/>
              <a:t>Optimal per-worker performance may require more memory per worker than will fit well in threaded model</a:t>
            </a:r>
          </a:p>
          <a:p>
            <a:pPr lvl="1">
              <a:buClr>
                <a:schemeClr val="bg2"/>
              </a:buClr>
            </a:pPr>
            <a:r>
              <a:rPr lang="en-US" dirty="0"/>
              <a:t>Per-process open file count or other limits could limit maximum thread count or the complexity of the work done by worker threads</a:t>
            </a:r>
          </a:p>
          <a:p>
            <a:pPr lvl="1">
              <a:buClr>
                <a:schemeClr val="bg2"/>
              </a:buClr>
            </a:pPr>
            <a:r>
              <a:rPr lang="en-US" dirty="0"/>
              <a:t>Might want to distribute work using </a:t>
            </a:r>
            <a:r>
              <a:rPr lang="en-US" dirty="0" err="1"/>
              <a:t>rsh</a:t>
            </a:r>
            <a:r>
              <a:rPr lang="en-US" dirty="0"/>
              <a:t> of some other means to leverage multiple clients</a:t>
            </a:r>
          </a:p>
          <a:p>
            <a:pPr>
              <a:buClr>
                <a:schemeClr val="bg2"/>
              </a:buClr>
            </a:pPr>
            <a:r>
              <a:rPr lang="en-US" dirty="0"/>
              <a:t>Implementation …</a:t>
            </a:r>
          </a:p>
          <a:p>
            <a:pPr lvl="1">
              <a:buClr>
                <a:schemeClr val="bg2"/>
              </a:buClr>
            </a:pPr>
            <a:r>
              <a:rPr lang="en-US" dirty="0"/>
              <a:t>Not too hard to </a:t>
            </a:r>
            <a:r>
              <a:rPr lang="en-US" dirty="0" err="1"/>
              <a:t>popen</a:t>
            </a:r>
            <a:r>
              <a:rPr lang="en-US" dirty="0"/>
              <a:t>() subordinate processes</a:t>
            </a:r>
          </a:p>
          <a:p>
            <a:pPr lvl="1">
              <a:buClr>
                <a:schemeClr val="bg2"/>
              </a:buClr>
            </a:pPr>
            <a:endParaRPr lang="en-US" dirty="0"/>
          </a:p>
          <a:p>
            <a:pPr>
              <a:buClr>
                <a:schemeClr val="bg2"/>
              </a:buClr>
            </a:pP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3599859961"/>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show="0">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dirty="0">
                <a:solidFill>
                  <a:srgbClr val="444444"/>
                </a:solidFill>
              </a:rPr>
              <a:t>Implementation Notes</a:t>
            </a:r>
          </a:p>
        </p:txBody>
      </p:sp>
    </p:spTree>
    <p:extLst>
      <p:ext uri="{BB962C8B-B14F-4D97-AF65-F5344CB8AC3E}">
        <p14:creationId xmlns:p14="http://schemas.microsoft.com/office/powerpoint/2010/main" val="39233348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85C3"/>
                </a:solidFill>
                <a:latin typeface="+mj-lt"/>
              </a:rPr>
              <a:t>Git</a:t>
            </a:r>
            <a:r>
              <a:rPr lang="en-US" dirty="0">
                <a:solidFill>
                  <a:srgbClr val="0085C3"/>
                </a:solidFill>
                <a:latin typeface="+mj-lt"/>
              </a:rPr>
              <a:t> it here </a:t>
            </a:r>
            <a:r>
              <a:rPr lang="mr-IN" dirty="0">
                <a:solidFill>
                  <a:srgbClr val="0085C3"/>
                </a:solidFill>
                <a:latin typeface="+mj-lt"/>
              </a:rPr>
              <a:t>…</a:t>
            </a:r>
            <a:endParaRPr lang="en-US" dirty="0">
              <a:solidFill>
                <a:srgbClr val="0085C3"/>
              </a:solidFill>
              <a:latin typeface="+mj-lt"/>
            </a:endParaRPr>
          </a:p>
        </p:txBody>
      </p:sp>
      <p:sp>
        <p:nvSpPr>
          <p:cNvPr id="4" name="Content Placeholder 3"/>
          <p:cNvSpPr>
            <a:spLocks noGrp="1"/>
          </p:cNvSpPr>
          <p:nvPr>
            <p:ph sz="quarter" idx="10"/>
          </p:nvPr>
        </p:nvSpPr>
        <p:spPr/>
        <p:txBody>
          <a:bodyPr>
            <a:normAutofit/>
          </a:bodyPr>
          <a:lstStyle/>
          <a:p>
            <a:pPr>
              <a:buClr>
                <a:srgbClr val="000000"/>
              </a:buClr>
            </a:pPr>
            <a:r>
              <a:rPr lang="en-US" dirty="0">
                <a:latin typeface="+mn-lt"/>
                <a:hlinkClick r:id="rId3"/>
              </a:rPr>
              <a:t>https://github.com/WhizBob/pwalk</a:t>
            </a:r>
            <a:endParaRPr lang="en-US" dirty="0">
              <a:latin typeface="+mn-lt"/>
            </a:endParaRPr>
          </a:p>
          <a:p>
            <a:pPr lvl="1">
              <a:buClr>
                <a:srgbClr val="000000"/>
              </a:buClr>
            </a:pPr>
            <a:r>
              <a:rPr lang="en-US" dirty="0" err="1">
                <a:latin typeface="+mn-lt"/>
              </a:rPr>
              <a:t>src</a:t>
            </a:r>
            <a:r>
              <a:rPr lang="en-US" dirty="0">
                <a:latin typeface="+mn-lt"/>
              </a:rPr>
              <a:t>/ - Mostly-portable C code (OneFS, Linux, Mac OS, Solaris) plus </a:t>
            </a:r>
            <a:r>
              <a:rPr lang="en-US" dirty="0"/>
              <a:t>v</a:t>
            </a:r>
            <a:r>
              <a:rPr lang="en-US" dirty="0">
                <a:latin typeface="+mn-lt"/>
              </a:rPr>
              <a:t>arious platform-dependent </a:t>
            </a:r>
            <a:r>
              <a:rPr lang="en-US" dirty="0" err="1">
                <a:latin typeface="+mn-lt"/>
              </a:rPr>
              <a:t>Makefiles</a:t>
            </a:r>
            <a:endParaRPr lang="en-US" dirty="0">
              <a:latin typeface="+mn-lt"/>
            </a:endParaRPr>
          </a:p>
          <a:p>
            <a:pPr lvl="1">
              <a:buClr>
                <a:srgbClr val="000000"/>
              </a:buClr>
            </a:pPr>
            <a:r>
              <a:rPr lang="en-US" dirty="0">
                <a:latin typeface="+mn-lt"/>
              </a:rPr>
              <a:t>doc/ - Word &amp; </a:t>
            </a:r>
            <a:r>
              <a:rPr lang="en-US" dirty="0" err="1">
                <a:latin typeface="+mn-lt"/>
              </a:rPr>
              <a:t>Powerpoint</a:t>
            </a:r>
            <a:r>
              <a:rPr lang="en-US" dirty="0">
                <a:latin typeface="+mn-lt"/>
              </a:rPr>
              <a:t> documentation, plus Excel permissions spreadsheet</a:t>
            </a:r>
          </a:p>
          <a:p>
            <a:pPr lvl="1"/>
            <a:r>
              <a:rPr lang="en-US" dirty="0"/>
              <a:t>bin/ - </a:t>
            </a:r>
            <a:r>
              <a:rPr lang="en-US"/>
              <a:t>Prebuilt binaries </a:t>
            </a:r>
            <a:r>
              <a:rPr lang="en-US" dirty="0"/>
              <a:t>(bin/&lt;platform&gt;) -  </a:t>
            </a:r>
            <a:r>
              <a:rPr lang="en-US" u="sng" dirty="0"/>
              <a:t>not</a:t>
            </a:r>
            <a:r>
              <a:rPr lang="en-US" dirty="0"/>
              <a:t> guaranteed to match the </a:t>
            </a:r>
            <a:r>
              <a:rPr lang="en-US"/>
              <a:t>current code!</a:t>
            </a:r>
            <a:endParaRPr lang="en-US" dirty="0">
              <a:latin typeface="+mn-lt"/>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8211298" y="234676"/>
            <a:ext cx="702477" cy="702477"/>
          </a:xfrm>
          <a:prstGeom prst="rect">
            <a:avLst/>
          </a:prstGeom>
        </p:spPr>
      </p:pic>
    </p:spTree>
    <p:extLst>
      <p:ext uri="{BB962C8B-B14F-4D97-AF65-F5344CB8AC3E}">
        <p14:creationId xmlns:p14="http://schemas.microsoft.com/office/powerpoint/2010/main" val="2709004463"/>
      </p:ext>
    </p:extLst>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chorCtr="0"/>
          <a:lstStyle/>
          <a:p>
            <a:r>
              <a:rPr lang="en-US" sz="2800" dirty="0">
                <a:solidFill>
                  <a:srgbClr val="007DB8"/>
                </a:solidFill>
              </a:rPr>
              <a:t>Tools Matrix</a:t>
            </a:r>
          </a:p>
        </p:txBody>
      </p:sp>
      <p:graphicFrame>
        <p:nvGraphicFramePr>
          <p:cNvPr id="2" name="Content Placeholder 1"/>
          <p:cNvGraphicFramePr>
            <a:graphicFrameLocks noGrp="1"/>
          </p:cNvGraphicFramePr>
          <p:nvPr>
            <p:ph idx="10"/>
            <p:extLst>
              <p:ext uri="{D42A27DB-BD31-4B8C-83A1-F6EECF244321}">
                <p14:modId xmlns:p14="http://schemas.microsoft.com/office/powerpoint/2010/main" val="2558341565"/>
              </p:ext>
            </p:extLst>
          </p:nvPr>
        </p:nvGraphicFramePr>
        <p:xfrm>
          <a:off x="834173" y="1017588"/>
          <a:ext cx="7064715" cy="3147864"/>
        </p:xfrm>
        <a:graphic>
          <a:graphicData uri="http://schemas.openxmlformats.org/drawingml/2006/table">
            <a:tbl>
              <a:tblPr firstRow="1" bandRow="1">
                <a:tableStyleId>{5C22544A-7EE6-4342-B048-85BDC9FD1C3A}</a:tableStyleId>
              </a:tblPr>
              <a:tblGrid>
                <a:gridCol w="3774903">
                  <a:extLst>
                    <a:ext uri="{9D8B030D-6E8A-4147-A177-3AD203B41FA5}">
                      <a16:colId xmlns:a16="http://schemas.microsoft.com/office/drawing/2014/main" val="20000"/>
                    </a:ext>
                  </a:extLst>
                </a:gridCol>
                <a:gridCol w="926086">
                  <a:extLst>
                    <a:ext uri="{9D8B030D-6E8A-4147-A177-3AD203B41FA5}">
                      <a16:colId xmlns:a16="http://schemas.microsoft.com/office/drawing/2014/main" val="20001"/>
                    </a:ext>
                  </a:extLst>
                </a:gridCol>
                <a:gridCol w="776149">
                  <a:extLst>
                    <a:ext uri="{9D8B030D-6E8A-4147-A177-3AD203B41FA5}">
                      <a16:colId xmlns:a16="http://schemas.microsoft.com/office/drawing/2014/main" val="20002"/>
                    </a:ext>
                  </a:extLst>
                </a:gridCol>
                <a:gridCol w="696770">
                  <a:extLst>
                    <a:ext uri="{9D8B030D-6E8A-4147-A177-3AD203B41FA5}">
                      <a16:colId xmlns:a16="http://schemas.microsoft.com/office/drawing/2014/main" val="20003"/>
                    </a:ext>
                  </a:extLst>
                </a:gridCol>
                <a:gridCol w="890807">
                  <a:extLst>
                    <a:ext uri="{9D8B030D-6E8A-4147-A177-3AD203B41FA5}">
                      <a16:colId xmlns:a16="http://schemas.microsoft.com/office/drawing/2014/main" val="20004"/>
                    </a:ext>
                  </a:extLst>
                </a:gridCol>
              </a:tblGrid>
              <a:tr h="326255">
                <a:tc>
                  <a:txBody>
                    <a:bodyPr/>
                    <a:lstStyle/>
                    <a:p>
                      <a:r>
                        <a:rPr lang="en-US" sz="1600" dirty="0"/>
                        <a:t>Program</a:t>
                      </a:r>
                    </a:p>
                  </a:txBody>
                  <a:tcPr>
                    <a:solidFill>
                      <a:schemeClr val="accent1">
                        <a:lumMod val="60000"/>
                        <a:lumOff val="40000"/>
                      </a:schemeClr>
                    </a:solidFill>
                  </a:tcPr>
                </a:tc>
                <a:tc>
                  <a:txBody>
                    <a:bodyPr/>
                    <a:lstStyle/>
                    <a:p>
                      <a:r>
                        <a:rPr lang="en-US" sz="1600" dirty="0"/>
                        <a:t>OneFS</a:t>
                      </a:r>
                    </a:p>
                  </a:txBody>
                  <a:tcPr>
                    <a:solidFill>
                      <a:schemeClr val="accent1">
                        <a:lumMod val="60000"/>
                        <a:lumOff val="40000"/>
                      </a:schemeClr>
                    </a:solidFill>
                  </a:tcPr>
                </a:tc>
                <a:tc>
                  <a:txBody>
                    <a:bodyPr/>
                    <a:lstStyle/>
                    <a:p>
                      <a:r>
                        <a:rPr lang="en-US" sz="1600" dirty="0"/>
                        <a:t>Linux</a:t>
                      </a:r>
                    </a:p>
                  </a:txBody>
                  <a:tcPr>
                    <a:solidFill>
                      <a:schemeClr val="accent1">
                        <a:lumMod val="60000"/>
                        <a:lumOff val="40000"/>
                      </a:schemeClr>
                    </a:solidFill>
                  </a:tcPr>
                </a:tc>
                <a:tc>
                  <a:txBody>
                    <a:bodyPr/>
                    <a:lstStyle/>
                    <a:p>
                      <a:r>
                        <a:rPr lang="en-US" sz="1600" dirty="0"/>
                        <a:t>OSX</a:t>
                      </a:r>
                    </a:p>
                  </a:txBody>
                  <a:tcPr>
                    <a:solidFill>
                      <a:schemeClr val="accent1">
                        <a:lumMod val="60000"/>
                        <a:lumOff val="40000"/>
                      </a:schemeClr>
                    </a:solidFill>
                  </a:tcPr>
                </a:tc>
                <a:tc>
                  <a:txBody>
                    <a:bodyPr/>
                    <a:lstStyle/>
                    <a:p>
                      <a:r>
                        <a:rPr lang="en-US" sz="1600" dirty="0"/>
                        <a:t>Solaris</a:t>
                      </a:r>
                    </a:p>
                  </a:txBody>
                  <a:tcPr>
                    <a:solidFill>
                      <a:schemeClr val="accent1">
                        <a:lumMod val="60000"/>
                        <a:lumOff val="40000"/>
                      </a:schemeClr>
                    </a:solidFill>
                  </a:tcPr>
                </a:tc>
                <a:extLst>
                  <a:ext uri="{0D108BD9-81ED-4DB2-BD59-A6C34878D82A}">
                    <a16:rowId xmlns:a16="http://schemas.microsoft.com/office/drawing/2014/main" val="10000"/>
                  </a:ext>
                </a:extLst>
              </a:tr>
              <a:tr h="296595">
                <a:tc>
                  <a:txBody>
                    <a:bodyPr/>
                    <a:lstStyle/>
                    <a:p>
                      <a:r>
                        <a:rPr lang="en-US" sz="1400" dirty="0" err="1"/>
                        <a:t>pwalk</a:t>
                      </a:r>
                      <a:r>
                        <a:rPr lang="en-US" sz="1400" dirty="0"/>
                        <a:t> </a:t>
                      </a:r>
                      <a:r>
                        <a:rPr lang="mr-IN" sz="1400" dirty="0"/>
                        <a:t>–</a:t>
                      </a:r>
                      <a:r>
                        <a:rPr lang="en-US" sz="1400" dirty="0"/>
                        <a:t> </a:t>
                      </a:r>
                      <a:r>
                        <a:rPr lang="en-US" sz="1400" dirty="0" err="1"/>
                        <a:t>PowerWalk</a:t>
                      </a:r>
                      <a:r>
                        <a:rPr lang="en-US" sz="1400" baseline="30000" dirty="0"/>
                        <a:t>[1]</a:t>
                      </a: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solidFill>
                          <a:schemeClr val="accent2"/>
                        </a:solidFill>
                      </a:endParaRP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1"/>
                  </a:ext>
                </a:extLst>
              </a:tr>
              <a:tr h="313473">
                <a:tc>
                  <a:txBody>
                    <a:bodyPr/>
                    <a:lstStyle/>
                    <a:p>
                      <a:r>
                        <a:rPr lang="en-US" sz="1400" dirty="0"/>
                        <a:t>touch3 </a:t>
                      </a:r>
                      <a:r>
                        <a:rPr lang="mr-IN" sz="1400" dirty="0"/>
                        <a:t>–</a:t>
                      </a:r>
                      <a:r>
                        <a:rPr lang="en-US" sz="1400" dirty="0"/>
                        <a:t> Set </a:t>
                      </a:r>
                      <a:r>
                        <a:rPr lang="en-US" sz="1400" dirty="0" err="1"/>
                        <a:t>atime</a:t>
                      </a:r>
                      <a:r>
                        <a:rPr lang="en-US" sz="1400" dirty="0"/>
                        <a:t>, </a:t>
                      </a:r>
                      <a:r>
                        <a:rPr lang="en-US" sz="1400" dirty="0" err="1"/>
                        <a:t>mtime</a:t>
                      </a:r>
                      <a:r>
                        <a:rPr lang="en-US" sz="1400" dirty="0"/>
                        <a:t>, &amp;</a:t>
                      </a:r>
                      <a:r>
                        <a:rPr lang="en-US" sz="1400" baseline="0" dirty="0"/>
                        <a:t> </a:t>
                      </a:r>
                      <a:r>
                        <a:rPr lang="en-US" sz="1400" baseline="0" dirty="0" err="1"/>
                        <a:t>birthtime</a:t>
                      </a:r>
                      <a:r>
                        <a:rPr lang="en-US" sz="1400" baseline="30000" dirty="0"/>
                        <a:t>[2]</a:t>
                      </a: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2"/>
                  </a:ext>
                </a:extLst>
              </a:tr>
              <a:tr h="313473">
                <a:tc>
                  <a:txBody>
                    <a:bodyPr/>
                    <a:lstStyle/>
                    <a:p>
                      <a:r>
                        <a:rPr lang="en-US" sz="1400" dirty="0" err="1"/>
                        <a:t>mystat</a:t>
                      </a:r>
                      <a:r>
                        <a:rPr lang="en-US" sz="1400" dirty="0"/>
                        <a:t> </a:t>
                      </a:r>
                      <a:r>
                        <a:rPr lang="mr-IN" sz="1400" dirty="0"/>
                        <a:t>–</a:t>
                      </a:r>
                      <a:r>
                        <a:rPr lang="en-US" sz="1400" dirty="0"/>
                        <a:t> stat(1)++ w/ full</a:t>
                      </a:r>
                      <a:r>
                        <a:rPr lang="en-US" sz="1400" baseline="0" dirty="0"/>
                        <a:t> </a:t>
                      </a:r>
                      <a:r>
                        <a:rPr lang="en-US" sz="1400" dirty="0"/>
                        <a:t>precision</a:t>
                      </a: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3"/>
                  </a:ext>
                </a:extLst>
              </a:tr>
              <a:tr h="313473">
                <a:tc>
                  <a:txBody>
                    <a:bodyPr/>
                    <a:lstStyle/>
                    <a:p>
                      <a:r>
                        <a:rPr lang="en-US" sz="1400" dirty="0" err="1"/>
                        <a:t>hacls</a:t>
                      </a:r>
                      <a:r>
                        <a:rPr lang="en-US" sz="1400" dirty="0"/>
                        <a:t> </a:t>
                      </a:r>
                      <a:r>
                        <a:rPr lang="mr-IN" sz="1400" dirty="0"/>
                        <a:t>–</a:t>
                      </a:r>
                      <a:r>
                        <a:rPr lang="en-US" sz="1400" dirty="0"/>
                        <a:t> </a:t>
                      </a:r>
                      <a:r>
                        <a:rPr lang="en-US" sz="1400" dirty="0" err="1"/>
                        <a:t>Hexify</a:t>
                      </a:r>
                      <a:r>
                        <a:rPr lang="en-US" sz="1400" baseline="0" dirty="0"/>
                        <a:t> ACLs (produce CHEX format)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4"/>
                  </a:ext>
                </a:extLst>
              </a:tr>
              <a:tr h="313473">
                <a:tc>
                  <a:txBody>
                    <a:bodyPr/>
                    <a:lstStyle/>
                    <a:p>
                      <a:r>
                        <a:rPr lang="en-US" sz="1400" dirty="0" err="1"/>
                        <a:t>chexcmp</a:t>
                      </a:r>
                      <a:r>
                        <a:rPr lang="en-US" sz="1400" dirty="0"/>
                        <a:t> </a:t>
                      </a:r>
                      <a:r>
                        <a:rPr lang="mr-IN" sz="1400" dirty="0"/>
                        <a:t>–</a:t>
                      </a:r>
                      <a:r>
                        <a:rPr lang="en-US" sz="1400" dirty="0"/>
                        <a:t> Compare</a:t>
                      </a:r>
                      <a:r>
                        <a:rPr lang="en-US" sz="1400" baseline="0" dirty="0"/>
                        <a:t> CHEX-formatted ACEs</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5"/>
                  </a:ext>
                </a:extLst>
              </a:tr>
              <a:tr h="313473">
                <a:tc>
                  <a:txBody>
                    <a:bodyPr/>
                    <a:lstStyle/>
                    <a:p>
                      <a:r>
                        <a:rPr lang="en-US" sz="1400" dirty="0" err="1"/>
                        <a:t>wstat</a:t>
                      </a:r>
                      <a:r>
                        <a:rPr lang="en-US" sz="1400" dirty="0"/>
                        <a:t> </a:t>
                      </a:r>
                      <a:r>
                        <a:rPr lang="mr-IN" sz="1400" dirty="0"/>
                        <a:t>–</a:t>
                      </a:r>
                      <a:r>
                        <a:rPr lang="en-US" sz="1400" dirty="0"/>
                        <a:t> WORM stat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extLst>
                  <a:ext uri="{0D108BD9-81ED-4DB2-BD59-A6C34878D82A}">
                    <a16:rowId xmlns:a16="http://schemas.microsoft.com/office/drawing/2014/main" val="10006"/>
                  </a:ext>
                </a:extLst>
              </a:tr>
              <a:tr h="313473">
                <a:tc>
                  <a:txBody>
                    <a:bodyPr/>
                    <a:lstStyle/>
                    <a:p>
                      <a:r>
                        <a:rPr lang="en-US" sz="1400" dirty="0" err="1"/>
                        <a:t>wacls</a:t>
                      </a:r>
                      <a:r>
                        <a:rPr lang="en-US" sz="1400" dirty="0"/>
                        <a:t> </a:t>
                      </a:r>
                      <a:r>
                        <a:rPr lang="mr-IN" sz="1400" dirty="0"/>
                        <a:t>–</a:t>
                      </a:r>
                      <a:r>
                        <a:rPr lang="en-US" sz="1400" dirty="0"/>
                        <a:t> Write</a:t>
                      </a:r>
                      <a:r>
                        <a:rPr lang="en-US" sz="1400" baseline="0" dirty="0"/>
                        <a:t> ACLs (</a:t>
                      </a:r>
                      <a:r>
                        <a:rPr lang="en-US" sz="1400" baseline="0" dirty="0" err="1"/>
                        <a:t>setuid</a:t>
                      </a:r>
                      <a:r>
                        <a:rPr lang="en-US" sz="1400" baseline="0" dirty="0"/>
                        <a:t> root)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7"/>
                  </a:ext>
                </a:extLst>
              </a:tr>
              <a:tr h="313473">
                <a:tc>
                  <a:txBody>
                    <a:bodyPr/>
                    <a:lstStyle/>
                    <a:p>
                      <a:r>
                        <a:rPr lang="en-US" sz="1400" dirty="0" err="1"/>
                        <a:t>pwalk_python.py</a:t>
                      </a:r>
                      <a:r>
                        <a:rPr lang="en-US" sz="1400" dirty="0"/>
                        <a:t> </a:t>
                      </a:r>
                      <a:r>
                        <a:rPr lang="mr-IN" sz="1400" dirty="0"/>
                        <a:t>–</a:t>
                      </a:r>
                      <a:r>
                        <a:rPr lang="en-US" sz="1400" dirty="0"/>
                        <a:t> Co-process</a:t>
                      </a:r>
                      <a:r>
                        <a:rPr lang="en-US" sz="1400" baseline="0" dirty="0"/>
                        <a:t> for -audit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8"/>
                  </a:ext>
                </a:extLst>
              </a:tr>
              <a:tr h="313473">
                <a:tc>
                  <a:txBody>
                    <a:bodyPr/>
                    <a:lstStyle/>
                    <a:p>
                      <a:r>
                        <a:rPr lang="en-US" sz="1400" dirty="0" err="1"/>
                        <a:t>xacls</a:t>
                      </a:r>
                      <a:r>
                        <a:rPr lang="en-US" sz="1400" dirty="0"/>
                        <a:t> </a:t>
                      </a:r>
                      <a:r>
                        <a:rPr lang="mr-IN" sz="1400" dirty="0"/>
                        <a:t>–</a:t>
                      </a:r>
                      <a:r>
                        <a:rPr lang="en-US" sz="1400" dirty="0"/>
                        <a:t> </a:t>
                      </a:r>
                      <a:r>
                        <a:rPr lang="en-US" sz="1400" dirty="0" err="1"/>
                        <a:t>eXtract</a:t>
                      </a:r>
                      <a:r>
                        <a:rPr lang="en-US" sz="1400" dirty="0"/>
                        <a:t> &amp;</a:t>
                      </a:r>
                      <a:r>
                        <a:rPr lang="en-US" sz="1400" baseline="0" dirty="0"/>
                        <a:t> translate </a:t>
                      </a:r>
                      <a:r>
                        <a:rPr lang="en-US" sz="1400" dirty="0"/>
                        <a:t>POSIX ACLs</a:t>
                      </a:r>
                    </a:p>
                  </a:txBody>
                  <a:tcPr/>
                </a:tc>
                <a:tc>
                  <a:txBody>
                    <a:bodyPr/>
                    <a:lstStyle/>
                    <a:p>
                      <a:pPr algn="ct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9"/>
                  </a:ext>
                </a:extLst>
              </a:tr>
            </a:tbl>
          </a:graphicData>
        </a:graphic>
      </p:graphicFrame>
      <p:sp>
        <p:nvSpPr>
          <p:cNvPr id="3" name="TextBox 2"/>
          <p:cNvSpPr txBox="1"/>
          <p:nvPr/>
        </p:nvSpPr>
        <p:spPr>
          <a:xfrm>
            <a:off x="820248" y="4232971"/>
            <a:ext cx="7099995" cy="461665"/>
          </a:xfrm>
          <a:prstGeom prst="rect">
            <a:avLst/>
          </a:prstGeom>
          <a:noFill/>
        </p:spPr>
        <p:txBody>
          <a:bodyPr wrap="square" rtlCol="0">
            <a:spAutoFit/>
          </a:bodyPr>
          <a:lstStyle/>
          <a:p>
            <a:pPr>
              <a:spcBef>
                <a:spcPts val="0"/>
              </a:spcBef>
              <a:spcAft>
                <a:spcPts val="0"/>
              </a:spcAft>
              <a:buClr>
                <a:schemeClr val="bg1"/>
              </a:buClr>
            </a:pPr>
            <a:r>
              <a:rPr lang="en-US" sz="1200" dirty="0">
                <a:solidFill>
                  <a:schemeClr val="bg2"/>
                </a:solidFill>
                <a:latin typeface="+mn-lt"/>
              </a:rPr>
              <a:t>[1] Features vary by platform</a:t>
            </a:r>
          </a:p>
          <a:p>
            <a:pPr>
              <a:spcBef>
                <a:spcPts val="0"/>
              </a:spcBef>
              <a:spcAft>
                <a:spcPts val="0"/>
              </a:spcAft>
              <a:buClr>
                <a:schemeClr val="bg1"/>
              </a:buClr>
            </a:pPr>
            <a:r>
              <a:rPr lang="en-US" sz="1200" dirty="0">
                <a:solidFill>
                  <a:schemeClr val="bg2"/>
                </a:solidFill>
                <a:latin typeface="+mn-lt"/>
              </a:rPr>
              <a:t>[2] </a:t>
            </a:r>
            <a:r>
              <a:rPr lang="en-US" sz="1200" dirty="0" err="1">
                <a:solidFill>
                  <a:schemeClr val="bg2"/>
                </a:solidFill>
                <a:latin typeface="+mn-lt"/>
              </a:rPr>
              <a:t>birthtime</a:t>
            </a:r>
            <a:r>
              <a:rPr lang="en-US" sz="1200" dirty="0">
                <a:solidFill>
                  <a:schemeClr val="bg2"/>
                </a:solidFill>
                <a:latin typeface="+mn-lt"/>
              </a:rPr>
              <a:t> not available on all platforms</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55063" y="187071"/>
            <a:ext cx="988937" cy="740748"/>
          </a:xfrm>
          <a:prstGeom prst="rect">
            <a:avLst/>
          </a:prstGeom>
        </p:spPr>
      </p:pic>
    </p:spTree>
    <p:extLst>
      <p:ext uri="{BB962C8B-B14F-4D97-AF65-F5344CB8AC3E}">
        <p14:creationId xmlns:p14="http://schemas.microsoft.com/office/powerpoint/2010/main" val="233040345"/>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latin typeface="+mn-lt"/>
              </a:rPr>
              <a:t>stat(2) – </a:t>
            </a:r>
            <a:r>
              <a:rPr lang="en-US" sz="2800" dirty="0" err="1">
                <a:solidFill>
                  <a:srgbClr val="007DB8"/>
                </a:solidFill>
                <a:latin typeface="+mn-lt"/>
              </a:rPr>
              <a:t>syscall</a:t>
            </a:r>
            <a:r>
              <a:rPr lang="en-US" sz="2800" dirty="0">
                <a:solidFill>
                  <a:srgbClr val="007DB8"/>
                </a:solidFill>
                <a:latin typeface="+mn-lt"/>
              </a:rPr>
              <a:t> - per-file metadata</a:t>
            </a:r>
          </a:p>
        </p:txBody>
      </p:sp>
      <p:sp>
        <p:nvSpPr>
          <p:cNvPr id="3" name="Content Placeholder 2"/>
          <p:cNvSpPr>
            <a:spLocks noGrp="1"/>
          </p:cNvSpPr>
          <p:nvPr>
            <p:ph sz="quarter" idx="10"/>
          </p:nvPr>
        </p:nvSpPr>
        <p:spPr>
          <a:xfrm>
            <a:off x="381000" y="881869"/>
            <a:ext cx="8229600" cy="3844947"/>
          </a:xfrm>
          <a:ln>
            <a:solidFill>
              <a:schemeClr val="tx1"/>
            </a:solidFill>
          </a:ln>
        </p:spPr>
        <p:txBody>
          <a:bodyPr wrap="square" lIns="274320" anchor="t" anchorCtr="0">
            <a:normAutofit fontScale="70000" lnSpcReduction="20000"/>
          </a:bodyPr>
          <a:lstStyle/>
          <a:p>
            <a:pPr marL="0" indent="0">
              <a:spcBef>
                <a:spcPts val="0"/>
              </a:spcBef>
              <a:buNone/>
            </a:pPr>
            <a:r>
              <a:rPr lang="en-US" sz="1600" b="1" dirty="0" err="1"/>
              <a:t>fstat</a:t>
            </a:r>
            <a:r>
              <a:rPr lang="en-US" sz="1600" b="1" dirty="0"/>
              <a:t>(), </a:t>
            </a:r>
            <a:r>
              <a:rPr lang="en-US" sz="1600" b="1" dirty="0" err="1"/>
              <a:t>lstat</a:t>
            </a:r>
            <a:r>
              <a:rPr lang="en-US" sz="1600" b="1" dirty="0"/>
              <a:t>(), stat(), </a:t>
            </a:r>
            <a:r>
              <a:rPr lang="en-US" sz="1600" b="1" dirty="0" err="1"/>
              <a:t>fstatat</a:t>
            </a:r>
            <a:r>
              <a:rPr lang="en-US" sz="1600" b="1" dirty="0"/>
              <a:t>() calls return info like this about a file …</a:t>
            </a:r>
          </a:p>
          <a:p>
            <a:pPr marL="0" indent="0">
              <a:spcBef>
                <a:spcPts val="0"/>
              </a:spcBef>
              <a:buNone/>
            </a:pPr>
            <a:endParaRPr lang="en-US" sz="1600" b="1" dirty="0">
              <a:latin typeface="Calibri"/>
              <a:cs typeface="Calibri"/>
            </a:endParaRPr>
          </a:p>
          <a:p>
            <a:pPr marL="0" indent="0">
              <a:spcBef>
                <a:spcPts val="0"/>
              </a:spcBef>
              <a:buNone/>
            </a:pPr>
            <a:r>
              <a:rPr lang="en-US" sz="1600" b="1" dirty="0" err="1">
                <a:latin typeface="Calibri"/>
                <a:cs typeface="Calibri"/>
              </a:rPr>
              <a:t>struct</a:t>
            </a:r>
            <a:r>
              <a:rPr lang="en-US" sz="1600" b="1" dirty="0">
                <a:latin typeface="Calibri"/>
                <a:cs typeface="Calibri"/>
              </a:rPr>
              <a:t> stat { /* when _DARWIN_FEATURE_64_BIT_INODE is defined */</a:t>
            </a:r>
          </a:p>
          <a:p>
            <a:pPr marL="0" indent="0">
              <a:spcBef>
                <a:spcPts val="0"/>
              </a:spcBef>
              <a:buNone/>
            </a:pPr>
            <a:r>
              <a:rPr lang="en-US" sz="1600" b="1" dirty="0">
                <a:latin typeface="Calibri"/>
                <a:cs typeface="Calibri"/>
              </a:rPr>
              <a:t>        </a:t>
            </a:r>
            <a:r>
              <a:rPr lang="en-US" sz="1600" b="1" dirty="0" err="1">
                <a:latin typeface="Calibri"/>
                <a:cs typeface="Calibri"/>
              </a:rPr>
              <a:t>dev_t</a:t>
            </a:r>
            <a:r>
              <a:rPr lang="en-US" sz="1600" b="1" dirty="0">
                <a:latin typeface="Calibri"/>
                <a:cs typeface="Calibri"/>
              </a:rPr>
              <a:t>          </a:t>
            </a:r>
            <a:r>
              <a:rPr lang="en-US" sz="1600" b="1" dirty="0" err="1">
                <a:latin typeface="Calibri"/>
                <a:cs typeface="Calibri"/>
              </a:rPr>
              <a:t>st_dev</a:t>
            </a:r>
            <a:r>
              <a:rPr lang="en-US" sz="1600" b="1" dirty="0">
                <a:latin typeface="Calibri"/>
                <a:cs typeface="Calibri"/>
              </a:rPr>
              <a:t>;		/* ID of device containing file */</a:t>
            </a:r>
          </a:p>
          <a:p>
            <a:pPr marL="0" indent="0">
              <a:spcBef>
                <a:spcPts val="0"/>
              </a:spcBef>
              <a:buNone/>
            </a:pPr>
            <a:r>
              <a:rPr lang="en-US" sz="1600" b="1" dirty="0">
                <a:latin typeface="Calibri"/>
                <a:cs typeface="Calibri"/>
              </a:rPr>
              <a:t>        </a:t>
            </a:r>
            <a:r>
              <a:rPr lang="en-US" sz="1600" b="1" dirty="0" err="1">
                <a:latin typeface="Calibri"/>
                <a:cs typeface="Calibri"/>
              </a:rPr>
              <a:t>mode_t</a:t>
            </a:r>
            <a:r>
              <a:rPr lang="en-US" sz="1600" b="1" dirty="0">
                <a:latin typeface="Calibri"/>
                <a:cs typeface="Calibri"/>
              </a:rPr>
              <a:t>      </a:t>
            </a:r>
            <a:r>
              <a:rPr lang="en-US" sz="1600" b="1" dirty="0" err="1">
                <a:latin typeface="Calibri"/>
                <a:cs typeface="Calibri"/>
              </a:rPr>
              <a:t>st_mode</a:t>
            </a:r>
            <a:r>
              <a:rPr lang="en-US" sz="1600" b="1" dirty="0">
                <a:latin typeface="Calibri"/>
                <a:cs typeface="Calibri"/>
              </a:rPr>
              <a:t>;		/* Mode of file (see below) */		</a:t>
            </a:r>
            <a:r>
              <a:rPr lang="en-US" sz="1600" b="1" dirty="0">
                <a:solidFill>
                  <a:srgbClr val="FF0000"/>
                </a:solidFill>
                <a:latin typeface="Calibri"/>
                <a:cs typeface="Calibri"/>
              </a:rPr>
              <a:t>[1] e.g.: </a:t>
            </a:r>
            <a:r>
              <a:rPr lang="en-US" sz="1600" b="1" dirty="0" err="1">
                <a:solidFill>
                  <a:srgbClr val="FF0000"/>
                </a:solidFill>
                <a:latin typeface="Calibri"/>
                <a:cs typeface="Calibri"/>
              </a:rPr>
              <a:t>rwxr</a:t>
            </a:r>
            <a:r>
              <a:rPr lang="en-US" sz="1600" b="1" dirty="0">
                <a:solidFill>
                  <a:srgbClr val="FF0000"/>
                </a:solidFill>
                <a:latin typeface="Calibri"/>
                <a:cs typeface="Calibri"/>
              </a:rPr>
              <a:t>-</a:t>
            </a:r>
            <a:r>
              <a:rPr lang="en-US" sz="1600" b="1" dirty="0" err="1">
                <a:solidFill>
                  <a:srgbClr val="FF0000"/>
                </a:solidFill>
                <a:latin typeface="Calibri"/>
                <a:cs typeface="Calibri"/>
              </a:rPr>
              <a:t>xr</a:t>
            </a:r>
            <a:r>
              <a:rPr lang="en-US" sz="1600" b="1" dirty="0">
                <a:solidFill>
                  <a:srgbClr val="FF0000"/>
                </a:solidFill>
                <a:latin typeface="Calibri"/>
                <a:cs typeface="Calibri"/>
              </a:rPr>
              <a:t>--</a:t>
            </a:r>
          </a:p>
          <a:p>
            <a:pPr marL="0" indent="0">
              <a:spcBef>
                <a:spcPts val="0"/>
              </a:spcBef>
              <a:buNone/>
            </a:pPr>
            <a:r>
              <a:rPr lang="en-US" sz="1600" b="1" dirty="0">
                <a:latin typeface="Calibri"/>
                <a:cs typeface="Calibri"/>
              </a:rPr>
              <a:t>        </a:t>
            </a:r>
            <a:r>
              <a:rPr lang="en-US" sz="1600" b="1" dirty="0" err="1">
                <a:latin typeface="Calibri"/>
                <a:cs typeface="Calibri"/>
              </a:rPr>
              <a:t>nlink_t</a:t>
            </a:r>
            <a:r>
              <a:rPr lang="en-US" sz="1600" b="1" dirty="0">
                <a:latin typeface="Calibri"/>
                <a:cs typeface="Calibri"/>
              </a:rPr>
              <a:t>        </a:t>
            </a:r>
            <a:r>
              <a:rPr lang="en-US" sz="1600" b="1" dirty="0" err="1">
                <a:latin typeface="Calibri"/>
                <a:cs typeface="Calibri"/>
              </a:rPr>
              <a:t>st_nlink</a:t>
            </a:r>
            <a:r>
              <a:rPr lang="en-US" sz="1600" b="1" dirty="0">
                <a:latin typeface="Calibri"/>
                <a:cs typeface="Calibri"/>
              </a:rPr>
              <a:t>;		/* Number of hard links */</a:t>
            </a:r>
          </a:p>
          <a:p>
            <a:pPr marL="0" indent="0">
              <a:spcBef>
                <a:spcPts val="0"/>
              </a:spcBef>
              <a:buNone/>
            </a:pPr>
            <a:r>
              <a:rPr lang="en-US" sz="1600" b="1" dirty="0">
                <a:latin typeface="Calibri"/>
                <a:cs typeface="Calibri"/>
              </a:rPr>
              <a:t>        </a:t>
            </a:r>
            <a:r>
              <a:rPr lang="en-US" sz="1600" b="1" dirty="0" err="1">
                <a:latin typeface="Calibri"/>
                <a:cs typeface="Calibri"/>
              </a:rPr>
              <a:t>ino_t</a:t>
            </a:r>
            <a:r>
              <a:rPr lang="en-US" sz="1600" b="1" dirty="0">
                <a:latin typeface="Calibri"/>
                <a:cs typeface="Calibri"/>
              </a:rPr>
              <a:t>           </a:t>
            </a:r>
            <a:r>
              <a:rPr lang="en-US" sz="1600" b="1" dirty="0" err="1">
                <a:latin typeface="Calibri"/>
                <a:cs typeface="Calibri"/>
              </a:rPr>
              <a:t>st_ino</a:t>
            </a:r>
            <a:r>
              <a:rPr lang="en-US" sz="1600" b="1" dirty="0">
                <a:latin typeface="Calibri"/>
                <a:cs typeface="Calibri"/>
              </a:rPr>
              <a:t>  		/* File serial number */		</a:t>
            </a:r>
            <a:r>
              <a:rPr lang="en-US" sz="1600" b="1" dirty="0">
                <a:solidFill>
                  <a:srgbClr val="FF6600"/>
                </a:solidFill>
                <a:latin typeface="Calibri"/>
                <a:cs typeface="Calibri"/>
              </a:rPr>
              <a:t>i.e.: </a:t>
            </a:r>
            <a:r>
              <a:rPr lang="en-US" sz="1600" b="1" dirty="0" err="1">
                <a:solidFill>
                  <a:srgbClr val="FF6600"/>
                </a:solidFill>
                <a:latin typeface="Calibri"/>
                <a:cs typeface="Calibri"/>
              </a:rPr>
              <a:t>i</a:t>
            </a:r>
            <a:r>
              <a:rPr lang="en-US" sz="1600" b="1" dirty="0" err="1">
                <a:solidFill>
                  <a:srgbClr val="FF0000"/>
                </a:solidFill>
                <a:latin typeface="Calibri"/>
                <a:cs typeface="Calibri"/>
              </a:rPr>
              <a:t>node</a:t>
            </a:r>
            <a:r>
              <a:rPr lang="en-US" sz="1600" b="1" dirty="0">
                <a:solidFill>
                  <a:srgbClr val="FF0000"/>
                </a:solidFill>
                <a:latin typeface="Calibri"/>
                <a:cs typeface="Calibri"/>
              </a:rPr>
              <a:t> #</a:t>
            </a:r>
          </a:p>
          <a:p>
            <a:pPr marL="0" indent="0">
              <a:spcBef>
                <a:spcPts val="0"/>
              </a:spcBef>
              <a:buNone/>
            </a:pPr>
            <a:r>
              <a:rPr lang="en-US" sz="1600" b="1" dirty="0">
                <a:latin typeface="Calibri"/>
                <a:cs typeface="Calibri"/>
              </a:rPr>
              <a:t>        </a:t>
            </a:r>
            <a:r>
              <a:rPr lang="en-US" sz="1600" b="1" dirty="0" err="1">
                <a:latin typeface="Calibri"/>
                <a:cs typeface="Calibri"/>
              </a:rPr>
              <a:t>uid_t</a:t>
            </a:r>
            <a:r>
              <a:rPr lang="en-US" sz="1600" b="1" dirty="0">
                <a:latin typeface="Calibri"/>
                <a:cs typeface="Calibri"/>
              </a:rPr>
              <a:t>           </a:t>
            </a:r>
            <a:r>
              <a:rPr lang="en-US" sz="1600" b="1" dirty="0" err="1">
                <a:latin typeface="Calibri"/>
                <a:cs typeface="Calibri"/>
              </a:rPr>
              <a:t>st_uid</a:t>
            </a:r>
            <a:r>
              <a:rPr lang="en-US" sz="1600" b="1" dirty="0">
                <a:latin typeface="Calibri"/>
                <a:cs typeface="Calibri"/>
              </a:rPr>
              <a:t>;		/* User ID of the file */</a:t>
            </a:r>
          </a:p>
          <a:p>
            <a:pPr marL="0" indent="0">
              <a:spcBef>
                <a:spcPts val="0"/>
              </a:spcBef>
              <a:buNone/>
            </a:pPr>
            <a:r>
              <a:rPr lang="en-US" sz="1600" b="1" dirty="0">
                <a:latin typeface="Calibri"/>
                <a:cs typeface="Calibri"/>
              </a:rPr>
              <a:t>        </a:t>
            </a:r>
            <a:r>
              <a:rPr lang="en-US" sz="1600" b="1" dirty="0" err="1">
                <a:latin typeface="Calibri"/>
                <a:cs typeface="Calibri"/>
              </a:rPr>
              <a:t>gid_t</a:t>
            </a:r>
            <a:r>
              <a:rPr lang="en-US" sz="1600" b="1" dirty="0">
                <a:latin typeface="Calibri"/>
                <a:cs typeface="Calibri"/>
              </a:rPr>
              <a:t>           </a:t>
            </a:r>
            <a:r>
              <a:rPr lang="en-US" sz="1600" b="1" dirty="0" err="1">
                <a:latin typeface="Calibri"/>
                <a:cs typeface="Calibri"/>
              </a:rPr>
              <a:t>st_gid</a:t>
            </a:r>
            <a:r>
              <a:rPr lang="en-US" sz="1600" b="1" dirty="0">
                <a:latin typeface="Calibri"/>
                <a:cs typeface="Calibri"/>
              </a:rPr>
              <a:t>;		/* Group ID of the file */</a:t>
            </a:r>
          </a:p>
          <a:p>
            <a:pPr marL="0" indent="0">
              <a:spcBef>
                <a:spcPts val="0"/>
              </a:spcBef>
              <a:buNone/>
            </a:pPr>
            <a:r>
              <a:rPr lang="en-US" sz="1600" b="1" dirty="0">
                <a:latin typeface="Calibri"/>
                <a:cs typeface="Calibri"/>
              </a:rPr>
              <a:t>        </a:t>
            </a:r>
            <a:r>
              <a:rPr lang="en-US" sz="1600" b="1" dirty="0" err="1">
                <a:latin typeface="Calibri"/>
                <a:cs typeface="Calibri"/>
              </a:rPr>
              <a:t>dev_t</a:t>
            </a:r>
            <a:r>
              <a:rPr lang="en-US" sz="1600" b="1" dirty="0">
                <a:latin typeface="Calibri"/>
                <a:cs typeface="Calibri"/>
              </a:rPr>
              <a:t>          </a:t>
            </a:r>
            <a:r>
              <a:rPr lang="en-US" sz="1600" b="1" dirty="0" err="1">
                <a:latin typeface="Calibri"/>
                <a:cs typeface="Calibri"/>
              </a:rPr>
              <a:t>st_rdev</a:t>
            </a:r>
            <a:r>
              <a:rPr lang="en-US" sz="1600" b="1" dirty="0">
                <a:latin typeface="Calibri"/>
                <a:cs typeface="Calibri"/>
              </a:rPr>
              <a:t>;		/* Device ID */</a:t>
            </a:r>
          </a:p>
          <a:p>
            <a:pPr marL="0" indent="0">
              <a:spcBef>
                <a:spcPts val="0"/>
              </a:spcBef>
              <a:buNone/>
            </a:pPr>
            <a:r>
              <a:rPr lang="en-US" sz="1600" b="1" dirty="0">
                <a:latin typeface="Calibri"/>
                <a:cs typeface="Calibri"/>
              </a:rPr>
              <a:t>        </a:t>
            </a:r>
            <a:r>
              <a:rPr lang="en-US" sz="1600" b="1" dirty="0" err="1">
                <a:latin typeface="Calibri"/>
                <a:cs typeface="Calibri"/>
              </a:rPr>
              <a:t>struct</a:t>
            </a:r>
            <a:r>
              <a:rPr lang="en-US" sz="1600" b="1" dirty="0">
                <a:latin typeface="Calibri"/>
                <a:cs typeface="Calibri"/>
              </a:rPr>
              <a:t> </a:t>
            </a:r>
            <a:r>
              <a:rPr lang="en-US" sz="1600" b="1" dirty="0" err="1">
                <a:latin typeface="Calibri"/>
                <a:cs typeface="Calibri"/>
              </a:rPr>
              <a:t>timespec</a:t>
            </a:r>
            <a:r>
              <a:rPr lang="en-US" sz="1600" b="1" dirty="0">
                <a:latin typeface="Calibri"/>
                <a:cs typeface="Calibri"/>
              </a:rPr>
              <a:t> </a:t>
            </a:r>
            <a:r>
              <a:rPr lang="en-US" sz="1600" b="1" dirty="0" err="1">
                <a:latin typeface="Calibri"/>
                <a:cs typeface="Calibri"/>
              </a:rPr>
              <a:t>st_atimespec</a:t>
            </a:r>
            <a:r>
              <a:rPr lang="en-US" sz="1600" b="1" dirty="0">
                <a:latin typeface="Calibri"/>
                <a:cs typeface="Calibri"/>
              </a:rPr>
              <a:t>;	/* time of last access */</a:t>
            </a:r>
          </a:p>
          <a:p>
            <a:pPr marL="0" indent="0">
              <a:spcBef>
                <a:spcPts val="0"/>
              </a:spcBef>
              <a:buNone/>
            </a:pPr>
            <a:r>
              <a:rPr lang="en-US" sz="1600" b="1" dirty="0">
                <a:latin typeface="Calibri"/>
                <a:cs typeface="Calibri"/>
              </a:rPr>
              <a:t>        </a:t>
            </a:r>
            <a:r>
              <a:rPr lang="en-US" sz="1600" b="1" dirty="0" err="1">
                <a:latin typeface="Calibri"/>
                <a:cs typeface="Calibri"/>
              </a:rPr>
              <a:t>struct</a:t>
            </a:r>
            <a:r>
              <a:rPr lang="en-US" sz="1600" b="1" dirty="0">
                <a:latin typeface="Calibri"/>
                <a:cs typeface="Calibri"/>
              </a:rPr>
              <a:t> </a:t>
            </a:r>
            <a:r>
              <a:rPr lang="en-US" sz="1600" b="1" dirty="0" err="1">
                <a:latin typeface="Calibri"/>
                <a:cs typeface="Calibri"/>
              </a:rPr>
              <a:t>timespec</a:t>
            </a:r>
            <a:r>
              <a:rPr lang="en-US" sz="1600" b="1" dirty="0">
                <a:latin typeface="Calibri"/>
                <a:cs typeface="Calibri"/>
              </a:rPr>
              <a:t> </a:t>
            </a:r>
            <a:r>
              <a:rPr lang="en-US" sz="1600" b="1" dirty="0" err="1">
                <a:latin typeface="Calibri"/>
                <a:cs typeface="Calibri"/>
              </a:rPr>
              <a:t>st_mtimespec</a:t>
            </a:r>
            <a:r>
              <a:rPr lang="en-US" sz="1600" b="1" dirty="0">
                <a:latin typeface="Calibri"/>
                <a:cs typeface="Calibri"/>
              </a:rPr>
              <a:t>;	/* time of last data modification */</a:t>
            </a:r>
          </a:p>
          <a:p>
            <a:pPr marL="0" indent="0">
              <a:spcBef>
                <a:spcPts val="0"/>
              </a:spcBef>
              <a:buNone/>
            </a:pPr>
            <a:r>
              <a:rPr lang="en-US" sz="1600" b="1" dirty="0">
                <a:latin typeface="Calibri"/>
                <a:cs typeface="Calibri"/>
              </a:rPr>
              <a:t>        </a:t>
            </a:r>
            <a:r>
              <a:rPr lang="en-US" sz="1600" b="1" dirty="0" err="1">
                <a:latin typeface="Calibri"/>
                <a:cs typeface="Calibri"/>
              </a:rPr>
              <a:t>struct</a:t>
            </a:r>
            <a:r>
              <a:rPr lang="en-US" sz="1600" b="1" dirty="0">
                <a:latin typeface="Calibri"/>
                <a:cs typeface="Calibri"/>
              </a:rPr>
              <a:t> </a:t>
            </a:r>
            <a:r>
              <a:rPr lang="en-US" sz="1600" b="1" dirty="0" err="1">
                <a:latin typeface="Calibri"/>
                <a:cs typeface="Calibri"/>
              </a:rPr>
              <a:t>timespec</a:t>
            </a:r>
            <a:r>
              <a:rPr lang="en-US" sz="1600" b="1" dirty="0">
                <a:latin typeface="Calibri"/>
                <a:cs typeface="Calibri"/>
              </a:rPr>
              <a:t> </a:t>
            </a:r>
            <a:r>
              <a:rPr lang="en-US" sz="1600" b="1" dirty="0" err="1">
                <a:latin typeface="Calibri"/>
                <a:cs typeface="Calibri"/>
              </a:rPr>
              <a:t>st_ctimespec</a:t>
            </a:r>
            <a:r>
              <a:rPr lang="en-US" sz="1600" b="1" dirty="0">
                <a:latin typeface="Calibri"/>
                <a:cs typeface="Calibri"/>
              </a:rPr>
              <a:t>;	/* time of last status change */</a:t>
            </a:r>
          </a:p>
          <a:p>
            <a:pPr marL="0" indent="0">
              <a:spcBef>
                <a:spcPts val="0"/>
              </a:spcBef>
              <a:buNone/>
            </a:pPr>
            <a:r>
              <a:rPr lang="en-US" sz="1600" b="1" dirty="0">
                <a:solidFill>
                  <a:srgbClr val="444444"/>
                </a:solidFill>
                <a:latin typeface="Calibri"/>
                <a:cs typeface="Calibri"/>
              </a:rPr>
              <a:t>        </a:t>
            </a:r>
            <a:r>
              <a:rPr lang="en-US" sz="1600" b="1" dirty="0" err="1">
                <a:solidFill>
                  <a:srgbClr val="444444"/>
                </a:solidFill>
                <a:latin typeface="Calibri"/>
                <a:cs typeface="Calibri"/>
              </a:rPr>
              <a:t>struct</a:t>
            </a:r>
            <a:r>
              <a:rPr lang="en-US" sz="1600" b="1" dirty="0">
                <a:solidFill>
                  <a:srgbClr val="444444"/>
                </a:solidFill>
                <a:latin typeface="Calibri"/>
                <a:cs typeface="Calibri"/>
              </a:rPr>
              <a:t> </a:t>
            </a:r>
            <a:r>
              <a:rPr lang="en-US" sz="1600" b="1" dirty="0" err="1">
                <a:solidFill>
                  <a:srgbClr val="444444"/>
                </a:solidFill>
                <a:latin typeface="Calibri"/>
                <a:cs typeface="Calibri"/>
              </a:rPr>
              <a:t>timespec</a:t>
            </a:r>
            <a:r>
              <a:rPr lang="en-US" sz="1600" b="1" dirty="0">
                <a:solidFill>
                  <a:srgbClr val="444444"/>
                </a:solidFill>
                <a:latin typeface="Calibri"/>
                <a:cs typeface="Calibri"/>
              </a:rPr>
              <a:t> </a:t>
            </a:r>
            <a:r>
              <a:rPr lang="en-US" sz="1600" b="1" dirty="0" err="1">
                <a:solidFill>
                  <a:srgbClr val="444444"/>
                </a:solidFill>
                <a:latin typeface="Calibri"/>
                <a:cs typeface="Calibri"/>
              </a:rPr>
              <a:t>st_birthtimespec</a:t>
            </a:r>
            <a:r>
              <a:rPr lang="en-US" sz="1600" b="1" dirty="0">
                <a:solidFill>
                  <a:srgbClr val="444444"/>
                </a:solidFill>
                <a:latin typeface="Calibri"/>
                <a:cs typeface="Calibri"/>
              </a:rPr>
              <a:t>;	/* time of file creation(birth) */	</a:t>
            </a:r>
            <a:r>
              <a:rPr lang="en-US" sz="1600" b="1" dirty="0">
                <a:solidFill>
                  <a:schemeClr val="accent4"/>
                </a:solidFill>
                <a:latin typeface="Calibri"/>
                <a:cs typeface="Calibri"/>
              </a:rPr>
              <a:t>[2]</a:t>
            </a:r>
          </a:p>
          <a:p>
            <a:pPr marL="0" indent="0">
              <a:spcBef>
                <a:spcPts val="0"/>
              </a:spcBef>
              <a:buNone/>
            </a:pPr>
            <a:r>
              <a:rPr lang="en-US" sz="1600" b="1" dirty="0">
                <a:latin typeface="Calibri"/>
                <a:cs typeface="Calibri"/>
              </a:rPr>
              <a:t>        </a:t>
            </a:r>
            <a:r>
              <a:rPr lang="en-US" sz="1600" b="1" dirty="0" err="1">
                <a:latin typeface="Calibri"/>
                <a:cs typeface="Calibri"/>
              </a:rPr>
              <a:t>off_t</a:t>
            </a:r>
            <a:r>
              <a:rPr lang="en-US" sz="1600" b="1" dirty="0">
                <a:latin typeface="Calibri"/>
                <a:cs typeface="Calibri"/>
              </a:rPr>
              <a:t>            </a:t>
            </a:r>
            <a:r>
              <a:rPr lang="en-US" sz="1600" b="1" dirty="0" err="1">
                <a:latin typeface="Calibri"/>
                <a:cs typeface="Calibri"/>
              </a:rPr>
              <a:t>st_size</a:t>
            </a:r>
            <a:r>
              <a:rPr lang="en-US" sz="1600" b="1" dirty="0">
                <a:latin typeface="Calibri"/>
                <a:cs typeface="Calibri"/>
              </a:rPr>
              <a:t>;		/* file size, in bytes */		</a:t>
            </a:r>
            <a:r>
              <a:rPr lang="en-US" sz="1600" b="1" dirty="0">
                <a:solidFill>
                  <a:srgbClr val="FF0000"/>
                </a:solidFill>
                <a:latin typeface="Calibri"/>
                <a:cs typeface="Calibri"/>
              </a:rPr>
              <a:t>‘nominal’ size (bytes)</a:t>
            </a:r>
          </a:p>
          <a:p>
            <a:pPr marL="0" indent="0">
              <a:spcBef>
                <a:spcPts val="0"/>
              </a:spcBef>
              <a:buNone/>
            </a:pPr>
            <a:r>
              <a:rPr lang="en-US" sz="1600" b="1" dirty="0">
                <a:latin typeface="Calibri"/>
                <a:cs typeface="Calibri"/>
              </a:rPr>
              <a:t>        </a:t>
            </a:r>
            <a:r>
              <a:rPr lang="en-US" sz="1600" b="1" dirty="0" err="1">
                <a:latin typeface="Calibri"/>
                <a:cs typeface="Calibri"/>
              </a:rPr>
              <a:t>blkcnt_t</a:t>
            </a:r>
            <a:r>
              <a:rPr lang="en-US" sz="1600" b="1" dirty="0">
                <a:latin typeface="Calibri"/>
                <a:cs typeface="Calibri"/>
              </a:rPr>
              <a:t>      </a:t>
            </a:r>
            <a:r>
              <a:rPr lang="en-US" sz="1600" b="1" dirty="0" err="1">
                <a:latin typeface="Calibri"/>
                <a:cs typeface="Calibri"/>
              </a:rPr>
              <a:t>st_blocks</a:t>
            </a:r>
            <a:r>
              <a:rPr lang="en-US" sz="1600" b="1" dirty="0">
                <a:latin typeface="Calibri"/>
                <a:cs typeface="Calibri"/>
              </a:rPr>
              <a:t>;		/* blocks allocated for file */</a:t>
            </a:r>
            <a:r>
              <a:rPr lang="en-US" sz="1600" b="1" dirty="0">
                <a:solidFill>
                  <a:srgbClr val="FF0000"/>
                </a:solidFill>
                <a:latin typeface="Calibri"/>
                <a:cs typeface="Calibri"/>
              </a:rPr>
              <a:t>	 	[3] ‘allocated’ (~raw) size (</a:t>
            </a:r>
            <a:r>
              <a:rPr lang="en-US" sz="1600" b="1" dirty="0" err="1">
                <a:solidFill>
                  <a:srgbClr val="FF0000"/>
                </a:solidFill>
                <a:latin typeface="Calibri"/>
                <a:cs typeface="Calibri"/>
              </a:rPr>
              <a:t>sectors|kb</a:t>
            </a:r>
            <a:r>
              <a:rPr lang="en-US" sz="1600" b="1" dirty="0">
                <a:solidFill>
                  <a:srgbClr val="FF0000"/>
                </a:solidFill>
                <a:latin typeface="Calibri"/>
                <a:cs typeface="Calibri"/>
              </a:rPr>
              <a:t>)</a:t>
            </a:r>
            <a:endParaRPr lang="en-US" sz="1600" b="1" dirty="0">
              <a:latin typeface="Calibri"/>
              <a:cs typeface="Calibri"/>
            </a:endParaRPr>
          </a:p>
          <a:p>
            <a:pPr marL="0" indent="0">
              <a:spcBef>
                <a:spcPts val="0"/>
              </a:spcBef>
              <a:buNone/>
            </a:pPr>
            <a:r>
              <a:rPr lang="en-US" sz="1600" b="1" dirty="0">
                <a:latin typeface="Calibri"/>
                <a:cs typeface="Calibri"/>
              </a:rPr>
              <a:t>        uint32_t      </a:t>
            </a:r>
            <a:r>
              <a:rPr lang="en-US" sz="1600" b="1" dirty="0" err="1">
                <a:latin typeface="Calibri"/>
                <a:cs typeface="Calibri"/>
              </a:rPr>
              <a:t>st_flags</a:t>
            </a:r>
            <a:r>
              <a:rPr lang="en-US" sz="1600" b="1" dirty="0">
                <a:latin typeface="Calibri"/>
                <a:cs typeface="Calibri"/>
              </a:rPr>
              <a:t>;		/* user defined flags for file */</a:t>
            </a:r>
          </a:p>
          <a:p>
            <a:pPr marL="0" indent="0">
              <a:spcBef>
                <a:spcPts val="0"/>
              </a:spcBef>
              <a:buNone/>
            </a:pPr>
            <a:r>
              <a:rPr lang="en-US" sz="1600" b="1" dirty="0">
                <a:latin typeface="Calibri"/>
                <a:cs typeface="Calibri"/>
              </a:rPr>
              <a:t>        uint32_t      </a:t>
            </a:r>
            <a:r>
              <a:rPr lang="en-US" sz="1600" b="1" dirty="0" err="1">
                <a:latin typeface="Calibri"/>
                <a:cs typeface="Calibri"/>
              </a:rPr>
              <a:t>st_gen</a:t>
            </a:r>
            <a:r>
              <a:rPr lang="en-US" sz="1600" b="1" dirty="0">
                <a:latin typeface="Calibri"/>
                <a:cs typeface="Calibri"/>
              </a:rPr>
              <a:t>;		/* file generation number */</a:t>
            </a:r>
          </a:p>
          <a:p>
            <a:pPr marL="0" indent="0">
              <a:spcBef>
                <a:spcPts val="0"/>
              </a:spcBef>
              <a:buNone/>
            </a:pPr>
            <a:r>
              <a:rPr lang="en-US" sz="1600" b="1" dirty="0">
                <a:latin typeface="Calibri"/>
                <a:cs typeface="Calibri"/>
              </a:rPr>
              <a:t>        int32_t        </a:t>
            </a:r>
            <a:r>
              <a:rPr lang="en-US" sz="1600" b="1" dirty="0" err="1">
                <a:latin typeface="Calibri"/>
                <a:cs typeface="Calibri"/>
              </a:rPr>
              <a:t>st_lspare</a:t>
            </a:r>
            <a:r>
              <a:rPr lang="en-US" sz="1600" b="1" dirty="0">
                <a:latin typeface="Calibri"/>
                <a:cs typeface="Calibri"/>
              </a:rPr>
              <a:t>;	/* RESERVED: DO NOT USE! */</a:t>
            </a:r>
          </a:p>
          <a:p>
            <a:pPr marL="0" indent="0">
              <a:spcBef>
                <a:spcPts val="0"/>
              </a:spcBef>
              <a:buNone/>
            </a:pPr>
            <a:r>
              <a:rPr lang="en-US" sz="1600" b="1" dirty="0">
                <a:latin typeface="Calibri"/>
                <a:cs typeface="Calibri"/>
              </a:rPr>
              <a:t>        int64_t        </a:t>
            </a:r>
            <a:r>
              <a:rPr lang="en-US" sz="1600" b="1" dirty="0" err="1">
                <a:latin typeface="Calibri"/>
                <a:cs typeface="Calibri"/>
              </a:rPr>
              <a:t>st_qspare</a:t>
            </a:r>
            <a:r>
              <a:rPr lang="en-US" sz="1600" b="1" dirty="0">
                <a:latin typeface="Calibri"/>
                <a:cs typeface="Calibri"/>
              </a:rPr>
              <a:t>[2];	/* RESERVED: DO NOT USE! */</a:t>
            </a:r>
          </a:p>
          <a:p>
            <a:pPr marL="0" indent="0">
              <a:spcBef>
                <a:spcPts val="0"/>
              </a:spcBef>
              <a:buNone/>
            </a:pPr>
            <a:r>
              <a:rPr lang="en-US" sz="1600" b="1" dirty="0">
                <a:latin typeface="Calibri"/>
                <a:cs typeface="Calibri"/>
              </a:rPr>
              <a:t>};</a:t>
            </a:r>
          </a:p>
          <a:p>
            <a:pPr marL="0" indent="0">
              <a:spcBef>
                <a:spcPts val="0"/>
              </a:spcBef>
              <a:buNone/>
            </a:pPr>
            <a:endParaRPr lang="en-US" sz="1600" b="1" dirty="0">
              <a:latin typeface="Calibri"/>
              <a:cs typeface="Calibri"/>
            </a:endParaRPr>
          </a:p>
          <a:p>
            <a:pPr marL="0" indent="-182880">
              <a:spcBef>
                <a:spcPts val="0"/>
              </a:spcBef>
              <a:buNone/>
            </a:pPr>
            <a:r>
              <a:rPr lang="en-US" sz="1600" b="1" dirty="0">
                <a:solidFill>
                  <a:srgbClr val="FF0000"/>
                </a:solidFill>
                <a:latin typeface="Calibri"/>
                <a:cs typeface="Calibri"/>
              </a:rPr>
              <a:t>[1] When an ACL is present, the mode bits are a OneFS approximation of the ACL.</a:t>
            </a:r>
          </a:p>
          <a:p>
            <a:pPr marL="0" indent="-182880">
              <a:spcBef>
                <a:spcPts val="0"/>
              </a:spcBef>
              <a:buNone/>
            </a:pPr>
            <a:r>
              <a:rPr lang="en-US" sz="1600" b="1" dirty="0">
                <a:solidFill>
                  <a:srgbClr val="FF0000"/>
                </a:solidFill>
                <a:latin typeface="Calibri"/>
                <a:cs typeface="Calibri"/>
              </a:rPr>
              <a:t>[2] Not all filesystems store ‘birth time’ or provide for it in their stat(2) implementation;  NFSv3 </a:t>
            </a:r>
            <a:r>
              <a:rPr lang="en-US" sz="1600" b="1" u="sng" dirty="0">
                <a:solidFill>
                  <a:srgbClr val="FF0000"/>
                </a:solidFill>
                <a:latin typeface="Calibri"/>
                <a:cs typeface="Calibri"/>
              </a:rPr>
              <a:t>cannot</a:t>
            </a:r>
            <a:r>
              <a:rPr lang="en-US" sz="1600" b="1" dirty="0">
                <a:solidFill>
                  <a:srgbClr val="FF0000"/>
                </a:solidFill>
                <a:latin typeface="Calibri"/>
                <a:cs typeface="Calibri"/>
              </a:rPr>
              <a:t> convey it, and not all NFSv4 clients handle it correctly; it may be presented as either ‘not available’ or as a blind copy of the </a:t>
            </a:r>
            <a:r>
              <a:rPr lang="en-US" sz="1600" b="1" dirty="0" err="1">
                <a:solidFill>
                  <a:srgbClr val="FF0000"/>
                </a:solidFill>
                <a:latin typeface="Calibri"/>
                <a:cs typeface="Calibri"/>
              </a:rPr>
              <a:t>ctime</a:t>
            </a:r>
            <a:r>
              <a:rPr lang="en-US" sz="1600" b="1" dirty="0">
                <a:solidFill>
                  <a:srgbClr val="FF0000"/>
                </a:solidFill>
                <a:latin typeface="Calibri"/>
                <a:cs typeface="Calibri"/>
              </a:rPr>
              <a:t>.</a:t>
            </a:r>
          </a:p>
          <a:p>
            <a:pPr marL="0" indent="-182880">
              <a:spcBef>
                <a:spcPts val="0"/>
              </a:spcBef>
              <a:buNone/>
            </a:pPr>
            <a:r>
              <a:rPr lang="en-US" sz="1600" b="1" dirty="0">
                <a:solidFill>
                  <a:srgbClr val="FF0000"/>
                </a:solidFill>
                <a:latin typeface="Calibri"/>
                <a:cs typeface="Calibri"/>
              </a:rPr>
              <a:t>[3] Modern NFS servers may return a number of 1024-byte units rather than 512-byte units.  From OneFS, this value includes the data protection overhead of a file.  The ratio of </a:t>
            </a:r>
            <a:r>
              <a:rPr lang="en-US" sz="1600" b="1" dirty="0" err="1">
                <a:solidFill>
                  <a:srgbClr val="FF0000"/>
                </a:solidFill>
                <a:latin typeface="Calibri"/>
                <a:cs typeface="Calibri"/>
              </a:rPr>
              <a:t>st_blocks</a:t>
            </a:r>
            <a:r>
              <a:rPr lang="en-US" sz="1600" b="1" dirty="0">
                <a:solidFill>
                  <a:srgbClr val="FF0000"/>
                </a:solidFill>
                <a:latin typeface="Calibri"/>
                <a:cs typeface="Calibri"/>
              </a:rPr>
              <a:t>  to </a:t>
            </a:r>
            <a:r>
              <a:rPr lang="en-US" sz="1600" b="1" dirty="0" err="1">
                <a:solidFill>
                  <a:srgbClr val="FF0000"/>
                </a:solidFill>
                <a:latin typeface="Calibri"/>
                <a:cs typeface="Calibri"/>
              </a:rPr>
              <a:t>st_size</a:t>
            </a:r>
            <a:r>
              <a:rPr lang="en-US" sz="1600" b="1" dirty="0">
                <a:solidFill>
                  <a:srgbClr val="FF0000"/>
                </a:solidFill>
                <a:latin typeface="Calibri"/>
                <a:cs typeface="Calibri"/>
              </a:rPr>
              <a:t> will depend on each </a:t>
            </a:r>
            <a:r>
              <a:rPr lang="en-US" sz="1600" b="1" dirty="0" err="1">
                <a:solidFill>
                  <a:srgbClr val="FF0000"/>
                </a:solidFill>
                <a:latin typeface="Calibri"/>
                <a:cs typeface="Calibri"/>
              </a:rPr>
              <a:t>files’s</a:t>
            </a:r>
            <a:r>
              <a:rPr lang="en-US" sz="1600" b="1" dirty="0">
                <a:solidFill>
                  <a:srgbClr val="FF0000"/>
                </a:solidFill>
                <a:latin typeface="Calibri"/>
                <a:cs typeface="Calibri"/>
              </a:rPr>
              <a:t> actual protection strategy (mirrored or FEC parity) and  may vary with the size of the OneFS node pool containing the file. </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2594186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directory_scan</a:t>
            </a:r>
            <a:r>
              <a:rPr lang="en-US" dirty="0">
                <a:solidFill>
                  <a:srgbClr val="444444"/>
                </a:solidFill>
              </a:rPr>
              <a:t>() Pseudo-code</a:t>
            </a:r>
            <a:endParaRPr lang="en-US" sz="2800" dirty="0">
              <a:solidFill>
                <a:srgbClr val="444444"/>
              </a:solidFill>
            </a:endParaRPr>
          </a:p>
        </p:txBody>
      </p:sp>
      <p:sp>
        <p:nvSpPr>
          <p:cNvPr id="3" name="Content Placeholder 2"/>
          <p:cNvSpPr>
            <a:spLocks noGrp="1"/>
          </p:cNvSpPr>
          <p:nvPr>
            <p:ph sz="quarter" idx="10"/>
          </p:nvPr>
        </p:nvSpPr>
        <p:spPr>
          <a:xfrm>
            <a:off x="609600" y="902406"/>
            <a:ext cx="7086600" cy="3662541"/>
          </a:xfrm>
          <a:ln>
            <a:solidFill>
              <a:schemeClr val="tx1"/>
            </a:solidFill>
          </a:ln>
        </p:spPr>
        <p:txBody>
          <a:bodyPr lIns="274320" tIns="228600" bIns="228600" anchor="ctr" anchorCtr="0">
            <a:spAutoFit/>
          </a:bodyPr>
          <a:lstStyle/>
          <a:p>
            <a:pPr marL="0" indent="0">
              <a:spcBef>
                <a:spcPts val="0"/>
              </a:spcBef>
              <a:buNone/>
            </a:pPr>
            <a:r>
              <a:rPr lang="en-US" sz="1600" b="1" dirty="0">
                <a:latin typeface="Consolas"/>
                <a:cs typeface="Consolas"/>
              </a:rPr>
              <a:t>// For every directory popped from FIFO …</a:t>
            </a:r>
          </a:p>
          <a:p>
            <a:pPr marL="0" indent="0">
              <a:spcBef>
                <a:spcPts val="0"/>
              </a:spcBef>
              <a:buNone/>
            </a:pPr>
            <a:endParaRPr lang="en-US" sz="1600" b="1" dirty="0">
              <a:latin typeface="Consolas"/>
              <a:cs typeface="Consolas"/>
            </a:endParaRPr>
          </a:p>
          <a:p>
            <a:pPr marL="0" indent="0">
              <a:spcBef>
                <a:spcPts val="0"/>
              </a:spcBef>
              <a:buNone/>
            </a:pPr>
            <a:r>
              <a:rPr lang="en-US" sz="1600" b="1" dirty="0" err="1">
                <a:latin typeface="Consolas"/>
                <a:cs typeface="Consolas"/>
              </a:rPr>
              <a:t>opendir</a:t>
            </a:r>
            <a:r>
              <a:rPr lang="en-US" sz="1600" b="1" dirty="0">
                <a:latin typeface="Consolas"/>
                <a:cs typeface="Consolas"/>
              </a:rPr>
              <a:t>(directory)</a:t>
            </a:r>
          </a:p>
          <a:p>
            <a:pPr marL="0" indent="0">
              <a:spcBef>
                <a:spcPts val="0"/>
              </a:spcBef>
              <a:buNone/>
            </a:pPr>
            <a:r>
              <a:rPr lang="en-US" sz="1600" b="1" dirty="0">
                <a:latin typeface="Consolas"/>
                <a:cs typeface="Consolas"/>
              </a:rPr>
              <a:t>stat(directory)</a:t>
            </a:r>
          </a:p>
          <a:p>
            <a:pPr marL="0" indent="0">
              <a:spcBef>
                <a:spcPts val="0"/>
              </a:spcBef>
              <a:buNone/>
            </a:pPr>
            <a:r>
              <a:rPr lang="en-US" sz="1600" b="1" dirty="0" err="1">
                <a:latin typeface="Consolas"/>
                <a:cs typeface="Consolas"/>
              </a:rPr>
              <a:t>process_entry</a:t>
            </a:r>
            <a:r>
              <a:rPr lang="en-US" sz="1600" b="1" dirty="0">
                <a:latin typeface="Consolas"/>
                <a:cs typeface="Consolas"/>
              </a:rPr>
              <a:t>(‘start’, directory)</a:t>
            </a:r>
          </a:p>
          <a:p>
            <a:pPr marL="0" indent="0">
              <a:spcBef>
                <a:spcPts val="0"/>
              </a:spcBef>
              <a:buNone/>
            </a:pPr>
            <a:r>
              <a:rPr lang="en-US" sz="1600" b="1" dirty="0">
                <a:latin typeface="Consolas"/>
                <a:cs typeface="Consolas"/>
              </a:rPr>
              <a:t>while (</a:t>
            </a:r>
            <a:r>
              <a:rPr lang="en-US" sz="1600" b="1" dirty="0" err="1">
                <a:latin typeface="Consolas"/>
                <a:cs typeface="Consolas"/>
              </a:rPr>
              <a:t>readdir_r</a:t>
            </a:r>
            <a:r>
              <a:rPr lang="en-US" sz="1600" b="1" dirty="0">
                <a:latin typeface="Consolas"/>
                <a:cs typeface="Consolas"/>
              </a:rPr>
              <a:t>(...)) {</a:t>
            </a:r>
          </a:p>
          <a:p>
            <a:pPr marL="0" indent="0">
              <a:spcBef>
                <a:spcPts val="0"/>
              </a:spcBef>
              <a:buNone/>
            </a:pPr>
            <a:r>
              <a:rPr lang="en-US" sz="1600" b="1" dirty="0">
                <a:latin typeface="Consolas"/>
                <a:cs typeface="Consolas"/>
              </a:rPr>
              <a:t>   stat(entry)</a:t>
            </a:r>
          </a:p>
          <a:p>
            <a:pPr marL="0" indent="0">
              <a:spcBef>
                <a:spcPts val="0"/>
              </a:spcBef>
              <a:buNone/>
            </a:pPr>
            <a:r>
              <a:rPr lang="en-US" sz="1600" b="1" dirty="0">
                <a:latin typeface="Consolas"/>
                <a:cs typeface="Consolas"/>
              </a:rPr>
              <a:t>   if (S_IFDIR(entry)) </a:t>
            </a:r>
            <a:r>
              <a:rPr lang="en-US" sz="1600" b="1" dirty="0" err="1">
                <a:latin typeface="Consolas"/>
                <a:cs typeface="Consolas"/>
              </a:rPr>
              <a:t>fifo_push</a:t>
            </a:r>
            <a:r>
              <a:rPr lang="en-US" sz="1600" b="1" dirty="0">
                <a:latin typeface="Consolas"/>
                <a:cs typeface="Consolas"/>
              </a:rPr>
              <a:t>(entry)</a:t>
            </a:r>
          </a:p>
          <a:p>
            <a:pPr marL="0" indent="0">
              <a:spcBef>
                <a:spcPts val="0"/>
              </a:spcBef>
              <a:buNone/>
            </a:pPr>
            <a:r>
              <a:rPr lang="en-US" sz="1600" b="1" dirty="0">
                <a:latin typeface="Consolas"/>
                <a:cs typeface="Consolas"/>
              </a:rPr>
              <a:t>   else </a:t>
            </a:r>
            <a:r>
              <a:rPr lang="en-US" sz="1600" b="1" dirty="0" err="1">
                <a:latin typeface="Consolas"/>
                <a:cs typeface="Consolas"/>
              </a:rPr>
              <a:t>collect_statistics</a:t>
            </a:r>
            <a:r>
              <a:rPr lang="en-US" sz="1600" b="1" dirty="0">
                <a:latin typeface="Consolas"/>
                <a:cs typeface="Consolas"/>
              </a:rPr>
              <a:t>(entry)</a:t>
            </a:r>
          </a:p>
          <a:p>
            <a:pPr marL="0" indent="0">
              <a:spcBef>
                <a:spcPts val="0"/>
              </a:spcBef>
              <a:buNone/>
            </a:pPr>
            <a:r>
              <a:rPr lang="en-US" sz="1600" b="1" dirty="0">
                <a:latin typeface="Consolas"/>
                <a:cs typeface="Consolas"/>
              </a:rPr>
              <a:t>   </a:t>
            </a:r>
            <a:r>
              <a:rPr lang="en-US" sz="1600" b="1" dirty="0" err="1">
                <a:latin typeface="Consolas"/>
                <a:cs typeface="Consolas"/>
              </a:rPr>
              <a:t>process_entry</a:t>
            </a:r>
            <a:r>
              <a:rPr lang="en-US" sz="1600" b="1" dirty="0">
                <a:latin typeface="Consolas"/>
                <a:cs typeface="Consolas"/>
              </a:rPr>
              <a:t>(‘entry’, entry)</a:t>
            </a:r>
          </a:p>
          <a:p>
            <a:pPr marL="0" indent="0">
              <a:spcBef>
                <a:spcPts val="0"/>
              </a:spcBef>
              <a:buNone/>
            </a:pPr>
            <a:r>
              <a:rPr lang="en-US" sz="1600" b="1" dirty="0">
                <a:latin typeface="Consolas"/>
                <a:cs typeface="Consolas"/>
              </a:rPr>
              <a:t>}</a:t>
            </a:r>
          </a:p>
          <a:p>
            <a:pPr marL="0" indent="0">
              <a:spcBef>
                <a:spcPts val="0"/>
              </a:spcBef>
              <a:buNone/>
            </a:pPr>
            <a:r>
              <a:rPr lang="en-US" sz="1600" b="1" dirty="0" err="1">
                <a:latin typeface="Consolas"/>
                <a:cs typeface="Consolas"/>
              </a:rPr>
              <a:t>process_entry</a:t>
            </a:r>
            <a:r>
              <a:rPr lang="en-US" sz="1600" b="1" dirty="0">
                <a:latin typeface="Consolas"/>
                <a:cs typeface="Consolas"/>
              </a:rPr>
              <a:t>(‘end’, directory)</a:t>
            </a:r>
          </a:p>
          <a:p>
            <a:pPr marL="0" indent="0">
              <a:spcBef>
                <a:spcPts val="0"/>
              </a:spcBef>
              <a:buNone/>
            </a:pPr>
            <a:r>
              <a:rPr lang="en-US" sz="1600" b="1" dirty="0" err="1">
                <a:latin typeface="Consolas"/>
                <a:cs typeface="Consolas"/>
              </a:rPr>
              <a:t>closedir</a:t>
            </a:r>
            <a:r>
              <a:rPr lang="en-US" sz="1600" b="1" dirty="0">
                <a:latin typeface="Consolas"/>
                <a:cs typeface="Consolas"/>
              </a:rPr>
              <a:t>(directory)</a:t>
            </a:r>
          </a:p>
        </p:txBody>
      </p:sp>
      <p:pic>
        <p:nvPicPr>
          <p:cNvPr id="4" name="Picture 2" descr="C:\Users\BROOME~1\AppData\Local\Temp\VMwareDnD\cfc176d6\iStock_000011953681XSmall.jpg"/>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9961910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7" name="Rectangle 2"/>
          <p:cNvSpPr>
            <a:spLocks noGrp="1" noChangeArrowheads="1"/>
          </p:cNvSpPr>
          <p:nvPr>
            <p:ph type="title"/>
          </p:nvPr>
        </p:nvSpPr>
        <p:spPr/>
        <p:txBody>
          <a:bodyPr/>
          <a:lstStyle/>
          <a:p>
            <a:pPr eaLnBrk="1" hangingPunct="1"/>
            <a:r>
              <a:rPr lang="en-US" dirty="0">
                <a:solidFill>
                  <a:srgbClr val="444444"/>
                </a:solidFill>
                <a:ea typeface="ＭＳ Ｐゴシック" charset="-128"/>
                <a:cs typeface="ＭＳ Ｐゴシック" charset="-128"/>
              </a:rPr>
              <a:t>Threads vs. Processes</a:t>
            </a: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825519675"/>
              </p:ext>
            </p:extLst>
          </p:nvPr>
        </p:nvGraphicFramePr>
        <p:xfrm>
          <a:off x="554183" y="1198131"/>
          <a:ext cx="8077489" cy="3071985"/>
        </p:xfrm>
        <a:graphic>
          <a:graphicData uri="http://schemas.openxmlformats.org/drawingml/2006/table">
            <a:tbl>
              <a:tblPr firstRow="1" bandRow="1">
                <a:tableStyleId>{5C22544A-7EE6-4342-B048-85BDC9FD1C3A}</a:tableStyleId>
              </a:tblPr>
              <a:tblGrid>
                <a:gridCol w="1967056">
                  <a:extLst>
                    <a:ext uri="{9D8B030D-6E8A-4147-A177-3AD203B41FA5}">
                      <a16:colId xmlns:a16="http://schemas.microsoft.com/office/drawing/2014/main" val="20000"/>
                    </a:ext>
                  </a:extLst>
                </a:gridCol>
                <a:gridCol w="2882035">
                  <a:extLst>
                    <a:ext uri="{9D8B030D-6E8A-4147-A177-3AD203B41FA5}">
                      <a16:colId xmlns:a16="http://schemas.microsoft.com/office/drawing/2014/main" val="20001"/>
                    </a:ext>
                  </a:extLst>
                </a:gridCol>
                <a:gridCol w="3228398">
                  <a:extLst>
                    <a:ext uri="{9D8B030D-6E8A-4147-A177-3AD203B41FA5}">
                      <a16:colId xmlns:a16="http://schemas.microsoft.com/office/drawing/2014/main" val="20002"/>
                    </a:ext>
                  </a:extLst>
                </a:gridCol>
              </a:tblGrid>
              <a:tr h="352985">
                <a:tc>
                  <a:txBody>
                    <a:bodyPr/>
                    <a:lstStyle/>
                    <a:p>
                      <a:endParaRPr lang="en-US" sz="1200" dirty="0"/>
                    </a:p>
                  </a:txBody>
                  <a:tcPr marL="83127" marR="83127" marT="30256" marB="30256">
                    <a:solidFill>
                      <a:schemeClr val="bg1"/>
                    </a:solidFill>
                  </a:tcPr>
                </a:tc>
                <a:tc>
                  <a:txBody>
                    <a:bodyPr/>
                    <a:lstStyle/>
                    <a:p>
                      <a:r>
                        <a:rPr lang="en-US" sz="1200" dirty="0"/>
                        <a:t>Processes</a:t>
                      </a:r>
                    </a:p>
                  </a:txBody>
                  <a:tcPr marL="83127" marR="83127" marT="30256" marB="30256"/>
                </a:tc>
                <a:tc>
                  <a:txBody>
                    <a:bodyPr/>
                    <a:lstStyle/>
                    <a:p>
                      <a:r>
                        <a:rPr lang="en-US" sz="1200" dirty="0"/>
                        <a:t>Threads</a:t>
                      </a:r>
                    </a:p>
                  </a:txBody>
                  <a:tcPr marL="83127" marR="83127" marT="30256" marB="30256"/>
                </a:tc>
                <a:extLst>
                  <a:ext uri="{0D108BD9-81ED-4DB2-BD59-A6C34878D82A}">
                    <a16:rowId xmlns:a16="http://schemas.microsoft.com/office/drawing/2014/main" val="10000"/>
                  </a:ext>
                </a:extLst>
              </a:tr>
              <a:tr h="697906">
                <a:tc>
                  <a:txBody>
                    <a:bodyPr/>
                    <a:lstStyle/>
                    <a:p>
                      <a:r>
                        <a:rPr lang="en-US" sz="1200" dirty="0"/>
                        <a:t>Control</a:t>
                      </a:r>
                    </a:p>
                  </a:txBody>
                  <a:tcPr marL="83127" marR="83127" marT="30256" marB="30256">
                    <a:solidFill>
                      <a:schemeClr val="accent2"/>
                    </a:solidFill>
                  </a:tcPr>
                </a:tc>
                <a:tc>
                  <a:txBody>
                    <a:bodyPr/>
                    <a:lstStyle/>
                    <a:p>
                      <a:r>
                        <a:rPr lang="en-US" sz="1200" dirty="0"/>
                        <a:t>Shells &amp; shell scripts</a:t>
                      </a:r>
                    </a:p>
                    <a:p>
                      <a:r>
                        <a:rPr lang="en-US" sz="1200" dirty="0"/>
                        <a:t>Dispatchers/Listeners</a:t>
                      </a:r>
                    </a:p>
                    <a:p>
                      <a:r>
                        <a:rPr lang="en-US" sz="1200" dirty="0"/>
                        <a:t>Any program (system())</a:t>
                      </a:r>
                    </a:p>
                  </a:txBody>
                  <a:tcPr marL="83127" marR="83127" marT="30256" marB="30256"/>
                </a:tc>
                <a:tc>
                  <a:txBody>
                    <a:bodyPr/>
                    <a:lstStyle/>
                    <a:p>
                      <a:r>
                        <a:rPr lang="en-US" sz="1200" dirty="0"/>
                        <a:t>Compiled</a:t>
                      </a:r>
                      <a:r>
                        <a:rPr lang="en-US" sz="1200" baseline="0" dirty="0"/>
                        <a:t> code (usually)</a:t>
                      </a:r>
                      <a:endParaRPr lang="en-US" sz="1200" dirty="0"/>
                    </a:p>
                  </a:txBody>
                  <a:tcPr marL="83127" marR="83127" marT="30256" marB="30256"/>
                </a:tc>
                <a:extLst>
                  <a:ext uri="{0D108BD9-81ED-4DB2-BD59-A6C34878D82A}">
                    <a16:rowId xmlns:a16="http://schemas.microsoft.com/office/drawing/2014/main" val="10001"/>
                  </a:ext>
                </a:extLst>
              </a:tr>
              <a:tr h="958103">
                <a:tc>
                  <a:txBody>
                    <a:bodyPr/>
                    <a:lstStyle/>
                    <a:p>
                      <a:r>
                        <a:rPr lang="en-US" sz="1200" dirty="0"/>
                        <a:t>Synchronization</a:t>
                      </a:r>
                    </a:p>
                  </a:txBody>
                  <a:tcPr marL="83127" marR="83127" marT="30256" marB="30256">
                    <a:solidFill>
                      <a:schemeClr val="accent2"/>
                    </a:solidFill>
                  </a:tcPr>
                </a:tc>
                <a:tc>
                  <a:txBody>
                    <a:bodyPr/>
                    <a:lstStyle/>
                    <a:p>
                      <a:pPr marL="0" indent="0" algn="l">
                        <a:buFont typeface="Arial"/>
                        <a:buNone/>
                      </a:pPr>
                      <a:r>
                        <a:rPr lang="en-US" sz="1200" dirty="0" err="1"/>
                        <a:t>Filesystem</a:t>
                      </a:r>
                      <a:r>
                        <a:rPr lang="en-US" sz="1200" dirty="0"/>
                        <a:t> objects</a:t>
                      </a:r>
                    </a:p>
                    <a:p>
                      <a:r>
                        <a:rPr lang="en-US" sz="1200" dirty="0"/>
                        <a:t>Inter-Process Communication (IPC)</a:t>
                      </a:r>
                    </a:p>
                  </a:txBody>
                  <a:tcPr marL="83127" marR="83127" marT="30256" marB="30256"/>
                </a:tc>
                <a:tc>
                  <a:txBody>
                    <a:bodyPr/>
                    <a:lstStyle/>
                    <a:p>
                      <a:r>
                        <a:rPr lang="en-US" sz="1200" dirty="0"/>
                        <a:t>Lock-protected memory in the containing process’s address space</a:t>
                      </a:r>
                    </a:p>
                  </a:txBody>
                  <a:tcPr marL="83127" marR="83127" marT="30256" marB="30256"/>
                </a:tc>
                <a:extLst>
                  <a:ext uri="{0D108BD9-81ED-4DB2-BD59-A6C34878D82A}">
                    <a16:rowId xmlns:a16="http://schemas.microsoft.com/office/drawing/2014/main" val="10002"/>
                  </a:ext>
                </a:extLst>
              </a:tr>
              <a:tr h="609152">
                <a:tc>
                  <a:txBody>
                    <a:bodyPr/>
                    <a:lstStyle/>
                    <a:p>
                      <a:r>
                        <a:rPr lang="en-US" sz="1200" dirty="0"/>
                        <a:t>Complexity &amp; Versatility</a:t>
                      </a:r>
                    </a:p>
                  </a:txBody>
                  <a:tcPr marL="83127" marR="83127" marT="30256" marB="30256">
                    <a:solidFill>
                      <a:schemeClr val="accent2"/>
                    </a:solidFill>
                  </a:tcPr>
                </a:tc>
                <a:tc>
                  <a:txBody>
                    <a:bodyPr/>
                    <a:lstStyle/>
                    <a:p>
                      <a:r>
                        <a:rPr lang="en-US" sz="1200" dirty="0"/>
                        <a:t>Awkward or expensive to implement</a:t>
                      </a:r>
                      <a:r>
                        <a:rPr lang="en-US" sz="1200" baseline="0" dirty="0"/>
                        <a:t> complex logic</a:t>
                      </a:r>
                      <a:endParaRPr lang="en-US" sz="1200" dirty="0"/>
                    </a:p>
                  </a:txBody>
                  <a:tcPr marL="83127" marR="83127" marT="30256" marB="30256"/>
                </a:tc>
                <a:tc>
                  <a:txBody>
                    <a:bodyPr/>
                    <a:lstStyle/>
                    <a:p>
                      <a:r>
                        <a:rPr lang="en-US" sz="1200" dirty="0"/>
                        <a:t>Extreme versatility and access to OS, but requires skills and compile</a:t>
                      </a:r>
                      <a:r>
                        <a:rPr lang="en-US" sz="1200" baseline="0" dirty="0"/>
                        <a:t>r step</a:t>
                      </a:r>
                      <a:endParaRPr lang="en-US" sz="1200" dirty="0"/>
                    </a:p>
                  </a:txBody>
                  <a:tcPr marL="83127" marR="83127" marT="30256" marB="30256"/>
                </a:tc>
                <a:extLst>
                  <a:ext uri="{0D108BD9-81ED-4DB2-BD59-A6C34878D82A}">
                    <a16:rowId xmlns:a16="http://schemas.microsoft.com/office/drawing/2014/main" val="10003"/>
                  </a:ext>
                </a:extLst>
              </a:tr>
              <a:tr h="453839">
                <a:tc>
                  <a:txBody>
                    <a:bodyPr/>
                    <a:lstStyle/>
                    <a:p>
                      <a:r>
                        <a:rPr lang="en-US" sz="1200" dirty="0"/>
                        <a:t>Monitoring (Solaris)</a:t>
                      </a:r>
                    </a:p>
                  </a:txBody>
                  <a:tcPr marL="83127" marR="83127" marT="30256" marB="30256">
                    <a:solidFill>
                      <a:schemeClr val="accent2"/>
                    </a:solidFill>
                  </a:tcPr>
                </a:tc>
                <a:tc>
                  <a:txBody>
                    <a:bodyPr/>
                    <a:lstStyle/>
                    <a:p>
                      <a:r>
                        <a:rPr lang="en-US" sz="1200" dirty="0"/>
                        <a:t>PID (</a:t>
                      </a:r>
                      <a:r>
                        <a:rPr lang="en-US" sz="1200" dirty="0" err="1"/>
                        <a:t>prstat</a:t>
                      </a:r>
                      <a:r>
                        <a:rPr lang="en-US" sz="1200" dirty="0"/>
                        <a:t> –m)</a:t>
                      </a:r>
                    </a:p>
                  </a:txBody>
                  <a:tcPr marL="83127" marR="83127" marT="30256" marB="30256"/>
                </a:tc>
                <a:tc>
                  <a:txBody>
                    <a:bodyPr/>
                    <a:lstStyle/>
                    <a:p>
                      <a:r>
                        <a:rPr lang="en-US" sz="1200" dirty="0"/>
                        <a:t>LWPID (</a:t>
                      </a:r>
                      <a:r>
                        <a:rPr lang="en-US" sz="1200" dirty="0" err="1"/>
                        <a:t>prstat</a:t>
                      </a:r>
                      <a:r>
                        <a:rPr lang="en-US" sz="1200" baseline="0" dirty="0"/>
                        <a:t> –mL)</a:t>
                      </a:r>
                      <a:endParaRPr lang="en-US" sz="1200" dirty="0"/>
                    </a:p>
                  </a:txBody>
                  <a:tcPr marL="83127" marR="83127" marT="30256" marB="30256"/>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95595603"/>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solidFill>
                  <a:srgbClr val="444444"/>
                </a:solidFill>
              </a:rPr>
              <a:t>Per-Worker Memory Usage</a:t>
            </a:r>
            <a:endParaRPr lang="en-US" sz="1800" dirty="0">
              <a:solidFill>
                <a:srgbClr val="444444"/>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229972089"/>
              </p:ext>
            </p:extLst>
          </p:nvPr>
        </p:nvGraphicFramePr>
        <p:xfrm>
          <a:off x="1422400" y="1212850"/>
          <a:ext cx="6096000" cy="1409700"/>
        </p:xfrm>
        <a:graphic>
          <a:graphicData uri="http://schemas.openxmlformats.org/drawingml/2006/table">
            <a:tbl>
              <a:tblPr firstRow="1" bandRow="1">
                <a:tableStyleId>{21E4AEA4-8DFA-4A89-87EB-49C32662AFE0}</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278130">
                <a:tc>
                  <a:txBody>
                    <a:bodyPr/>
                    <a:lstStyle/>
                    <a:p>
                      <a:r>
                        <a:rPr lang="en-US" sz="1400" dirty="0"/>
                        <a:t>Usage</a:t>
                      </a:r>
                    </a:p>
                  </a:txBody>
                  <a:tcPr marT="34290" marB="34290"/>
                </a:tc>
                <a:tc>
                  <a:txBody>
                    <a:bodyPr/>
                    <a:lstStyle/>
                    <a:p>
                      <a:r>
                        <a:rPr lang="en-US" sz="1400" dirty="0"/>
                        <a:t>Space (KB)</a:t>
                      </a:r>
                    </a:p>
                  </a:txBody>
                  <a:tcPr marT="34290" marB="34290"/>
                </a:tc>
                <a:extLst>
                  <a:ext uri="{0D108BD9-81ED-4DB2-BD59-A6C34878D82A}">
                    <a16:rowId xmlns:a16="http://schemas.microsoft.com/office/drawing/2014/main" val="10000"/>
                  </a:ext>
                </a:extLst>
              </a:tr>
              <a:tr h="278130">
                <a:tc>
                  <a:txBody>
                    <a:bodyPr/>
                    <a:lstStyle/>
                    <a:p>
                      <a:r>
                        <a:rPr lang="en-US" sz="1400" dirty="0" err="1"/>
                        <a:t>Wlog</a:t>
                      </a:r>
                      <a:r>
                        <a:rPr lang="en-US" sz="1400" dirty="0"/>
                        <a:t> output buffer</a:t>
                      </a:r>
                    </a:p>
                  </a:txBody>
                  <a:tcPr marT="34290" marB="34290"/>
                </a:tc>
                <a:tc>
                  <a:txBody>
                    <a:bodyPr/>
                    <a:lstStyle/>
                    <a:p>
                      <a:r>
                        <a:rPr lang="en-US" sz="1400" dirty="0"/>
                        <a:t>32</a:t>
                      </a:r>
                    </a:p>
                  </a:txBody>
                  <a:tcPr marT="34290" marB="34290"/>
                </a:tc>
                <a:extLst>
                  <a:ext uri="{0D108BD9-81ED-4DB2-BD59-A6C34878D82A}">
                    <a16:rowId xmlns:a16="http://schemas.microsoft.com/office/drawing/2014/main" val="10001"/>
                  </a:ext>
                </a:extLst>
              </a:tr>
              <a:tr h="278130">
                <a:tc>
                  <a:txBody>
                    <a:bodyPr/>
                    <a:lstStyle/>
                    <a:p>
                      <a:r>
                        <a:rPr lang="en-US" sz="1400" dirty="0"/>
                        <a:t>Filename scratch space</a:t>
                      </a:r>
                    </a:p>
                  </a:txBody>
                  <a:tcPr marT="34290" marB="34290"/>
                </a:tc>
                <a:tc>
                  <a:txBody>
                    <a:bodyPr/>
                    <a:lstStyle/>
                    <a:p>
                      <a:r>
                        <a:rPr lang="en-US" sz="1400" dirty="0"/>
                        <a:t>1 to 8 KB (depends on OS)</a:t>
                      </a:r>
                    </a:p>
                  </a:txBody>
                  <a:tcPr marT="34290" marB="34290"/>
                </a:tc>
                <a:extLst>
                  <a:ext uri="{0D108BD9-81ED-4DB2-BD59-A6C34878D82A}">
                    <a16:rowId xmlns:a16="http://schemas.microsoft.com/office/drawing/2014/main" val="10002"/>
                  </a:ext>
                </a:extLst>
              </a:tr>
              <a:tr h="278130">
                <a:tc>
                  <a:txBody>
                    <a:bodyPr/>
                    <a:lstStyle/>
                    <a:p>
                      <a:r>
                        <a:rPr lang="en-US" sz="1400" dirty="0"/>
                        <a:t>stat() buffer</a:t>
                      </a:r>
                    </a:p>
                  </a:txBody>
                  <a:tcPr marT="34290" marB="34290"/>
                </a:tc>
                <a:tc>
                  <a:txBody>
                    <a:bodyPr/>
                    <a:lstStyle/>
                    <a:p>
                      <a:r>
                        <a:rPr lang="en-US" sz="1400" dirty="0"/>
                        <a:t>1 to 8 KB (depends on OS)</a:t>
                      </a:r>
                    </a:p>
                  </a:txBody>
                  <a:tcPr marT="34290" marB="34290"/>
                </a:tc>
                <a:extLst>
                  <a:ext uri="{0D108BD9-81ED-4DB2-BD59-A6C34878D82A}">
                    <a16:rowId xmlns:a16="http://schemas.microsoft.com/office/drawing/2014/main" val="10003"/>
                  </a:ext>
                </a:extLst>
              </a:tr>
              <a:tr h="278130">
                <a:tc>
                  <a:txBody>
                    <a:bodyPr/>
                    <a:lstStyle/>
                    <a:p>
                      <a:r>
                        <a:rPr lang="en-US" sz="1400" dirty="0"/>
                        <a:t>…</a:t>
                      </a:r>
                    </a:p>
                  </a:txBody>
                  <a:tcPr marT="34290" marB="34290"/>
                </a:tc>
                <a:tc>
                  <a:txBody>
                    <a:bodyPr/>
                    <a:lstStyle/>
                    <a:p>
                      <a:r>
                        <a:rPr lang="en-US" sz="1400" dirty="0"/>
                        <a:t>…</a:t>
                      </a:r>
                    </a:p>
                  </a:txBody>
                  <a:tcPr marT="34290" marB="34290"/>
                </a:tc>
                <a:extLst>
                  <a:ext uri="{0D108BD9-81ED-4DB2-BD59-A6C34878D82A}">
                    <a16:rowId xmlns:a16="http://schemas.microsoft.com/office/drawing/2014/main" val="10004"/>
                  </a:ext>
                </a:extLst>
              </a:tr>
            </a:tbl>
          </a:graphicData>
        </a:graphic>
      </p:graphicFrame>
      <p:sp>
        <p:nvSpPr>
          <p:cNvPr id="3" name="TextBox 2"/>
          <p:cNvSpPr txBox="1"/>
          <p:nvPr/>
        </p:nvSpPr>
        <p:spPr>
          <a:xfrm>
            <a:off x="1240662" y="3448051"/>
            <a:ext cx="6686446" cy="830997"/>
          </a:xfrm>
          <a:prstGeom prst="rect">
            <a:avLst/>
          </a:prstGeom>
          <a:noFill/>
        </p:spPr>
        <p:txBody>
          <a:bodyPr wrap="none" rtlCol="0">
            <a:spAutoFit/>
          </a:bodyPr>
          <a:lstStyle/>
          <a:p>
            <a:pPr marL="285750" indent="-285750">
              <a:buFont typeface="Arial"/>
              <a:buChar char="•"/>
            </a:pPr>
            <a:r>
              <a:rPr lang="en-US" dirty="0"/>
              <a:t>It adds up at high worker count …</a:t>
            </a:r>
          </a:p>
          <a:p>
            <a:pPr marL="285750" indent="-285750">
              <a:buFont typeface="Arial"/>
              <a:buChar char="•"/>
            </a:pPr>
            <a:r>
              <a:rPr lang="en-US" dirty="0"/>
              <a:t>Summary stats in </a:t>
            </a:r>
            <a:r>
              <a:rPr lang="en-US" dirty="0" err="1"/>
              <a:t>pwalk.log</a:t>
            </a:r>
            <a:r>
              <a:rPr lang="en-US" dirty="0"/>
              <a:t> give actual usage</a:t>
            </a:r>
          </a:p>
        </p:txBody>
      </p:sp>
    </p:spTree>
    <p:extLst>
      <p:ext uri="{BB962C8B-B14F-4D97-AF65-F5344CB8AC3E}">
        <p14:creationId xmlns:p14="http://schemas.microsoft.com/office/powerpoint/2010/main" val="111636131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chorCtr="0"/>
          <a:lstStyle/>
          <a:p>
            <a:r>
              <a:rPr lang="en-US" dirty="0">
                <a:solidFill>
                  <a:srgbClr val="007DB8"/>
                </a:solidFill>
              </a:rPr>
              <a:t>Compile and Build</a:t>
            </a:r>
          </a:p>
        </p:txBody>
      </p:sp>
      <p:sp>
        <p:nvSpPr>
          <p:cNvPr id="5" name="Content Placeholder 4"/>
          <p:cNvSpPr>
            <a:spLocks noGrp="1"/>
          </p:cNvSpPr>
          <p:nvPr>
            <p:ph idx="4294967295"/>
          </p:nvPr>
        </p:nvSpPr>
        <p:spPr>
          <a:xfrm>
            <a:off x="381000" y="899505"/>
            <a:ext cx="8174274" cy="3924317"/>
          </a:xfrm>
          <a:prstGeom prst="rect">
            <a:avLst/>
          </a:prstGeom>
        </p:spPr>
        <p:txBody>
          <a:bodyPr lIns="82058" tIns="41029" rIns="82058" bIns="41029"/>
          <a:lstStyle/>
          <a:p>
            <a:r>
              <a:rPr lang="en-US" sz="2000" dirty="0"/>
              <a:t>Mostly portable C code</a:t>
            </a:r>
          </a:p>
          <a:p>
            <a:pPr lvl="1"/>
            <a:r>
              <a:rPr lang="en-US" sz="1600" dirty="0"/>
              <a:t>80% monolithic </a:t>
            </a:r>
            <a:r>
              <a:rPr lang="en-US" sz="1600" dirty="0" err="1"/>
              <a:t>pwalk.c</a:t>
            </a:r>
            <a:r>
              <a:rPr lang="en-US" sz="1600" dirty="0"/>
              <a:t> C code</a:t>
            </a:r>
          </a:p>
          <a:p>
            <a:pPr lvl="1"/>
            <a:r>
              <a:rPr lang="en-US" sz="1600" dirty="0"/>
              <a:t>Uses POSIX </a:t>
            </a:r>
            <a:r>
              <a:rPr lang="en-US" sz="1600" dirty="0" err="1"/>
              <a:t>pThreads</a:t>
            </a:r>
            <a:r>
              <a:rPr lang="en-US" sz="1600" dirty="0"/>
              <a:t> for concurrency</a:t>
            </a:r>
          </a:p>
          <a:p>
            <a:pPr lvl="1"/>
            <a:r>
              <a:rPr lang="en-US" sz="1600" dirty="0" err="1"/>
              <a:t>pwalk_acls</a:t>
            </a:r>
            <a:r>
              <a:rPr lang="en-US" sz="1600" dirty="0"/>
              <a:t>.[</a:t>
            </a:r>
            <a:r>
              <a:rPr lang="en-US" sz="1600" dirty="0" err="1"/>
              <a:t>ch</a:t>
            </a:r>
            <a:r>
              <a:rPr lang="en-US" sz="1600" dirty="0"/>
              <a:t>] for ACL-handling (Linux only)</a:t>
            </a:r>
          </a:p>
          <a:p>
            <a:pPr lvl="1"/>
            <a:r>
              <a:rPr lang="en-US" sz="1600" dirty="0">
                <a:highlight>
                  <a:srgbClr val="FFFF00"/>
                </a:highlight>
              </a:rPr>
              <a:t>Uses Python </a:t>
            </a:r>
            <a:r>
              <a:rPr lang="en-US" sz="1600" dirty="0" err="1">
                <a:highlight>
                  <a:srgbClr val="FFFF00"/>
                </a:highlight>
              </a:rPr>
              <a:t>symbiont</a:t>
            </a:r>
            <a:r>
              <a:rPr lang="en-US" sz="1600" dirty="0">
                <a:highlight>
                  <a:srgbClr val="FFFF00"/>
                </a:highlight>
              </a:rPr>
              <a:t> code for –audit (OneFS only)</a:t>
            </a:r>
            <a:endParaRPr lang="en-US" sz="1100" dirty="0">
              <a:highlight>
                <a:srgbClr val="FFFF00"/>
              </a:highlight>
            </a:endParaRPr>
          </a:p>
          <a:p>
            <a:r>
              <a:rPr lang="en-US" sz="2000" dirty="0"/>
              <a:t>Simple compile &amp; link</a:t>
            </a:r>
          </a:p>
          <a:p>
            <a:pPr lvl="1"/>
            <a:r>
              <a:rPr lang="en-US" sz="1400" dirty="0"/>
              <a:t>OSX:         </a:t>
            </a:r>
            <a:r>
              <a:rPr lang="en-US" sz="1400" dirty="0" err="1"/>
              <a:t>Makefile.osx</a:t>
            </a:r>
            <a:endParaRPr lang="en-US" sz="1400" dirty="0"/>
          </a:p>
          <a:p>
            <a:pPr lvl="1"/>
            <a:r>
              <a:rPr lang="en-US" sz="1400" dirty="0"/>
              <a:t>Linux:        </a:t>
            </a:r>
            <a:r>
              <a:rPr lang="en-US" sz="1400" dirty="0" err="1"/>
              <a:t>Makefile.linux</a:t>
            </a:r>
            <a:endParaRPr lang="en-US" sz="1400" dirty="0"/>
          </a:p>
          <a:p>
            <a:pPr lvl="1"/>
            <a:r>
              <a:rPr lang="en-US" sz="1400" dirty="0"/>
              <a:t>OneFS:     Makefile.onefs7 | Makefile.onefs8</a:t>
            </a:r>
          </a:p>
          <a:p>
            <a:pPr lvl="1"/>
            <a:r>
              <a:rPr lang="en-US" sz="1400" dirty="0"/>
              <a:t>Solaris:     </a:t>
            </a:r>
            <a:r>
              <a:rPr lang="en-US" sz="1400" dirty="0" err="1"/>
              <a:t>Makefile.solaris</a:t>
            </a:r>
            <a:endParaRPr lang="en-US" sz="1400" dirty="0"/>
          </a:p>
          <a:p>
            <a:pPr lvl="1"/>
            <a:r>
              <a:rPr lang="en-US" sz="1400" dirty="0"/>
              <a:t>Windows:  Theoretically possible </a:t>
            </a:r>
            <a:r>
              <a:rPr lang="mr-IN" sz="1400" dirty="0"/>
              <a:t>…</a:t>
            </a:r>
            <a:endParaRPr lang="en-US" sz="1400" dirty="0"/>
          </a:p>
          <a:p>
            <a:pPr lvl="2"/>
            <a:r>
              <a:rPr lang="en-US" sz="1400" dirty="0"/>
              <a:t>See also: </a:t>
            </a:r>
            <a:r>
              <a:rPr lang="en-US" sz="1400" dirty="0">
                <a:hlinkClick r:id="rId3"/>
              </a:rPr>
              <a:t>https://sourceware.org/pthreads-win32/</a:t>
            </a:r>
            <a:endParaRPr lang="en-US" sz="1400" dirty="0"/>
          </a:p>
          <a:p>
            <a:pPr marL="457200" lvl="1" indent="0">
              <a:buNone/>
            </a:pPr>
            <a:endParaRPr lang="en-US" dirty="0"/>
          </a:p>
        </p:txBody>
      </p:sp>
      <p:pic>
        <p:nvPicPr>
          <p:cNvPr id="7" name="Picture 6" descr="pThreads_Cover.tif"/>
          <p:cNvPicPr>
            <a:picLocks/>
          </p:cNvPicPr>
          <p:nvPr/>
        </p:nvPicPr>
        <p:blipFill>
          <a:blip r:embed="rId4" cstate="print">
            <a:extLst>
              <a:ext uri="{28A0092B-C50C-407E-A947-70E740481C1C}">
                <a14:useLocalDpi xmlns:a14="http://schemas.microsoft.com/office/drawing/2010/main"/>
              </a:ext>
            </a:extLst>
          </a:blip>
          <a:stretch>
            <a:fillRect/>
          </a:stretch>
        </p:blipFill>
        <p:spPr>
          <a:xfrm>
            <a:off x="6985337" y="228601"/>
            <a:ext cx="1853863" cy="2170082"/>
          </a:xfrm>
          <a:prstGeom prst="rect">
            <a:avLst/>
          </a:prstGeom>
        </p:spPr>
      </p:pic>
    </p:spTree>
    <p:extLst>
      <p:ext uri="{BB962C8B-B14F-4D97-AF65-F5344CB8AC3E}">
        <p14:creationId xmlns:p14="http://schemas.microsoft.com/office/powerpoint/2010/main" val="40440553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dirty="0" err="1">
                <a:solidFill>
                  <a:srgbClr val="007DB8"/>
                </a:solidFill>
              </a:rPr>
              <a:t>pwalk</a:t>
            </a:r>
            <a:r>
              <a:rPr lang="en-US" sz="2800" dirty="0">
                <a:solidFill>
                  <a:srgbClr val="007DB8"/>
                </a:solidFill>
              </a:rPr>
              <a:t> Design</a:t>
            </a:r>
          </a:p>
        </p:txBody>
      </p:sp>
      <p:graphicFrame>
        <p:nvGraphicFramePr>
          <p:cNvPr id="6" name="Table 5"/>
          <p:cNvGraphicFramePr>
            <a:graphicFrameLocks noGrp="1"/>
          </p:cNvGraphicFramePr>
          <p:nvPr>
            <p:extLst>
              <p:ext uri="{D42A27DB-BD31-4B8C-83A1-F6EECF244321}">
                <p14:modId xmlns:p14="http://schemas.microsoft.com/office/powerpoint/2010/main" val="2958438795"/>
              </p:ext>
            </p:extLst>
          </p:nvPr>
        </p:nvGraphicFramePr>
        <p:xfrm>
          <a:off x="2743200" y="2228850"/>
          <a:ext cx="3276600" cy="2309104"/>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0000"/>
                    </a:ext>
                  </a:extLst>
                </a:gridCol>
              </a:tblGrid>
              <a:tr h="1180652">
                <a:tc>
                  <a:txBody>
                    <a:bodyPr/>
                    <a:lstStyle/>
                    <a:p>
                      <a:pPr marL="0" indent="0" algn="ctr">
                        <a:buFont typeface="Wingdings" charset="2"/>
                        <a:buNone/>
                      </a:pPr>
                      <a:r>
                        <a:rPr lang="en-US" sz="1400" b="1" i="0" dirty="0">
                          <a:solidFill>
                            <a:schemeClr val="tx1"/>
                          </a:solidFill>
                          <a:latin typeface="Arial"/>
                          <a:cs typeface="Arial"/>
                        </a:rPr>
                        <a:t>Main control</a:t>
                      </a:r>
                      <a:r>
                        <a:rPr lang="en-US" sz="1400" b="1" i="0" baseline="0" dirty="0">
                          <a:solidFill>
                            <a:schemeClr val="tx1"/>
                          </a:solidFill>
                          <a:latin typeface="Arial"/>
                          <a:cs typeface="Arial"/>
                        </a:rPr>
                        <a:t> thread</a:t>
                      </a:r>
                    </a:p>
                    <a:p>
                      <a:pPr marL="0" indent="0">
                        <a:buFont typeface="Wingdings" charset="2"/>
                        <a:buNone/>
                      </a:pPr>
                      <a:endParaRPr lang="en-US" sz="900" b="1" i="0" baseline="0" dirty="0">
                        <a:solidFill>
                          <a:schemeClr val="tx1"/>
                        </a:solidFill>
                        <a:latin typeface="Arial"/>
                        <a:cs typeface="Arial"/>
                      </a:endParaRPr>
                    </a:p>
                    <a:p>
                      <a:pPr marL="285750" indent="-182880">
                        <a:spcBef>
                          <a:spcPts val="0"/>
                        </a:spcBef>
                        <a:buFont typeface="Wingdings" charset="2"/>
                        <a:buChar char="§"/>
                      </a:pPr>
                      <a:r>
                        <a:rPr lang="en-US" sz="1100" b="0" i="0" dirty="0">
                          <a:solidFill>
                            <a:schemeClr val="tx1"/>
                          </a:solidFill>
                          <a:latin typeface="Arial"/>
                          <a:cs typeface="Arial"/>
                        </a:rPr>
                        <a:t>Argument processing</a:t>
                      </a:r>
                    </a:p>
                    <a:p>
                      <a:pPr marL="285750" indent="-182880">
                        <a:spcBef>
                          <a:spcPts val="0"/>
                        </a:spcBef>
                        <a:buFont typeface="Wingdings" charset="2"/>
                        <a:buChar char="§"/>
                      </a:pPr>
                      <a:r>
                        <a:rPr lang="en-US" sz="1100" b="0" i="0" dirty="0">
                          <a:solidFill>
                            <a:schemeClr val="tx1"/>
                          </a:solidFill>
                          <a:latin typeface="Arial"/>
                          <a:cs typeface="Arial"/>
                        </a:rPr>
                        <a:t>Thread Management</a:t>
                      </a:r>
                    </a:p>
                    <a:p>
                      <a:pPr marL="285750" indent="-182880">
                        <a:spcBef>
                          <a:spcPts val="0"/>
                        </a:spcBef>
                        <a:buFont typeface="Wingdings" charset="2"/>
                        <a:buChar char="§"/>
                      </a:pPr>
                      <a:r>
                        <a:rPr lang="en-US" sz="1100" b="0" i="0" dirty="0">
                          <a:solidFill>
                            <a:schemeClr val="tx1"/>
                          </a:solidFill>
                          <a:latin typeface="Arial"/>
                          <a:cs typeface="Arial"/>
                        </a:rPr>
                        <a:t>Event Logging</a:t>
                      </a:r>
                    </a:p>
                    <a:p>
                      <a:pPr marL="285750" indent="-182880">
                        <a:spcBef>
                          <a:spcPts val="0"/>
                        </a:spcBef>
                        <a:buFont typeface="Wingdings" charset="2"/>
                        <a:buChar char="§"/>
                      </a:pPr>
                      <a:r>
                        <a:rPr lang="en-US" sz="1100" b="0" i="0" dirty="0">
                          <a:solidFill>
                            <a:schemeClr val="tx1"/>
                          </a:solidFill>
                          <a:latin typeface="Arial"/>
                          <a:cs typeface="Arial"/>
                        </a:rPr>
                        <a:t>Statistics</a:t>
                      </a:r>
                      <a:r>
                        <a:rPr lang="en-US" sz="1100" b="0" i="0" baseline="0" dirty="0">
                          <a:solidFill>
                            <a:schemeClr val="tx1"/>
                          </a:solidFill>
                          <a:latin typeface="Arial"/>
                          <a:cs typeface="Arial"/>
                        </a:rPr>
                        <a:t> Aggregation &amp; Reporting</a:t>
                      </a:r>
                      <a:endParaRPr lang="en-US" sz="1100" b="0" i="0" dirty="0">
                        <a:solidFill>
                          <a:schemeClr val="tx1"/>
                        </a:solidFill>
                        <a:latin typeface="Arial"/>
                        <a:cs typeface="Arial"/>
                      </a:endParaRPr>
                    </a:p>
                    <a:p>
                      <a:endParaRPr lang="en-US" sz="1100" b="0" i="0" dirty="0">
                        <a:solidFill>
                          <a:schemeClr val="tx1"/>
                        </a:solidFill>
                        <a:latin typeface="Arial"/>
                        <a:cs typeface="Arial"/>
                      </a:endParaRP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264968">
                <a:tc>
                  <a:txBody>
                    <a:bodyPr/>
                    <a:lstStyle/>
                    <a:p>
                      <a:pPr algn="ctr"/>
                      <a:r>
                        <a:rPr lang="en-US" sz="1100" b="0" i="0" dirty="0">
                          <a:solidFill>
                            <a:schemeClr val="tx1"/>
                          </a:solidFill>
                          <a:latin typeface="Arial"/>
                          <a:cs typeface="Arial"/>
                        </a:rPr>
                        <a:t>Worker thread #1</a:t>
                      </a: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64968">
                <a:tc>
                  <a:txBody>
                    <a:bodyPr/>
                    <a:lstStyle/>
                    <a:p>
                      <a:pPr marL="0" marR="0" indent="0" algn="ctr" defTabSz="509412" rtl="0" eaLnBrk="1" fontAlgn="auto" latinLnBrk="0" hangingPunct="1">
                        <a:lnSpc>
                          <a:spcPct val="100000"/>
                        </a:lnSpc>
                        <a:spcBef>
                          <a:spcPts val="0"/>
                        </a:spcBef>
                        <a:spcAft>
                          <a:spcPts val="0"/>
                        </a:spcAft>
                        <a:buClrTx/>
                        <a:buSzTx/>
                        <a:buFontTx/>
                        <a:buNone/>
                        <a:tabLst/>
                        <a:defRPr/>
                      </a:pPr>
                      <a:r>
                        <a:rPr lang="en-US" sz="1100" b="0" i="0" dirty="0">
                          <a:solidFill>
                            <a:schemeClr val="tx1"/>
                          </a:solidFill>
                          <a:latin typeface="Arial"/>
                          <a:cs typeface="Arial"/>
                        </a:rPr>
                        <a:t>Worker thread #2</a:t>
                      </a: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2"/>
                  </a:ext>
                </a:extLst>
              </a:tr>
              <a:tr h="264968">
                <a:tc>
                  <a:txBody>
                    <a:bodyPr/>
                    <a:lstStyle/>
                    <a:p>
                      <a:pPr algn="ctr"/>
                      <a:r>
                        <a:rPr lang="en-US" sz="1100" b="0" i="0" dirty="0">
                          <a:solidFill>
                            <a:schemeClr val="tx1"/>
                          </a:solidFill>
                          <a:latin typeface="Arial"/>
                          <a:cs typeface="Arial"/>
                        </a:rPr>
                        <a:t>…</a:t>
                      </a: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3"/>
                  </a:ext>
                </a:extLst>
              </a:tr>
              <a:tr h="2649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0" i="0" dirty="0">
                          <a:solidFill>
                            <a:schemeClr val="tx1"/>
                          </a:solidFill>
                          <a:latin typeface="Arial"/>
                          <a:cs typeface="Arial"/>
                        </a:rPr>
                        <a:t>Worker thread</a:t>
                      </a:r>
                      <a:r>
                        <a:rPr lang="en-US" sz="1100" b="0" i="0" baseline="0" dirty="0">
                          <a:solidFill>
                            <a:schemeClr val="tx1"/>
                          </a:solidFill>
                          <a:latin typeface="Arial"/>
                          <a:cs typeface="Arial"/>
                        </a:rPr>
                        <a:t> #N</a:t>
                      </a:r>
                      <a:endParaRPr lang="en-US" sz="1100" b="0" i="0" dirty="0">
                        <a:solidFill>
                          <a:schemeClr val="tx1"/>
                        </a:solidFill>
                        <a:latin typeface="Arial"/>
                        <a:cs typeface="Arial"/>
                      </a:endParaRP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4"/>
                  </a:ext>
                </a:extLst>
              </a:tr>
            </a:tbl>
          </a:graphicData>
        </a:graphic>
      </p:graphicFrame>
      <p:grpSp>
        <p:nvGrpSpPr>
          <p:cNvPr id="38" name="Group 37"/>
          <p:cNvGrpSpPr/>
          <p:nvPr/>
        </p:nvGrpSpPr>
        <p:grpSpPr>
          <a:xfrm>
            <a:off x="6731000" y="114300"/>
            <a:ext cx="2247900" cy="1041400"/>
            <a:chOff x="6858000" y="152400"/>
            <a:chExt cx="2197100" cy="1236901"/>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858000" y="152400"/>
              <a:ext cx="2197100" cy="1219200"/>
            </a:xfrm>
            <a:prstGeom prst="rect">
              <a:avLst/>
            </a:prstGeom>
          </p:spPr>
        </p:pic>
        <p:grpSp>
          <p:nvGrpSpPr>
            <p:cNvPr id="36" name="Group 35"/>
            <p:cNvGrpSpPr/>
            <p:nvPr/>
          </p:nvGrpSpPr>
          <p:grpSpPr>
            <a:xfrm>
              <a:off x="7391400" y="304800"/>
              <a:ext cx="1219200" cy="304800"/>
              <a:chOff x="7467600" y="304800"/>
              <a:chExt cx="1219200" cy="304800"/>
            </a:xfrm>
          </p:grpSpPr>
          <p:cxnSp>
            <p:nvCxnSpPr>
              <p:cNvPr id="28" name="Straight Arrow Connector 27"/>
              <p:cNvCxnSpPr/>
              <p:nvPr/>
            </p:nvCxnSpPr>
            <p:spPr>
              <a:xfrm flipV="1">
                <a:off x="74676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V="1">
                <a:off x="76200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77724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V="1">
                <a:off x="79248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80772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V="1">
                <a:off x="82296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83820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flipV="1">
                <a:off x="85344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V="1">
                <a:off x="86868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35" name="TextBox 34"/>
            <p:cNvSpPr txBox="1"/>
            <p:nvPr/>
          </p:nvSpPr>
          <p:spPr>
            <a:xfrm>
              <a:off x="7131758" y="609600"/>
              <a:ext cx="1689585" cy="779701"/>
            </a:xfrm>
            <a:prstGeom prst="rect">
              <a:avLst/>
            </a:prstGeom>
            <a:noFill/>
          </p:spPr>
          <p:txBody>
            <a:bodyPr wrap="none" rtlCol="0">
              <a:spAutoFit/>
            </a:bodyPr>
            <a:lstStyle/>
            <a:p>
              <a:pPr algn="ctr"/>
              <a:r>
                <a:rPr lang="en-US" sz="1600" b="1" dirty="0"/>
                <a:t>Stay in Lane</a:t>
              </a:r>
            </a:p>
            <a:p>
              <a:pPr algn="ctr"/>
              <a:r>
                <a:rPr lang="en-US" sz="1600" b="1" dirty="0"/>
                <a:t>Maintain Speed</a:t>
              </a:r>
            </a:p>
          </p:txBody>
        </p:sp>
      </p:grpSp>
      <p:sp>
        <p:nvSpPr>
          <p:cNvPr id="2" name="TextBox 1"/>
          <p:cNvSpPr txBox="1"/>
          <p:nvPr/>
        </p:nvSpPr>
        <p:spPr>
          <a:xfrm>
            <a:off x="425450" y="812800"/>
            <a:ext cx="5609462" cy="923330"/>
          </a:xfrm>
          <a:prstGeom prst="rect">
            <a:avLst/>
          </a:prstGeom>
          <a:noFill/>
        </p:spPr>
        <p:txBody>
          <a:bodyPr wrap="square" rtlCol="0">
            <a:spAutoFit/>
          </a:bodyPr>
          <a:lstStyle/>
          <a:p>
            <a:r>
              <a:rPr lang="en-US" sz="1800" b="1" dirty="0"/>
              <a:t>Single multi-threaded process</a:t>
            </a:r>
          </a:p>
          <a:p>
            <a:pPr marL="285750" indent="-192024">
              <a:buFont typeface="Arial"/>
              <a:buChar char="•"/>
            </a:pPr>
            <a:r>
              <a:rPr lang="en-US" sz="1800" b="1" dirty="0"/>
              <a:t>One main control thread</a:t>
            </a:r>
          </a:p>
          <a:p>
            <a:pPr marL="285750" indent="-192024">
              <a:buFont typeface="Arial"/>
              <a:buChar char="•"/>
            </a:pPr>
            <a:r>
              <a:rPr lang="en-US" sz="1800" b="1" dirty="0"/>
              <a:t>N concurrent worker threads (-</a:t>
            </a:r>
            <a:r>
              <a:rPr lang="en-US" sz="1800" b="1" dirty="0" err="1"/>
              <a:t>dop</a:t>
            </a:r>
            <a:r>
              <a:rPr lang="en-US" sz="1800" b="1" dirty="0"/>
              <a:t>=N)</a:t>
            </a:r>
          </a:p>
        </p:txBody>
      </p:sp>
      <p:sp>
        <p:nvSpPr>
          <p:cNvPr id="7" name="Rounded Rectangular Callout 6"/>
          <p:cNvSpPr/>
          <p:nvPr/>
        </p:nvSpPr>
        <p:spPr>
          <a:xfrm>
            <a:off x="6553200" y="2800350"/>
            <a:ext cx="2286000" cy="800100"/>
          </a:xfrm>
          <a:prstGeom prst="wedgeRoundRectCallout">
            <a:avLst>
              <a:gd name="adj1" fmla="val -73584"/>
              <a:gd name="adj2" fmla="val 37470"/>
              <a:gd name="adj3" fmla="val 16667"/>
            </a:avLst>
          </a:prstGeom>
          <a:solidFill>
            <a:schemeClr val="bg1">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normAutofit fontScale="70000" lnSpcReduction="20000"/>
          </a:bodyPr>
          <a:lstStyle/>
          <a:p>
            <a:r>
              <a:rPr lang="en-US" sz="1400" b="1" dirty="0">
                <a:solidFill>
                  <a:schemeClr val="tx1"/>
                </a:solidFill>
              </a:rPr>
              <a:t>Each worker threads scans a single directory at a time which it pops from the FIFO. Discovered directories are pushed to the FIFO as they are encountered</a:t>
            </a:r>
          </a:p>
        </p:txBody>
      </p:sp>
      <p:sp>
        <p:nvSpPr>
          <p:cNvPr id="9" name="Magnetic Disk 8"/>
          <p:cNvSpPr/>
          <p:nvPr/>
        </p:nvSpPr>
        <p:spPr>
          <a:xfrm>
            <a:off x="457200" y="2228850"/>
            <a:ext cx="1600200" cy="2286000"/>
          </a:xfrm>
          <a:prstGeom prst="flowChartMagneticDisk">
            <a:avLst/>
          </a:prstGeom>
          <a:solidFill>
            <a:schemeClr val="accent6">
              <a:lumMod val="20000"/>
              <a:lumOff val="80000"/>
            </a:schemeClr>
          </a:solidFill>
          <a:ln w="476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rgbClr val="000000"/>
                </a:solidFill>
              </a:rPr>
              <a:t>pwalk.fifo</a:t>
            </a:r>
            <a:endParaRPr lang="en-US" sz="1400" dirty="0">
              <a:solidFill>
                <a:srgbClr val="000000"/>
              </a:solidFill>
            </a:endParaRPr>
          </a:p>
        </p:txBody>
      </p:sp>
      <p:cxnSp>
        <p:nvCxnSpPr>
          <p:cNvPr id="11" name="Straight Arrow Connector 10"/>
          <p:cNvCxnSpPr/>
          <p:nvPr/>
        </p:nvCxnSpPr>
        <p:spPr>
          <a:xfrm flipH="1">
            <a:off x="2057400" y="28575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2057400" y="354330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2057400" y="377190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2057400" y="405765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2057400" y="434340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1" name="Magnetic Disk 20"/>
          <p:cNvSpPr/>
          <p:nvPr/>
        </p:nvSpPr>
        <p:spPr>
          <a:xfrm>
            <a:off x="6553200" y="2228850"/>
            <a:ext cx="22860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rgbClr val="000000"/>
                </a:solidFill>
              </a:rPr>
              <a:t>pwalk.log</a:t>
            </a:r>
            <a:endParaRPr lang="en-US" sz="1400" dirty="0">
              <a:solidFill>
                <a:srgbClr val="000000"/>
              </a:solidFill>
            </a:endParaRPr>
          </a:p>
        </p:txBody>
      </p:sp>
      <p:sp>
        <p:nvSpPr>
          <p:cNvPr id="37" name="Magnetic Disk 36"/>
          <p:cNvSpPr/>
          <p:nvPr/>
        </p:nvSpPr>
        <p:spPr>
          <a:xfrm>
            <a:off x="6629400" y="37719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.log</a:t>
            </a:r>
          </a:p>
        </p:txBody>
      </p:sp>
      <p:sp>
        <p:nvSpPr>
          <p:cNvPr id="39" name="Magnetic Disk 38"/>
          <p:cNvSpPr/>
          <p:nvPr/>
        </p:nvSpPr>
        <p:spPr>
          <a:xfrm>
            <a:off x="6781800" y="38862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.log</a:t>
            </a:r>
          </a:p>
        </p:txBody>
      </p:sp>
      <p:sp>
        <p:nvSpPr>
          <p:cNvPr id="40" name="Magnetic Disk 39"/>
          <p:cNvSpPr/>
          <p:nvPr/>
        </p:nvSpPr>
        <p:spPr>
          <a:xfrm>
            <a:off x="6934200" y="40005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.log</a:t>
            </a:r>
          </a:p>
        </p:txBody>
      </p:sp>
      <p:sp>
        <p:nvSpPr>
          <p:cNvPr id="41" name="Magnetic Disk 40"/>
          <p:cNvSpPr/>
          <p:nvPr/>
        </p:nvSpPr>
        <p:spPr>
          <a:xfrm>
            <a:off x="7086600" y="41148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rgbClr val="000000"/>
                </a:solidFill>
              </a:rPr>
              <a:t>worker_N</a:t>
            </a:r>
            <a:r>
              <a:rPr lang="en-US" sz="1400" dirty="0">
                <a:solidFill>
                  <a:srgbClr val="000000"/>
                </a:solidFill>
              </a:rPr>
              <a:t>.&lt;type&gt;</a:t>
            </a:r>
          </a:p>
        </p:txBody>
      </p:sp>
      <p:cxnSp>
        <p:nvCxnSpPr>
          <p:cNvPr id="43" name="Straight Arrow Connector 42"/>
          <p:cNvCxnSpPr/>
          <p:nvPr/>
        </p:nvCxnSpPr>
        <p:spPr>
          <a:xfrm>
            <a:off x="6019800" y="2457450"/>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endCxn id="37" idx="2"/>
          </p:cNvCxnSpPr>
          <p:nvPr/>
        </p:nvCxnSpPr>
        <p:spPr>
          <a:xfrm>
            <a:off x="6019800" y="3543300"/>
            <a:ext cx="609600" cy="4286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endCxn id="39" idx="2"/>
          </p:cNvCxnSpPr>
          <p:nvPr/>
        </p:nvCxnSpPr>
        <p:spPr>
          <a:xfrm>
            <a:off x="6019800" y="3829050"/>
            <a:ext cx="762000" cy="257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endCxn id="40" idx="2"/>
          </p:cNvCxnSpPr>
          <p:nvPr/>
        </p:nvCxnSpPr>
        <p:spPr>
          <a:xfrm>
            <a:off x="6019800" y="4057650"/>
            <a:ext cx="914400" cy="1428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endCxn id="41" idx="2"/>
          </p:cNvCxnSpPr>
          <p:nvPr/>
        </p:nvCxnSpPr>
        <p:spPr>
          <a:xfrm flipV="1">
            <a:off x="6019800" y="4314825"/>
            <a:ext cx="1066800" cy="285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233613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a:solidFill>
                  <a:srgbClr val="007DB8"/>
                </a:solidFill>
              </a:rPr>
              <a:t>pwalk</a:t>
            </a:r>
            <a:r>
              <a:rPr lang="en-US" sz="2800" dirty="0">
                <a:solidFill>
                  <a:srgbClr val="007DB8"/>
                </a:solidFill>
              </a:rPr>
              <a:t> Usage - Intro</a:t>
            </a:r>
          </a:p>
        </p:txBody>
      </p:sp>
      <p:sp>
        <p:nvSpPr>
          <p:cNvPr id="4" name="Content Placeholder 3"/>
          <p:cNvSpPr>
            <a:spLocks noGrp="1"/>
          </p:cNvSpPr>
          <p:nvPr>
            <p:ph sz="quarter" idx="10"/>
          </p:nvPr>
        </p:nvSpPr>
        <p:spPr/>
        <p:txBody>
          <a:bodyPr wrap="square">
            <a:normAutofit/>
          </a:bodyPr>
          <a:lstStyle/>
          <a:p>
            <a:pPr marL="0" indent="0">
              <a:spcBef>
                <a:spcPts val="0"/>
              </a:spcBef>
              <a:buNone/>
            </a:pPr>
            <a:endParaRPr lang="en-US" sz="1400" b="1" dirty="0">
              <a:latin typeface="+mn-lt"/>
            </a:endParaRPr>
          </a:p>
          <a:p>
            <a:pPr marL="0" indent="0">
              <a:spcBef>
                <a:spcPts val="0"/>
              </a:spcBef>
              <a:buNone/>
            </a:pPr>
            <a:r>
              <a:rPr lang="en-US" sz="1600" b="1" dirty="0">
                <a:latin typeface="+mn-lt"/>
              </a:rPr>
              <a:t>Usage: </a:t>
            </a:r>
            <a:r>
              <a:rPr lang="en-US" sz="1600" b="1" dirty="0" err="1">
                <a:latin typeface="+mn-lt"/>
              </a:rPr>
              <a:t>pwalk</a:t>
            </a:r>
            <a:r>
              <a:rPr lang="en-US" sz="1600" b="1" dirty="0">
                <a:latin typeface="+mn-lt"/>
              </a:rPr>
              <a:t> [&lt;</a:t>
            </a:r>
            <a:r>
              <a:rPr lang="en-US" sz="1600" b="1" dirty="0" err="1">
                <a:latin typeface="+mn-lt"/>
              </a:rPr>
              <a:t>primary_mode</a:t>
            </a:r>
            <a:r>
              <a:rPr lang="en-US" sz="1600" b="1" dirty="0">
                <a:latin typeface="+mn-lt"/>
              </a:rPr>
              <a:t>&gt;] [&lt;</a:t>
            </a:r>
            <a:r>
              <a:rPr lang="en-US" sz="1600" b="1" dirty="0" err="1">
                <a:latin typeface="+mn-lt"/>
              </a:rPr>
              <a:t>secondary_mode</a:t>
            </a:r>
            <a:r>
              <a:rPr lang="en-US" sz="1600" b="1" dirty="0">
                <a:latin typeface="+mn-lt"/>
              </a:rPr>
              <a:t>&gt; …] [&lt;option&gt; ...] [&lt;directory&gt; ...]</a:t>
            </a:r>
          </a:p>
          <a:p>
            <a:pPr marL="0" indent="0">
              <a:spcBef>
                <a:spcPts val="0"/>
              </a:spcBef>
              <a:buNone/>
            </a:pPr>
            <a:endParaRPr lang="en-US" sz="1400" dirty="0">
              <a:latin typeface="+mn-lt"/>
            </a:endParaRPr>
          </a:p>
          <a:p>
            <a:pPr marL="457200">
              <a:spcBef>
                <a:spcPts val="0"/>
              </a:spcBef>
              <a:buClr>
                <a:srgbClr val="000000"/>
              </a:buClr>
            </a:pPr>
            <a:r>
              <a:rPr lang="en-US" sz="1600" dirty="0">
                <a:latin typeface="+mn-lt"/>
              </a:rPr>
              <a:t>Each </a:t>
            </a:r>
            <a:r>
              <a:rPr lang="en-US" sz="1600" dirty="0" err="1">
                <a:latin typeface="+mn-lt"/>
              </a:rPr>
              <a:t>pwalk</a:t>
            </a:r>
            <a:r>
              <a:rPr lang="en-US" sz="1600" dirty="0">
                <a:latin typeface="+mn-lt"/>
              </a:rPr>
              <a:t> invocation </a:t>
            </a:r>
            <a:r>
              <a:rPr lang="en-US" sz="1600" u="sng" dirty="0">
                <a:latin typeface="+mn-lt"/>
              </a:rPr>
              <a:t>must</a:t>
            </a:r>
            <a:r>
              <a:rPr lang="en-US" sz="1600" dirty="0">
                <a:latin typeface="+mn-lt"/>
              </a:rPr>
              <a:t> specify </a:t>
            </a:r>
            <a:r>
              <a:rPr lang="mr-IN" sz="1600" dirty="0">
                <a:latin typeface="+mn-lt"/>
              </a:rPr>
              <a:t>…</a:t>
            </a:r>
            <a:endParaRPr lang="en-US" sz="1600" dirty="0">
              <a:latin typeface="+mn-lt"/>
            </a:endParaRPr>
          </a:p>
          <a:p>
            <a:pPr marL="803275" lvl="1">
              <a:spcBef>
                <a:spcPts val="0"/>
              </a:spcBef>
              <a:buClr>
                <a:srgbClr val="000000"/>
              </a:buClr>
            </a:pPr>
            <a:r>
              <a:rPr lang="en-US" sz="1400" u="sng" dirty="0">
                <a:latin typeface="+mn-lt"/>
              </a:rPr>
              <a:t>At most</a:t>
            </a:r>
            <a:r>
              <a:rPr lang="en-US" sz="1400" dirty="0">
                <a:latin typeface="+mn-lt"/>
              </a:rPr>
              <a:t> one &lt;</a:t>
            </a:r>
            <a:r>
              <a:rPr lang="en-US" sz="1400" dirty="0" err="1">
                <a:latin typeface="+mn-lt"/>
              </a:rPr>
              <a:t>primary_mode</a:t>
            </a:r>
            <a:r>
              <a:rPr lang="en-US" sz="1400" dirty="0">
                <a:latin typeface="+mn-lt"/>
              </a:rPr>
              <a:t>&gt; value</a:t>
            </a:r>
          </a:p>
          <a:p>
            <a:pPr marL="803275" lvl="1">
              <a:spcBef>
                <a:spcPts val="0"/>
              </a:spcBef>
              <a:buClr>
                <a:srgbClr val="000000"/>
              </a:buClr>
            </a:pPr>
            <a:r>
              <a:rPr lang="en-US" sz="1400" u="sng" dirty="0">
                <a:solidFill>
                  <a:srgbClr val="444444"/>
                </a:solidFill>
                <a:latin typeface="+mn-lt"/>
              </a:rPr>
              <a:t>Zero or more</a:t>
            </a:r>
            <a:r>
              <a:rPr lang="en-US" sz="1400" dirty="0">
                <a:solidFill>
                  <a:srgbClr val="444444"/>
                </a:solidFill>
                <a:latin typeface="+mn-lt"/>
              </a:rPr>
              <a:t> &lt;</a:t>
            </a:r>
            <a:r>
              <a:rPr lang="en-US" sz="1400" dirty="0" err="1">
                <a:solidFill>
                  <a:srgbClr val="444444"/>
                </a:solidFill>
                <a:latin typeface="+mn-lt"/>
              </a:rPr>
              <a:t>secondary_mode</a:t>
            </a:r>
            <a:r>
              <a:rPr lang="en-US" sz="1400" dirty="0">
                <a:solidFill>
                  <a:srgbClr val="444444"/>
                </a:solidFill>
                <a:latin typeface="+mn-lt"/>
              </a:rPr>
              <a:t>&gt; values</a:t>
            </a:r>
          </a:p>
          <a:p>
            <a:pPr marL="803275" lvl="1">
              <a:spcBef>
                <a:spcPts val="0"/>
              </a:spcBef>
              <a:buClr>
                <a:srgbClr val="000000"/>
              </a:buClr>
            </a:pPr>
            <a:r>
              <a:rPr lang="en-US" sz="1400" u="sng" dirty="0">
                <a:solidFill>
                  <a:srgbClr val="444444"/>
                </a:solidFill>
              </a:rPr>
              <a:t>At least one</a:t>
            </a:r>
            <a:r>
              <a:rPr lang="en-US" sz="1400" dirty="0">
                <a:solidFill>
                  <a:srgbClr val="444444"/>
                </a:solidFill>
              </a:rPr>
              <a:t> &lt;</a:t>
            </a:r>
            <a:r>
              <a:rPr lang="en-US" sz="1400" dirty="0" err="1">
                <a:solidFill>
                  <a:srgbClr val="444444"/>
                </a:solidFill>
              </a:rPr>
              <a:t>primary_mode</a:t>
            </a:r>
            <a:r>
              <a:rPr lang="en-US" sz="1400" dirty="0">
                <a:solidFill>
                  <a:srgbClr val="444444"/>
                </a:solidFill>
              </a:rPr>
              <a:t>&gt; or &lt;</a:t>
            </a:r>
            <a:r>
              <a:rPr lang="en-US" sz="1400" dirty="0" err="1">
                <a:solidFill>
                  <a:srgbClr val="444444"/>
                </a:solidFill>
              </a:rPr>
              <a:t>secondary_mode</a:t>
            </a:r>
            <a:r>
              <a:rPr lang="en-US" sz="1400" dirty="0">
                <a:solidFill>
                  <a:srgbClr val="444444"/>
                </a:solidFill>
              </a:rPr>
              <a:t>&gt;</a:t>
            </a:r>
            <a:endParaRPr lang="en-US" sz="1400" dirty="0">
              <a:solidFill>
                <a:srgbClr val="444444"/>
              </a:solidFill>
              <a:latin typeface="+mn-lt"/>
            </a:endParaRPr>
          </a:p>
          <a:p>
            <a:pPr marL="803275" lvl="1">
              <a:spcBef>
                <a:spcPts val="0"/>
              </a:spcBef>
              <a:buClr>
                <a:srgbClr val="000000"/>
              </a:buClr>
            </a:pPr>
            <a:r>
              <a:rPr lang="en-US" sz="1400" u="sng" dirty="0">
                <a:solidFill>
                  <a:srgbClr val="444444"/>
                </a:solidFill>
                <a:latin typeface="+mn-lt"/>
              </a:rPr>
              <a:t>Zero or more</a:t>
            </a:r>
            <a:r>
              <a:rPr lang="en-US" sz="1400" dirty="0">
                <a:solidFill>
                  <a:srgbClr val="444444"/>
                </a:solidFill>
                <a:latin typeface="+mn-lt"/>
              </a:rPr>
              <a:t> &lt;option&gt; values (these </a:t>
            </a:r>
            <a:r>
              <a:rPr lang="en-US" sz="1400" dirty="0">
                <a:solidFill>
                  <a:srgbClr val="444444"/>
                </a:solidFill>
              </a:rPr>
              <a:t>may </a:t>
            </a:r>
            <a:r>
              <a:rPr lang="en-US" sz="1400" dirty="0">
                <a:solidFill>
                  <a:srgbClr val="444444"/>
                </a:solidFill>
                <a:latin typeface="+mn-lt"/>
              </a:rPr>
              <a:t>vary depending on the modes selected)</a:t>
            </a:r>
          </a:p>
          <a:p>
            <a:pPr marL="803275" lvl="1">
              <a:spcBef>
                <a:spcPts val="0"/>
              </a:spcBef>
              <a:buClr>
                <a:srgbClr val="000000"/>
              </a:buClr>
            </a:pPr>
            <a:r>
              <a:rPr lang="en-US" sz="1400" u="sng" dirty="0">
                <a:latin typeface="+mn-lt"/>
              </a:rPr>
              <a:t>Zero or more</a:t>
            </a:r>
            <a:r>
              <a:rPr lang="en-US" sz="1400" dirty="0">
                <a:latin typeface="+mn-lt"/>
              </a:rPr>
              <a:t> &lt;directory&gt; values (default is just ‘.’)</a:t>
            </a:r>
          </a:p>
          <a:p>
            <a:pPr marL="457200">
              <a:spcBef>
                <a:spcPts val="0"/>
              </a:spcBef>
              <a:buClr>
                <a:srgbClr val="000000"/>
              </a:buClr>
            </a:pPr>
            <a:r>
              <a:rPr lang="en-US" sz="1600" dirty="0"/>
              <a:t>Many &lt;option&gt; values can be passed to </a:t>
            </a:r>
            <a:r>
              <a:rPr lang="en-US" sz="1600" dirty="0" err="1"/>
              <a:t>pwalk</a:t>
            </a:r>
            <a:r>
              <a:rPr lang="en-US" sz="1600" dirty="0"/>
              <a:t> via the </a:t>
            </a:r>
            <a:r>
              <a:rPr lang="en-US" sz="1600" dirty="0" err="1"/>
              <a:t>pwalk</a:t>
            </a:r>
            <a:r>
              <a:rPr lang="en-US" sz="1600" dirty="0"/>
              <a:t> parameter file, which is </a:t>
            </a:r>
            <a:r>
              <a:rPr lang="en-US" sz="1600" dirty="0" err="1"/>
              <a:t>specifed</a:t>
            </a:r>
            <a:r>
              <a:rPr lang="en-US" sz="1600" dirty="0"/>
              <a:t> by ‘-</a:t>
            </a:r>
            <a:r>
              <a:rPr lang="en-US" sz="1600" dirty="0" err="1"/>
              <a:t>pfile</a:t>
            </a:r>
            <a:r>
              <a:rPr lang="en-US" sz="1600" dirty="0"/>
              <a:t>=&lt;filename&gt;’</a:t>
            </a:r>
          </a:p>
          <a:p>
            <a:pPr marL="457200">
              <a:spcBef>
                <a:spcPts val="0"/>
              </a:spcBef>
              <a:buClr>
                <a:srgbClr val="000000"/>
              </a:buClr>
            </a:pPr>
            <a:r>
              <a:rPr lang="en-US" sz="1600" dirty="0">
                <a:latin typeface="+mn-lt"/>
              </a:rPr>
              <a:t>&lt;directory&gt; arguments must consistently either be </a:t>
            </a:r>
            <a:r>
              <a:rPr lang="en-US" sz="1600" u="sng" dirty="0">
                <a:latin typeface="+mn-lt"/>
              </a:rPr>
              <a:t>relative</a:t>
            </a:r>
            <a:r>
              <a:rPr lang="en-US" sz="1600" dirty="0">
                <a:latin typeface="+mn-lt"/>
              </a:rPr>
              <a:t> pathnames (relative to the</a:t>
            </a:r>
            <a:br>
              <a:rPr lang="en-US" sz="1600" dirty="0">
                <a:latin typeface="+mn-lt"/>
              </a:rPr>
            </a:br>
            <a:r>
              <a:rPr lang="en-US" sz="1600" dirty="0">
                <a:latin typeface="+mn-lt"/>
              </a:rPr>
              <a:t>–source= or [source] arguments) or </a:t>
            </a:r>
            <a:r>
              <a:rPr lang="en-US" sz="1600" u="sng" dirty="0">
                <a:latin typeface="+mn-lt"/>
              </a:rPr>
              <a:t>absolute</a:t>
            </a:r>
            <a:r>
              <a:rPr lang="en-US" sz="1600" dirty="0">
                <a:latin typeface="+mn-lt"/>
              </a:rPr>
              <a:t> pathnames</a:t>
            </a:r>
          </a:p>
        </p:txBody>
      </p:sp>
      <p:grpSp>
        <p:nvGrpSpPr>
          <p:cNvPr id="7" name="Group 6"/>
          <p:cNvGrpSpPr/>
          <p:nvPr/>
        </p:nvGrpSpPr>
        <p:grpSpPr>
          <a:xfrm>
            <a:off x="7924800" y="114300"/>
            <a:ext cx="914400" cy="800100"/>
            <a:chOff x="6192646" y="152400"/>
            <a:chExt cx="986663" cy="1295400"/>
          </a:xfrm>
        </p:grpSpPr>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192646" y="152400"/>
              <a:ext cx="986663" cy="1295400"/>
            </a:xfrm>
            <a:prstGeom prst="rect">
              <a:avLst/>
            </a:prstGeom>
          </p:spPr>
        </p:pic>
        <p:sp>
          <p:nvSpPr>
            <p:cNvPr id="3" name="TextBox 2"/>
            <p:cNvSpPr txBox="1"/>
            <p:nvPr/>
          </p:nvSpPr>
          <p:spPr>
            <a:xfrm>
              <a:off x="6248400" y="228600"/>
              <a:ext cx="914400" cy="1219200"/>
            </a:xfrm>
            <a:prstGeom prst="rect">
              <a:avLst/>
            </a:prstGeom>
            <a:noFill/>
            <a:ln>
              <a:solidFill>
                <a:schemeClr val="bg1">
                  <a:lumMod val="50000"/>
                </a:schemeClr>
              </a:solidFill>
            </a:ln>
          </p:spPr>
          <p:txBody>
            <a:bodyPr wrap="square" rtlCol="0" anchor="t" anchorCtr="1">
              <a:normAutofit fontScale="40000" lnSpcReduction="20000"/>
            </a:bodyPr>
            <a:lstStyle/>
            <a:p>
              <a:r>
                <a:rPr lang="en-US" sz="1600" dirty="0"/>
                <a:t>pwalk(1)</a:t>
              </a:r>
            </a:p>
            <a:p>
              <a:endParaRPr lang="en-US" sz="1300" dirty="0"/>
            </a:p>
            <a:p>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endParaRPr lang="en-US" sz="1300" dirty="0"/>
            </a:p>
          </p:txBody>
        </p:sp>
      </p:grpSp>
    </p:spTree>
    <p:extLst>
      <p:ext uri="{BB962C8B-B14F-4D97-AF65-F5344CB8AC3E}">
        <p14:creationId xmlns:p14="http://schemas.microsoft.com/office/powerpoint/2010/main" val="363473476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llEMC_external_templat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mpd="sng">
          <a:noFill/>
        </a:ln>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lnDef>
      <a:spPr>
        <a:ln w="12700" cmpd="sng">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spcBef>
            <a:spcPts val="0"/>
          </a:spcBef>
          <a:spcAft>
            <a:spcPts val="0"/>
          </a:spcAft>
          <a:buClr>
            <a:schemeClr val="bg1"/>
          </a:buClr>
          <a:defRPr sz="1400" dirty="0" err="1"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llEMC_PPT_Template_16x9" id="{B8B5C6D0-E3FF-4310-9DCF-1B14F86F2E69}" vid="{627FB30F-31F4-4FBE-8A3A-F7BC81DAC0BD}"/>
    </a:ext>
  </a:extLst>
</a:theme>
</file>

<file path=ppt/theme/theme2.xml><?xml version="1.0" encoding="utf-8"?>
<a:theme xmlns:a="http://schemas.openxmlformats.org/drawingml/2006/main" name="Office Them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AEEBEE83C66E54EA9BED83B0A9A60DB" ma:contentTypeVersion="1" ma:contentTypeDescription="Create a new document." ma:contentTypeScope="" ma:versionID="51a43b2161297f783d65b37e357c79e9">
  <xsd:schema xmlns:xsd="http://www.w3.org/2001/XMLSchema" xmlns:p="http://schemas.microsoft.com/office/2006/metadata/properties" targetNamespace="http://schemas.microsoft.com/office/2006/metadata/properties" ma:root="true" ma:fieldsID="b9cfef283e0bc2d986a66f9ec0cdc42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86FC490B-1F77-48C5-AC70-1DD939DBDF04}">
  <ds:schemaRefs>
    <ds:schemaRef ds:uri="http://schemas.microsoft.com/sharepoint/v3/contenttype/forms"/>
  </ds:schemaRefs>
</ds:datastoreItem>
</file>

<file path=customXml/itemProps2.xml><?xml version="1.0" encoding="utf-8"?>
<ds:datastoreItem xmlns:ds="http://schemas.openxmlformats.org/officeDocument/2006/customXml" ds:itemID="{A3332CB6-AB82-4DD3-8C89-C660A1C394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0873BDD3-AA35-4F19-A12A-C6462BECFBD1}">
  <ds:schemaRefs>
    <ds:schemaRef ds:uri="http://purl.org/dc/terms/"/>
    <ds:schemaRef ds:uri="http://purl.org/dc/elements/1.1/"/>
    <ds:schemaRef ds:uri="http://schemas.openxmlformats.org/package/2006/metadata/core-properties"/>
    <ds:schemaRef ds:uri="http://schemas.microsoft.com/office/2006/metadata/properties"/>
    <ds:schemaRef ds:uri="http://www.w3.org/XML/1998/namespace"/>
    <ds:schemaRef ds:uri="http://schemas.microsoft.com/office/2006/documentManagement/typ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DellEMC_external_template.potx</Template>
  <TotalTime>198068</TotalTime>
  <Words>9805</Words>
  <Application>Microsoft Macintosh PowerPoint</Application>
  <PresentationFormat>On-screen Show (16:9)</PresentationFormat>
  <Paragraphs>905</Paragraphs>
  <Slides>64</Slides>
  <Notes>58</Notes>
  <HiddenSlides>16</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78" baseType="lpstr">
      <vt:lpstr>Arial</vt:lpstr>
      <vt:lpstr>Arial Black</vt:lpstr>
      <vt:lpstr>Calibri</vt:lpstr>
      <vt:lpstr>Consolas</vt:lpstr>
      <vt:lpstr>Courier New</vt:lpstr>
      <vt:lpstr>Geneva</vt:lpstr>
      <vt:lpstr>Lucida Grande</vt:lpstr>
      <vt:lpstr>MetaNormalLF-Roman</vt:lpstr>
      <vt:lpstr>Museo For Dell 300</vt:lpstr>
      <vt:lpstr>Museo Sans For Dell</vt:lpstr>
      <vt:lpstr>Wingdings</vt:lpstr>
      <vt:lpstr>Zapf Dingbats</vt:lpstr>
      <vt:lpstr>DellEMC_external_template</vt:lpstr>
      <vt:lpstr>Worksheet</vt:lpstr>
      <vt:lpstr>PowerWalk (“pwalk”) A High-Speed, Portable, Multi-Threaded Tree-Walk Utility *** Limited Distribution ***</vt:lpstr>
      <vt:lpstr>Disclaimers</vt:lpstr>
      <vt:lpstr>Outline</vt:lpstr>
      <vt:lpstr>General Discussion &amp; Usage</vt:lpstr>
      <vt:lpstr>Motivations</vt:lpstr>
      <vt:lpstr>Git it here …</vt:lpstr>
      <vt:lpstr>Compile and Build</vt:lpstr>
      <vt:lpstr>pwalk Design</vt:lpstr>
      <vt:lpstr>pwalk Usage - Intro</vt:lpstr>
      <vt:lpstr>pwalk Usage (1/3 - modes)</vt:lpstr>
      <vt:lpstr>pwalk Usage (2/3 – assorted options)</vt:lpstr>
      <vt:lpstr>pwalk Usage (3/3 – file selection options)</vt:lpstr>
      <vt:lpstr>pwalk Output Directory</vt:lpstr>
      <vt:lpstr>Path Arguments</vt:lpstr>
      <vt:lpstr>&lt;directory&gt; Arguments</vt:lpstr>
      <vt:lpstr>-pfile=&lt;file&gt; Syntax</vt:lpstr>
      <vt:lpstr>Multipathing with Multiple Equivalent Paths</vt:lpstr>
      <vt:lpstr>Multipathing – Source Example</vt:lpstr>
      <vt:lpstr>Multipathing – Source &amp; Target Example</vt:lpstr>
      <vt:lpstr>pwalk Generic Modes</vt:lpstr>
      <vt:lpstr>-ls, -lsc, -lsc, &amp; -lsf primary modes</vt:lpstr>
      <vt:lpstr>-xml primary mode</vt:lpstr>
      <vt:lpstr>-rm primary mode – data destructive!</vt:lpstr>
      <vt:lpstr>-cmp[=&lt;options&gt;] primary mode      (1/3)</vt:lpstr>
      <vt:lpstr>-cmp[=&lt;options&gt;] primary mode      (2/3)</vt:lpstr>
      <vt:lpstr>-cmp[=&lt;options&gt;] primary mode      (3/3)</vt:lpstr>
      <vt:lpstr>+tally secondary mode</vt:lpstr>
      <vt:lpstr>+denist secondary mode</vt:lpstr>
      <vt:lpstr>pwalk Platform-specific Modes</vt:lpstr>
      <vt:lpstr>OneFS-native pwalk Caveats!</vt:lpstr>
      <vt:lpstr>OneFS-only: –audit primary mode</vt:lpstr>
      <vt:lpstr>OneFS-only: –audit primary mode</vt:lpstr>
      <vt:lpstr>OneFS-only: -fix_times primary mode</vt:lpstr>
      <vt:lpstr>OneFS-only: POSIX ACL Migration from Linux</vt:lpstr>
      <vt:lpstr>Linux-only: POSIX ACL Migration to OneFS </vt:lpstr>
      <vt:lpstr>pwalk Option Footnotes</vt:lpstr>
      <vt:lpstr>-dop=&lt;N&gt;</vt:lpstr>
      <vt:lpstr>-gz</vt:lpstr>
      <vt:lpstr>Operational Notes</vt:lpstr>
      <vt:lpstr>pwalk Usage Notes</vt:lpstr>
      <vt:lpstr>About NFS READDIRPLUS</vt:lpstr>
      <vt:lpstr>Size matters!  Budget output space!</vt:lpstr>
      <vt:lpstr>Performance: YMMV</vt:lpstr>
      <vt:lpstr>Performance Factors</vt:lpstr>
      <vt:lpstr>Open Files Limit</vt:lpstr>
      <vt:lpstr>Platform-specific Limitations</vt:lpstr>
      <vt:lpstr>Footnotes</vt:lpstr>
      <vt:lpstr>PowerPoint Presentation</vt:lpstr>
      <vt:lpstr>Extensions and Refinements</vt:lpstr>
      <vt:lpstr>pwalk via PAPI (FUTURE)</vt:lpstr>
      <vt:lpstr>pwalk –find mode (FUTURE)</vt:lpstr>
      <vt:lpstr>pwalk +verify Mode (FUTURE)</vt:lpstr>
      <vt:lpstr>pwalk.c - Version 1.x</vt:lpstr>
      <vt:lpstr>Change the FIFO to a Heap?</vt:lpstr>
      <vt:lpstr>Keep Track of Hard-Linked Files?</vt:lpstr>
      <vt:lpstr>Optionally, Pre-Warm OneFS L2</vt:lpstr>
      <vt:lpstr>Have Workers Do More Work</vt:lpstr>
      <vt:lpstr>Use Per-Worker Slave Processes</vt:lpstr>
      <vt:lpstr>Implementation Notes</vt:lpstr>
      <vt:lpstr>Tools Matrix</vt:lpstr>
      <vt:lpstr>stat(2) – syscall - per-file metadata</vt:lpstr>
      <vt:lpstr>directory_scan() Pseudo-code</vt:lpstr>
      <vt:lpstr>Threads vs. Processes</vt:lpstr>
      <vt:lpstr>Per-Worker Memory Usage</vt:lpstr>
    </vt:vector>
  </TitlesOfParts>
  <Manager/>
  <Company>Dell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Corporate Brand Team</dc:creator>
  <cp:keywords>Internal Use</cp:keywords>
  <dc:description/>
  <cp:lastModifiedBy>Robert Sneed</cp:lastModifiedBy>
  <cp:revision>320</cp:revision>
  <cp:lastPrinted>2014-02-14T16:26:12Z</cp:lastPrinted>
  <dcterms:created xsi:type="dcterms:W3CDTF">2016-06-03T20:29:09Z</dcterms:created>
  <dcterms:modified xsi:type="dcterms:W3CDTF">2020-07-24T15:49:28Z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0x010100EAEEBEE83C66E54EA9BED83B0A9A60DB</vt:lpwstr>
  </property>
  <property fmtid="{D5CDD505-2E9C-101B-9397-08002B2CF9AE}" pid="3" name="TitusGUID">
    <vt:lpwstr>6b83fb70-f992-42a3-bd65-798715d6638b</vt:lpwstr>
  </property>
  <property fmtid="{D5CDD505-2E9C-101B-9397-08002B2CF9AE}" pid="4" name="DellClassification">
    <vt:lpwstr>Internal Use</vt:lpwstr>
  </property>
  <property fmtid="{D5CDD505-2E9C-101B-9397-08002B2CF9AE}" pid="5" name="DellSubLabels">
    <vt:lpwstr/>
  </property>
  <property fmtid="{D5CDD505-2E9C-101B-9397-08002B2CF9AE}" pid="6" name="DellVisual Markings (PPT)">
    <vt:lpwstr>Classification Footer</vt:lpwstr>
  </property>
  <property fmtid="{D5CDD505-2E9C-101B-9397-08002B2CF9AE}" pid="7" name="titusconfig">
    <vt:lpwstr>1.3BrandsTest</vt:lpwstr>
  </property>
</Properties>
</file>