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70"/>
  </p:notesMasterIdLst>
  <p:handoutMasterIdLst>
    <p:handoutMasterId r:id="rId71"/>
  </p:handoutMasterIdLst>
  <p:sldIdLst>
    <p:sldId id="306" r:id="rId5"/>
    <p:sldId id="307" r:id="rId6"/>
    <p:sldId id="308" r:id="rId7"/>
    <p:sldId id="309" r:id="rId8"/>
    <p:sldId id="310" r:id="rId9"/>
    <p:sldId id="364" r:id="rId10"/>
    <p:sldId id="341" r:id="rId11"/>
    <p:sldId id="311" r:id="rId12"/>
    <p:sldId id="382" r:id="rId13"/>
    <p:sldId id="313" r:id="rId14"/>
    <p:sldId id="312" r:id="rId15"/>
    <p:sldId id="379" r:id="rId16"/>
    <p:sldId id="380" r:id="rId17"/>
    <p:sldId id="315" r:id="rId18"/>
    <p:sldId id="367" r:id="rId19"/>
    <p:sldId id="362" r:id="rId20"/>
    <p:sldId id="381" r:id="rId21"/>
    <p:sldId id="322" r:id="rId22"/>
    <p:sldId id="370" r:id="rId23"/>
    <p:sldId id="369" r:id="rId24"/>
    <p:sldId id="354" r:id="rId25"/>
    <p:sldId id="356" r:id="rId26"/>
    <p:sldId id="373" r:id="rId27"/>
    <p:sldId id="324" r:id="rId28"/>
    <p:sldId id="368" r:id="rId29"/>
    <p:sldId id="359" r:id="rId30"/>
    <p:sldId id="360" r:id="rId31"/>
    <p:sldId id="366" r:id="rId32"/>
    <p:sldId id="378" r:id="rId33"/>
    <p:sldId id="349" r:id="rId34"/>
    <p:sldId id="375" r:id="rId35"/>
    <p:sldId id="372" r:id="rId36"/>
    <p:sldId id="318" r:id="rId37"/>
    <p:sldId id="317" r:id="rId38"/>
    <p:sldId id="355" r:id="rId39"/>
    <p:sldId id="319" r:id="rId40"/>
    <p:sldId id="374" r:id="rId41"/>
    <p:sldId id="365" r:id="rId42"/>
    <p:sldId id="376" r:id="rId43"/>
    <p:sldId id="347" r:id="rId44"/>
    <p:sldId id="327" r:id="rId45"/>
    <p:sldId id="328" r:id="rId46"/>
    <p:sldId id="329" r:id="rId47"/>
    <p:sldId id="330" r:id="rId48"/>
    <p:sldId id="331" r:id="rId49"/>
    <p:sldId id="363" r:id="rId50"/>
    <p:sldId id="371" r:id="rId51"/>
    <p:sldId id="332" r:id="rId52"/>
    <p:sldId id="346" r:id="rId53"/>
    <p:sldId id="333" r:id="rId54"/>
    <p:sldId id="321" r:id="rId55"/>
    <p:sldId id="377" r:id="rId56"/>
    <p:sldId id="323" r:id="rId57"/>
    <p:sldId id="334" r:id="rId58"/>
    <p:sldId id="335" r:id="rId59"/>
    <p:sldId id="336" r:id="rId60"/>
    <p:sldId id="337" r:id="rId61"/>
    <p:sldId id="338" r:id="rId62"/>
    <p:sldId id="339" r:id="rId63"/>
    <p:sldId id="340" r:id="rId64"/>
    <p:sldId id="353" r:id="rId65"/>
    <p:sldId id="352" r:id="rId66"/>
    <p:sldId id="342" r:id="rId67"/>
    <p:sldId id="344" r:id="rId68"/>
    <p:sldId id="345" r:id="rId69"/>
  </p:sldIdLst>
  <p:sldSz cx="9144000" cy="5143500" type="screen16x9"/>
  <p:notesSz cx="7010400" cy="9296400"/>
  <p:custDataLst>
    <p:tags r:id="rId72"/>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82"/>
            <p14:sldId id="313"/>
            <p14:sldId id="312"/>
            <p14:sldId id="379"/>
            <p14:sldId id="380"/>
            <p14:sldId id="315"/>
            <p14:sldId id="367"/>
            <p14:sldId id="362"/>
            <p14:sldId id="381"/>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Q&amp;A" id="{EB9D5D32-6024-A543-986F-9288EA10FF48}">
          <p14:sldIdLst>
            <p14:sldId id="346"/>
          </p14:sldIdLst>
        </p14:section>
        <p14:section name="Extensions and Refinements" id="{9AFCFFE0-830E-904D-ADCF-BA6FE9F07109}">
          <p14:sldIdLst>
            <p14:sldId id="333"/>
            <p14:sldId id="321"/>
            <p14:sldId id="377"/>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9" autoAdjust="0"/>
    <p:restoredTop sz="61166" autoAdjust="0"/>
  </p:normalViewPr>
  <p:slideViewPr>
    <p:cSldViewPr snapToGrid="0">
      <p:cViewPr varScale="1">
        <p:scale>
          <a:sx n="97" d="100"/>
          <a:sy n="97" d="100"/>
        </p:scale>
        <p:origin x="1872" y="184"/>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840"/>
    </p:cViewPr>
  </p:notesTextViewPr>
  <p:sorterViewPr>
    <p:cViewPr varScale="1">
      <p:scale>
        <a:sx n="100" d="100"/>
        <a:sy n="10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320566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[1] As of </a:t>
            </a:r>
            <a:r>
              <a:rPr lang="en-US" dirty="0" err="1"/>
              <a:t>OneFS</a:t>
            </a:r>
            <a:r>
              <a:rPr lang="en-US" dirty="0"/>
              <a:t> 9.0, /ifs/.</a:t>
            </a:r>
            <a:r>
              <a:rPr lang="en-US" dirty="0" err="1"/>
              <a:t>ifsvar</a:t>
            </a:r>
            <a:r>
              <a:rPr lang="en-US" dirty="0"/>
              <a:t> </a:t>
            </a:r>
            <a:r>
              <a:rPr lang="en-US" i="1" u="sng" dirty="0"/>
              <a:t>is not shown</a:t>
            </a:r>
            <a:r>
              <a:rPr lang="en-US" dirty="0"/>
              <a:t> when the /ifs directory is traversed!</a:t>
            </a:r>
          </a:p>
          <a:p>
            <a:r>
              <a:rPr lang="en-US" dirty="0"/>
              <a:t>	- Therefore, if /ifs/.</a:t>
            </a:r>
            <a:r>
              <a:rPr lang="en-US" dirty="0" err="1"/>
              <a:t>ifsvar</a:t>
            </a:r>
            <a:r>
              <a:rPr lang="en-US" dirty="0"/>
              <a:t> is to be included in a </a:t>
            </a:r>
            <a:r>
              <a:rPr lang="en-US" dirty="0" err="1"/>
              <a:t>pwalk</a:t>
            </a:r>
            <a:r>
              <a:rPr lang="en-US" dirty="0"/>
              <a:t> </a:t>
            </a:r>
            <a:r>
              <a:rPr lang="en-US" dirty="0" err="1"/>
              <a:t>treewalk</a:t>
            </a:r>
            <a:r>
              <a:rPr lang="en-US" dirty="0"/>
              <a:t>, it must be specified explicitly </a:t>
            </a:r>
            <a:r>
              <a:rPr lang="en-US" u="sng" dirty="0"/>
              <a:t>and</a:t>
            </a:r>
            <a:r>
              <a:rPr lang="en-US" dirty="0"/>
              <a:t> have this option specified!</a:t>
            </a:r>
          </a:p>
          <a:p>
            <a:r>
              <a:rPr lang="en-US" dirty="0"/>
              <a:t>[2] This is only for special cases where the </a:t>
            </a:r>
            <a:r>
              <a:rPr lang="en-US" dirty="0" err="1"/>
              <a:t>pwalk</a:t>
            </a:r>
            <a:r>
              <a:rPr lang="en-US" dirty="0"/>
              <a:t> code has been custom-modified for some specific tactical purpose</a:t>
            </a:r>
          </a:p>
          <a:p>
            <a:r>
              <a:rPr lang="en-US" dirty="0"/>
              <a:t>[3] </a:t>
            </a:r>
            <a:r>
              <a:rPr lang="en-US" dirty="0" err="1"/>
              <a:t>pwalk’s</a:t>
            </a:r>
            <a:r>
              <a:rPr lang="en-US" dirty="0"/>
              <a:t> ‘usage’ output will show the platform-dependent platform-dependent MAXFILE value, which is usually 1024</a:t>
            </a:r>
          </a:p>
          <a:p>
            <a:r>
              <a:rPr lang="en-US" baseline="0" dirty="0"/>
              <a:t>[4] For timestamp-related selection options using a &lt;</a:t>
            </a:r>
            <a:r>
              <a:rPr lang="en-US" baseline="0" dirty="0" err="1"/>
              <a:t>ref_time</a:t>
            </a:r>
            <a:r>
              <a:rPr lang="en-US" baseline="0" dirty="0"/>
              <a:t>&gt; ...</a:t>
            </a:r>
          </a:p>
          <a:p>
            <a:r>
              <a:rPr lang="en-US" baseline="0" dirty="0"/>
              <a:t>	- integer values will be assumed to be Unix epoch-valued times, and non-integer values will be interpreted as an existing filename from which the pertinent timestamp is to be taken.</a:t>
            </a:r>
          </a:p>
          <a:p>
            <a:r>
              <a:rPr lang="en-US" dirty="0"/>
              <a:t>	- &lt;</a:t>
            </a:r>
            <a:r>
              <a:rPr lang="en-US" dirty="0" err="1"/>
              <a:t>ref_time</a:t>
            </a:r>
            <a:r>
              <a:rPr lang="en-US" dirty="0"/>
              <a:t>&gt; values are only evaluated to the second; microsecond and nanosecond values are not currently considered</a:t>
            </a:r>
          </a:p>
          <a:p>
            <a:r>
              <a:rPr lang="en-US" baseline="0" dirty="0"/>
              <a:t>	- when the ‘’not” prefix is added, the selection uses less-than-or-equal logic complementary to the expressions shown above</a:t>
            </a:r>
          </a:p>
          <a:p>
            <a:r>
              <a:rPr lang="en-US" baseline="0" dirty="0"/>
              <a:t>	- use ‘date –r’ and other date(1) options to convert to and from Unix epoch times.  Google(Unix epoch time converter) for online time converters.</a:t>
            </a:r>
          </a:p>
          <a:p>
            <a:r>
              <a:rPr lang="en-US" baseline="0" dirty="0"/>
              <a:t>	- NOTE: </a:t>
            </a:r>
            <a:r>
              <a:rPr lang="en-US" baseline="0" dirty="0" err="1"/>
              <a:t>pwalk</a:t>
            </a:r>
            <a:r>
              <a:rPr lang="en-US" baseline="0" dirty="0"/>
              <a:t> adjunct utility program ‘</a:t>
            </a:r>
            <a:r>
              <a:rPr lang="en-US" baseline="0" dirty="0" err="1"/>
              <a:t>mytimes</a:t>
            </a:r>
            <a:r>
              <a:rPr lang="en-US" baseline="0" dirty="0"/>
              <a:t>’ shows all file timestamps and flags in full detail</a:t>
            </a:r>
          </a:p>
          <a:p>
            <a:r>
              <a:rPr lang="en-US" baseline="0" dirty="0"/>
              <a:t> </a:t>
            </a:r>
            <a:r>
              <a:rPr lang="en-US" dirty="0"/>
              <a:t>[5] birthtime is not available on all platforms, and may only be a copy of </a:t>
            </a:r>
            <a:r>
              <a:rPr lang="en-US" dirty="0" err="1"/>
              <a:t>ctime</a:t>
            </a:r>
            <a:r>
              <a:rPr lang="en-US" dirty="0"/>
              <a:t> in cases such as with the Linux NFS client – so BEWARE</a:t>
            </a:r>
          </a:p>
          <a:p>
            <a:r>
              <a:rPr lang="en-US" dirty="0"/>
              <a:t> [6] Extended regular expressions are supported ...</a:t>
            </a:r>
          </a:p>
          <a:p>
            <a:r>
              <a:rPr lang="en-US" dirty="0"/>
              <a:t>	- beware that since ‘.’ means ‘any character’ and ‘\’ is the shell quote character, “\\.” must be used  to match it</a:t>
            </a:r>
          </a:p>
          <a:p>
            <a:r>
              <a:rPr lang="en-US" dirty="0"/>
              <a:t>	- beware that since ‘$’ is used by shell programs to reference shell variable, you may need to quote it “\$”</a:t>
            </a:r>
          </a:p>
          <a:p>
            <a:r>
              <a:rPr lang="en-US" dirty="0"/>
              <a:t>	- regex evaluations are always case-insensitive</a:t>
            </a:r>
          </a:p>
          <a:p>
            <a:r>
              <a:rPr lang="en-US" dirty="0"/>
              <a:t>	- EXAMPLE: -</a:t>
            </a:r>
            <a:r>
              <a:rPr lang="en-US" dirty="0" err="1"/>
              <a:t>select_regex</a:t>
            </a:r>
            <a:r>
              <a:rPr lang="en-US" dirty="0"/>
              <a:t>=“\\.(</a:t>
            </a:r>
            <a:r>
              <a:rPr lang="en-US" dirty="0" err="1"/>
              <a:t>pptx|docx|dat</a:t>
            </a:r>
            <a:r>
              <a:rPr lang="en-US" dirty="0"/>
              <a:t>)\$” ... selects only files of the designated file types</a:t>
            </a:r>
          </a:p>
          <a:p>
            <a:r>
              <a:rPr lang="en-US" dirty="0"/>
              <a:t>	- SUGGESTION: use e.g. ‘echo -</a:t>
            </a:r>
            <a:r>
              <a:rPr lang="en-US" dirty="0" err="1"/>
              <a:t>select_regex</a:t>
            </a:r>
            <a:r>
              <a:rPr lang="en-US" dirty="0"/>
              <a:t>=“\\.(</a:t>
            </a:r>
            <a:r>
              <a:rPr lang="en-US" dirty="0" err="1"/>
              <a:t>pptx|docx|dat</a:t>
            </a:r>
            <a:r>
              <a:rPr lang="en-US" dirty="0"/>
              <a:t>)\$’  to check argument syntax creates correct results</a:t>
            </a:r>
          </a:p>
          <a:p>
            <a:r>
              <a:rPr lang="en-US" dirty="0"/>
              <a:t>[7] Detecting sparse files is not a straightforward or platform-independent task ...</a:t>
            </a:r>
          </a:p>
          <a:p>
            <a:r>
              <a:rPr lang="en-US" dirty="0"/>
              <a:t>	- files may appear to be sparse (containing ‘holes’ and using far less space than their logical size would suggest) for many reasons</a:t>
            </a:r>
          </a:p>
          <a:p>
            <a:r>
              <a:rPr lang="en-US" dirty="0"/>
              <a:t>		- macOS SSD with APFS appears to implicitly dedupe all-zero blocks and not include </a:t>
            </a:r>
            <a:r>
              <a:rPr lang="en-US" dirty="0" err="1"/>
              <a:t>inode</a:t>
            </a:r>
            <a:r>
              <a:rPr lang="en-US" dirty="0"/>
              <a:t> overhead in stat(2) results</a:t>
            </a:r>
          </a:p>
          <a:p>
            <a:r>
              <a:rPr lang="en-US" dirty="0"/>
              <a:t>		- files may be deduped, compressed, or stubbed to a cloud provider</a:t>
            </a:r>
          </a:p>
          <a:p>
            <a:r>
              <a:rPr lang="en-US" dirty="0"/>
              <a:t>	- </a:t>
            </a:r>
            <a:r>
              <a:rPr lang="en-US" dirty="0" err="1"/>
              <a:t>pwalk’s</a:t>
            </a:r>
            <a:r>
              <a:rPr lang="en-US" dirty="0"/>
              <a:t> logic for deciding that a file is ‘sparse’ is evolving, so one must read the C code to determine where it stands</a:t>
            </a:r>
          </a:p>
          <a:p>
            <a:endParaRPr lang="en-US" dirty="0"/>
          </a:p>
          <a:p>
            <a:endParaRPr lang="en-US" baseline="0" dirty="0"/>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426092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Multipathing </a:t>
            </a:r>
            <a:r>
              <a:rPr lang="en-US" baseline="0" dirty="0"/>
              <a:t>logic was rewritten in </a:t>
            </a:r>
            <a:r>
              <a:rPr lang="en-US" baseline="0" dirty="0" err="1"/>
              <a:t>pwalk</a:t>
            </a:r>
            <a:r>
              <a:rPr lang="en-US" baseline="0" dirty="0"/>
              <a:t> 2.04 to allow both source and target multi-pathing.  (See next slide.)</a:t>
            </a:r>
          </a:p>
          <a:p>
            <a:endParaRPr lang="en-US" baseline="0" dirty="0"/>
          </a:p>
          <a:p>
            <a:r>
              <a:rPr lang="en-US" baseline="0" dirty="0"/>
              <a:t>Equivalent source paths are best thought of as ‘equivalent relative root paths’, which is the point relative to which </a:t>
            </a:r>
            <a:r>
              <a:rPr lang="en-US" baseline="0" dirty="0" err="1"/>
              <a:t>pwalk</a:t>
            </a:r>
            <a:r>
              <a:rPr lang="en-US" baseline="0" dirty="0"/>
              <a:t> directory arguments are evaluated.</a:t>
            </a:r>
          </a:p>
          <a:p>
            <a:r>
              <a:rPr lang="en-US" baseline="0" dirty="0"/>
              <a:t>Expanding on that, keep these three perspectives in mind;</a:t>
            </a:r>
          </a:p>
          <a:p>
            <a:pPr marL="628650" lvl="1" indent="-171450">
              <a:buFont typeface="Arial" panose="020B0604020202020204" pitchFamily="34" charset="0"/>
              <a:buChar char="•"/>
            </a:pPr>
            <a:r>
              <a:rPr lang="en-US" baseline="0" dirty="0"/>
              <a:t>With multipathing, </a:t>
            </a:r>
            <a:r>
              <a:rPr lang="en-US" baseline="0" dirty="0" err="1"/>
              <a:t>pwalk</a:t>
            </a:r>
            <a:r>
              <a:rPr lang="en-US" baseline="0" dirty="0"/>
              <a:t> &lt;directory&gt; arguments must be </a:t>
            </a:r>
            <a:r>
              <a:rPr lang="en-US" u="sng" baseline="0" dirty="0"/>
              <a:t>relative</a:t>
            </a:r>
            <a:r>
              <a:rPr lang="en-US" baseline="0" dirty="0"/>
              <a:t>, as represented here by &lt;</a:t>
            </a:r>
            <a:r>
              <a:rPr lang="en-US" baseline="0" dirty="0" err="1"/>
              <a:t>relative_directory_path</a:t>
            </a:r>
            <a:r>
              <a:rPr lang="en-US" baseline="0" dirty="0"/>
              <a:t>&gt;.</a:t>
            </a:r>
          </a:p>
          <a:p>
            <a:pPr marL="628650" lvl="1" indent="-171450">
              <a:buFont typeface="Arial" panose="020B0604020202020204" pitchFamily="34" charset="0"/>
              <a:buChar char="•"/>
            </a:pPr>
            <a:r>
              <a:rPr lang="en-US" baseline="0" dirty="0"/>
              <a:t>With multipathing, these equivalent ’relative root source paths’ are where ‘.’ is considered to be.</a:t>
            </a:r>
          </a:p>
          <a:p>
            <a:pPr marL="628650" lvl="1" indent="-171450">
              <a:buFont typeface="Arial" panose="020B0604020202020204" pitchFamily="34" charset="0"/>
              <a:buChar char="•"/>
            </a:pPr>
            <a:r>
              <a:rPr lang="en-US" baseline="0" dirty="0"/>
              <a:t>With multipathing, &lt;directory&gt; command-line arguments cannot be </a:t>
            </a:r>
            <a:r>
              <a:rPr lang="en-US" u="sng" baseline="0" dirty="0"/>
              <a:t>absolute</a:t>
            </a:r>
            <a:r>
              <a:rPr lang="en-US" baseline="0" dirty="0"/>
              <a:t> – i.e. cannot begin with a ‘/’.</a:t>
            </a:r>
          </a:p>
          <a:p>
            <a:pPr marL="628650" lvl="1" indent="-171450">
              <a:buFont typeface="Arial" panose="020B0604020202020204" pitchFamily="34" charset="0"/>
              <a:buChar char="•"/>
            </a:pPr>
            <a:r>
              <a:rPr lang="en-US" baseline="0" dirty="0"/>
              <a:t>With multipathing, -source= cannot be used because it would be contradictory.</a:t>
            </a:r>
          </a:p>
          <a:p>
            <a:endParaRPr lang="en-US" dirty="0"/>
          </a:p>
          <a:p>
            <a:r>
              <a:rPr lang="en-US" dirty="0"/>
              <a:t>Step-by-step, using this feature looks something like;</a:t>
            </a:r>
          </a:p>
          <a:p>
            <a:pPr marL="628650" lvl="1" indent="-171450">
              <a:buFont typeface="Arial" panose="020B0604020202020204" pitchFamily="34" charset="0"/>
              <a:buChar char="•"/>
            </a:pPr>
            <a:r>
              <a:rPr lang="en-US" dirty="0"/>
              <a:t>Create the /</a:t>
            </a:r>
            <a:r>
              <a:rPr lang="en-US" dirty="0" err="1"/>
              <a:t>mnt</a:t>
            </a:r>
            <a:r>
              <a:rPr lang="en-US" dirty="0"/>
              <a:t>/[123...] directories local to the </a:t>
            </a:r>
            <a:r>
              <a:rPr lang="en-US" dirty="0" err="1"/>
              <a:t>pwalk</a:t>
            </a:r>
            <a:r>
              <a:rPr lang="en-US" dirty="0"/>
              <a:t> client</a:t>
            </a:r>
          </a:p>
          <a:p>
            <a:pPr marL="628650" lvl="1" indent="-171450">
              <a:buFont typeface="Arial" panose="020B0604020202020204" pitchFamily="34" charset="0"/>
              <a:buChar char="•"/>
            </a:pPr>
            <a:r>
              <a:rPr lang="en-US" dirty="0"/>
              <a:t>Mount the same export/share to each of /</a:t>
            </a:r>
            <a:r>
              <a:rPr lang="en-US" dirty="0" err="1"/>
              <a:t>mnt</a:t>
            </a:r>
            <a:r>
              <a:rPr lang="en-US" dirty="0"/>
              <a:t>/[123...] – manually managing the IPs from which the export/share is accessed.</a:t>
            </a:r>
          </a:p>
          <a:p>
            <a:pPr marL="1085850" lvl="2" indent="-171450">
              <a:buFont typeface="Arial" panose="020B0604020202020204" pitchFamily="34" charset="0"/>
              <a:buChar char="•"/>
            </a:pPr>
            <a:r>
              <a:rPr lang="en-US" dirty="0"/>
              <a:t>One will </a:t>
            </a:r>
            <a:r>
              <a:rPr lang="en-US" u="sng" dirty="0"/>
              <a:t>usually</a:t>
            </a:r>
            <a:r>
              <a:rPr lang="en-US" dirty="0"/>
              <a:t> wish to make the </a:t>
            </a:r>
            <a:r>
              <a:rPr lang="en-US" dirty="0" err="1"/>
              <a:t>pwalk</a:t>
            </a:r>
            <a:r>
              <a:rPr lang="en-US" dirty="0"/>
              <a:t> client a root client of the source directory hierarchy!</a:t>
            </a:r>
          </a:p>
          <a:p>
            <a:pPr marL="1085850" lvl="2" indent="-171450">
              <a:buFont typeface="Arial" panose="020B0604020202020204" pitchFamily="34" charset="0"/>
              <a:buChar char="•"/>
            </a:pPr>
            <a:r>
              <a:rPr lang="en-US" dirty="0"/>
              <a:t>One might usually prefer to make these mounts READONLY (-o </a:t>
            </a:r>
            <a:r>
              <a:rPr lang="en-US" dirty="0" err="1"/>
              <a:t>ro</a:t>
            </a:r>
            <a:r>
              <a:rPr lang="en-US" dirty="0"/>
              <a:t>).</a:t>
            </a:r>
          </a:p>
          <a:p>
            <a:pPr marL="1085850" lvl="2" indent="-171450">
              <a:buFont typeface="Arial" panose="020B0604020202020204" pitchFamily="34" charset="0"/>
              <a:buChar char="•"/>
            </a:pPr>
            <a:r>
              <a:rPr lang="en-US" dirty="0"/>
              <a:t>CAVEAT USER!  Placing an excessive load on a production node in a cluster can be a Bad Thing. Be careful!</a:t>
            </a:r>
          </a:p>
          <a:p>
            <a:pPr marL="628650" lvl="1" indent="-171450">
              <a:buFont typeface="Arial" panose="020B0604020202020204" pitchFamily="34" charset="0"/>
              <a:buChar char="•"/>
            </a:pPr>
            <a:r>
              <a:rPr lang="en-US" dirty="0" err="1"/>
              <a:t>pwalk</a:t>
            </a:r>
            <a:r>
              <a:rPr lang="en-US" dirty="0"/>
              <a:t> ... –</a:t>
            </a:r>
            <a:r>
              <a:rPr lang="en-US" dirty="0" err="1"/>
              <a:t>pfile</a:t>
            </a:r>
            <a:r>
              <a:rPr lang="en-US" dirty="0"/>
              <a:t>=&lt;</a:t>
            </a:r>
            <a:r>
              <a:rPr lang="en-US" dirty="0" err="1"/>
              <a:t>pfile</a:t>
            </a:r>
            <a:r>
              <a:rPr lang="en-US" dirty="0"/>
              <a:t>&gt; - where the ‘equivalent (relative root) paths’ are </a:t>
            </a:r>
            <a:r>
              <a:rPr lang="en-US" dirty="0" err="1"/>
              <a:t>specifed</a:t>
            </a:r>
            <a:r>
              <a:rPr lang="en-US" dirty="0"/>
              <a:t> in the [source] part of the &lt;</a:t>
            </a:r>
            <a:r>
              <a:rPr lang="en-US" dirty="0" err="1"/>
              <a:t>pfile</a:t>
            </a:r>
            <a:r>
              <a:rPr lang="en-US" dirty="0"/>
              <a:t>&gt;.</a:t>
            </a:r>
          </a:p>
          <a:p>
            <a:pPr marL="628650" lvl="1" indent="-171450">
              <a:buFont typeface="Arial" panose="020B0604020202020204" pitchFamily="34" charset="0"/>
              <a:buChar char="•"/>
            </a:pPr>
            <a:r>
              <a:rPr lang="en-US" dirty="0" err="1"/>
              <a:t>pwalk</a:t>
            </a:r>
            <a:r>
              <a:rPr lang="en-US" dirty="0"/>
              <a:t> ... –</a:t>
            </a:r>
            <a:r>
              <a:rPr lang="en-US" dirty="0" err="1"/>
              <a:t>dop</a:t>
            </a:r>
            <a:r>
              <a:rPr lang="en-US" dirty="0"/>
              <a:t>=&lt;N&gt; - distributes multiple workers across the ‘equivalent (relative root) paths’.</a:t>
            </a:r>
          </a:p>
          <a:p>
            <a:pPr marL="1085850" lvl="2" indent="-171450">
              <a:buFont typeface="Arial" panose="020B0604020202020204" pitchFamily="34" charset="0"/>
              <a:buChar char="•"/>
            </a:pPr>
            <a:r>
              <a:rPr lang="en-US" dirty="0"/>
              <a:t> &lt;N&gt; will typically be chosen to be a multiple of the number of ‘equivalent source root paths.</a:t>
            </a:r>
          </a:p>
          <a:p>
            <a:pPr marL="1085850" lvl="2" indent="-171450">
              <a:buFont typeface="Arial" panose="020B0604020202020204" pitchFamily="34" charset="0"/>
              <a:buChar char="•"/>
            </a:pPr>
            <a:r>
              <a:rPr lang="en-US" baseline="0" dirty="0"/>
              <a:t>Each worker’s outputs will reflect the actual mount </a:t>
            </a:r>
            <a:r>
              <a:rPr lang="en-US" baseline="0"/>
              <a:t>path it used.</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p>
          <a:p>
            <a:endParaRPr lang="en-US" baseline="0" dirty="0"/>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With +</a:t>
            </a:r>
            <a:r>
              <a:rPr lang="en-US" baseline="0" dirty="0" err="1"/>
              <a:t>acls</a:t>
            </a:r>
            <a:r>
              <a:rPr lang="en-US" baseline="0" dirty="0"/>
              <a:t>, ls will show a ‘+’ where an actual ACL is present (platform-dependent), but this usually costs an additional per-file system call,</a:t>
            </a:r>
          </a:p>
          <a:p>
            <a:r>
              <a:rPr lang="en-US" baseline="0" dirty="0"/>
              <a:t>	and in the case of NFS, an additional per-file RPC – which is very runtime expensive!</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lsc</a:t>
            </a:r>
            <a:r>
              <a:rPr lang="en-US" baseline="0" dirty="0">
                <a:solidFill>
                  <a:srgbClr val="FF0000"/>
                </a:solidFill>
              </a:rPr>
              <a:t> </a:t>
            </a:r>
            <a:r>
              <a:rPr lang="en-US" baseline="0" dirty="0"/>
              <a:t>output into a stream of fully-qualified pathnames.</a:t>
            </a:r>
          </a:p>
          <a:p>
            <a:r>
              <a:rPr lang="en-US" baseline="0" dirty="0"/>
              <a:t>The first character of each output line is well-defined as follows for post-processing outputs, </a:t>
            </a:r>
            <a:r>
              <a:rPr lang="en-US" baseline="0" dirty="0" err="1"/>
              <a:t>e,g</a:t>
            </a:r>
            <a:r>
              <a:rPr lang="en-US" baseline="0" dirty="0"/>
              <a:t>, using grep(1);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	@	– directory pathname containing files (emitted for all –ls variants)</a:t>
            </a:r>
          </a:p>
          <a:p>
            <a:r>
              <a:rPr lang="en-US" baseline="0" dirty="0"/>
              <a:t>	-	– ordinary file</a:t>
            </a:r>
          </a:p>
          <a:p>
            <a:r>
              <a:rPr lang="en-US" baseline="0" dirty="0"/>
              <a:t>	d	– directory</a:t>
            </a:r>
          </a:p>
          <a:p>
            <a:r>
              <a:rPr lang="en-US" baseline="0" dirty="0"/>
              <a:t>	l	– </a:t>
            </a:r>
            <a:r>
              <a:rPr lang="en-US" baseline="0" dirty="0" err="1"/>
              <a:t>symlink</a:t>
            </a:r>
            <a:endParaRPr lang="en-US" baseline="0" dirty="0"/>
          </a:p>
          <a:p>
            <a:r>
              <a:rPr lang="en-US" baseline="0" dirty="0"/>
              <a:t>	p	– pipe</a:t>
            </a:r>
          </a:p>
          <a:p>
            <a:r>
              <a:rPr lang="en-US" baseline="0" dirty="0"/>
              <a:t>	c	– character special</a:t>
            </a:r>
          </a:p>
          <a:p>
            <a:r>
              <a:rPr lang="en-US" baseline="0" dirty="0"/>
              <a:t>	b	– block special</a:t>
            </a:r>
          </a:p>
          <a:p>
            <a:r>
              <a:rPr lang="en-US" baseline="0" dirty="0"/>
              <a:t>	S	- directory subtotals (emitted for all –ls variants)</a:t>
            </a:r>
          </a:p>
          <a:p>
            <a:r>
              <a:rPr lang="en-US" baseline="0" dirty="0"/>
              <a:t>	... f= 	#files in this directory (excluding directories, </a:t>
            </a:r>
            <a:r>
              <a:rPr lang="en-US" baseline="0" dirty="0" err="1"/>
              <a:t>symlinks</a:t>
            </a:r>
            <a:r>
              <a:rPr lang="en-US" baseline="0" dirty="0"/>
              <a:t>, others)</a:t>
            </a:r>
          </a:p>
          <a:p>
            <a:r>
              <a:rPr lang="en-US" baseline="0" dirty="0"/>
              <a:t>	... d=	#directories within this directory</a:t>
            </a:r>
          </a:p>
          <a:p>
            <a:r>
              <a:rPr lang="en-US" baseline="0" dirty="0"/>
              <a:t>	... s=	#</a:t>
            </a:r>
            <a:r>
              <a:rPr lang="en-US" baseline="0" dirty="0" err="1"/>
              <a:t>symlinks</a:t>
            </a:r>
            <a:r>
              <a:rPr lang="en-US" baseline="0" dirty="0"/>
              <a:t> within this directory</a:t>
            </a:r>
          </a:p>
          <a:p>
            <a:r>
              <a:rPr lang="en-US" baseline="0" dirty="0"/>
              <a:t>	... o=	#other (pipe, char special, </a:t>
            </a:r>
            <a:r>
              <a:rPr lang="en-US" baseline="0" dirty="0" err="1"/>
              <a:t>etc</a:t>
            </a:r>
            <a:r>
              <a:rPr lang="en-US" baseline="0" dirty="0"/>
              <a:t>) within this directory</a:t>
            </a:r>
          </a:p>
          <a:p>
            <a:r>
              <a:rPr lang="en-US" baseline="0" dirty="0"/>
              <a:t>	... errs=	#errors traversing this directory (permissions, </a:t>
            </a:r>
            <a:r>
              <a:rPr lang="en-US" baseline="0" dirty="0" err="1"/>
              <a:t>etc</a:t>
            </a:r>
            <a:r>
              <a:rPr lang="en-US" baseline="0" dirty="0"/>
              <a:t>)</a:t>
            </a:r>
          </a:p>
          <a:p>
            <a:r>
              <a:rPr lang="en-US" baseline="0" dirty="0"/>
              <a:t>	... </a:t>
            </a:r>
            <a:r>
              <a:rPr lang="en-US" baseline="0" dirty="0" err="1"/>
              <a:t>lsize</a:t>
            </a:r>
            <a:r>
              <a:rPr lang="en-US" baseline="0" dirty="0"/>
              <a:t>=	#bytes (logical) summed across contents of this directory (selected contents only)</a:t>
            </a:r>
          </a:p>
          <a:p>
            <a:r>
              <a:rPr lang="en-US" baseline="0" dirty="0"/>
              <a:t>	... </a:t>
            </a:r>
            <a:r>
              <a:rPr lang="en-US" baseline="0" dirty="0" err="1"/>
              <a:t>psize</a:t>
            </a:r>
            <a:r>
              <a:rPr lang="en-US" baseline="0" dirty="0"/>
              <a:t>=	#bytes (physical) summed across contents of this directory (selected contents only) (reflects filesystem and data protection overhead)</a:t>
            </a:r>
            <a:endParaRPr lang="en-US" dirty="0"/>
          </a:p>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 -- but E, T, and ! results are always reported.</a:t>
            </a:r>
          </a:p>
          <a:p>
            <a:r>
              <a:rPr lang="en-US" baseline="0" dirty="0"/>
              <a:t>Code letters shown in column 2 </a:t>
            </a:r>
            <a:r>
              <a:rPr lang="en-US" baseline="0"/>
              <a:t>of are </a:t>
            </a:r>
            <a:r>
              <a:rPr lang="en-US" baseline="0" dirty="0"/>
              <a:t>used to indicate differences between SOURCE and TARGET files in </a:t>
            </a:r>
            <a:r>
              <a:rPr lang="en-US" baseline="0" dirty="0" err="1"/>
              <a:t>pwalk</a:t>
            </a:r>
            <a:r>
              <a:rPr lang="en-US" baseline="0" dirty="0"/>
              <a:t> .</a:t>
            </a:r>
            <a:r>
              <a:rPr lang="en-US" baseline="0" dirty="0" err="1"/>
              <a:t>cmp</a:t>
            </a:r>
            <a:r>
              <a:rPr lang="en-US" baseline="0" dirty="0"/>
              <a:t> outputs.</a:t>
            </a:r>
          </a:p>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39</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47</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52</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61</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64</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a fairly straightforward C code, with the main extra consideration being inclusion of the </a:t>
            </a:r>
            <a:r>
              <a:rPr lang="en-US" dirty="0" err="1"/>
              <a:t>pThreads</a:t>
            </a:r>
            <a:r>
              <a:rPr lang="en-US" dirty="0"/>
              <a:t> library (the POSIX portable threads library).</a:t>
            </a:r>
          </a:p>
          <a:p>
            <a:r>
              <a:rPr lang="en-US" dirty="0"/>
              <a:t>The O’Reilly book is all one needs to get started with </a:t>
            </a:r>
            <a:r>
              <a:rPr lang="en-US" dirty="0" err="1"/>
              <a:t>pThreads</a:t>
            </a:r>
            <a:r>
              <a:rPr lang="en-US" dirty="0"/>
              <a:t>.</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The inherent limitations of </a:t>
            </a:r>
            <a:r>
              <a:rPr lang="en-US" dirty="0" err="1"/>
              <a:t>pwalk</a:t>
            </a:r>
            <a:r>
              <a:rPr lang="en-US" dirty="0"/>
              <a:t> should be clearly understood from the outset! It is not a tool for casual users; it is meant for expert use only!</a:t>
            </a:r>
          </a:p>
          <a:p>
            <a:endParaRPr lang="en-US" dirty="0"/>
          </a:p>
          <a:p>
            <a:r>
              <a:rPr lang="en-US" dirty="0"/>
              <a:t>When performing inquiries for sizing exercises, be aware of additional potential pitfalls like ‘sparse files’ and whether space overheads include data protection or not.</a:t>
            </a:r>
          </a:p>
          <a:p>
            <a:r>
              <a:rPr lang="en-US" dirty="0"/>
              <a:t>-- Sparse files may require special care during data migrations!</a:t>
            </a:r>
          </a:p>
          <a:p>
            <a:r>
              <a:rPr lang="en-US" dirty="0"/>
              <a:t>	... If they are ‘inflated’ during data migration, they will require much more space!</a:t>
            </a:r>
          </a:p>
          <a:p>
            <a:r>
              <a:rPr lang="en-US" dirty="0"/>
              <a:t>-- </a:t>
            </a:r>
            <a:r>
              <a:rPr lang="en-US" dirty="0" err="1"/>
              <a:t>OneFS</a:t>
            </a:r>
            <a:r>
              <a:rPr lang="en-US" dirty="0"/>
              <a:t> space accounting includes </a:t>
            </a:r>
            <a:r>
              <a:rPr lang="en-US" dirty="0" err="1"/>
              <a:t>inode</a:t>
            </a:r>
            <a:r>
              <a:rPr lang="en-US" dirty="0"/>
              <a:t>, metadata, and data protection overhead.</a:t>
            </a:r>
          </a:p>
          <a:p>
            <a:r>
              <a:rPr lang="en-US" dirty="0"/>
              <a:t>	... In contrast, RAID-based systems ‘hide’ their data protection statistics, in that they are not revealed by stat(2) system calls.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126044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a:p>
            <a:endParaRPr lang="en-US" baseline="0" dirty="0"/>
          </a:p>
          <a:p>
            <a:r>
              <a:rPr lang="en-US" baseline="0" dirty="0"/>
              <a:t>[*] *.</a:t>
            </a:r>
            <a:r>
              <a:rPr lang="en-US" baseline="0" dirty="0" err="1"/>
              <a:t>sh</a:t>
            </a:r>
            <a:r>
              <a:rPr lang="en-US" baseline="0" dirty="0"/>
              <a:t> files with mv or rm/</a:t>
            </a:r>
            <a:r>
              <a:rPr lang="en-US" baseline="0" dirty="0" err="1"/>
              <a:t>rmdir</a:t>
            </a:r>
            <a:r>
              <a:rPr lang="en-US" baseline="0" dirty="0"/>
              <a:t> commands from –rm and –trash modes are not directory executable, but merely convey what </a:t>
            </a:r>
            <a:r>
              <a:rPr lang="en-US" baseline="0" dirty="0" err="1"/>
              <a:t>pwalk</a:t>
            </a:r>
            <a:r>
              <a:rPr lang="en-US" baseline="0" dirty="0"/>
              <a:t> did (or would do with –</a:t>
            </a:r>
            <a:r>
              <a:rPr lang="en-US" baseline="0" dirty="0" err="1"/>
              <a:t>dryrun</a:t>
            </a:r>
            <a:r>
              <a:rPr lang="en-US" baseline="0" dirty="0"/>
              <a:t>)</a:t>
            </a:r>
          </a:p>
          <a:p>
            <a:r>
              <a:rPr lang="en-US" baseline="0" dirty="0"/>
              <a:t>[2] with –</a:t>
            </a:r>
            <a:r>
              <a:rPr lang="en-US" baseline="0" dirty="0" err="1"/>
              <a:t>dryrun</a:t>
            </a:r>
            <a:r>
              <a:rPr lang="en-US" baseline="0" dirty="0"/>
              <a:t> option, no filesystem changes will be made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691540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7/24/20</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7/24/20</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9.emf"/><Relationship Id="rId5" Type="http://schemas.openxmlformats.org/officeDocument/2006/relationships/package" Target="../embeddings/Microsoft_Excel_Worksheet.xlsx"/><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2.10 – July, 2020</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Corporate Advisory Engineer (</a:t>
            </a:r>
            <a:r>
              <a:rPr lang="en-US" sz="1200" dirty="0" err="1">
                <a:solidFill>
                  <a:schemeClr val="tx2"/>
                </a:solidFill>
              </a:rPr>
              <a:t>PowerScale</a:t>
            </a:r>
            <a:r>
              <a:rPr lang="en-US" sz="1200" dirty="0">
                <a:solidFill>
                  <a:schemeClr val="tx2"/>
                </a:solidFill>
              </a:rPr>
              <a:t>)</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(1/3 - modes)</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u="sng" dirty="0"/>
              <a:t>Primary</a:t>
            </a:r>
            <a:r>
              <a:rPr lang="en-US" sz="1500" dirty="0"/>
              <a:t> modes (at most one of these may be specified) ...</a:t>
            </a:r>
          </a:p>
          <a:p>
            <a:pPr marL="341312" lvl="1" indent="0">
              <a:spcBef>
                <a:spcPts val="200"/>
              </a:spcBef>
              <a:buNone/>
            </a:pPr>
            <a:r>
              <a:rPr lang="en-US" sz="1200" dirty="0"/>
              <a:t>-ls			// </a:t>
            </a:r>
            <a:r>
              <a:rPr lang="en-US" sz="1200" dirty="0">
                <a:solidFill>
                  <a:schemeClr val="tx1"/>
                </a:solidFill>
              </a:rPr>
              <a:t>(*.ls) outputs </a:t>
            </a:r>
            <a:r>
              <a:rPr lang="en-US" sz="1200" u="sng" dirty="0"/>
              <a:t>list</a:t>
            </a:r>
            <a:r>
              <a:rPr lang="en-US" sz="1200" dirty="0"/>
              <a: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(*.ls) outputs list files, </a:t>
            </a:r>
            <a:r>
              <a:rPr lang="en-US" sz="1200" u="sng" dirty="0">
                <a:solidFill>
                  <a:schemeClr val="tx1"/>
                </a:solidFill>
              </a:rPr>
              <a:t>compact</a:t>
            </a:r>
            <a:r>
              <a:rPr lang="en-US" sz="1200" dirty="0">
                <a:solidFill>
                  <a:schemeClr val="tx1"/>
                </a:solidFill>
              </a:rPr>
              <a: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a:t>
            </a:r>
            <a:r>
              <a:rPr lang="en-US" sz="1200" dirty="0">
                <a:solidFill>
                  <a:schemeClr val="tx1"/>
                </a:solidFill>
              </a:rPr>
              <a:t>(*.ls) outputs </a:t>
            </a:r>
            <a:r>
              <a:rPr lang="en-US" sz="1200" dirty="0"/>
              <a:t>list </a:t>
            </a:r>
            <a:r>
              <a:rPr lang="en-US" sz="1200" u="sng" dirty="0"/>
              <a:t>directory</a:t>
            </a:r>
            <a:r>
              <a:rPr lang="en-US" sz="1200" dirty="0"/>
              <a:t>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(*.ls) outputs list files with </a:t>
            </a:r>
            <a:r>
              <a:rPr lang="en-US" sz="1200" u="sng" dirty="0">
                <a:solidFill>
                  <a:schemeClr val="tx1"/>
                </a:solidFill>
              </a:rPr>
              <a:t>full</a:t>
            </a:r>
            <a:r>
              <a:rPr lang="en-US" sz="1200" dirty="0">
                <a:solidFill>
                  <a:schemeClr val="tx1"/>
                </a:solidFill>
              </a:rPr>
              <a:t> pathnames</a:t>
            </a:r>
          </a:p>
          <a:p>
            <a:pPr marL="341312" lvl="1" indent="0">
              <a:spcBef>
                <a:spcPts val="200"/>
              </a:spcBef>
              <a:buNone/>
            </a:pPr>
            <a:r>
              <a:rPr lang="en-US" sz="1200" dirty="0"/>
              <a:t>-xml			// (*.xml) outputs list files in XML format</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a:t>
            </a:r>
            <a:r>
              <a:rPr lang="en-US" sz="1200" dirty="0" err="1">
                <a:solidFill>
                  <a:schemeClr val="tx1"/>
                </a:solidFill>
              </a:rPr>
              <a:t>cmp</a:t>
            </a:r>
            <a:r>
              <a:rPr lang="en-US" sz="1200" dirty="0">
                <a:solidFill>
                  <a:schemeClr val="tx1"/>
                </a:solidFill>
              </a:rPr>
              <a:t>) compare two presumably-similar file hierarchies</a:t>
            </a:r>
          </a:p>
          <a:p>
            <a:pPr marL="341312" lvl="1" indent="0">
              <a:spcBef>
                <a:spcPts val="200"/>
              </a:spcBef>
              <a:buNone/>
            </a:pPr>
            <a:r>
              <a:rPr lang="en-US" sz="1200" dirty="0">
                <a:solidFill>
                  <a:schemeClr val="tx1"/>
                </a:solidFill>
              </a:rPr>
              <a:t>-rm			// (*.</a:t>
            </a:r>
            <a:r>
              <a:rPr lang="en-US" sz="1200" dirty="0" err="1">
                <a:solidFill>
                  <a:schemeClr val="tx1"/>
                </a:solidFill>
              </a:rPr>
              <a:t>sh</a:t>
            </a:r>
            <a:r>
              <a:rPr lang="en-US" sz="1200" dirty="0">
                <a:solidFill>
                  <a:schemeClr val="tx1"/>
                </a:solidFill>
              </a:rPr>
              <a:t>) outputs contain cd and rm commands</a:t>
            </a:r>
            <a:r>
              <a:rPr lang="en-US" sz="1200" baseline="30000" dirty="0">
                <a:solidFill>
                  <a:schemeClr val="tx1"/>
                </a:solidFill>
              </a:rPr>
              <a:t>[1][2]</a:t>
            </a:r>
          </a:p>
          <a:p>
            <a:pPr marL="346075" lvl="1" indent="0">
              <a:spcBef>
                <a:spcPts val="0"/>
              </a:spcBef>
              <a:buNone/>
            </a:pPr>
            <a:r>
              <a:rPr lang="en-US" sz="1200" dirty="0">
                <a:solidFill>
                  <a:srgbClr val="FF0000"/>
                </a:solidFill>
              </a:rPr>
              <a:t>-trash			// (*.</a:t>
            </a:r>
            <a:r>
              <a:rPr lang="en-US" sz="1200" dirty="0" err="1">
                <a:solidFill>
                  <a:srgbClr val="FF0000"/>
                </a:solidFill>
              </a:rPr>
              <a:t>sh</a:t>
            </a:r>
            <a:r>
              <a:rPr lang="en-US" sz="1200" dirty="0">
                <a:solidFill>
                  <a:srgbClr val="FF0000"/>
                </a:solidFill>
              </a:rPr>
              <a:t>) outputs contain cd and mv commands</a:t>
            </a:r>
            <a:r>
              <a:rPr lang="en-US" sz="1200" baseline="30000" dirty="0">
                <a:solidFill>
                  <a:srgbClr val="FF0000"/>
                </a:solidFill>
              </a:rPr>
              <a:t>[1][2]</a:t>
            </a:r>
            <a:r>
              <a:rPr lang="en-US" sz="1200" dirty="0">
                <a:solidFill>
                  <a:srgbClr val="FF0000"/>
                </a:solidFill>
              </a:rPr>
              <a:t> [DEVELOPMENTAL]</a:t>
            </a:r>
            <a:endParaRPr lang="en-US" sz="1200" dirty="0">
              <a:solidFill>
                <a:srgbClr val="444444"/>
              </a:solidFill>
            </a:endParaRP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(*.csv) extract specific metadata fields into a .csv file [DEVELOPMENTAL]</a:t>
            </a:r>
            <a:endParaRPr lang="en-US" sz="1200" dirty="0">
              <a:solidFill>
                <a:schemeClr val="tx1"/>
              </a:solidFill>
            </a:endParaRPr>
          </a:p>
          <a:p>
            <a:pPr marL="341312" lvl="1" indent="0">
              <a:spcBef>
                <a:spcPts val="200"/>
              </a:spcBef>
              <a:buNone/>
            </a:pPr>
            <a:r>
              <a:rPr lang="en-US" sz="1200" dirty="0"/>
              <a:t>-audit	       (</a:t>
            </a:r>
            <a:r>
              <a:rPr lang="en-US" sz="1200" dirty="0" err="1">
                <a:highlight>
                  <a:srgbClr val="FFFF00"/>
                </a:highlight>
              </a:rPr>
              <a:t>OneFS</a:t>
            </a:r>
            <a:r>
              <a:rPr lang="en-US" sz="1200" dirty="0">
                <a:highlight>
                  <a:srgbClr val="FFFF00"/>
                </a:highlight>
              </a:rPr>
              <a:t> only)</a:t>
            </a:r>
            <a:r>
              <a:rPr lang="en-US" sz="1200" dirty="0"/>
              <a:t> 	// (*.audit) report </a:t>
            </a:r>
            <a:r>
              <a:rPr lang="en-US" sz="1200" dirty="0" err="1"/>
              <a:t>OneFS</a:t>
            </a:r>
            <a:r>
              <a:rPr lang="en-US" sz="1200" dirty="0"/>
              <a:t> </a:t>
            </a:r>
            <a:r>
              <a:rPr lang="en-US" sz="1200" dirty="0" err="1"/>
              <a:t>SmartLock</a:t>
            </a:r>
            <a:r>
              <a:rPr lang="en-US" sz="1200" dirty="0"/>
              <a:t> file states in CSV format</a:t>
            </a:r>
          </a:p>
          <a:p>
            <a:pPr marL="341312" lvl="1" indent="0">
              <a:spcBef>
                <a:spcPts val="200"/>
              </a:spcBef>
              <a:buNone/>
            </a:pPr>
            <a:r>
              <a:rPr lang="en-US" sz="1200" dirty="0"/>
              <a:t>-</a:t>
            </a:r>
            <a:r>
              <a:rPr lang="en-US" sz="1200" dirty="0" err="1"/>
              <a:t>fix_dates</a:t>
            </a:r>
            <a:r>
              <a:rPr lang="en-US" sz="1200" dirty="0"/>
              <a:t>     (</a:t>
            </a:r>
            <a:r>
              <a:rPr lang="en-US" sz="1200" dirty="0" err="1">
                <a:highlight>
                  <a:srgbClr val="FFFF00"/>
                </a:highlight>
              </a:rPr>
              <a:t>OneFS</a:t>
            </a:r>
            <a:r>
              <a:rPr lang="en-US" sz="1200" dirty="0">
                <a:highlight>
                  <a:srgbClr val="FFFF00"/>
                </a:highlight>
              </a:rPr>
              <a:t> only)</a:t>
            </a:r>
            <a:r>
              <a:rPr lang="en-US" sz="1200" dirty="0"/>
              <a:t>	// (*.fix) auto-correct damaged timestamps (with optional ‘-</a:t>
            </a:r>
            <a:r>
              <a:rPr lang="en-US" sz="1200" dirty="0" err="1"/>
              <a:t>dryrun</a:t>
            </a:r>
            <a:r>
              <a:rPr lang="en-US" sz="1200" dirty="0"/>
              <a:t>’ option)</a:t>
            </a:r>
            <a:endParaRPr lang="en-US" sz="1200" dirty="0">
              <a:solidFill>
                <a:srgbClr val="FF0000"/>
              </a:solidFill>
            </a:endParaRPr>
          </a:p>
          <a:p>
            <a:r>
              <a:rPr lang="en-US" sz="1500" u="sng" dirty="0"/>
              <a:t>Secondary</a:t>
            </a:r>
            <a:r>
              <a:rPr lang="en-US" sz="1500" dirty="0"/>
              <a:t> modes (zero or more may be specified) ...</a:t>
            </a:r>
          </a:p>
          <a:p>
            <a:pPr marL="341312" lvl="1" indent="0">
              <a:spcBef>
                <a:spcPts val="200"/>
              </a:spcBef>
              <a:buNone/>
            </a:pPr>
            <a:r>
              <a:rPr lang="en-US" sz="1200" dirty="0"/>
              <a:t>+</a:t>
            </a:r>
            <a:r>
              <a:rPr lang="en-US" sz="1200" dirty="0" err="1"/>
              <a:t>denist</a:t>
            </a:r>
            <a:r>
              <a:rPr lang="en-US" sz="1200" dirty="0"/>
              <a:t>			// Micro-benchmark: read first 128 bytes of every file encountered</a:t>
            </a:r>
          </a:p>
          <a:p>
            <a:pPr marL="341312" lvl="1" indent="0">
              <a:spcBef>
                <a:spcPts val="200"/>
              </a:spcBef>
              <a:buNone/>
            </a:pPr>
            <a:r>
              <a:rPr lang="en-US" sz="1200" dirty="0"/>
              <a:t>+tally			// (</a:t>
            </a:r>
            <a:r>
              <a:rPr lang="en-US" sz="1200" dirty="0" err="1"/>
              <a:t>pwalk_tally.csv</a:t>
            </a:r>
            <a:r>
              <a:rPr lang="en-US" sz="1200" dirty="0"/>
              <a:t>) create CSV-formatted tally of files by age buckets</a:t>
            </a:r>
          </a:p>
          <a:p>
            <a:pPr marL="341312" lvl="1" indent="0">
              <a:spcBef>
                <a:spcPts val="200"/>
              </a:spcBef>
              <a:buNone/>
            </a:pPr>
            <a:r>
              <a:rPr lang="en-US" sz="1200" dirty="0"/>
              <a:t>+</a:t>
            </a:r>
            <a:r>
              <a:rPr lang="en-US" sz="1200" dirty="0" err="1"/>
              <a:t>wacls</a:t>
            </a:r>
            <a:r>
              <a:rPr lang="en-US" sz="1200" dirty="0"/>
              <a:t>	       </a:t>
            </a:r>
            <a:r>
              <a:rPr lang="en-US" sz="1200" dirty="0">
                <a:highlight>
                  <a:srgbClr val="FFFF00"/>
                </a:highlight>
              </a:rPr>
              <a:t>(Linux only)</a:t>
            </a:r>
            <a:r>
              <a:rPr lang="en-US" sz="1200" dirty="0"/>
              <a:t>	// (‘Write ACLs’) convert POSIX ACLs to NFS4 ACLs and write to a pipe</a:t>
            </a:r>
            <a:endParaRPr lang="en-US" sz="1200" dirty="0">
              <a:highlight>
                <a:srgbClr val="FFFF00"/>
              </a:highlight>
            </a:endParaRPr>
          </a:p>
          <a:p>
            <a:pPr marL="341312" lvl="1" indent="0">
              <a:spcBef>
                <a:spcPts val="200"/>
              </a:spcBef>
              <a:buNone/>
            </a:pPr>
            <a:r>
              <a:rPr lang="en-US" sz="1200" dirty="0"/>
              <a:t>+</a:t>
            </a:r>
            <a:r>
              <a:rPr lang="en-US" sz="1200" dirty="0" err="1"/>
              <a:t>xacls</a:t>
            </a:r>
            <a:r>
              <a:rPr lang="en-US" sz="1200" dirty="0"/>
              <a:t>	       </a:t>
            </a:r>
            <a:r>
              <a:rPr lang="en-US" sz="1200" dirty="0">
                <a:highlight>
                  <a:srgbClr val="FFFF00"/>
                </a:highlight>
              </a:rPr>
              <a:t>(Linux only)</a:t>
            </a:r>
            <a:r>
              <a:rPr lang="en-US" sz="1200" dirty="0"/>
              <a:t>	// (‘</a:t>
            </a:r>
            <a:r>
              <a:rPr lang="en-US" sz="1200" dirty="0" err="1"/>
              <a:t>eXtract</a:t>
            </a:r>
            <a:r>
              <a:rPr lang="en-US" sz="1200" dirty="0"/>
              <a:t> ACLs’) convert POSIX ACLs to NFS4 ACLs and write to a file</a:t>
            </a:r>
            <a:endParaRPr lang="en-US" sz="1200" dirty="0">
              <a:highlight>
                <a:srgbClr val="FFFF00"/>
              </a:highlight>
            </a:endParaRP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 – assorted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1312" lvl="1" indent="0">
              <a:buNone/>
            </a:pPr>
            <a:r>
              <a:rPr lang="en-US" sz="1200" dirty="0"/>
              <a:t>-bs=512			// interpret </a:t>
            </a:r>
            <a:r>
              <a:rPr lang="en-US" sz="1200" dirty="0" err="1"/>
              <a:t>st_block_size</a:t>
            </a:r>
            <a:r>
              <a:rPr lang="en-US" sz="1200" dirty="0"/>
              <a:t> units as 512 bytes rather than 1024</a:t>
            </a:r>
            <a:endParaRPr lang="en-US" sz="1300" dirty="0"/>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1312" lvl="1" indent="0">
              <a:spcBef>
                <a:spcPts val="200"/>
              </a:spcBef>
              <a:buNone/>
            </a:pPr>
            <a:r>
              <a:rPr lang="en-US" sz="1200" dirty="0"/>
              <a:t>+</a:t>
            </a:r>
            <a:r>
              <a:rPr lang="en-US" sz="1200" dirty="0" err="1"/>
              <a:t>tstat</a:t>
            </a:r>
            <a:r>
              <a:rPr lang="en-US" sz="1200" dirty="0"/>
              <a:t>			// Include timing of stat() calls (for -ls, -xml)</a:t>
            </a: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 – file selection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File selection options ...</a:t>
            </a:r>
          </a:p>
          <a:p>
            <a:pPr marL="341312" lvl="1" indent="0">
              <a:spcBef>
                <a:spcPts val="200"/>
              </a:spcBef>
              <a:buNone/>
            </a:pPr>
            <a:r>
              <a:rPr lang="en-US" sz="1200" dirty="0"/>
              <a:t>+span			// Include directories that span filesystems (OFF by default)</a:t>
            </a:r>
          </a:p>
          <a:p>
            <a:pPr marL="341312" lvl="1" indent="0">
              <a:spcBef>
                <a:spcPts val="200"/>
              </a:spcBef>
              <a:buNone/>
            </a:pPr>
            <a:r>
              <a:rPr lang="en-US" sz="1200" dirty="0"/>
              <a:t>+.</a:t>
            </a:r>
            <a:r>
              <a:rPr lang="en-US" sz="1200" dirty="0" err="1"/>
              <a:t>ifsvar</a:t>
            </a:r>
            <a:r>
              <a:rPr lang="en-US" sz="1200" baseline="30000" dirty="0"/>
              <a:t>[1]</a:t>
            </a:r>
            <a:r>
              <a:rPr lang="en-US" sz="1200" dirty="0"/>
              <a:t>		// Include .</a:t>
            </a:r>
            <a:r>
              <a:rPr lang="en-US" sz="1200" dirty="0" err="1"/>
              <a:t>ifsvar</a:t>
            </a:r>
            <a:r>
              <a:rPr lang="en-US" sz="1200" dirty="0"/>
              <a:t> directories (OFF by default)</a:t>
            </a:r>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-select</a:t>
            </a:r>
            <a:r>
              <a:rPr lang="en-US" sz="1200" baseline="30000" dirty="0"/>
              <a:t>[2]</a:t>
            </a:r>
            <a:r>
              <a:rPr lang="en-US" sz="1200" dirty="0"/>
              <a:t>			// Select files with hardcoded selection criteria</a:t>
            </a:r>
          </a:p>
          <a:p>
            <a:pPr marL="341312" lvl="1" indent="0">
              <a:spcBef>
                <a:spcPts val="200"/>
              </a:spcBef>
              <a:buNone/>
            </a:pPr>
            <a:r>
              <a:rPr lang="en-US" sz="1200" dirty="0">
                <a:solidFill>
                  <a:srgbClr val="FF0000"/>
                </a:solidFill>
              </a:rPr>
              <a:t>-select=fake		// Select files with persisted IDs in the </a:t>
            </a:r>
            <a:r>
              <a:rPr lang="en-US" sz="1200" dirty="0" err="1">
                <a:solidFill>
                  <a:srgbClr val="FF0000"/>
                </a:solidFill>
              </a:rPr>
              <a:t>OneFS</a:t>
            </a:r>
            <a:r>
              <a:rPr lang="en-US" sz="1200" dirty="0">
                <a:solidFill>
                  <a:srgbClr val="FF0000"/>
                </a:solidFill>
              </a:rPr>
              <a:t> ‘fake’ range [DEVELOPMENTAL</a:t>
            </a:r>
            <a:endParaRPr lang="en-US" sz="1200" dirty="0"/>
          </a:p>
          <a:p>
            <a:pPr marL="341312" lvl="1" indent="0">
              <a:spcBef>
                <a:spcPts val="200"/>
              </a:spcBef>
              <a:buNone/>
            </a:pPr>
            <a:r>
              <a:rPr lang="en-US" sz="1200" dirty="0"/>
              <a:t>-select=</a:t>
            </a:r>
            <a:r>
              <a:rPr lang="en-US" sz="1200" dirty="0" err="1"/>
              <a:t>lfn</a:t>
            </a:r>
            <a:r>
              <a:rPr lang="en-US" sz="1200" baseline="30000" dirty="0"/>
              <a:t> </a:t>
            </a:r>
            <a:r>
              <a:rPr lang="en-US" sz="1200" dirty="0"/>
              <a:t>		// Select files with &gt; 255 bytes (&lt;MAXFILE&gt;</a:t>
            </a:r>
            <a:r>
              <a:rPr lang="en-US" sz="1200" baseline="30000" dirty="0"/>
              <a:t> [3]</a:t>
            </a:r>
            <a:r>
              <a:rPr lang="en-US" sz="1200" dirty="0"/>
              <a:t>) in their names</a:t>
            </a:r>
          </a:p>
          <a:p>
            <a:pPr marL="341312" lvl="1" indent="0">
              <a:spcBef>
                <a:spcPts val="200"/>
              </a:spcBef>
              <a:buNone/>
            </a:pPr>
            <a:r>
              <a:rPr lang="en-US" sz="1200" dirty="0">
                <a:solidFill>
                  <a:srgbClr val="FF0000"/>
                </a:solidFill>
              </a:rPr>
              <a:t>-select=sparse</a:t>
            </a:r>
            <a:r>
              <a:rPr lang="en-US" sz="1200" baseline="30000" dirty="0">
                <a:solidFill>
                  <a:srgbClr val="FF0000"/>
                </a:solidFill>
              </a:rPr>
              <a:t>[7]</a:t>
            </a:r>
            <a:r>
              <a:rPr lang="en-US" sz="1200" dirty="0">
                <a:solidFill>
                  <a:srgbClr val="FF0000"/>
                </a:solidFill>
              </a:rPr>
              <a:t>		// Select files which appear to be sparse [DEVELOPMENTAL]</a:t>
            </a:r>
          </a:p>
          <a:p>
            <a:pPr marL="341312" lvl="1" indent="0">
              <a:spcBef>
                <a:spcPts val="200"/>
              </a:spcBef>
              <a:buNone/>
            </a:pPr>
            <a:r>
              <a:rPr lang="en-US" sz="1200" dirty="0"/>
              <a:t>-</a:t>
            </a:r>
            <a:r>
              <a:rPr lang="en-US" sz="1200" dirty="0" err="1"/>
              <a:t>select_regex</a:t>
            </a:r>
            <a:r>
              <a:rPr lang="en-US" sz="1200" dirty="0"/>
              <a:t>=&lt;regex&gt;</a:t>
            </a:r>
            <a:r>
              <a:rPr lang="en-US" sz="1200" baseline="30000" dirty="0"/>
              <a:t>[6]</a:t>
            </a:r>
            <a:r>
              <a:rPr lang="en-US" sz="1200" dirty="0"/>
              <a:t>	// Select files with names matching &lt;regex&gt; (case-insensitive, extended)</a:t>
            </a:r>
          </a:p>
          <a:p>
            <a:pPr marL="341312" lvl="1" indent="0">
              <a:spcBef>
                <a:spcPts val="200"/>
              </a:spcBef>
              <a:buNone/>
            </a:pPr>
            <a:r>
              <a:rPr lang="en-US" sz="1200" dirty="0"/>
              <a:t>-[not]since=&lt;</a:t>
            </a:r>
            <a:r>
              <a:rPr lang="en-US" sz="1200" dirty="0" err="1"/>
              <a:t>ref_time</a:t>
            </a:r>
            <a:r>
              <a:rPr lang="en-US" sz="1200" dirty="0"/>
              <a:t>&gt;</a:t>
            </a:r>
            <a:r>
              <a:rPr lang="en-US" sz="1200" baseline="30000" dirty="0"/>
              <a:t>[4] </a:t>
            </a:r>
            <a:r>
              <a:rPr lang="en-US" sz="1200" dirty="0"/>
              <a: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since_birth</a:t>
            </a:r>
            <a:r>
              <a:rPr lang="en-US" sz="1200" dirty="0"/>
              <a:t>=&lt;</a:t>
            </a:r>
            <a:r>
              <a:rPr lang="en-US" sz="1200" dirty="0" err="1"/>
              <a:t>ref_time</a:t>
            </a:r>
            <a:r>
              <a:rPr lang="en-US" sz="1200" dirty="0"/>
              <a:t>&gt;	// Select files with (birthtime &gt; birthtime</a:t>
            </a:r>
            <a:r>
              <a:rPr lang="en-US" sz="1200" baseline="30000" dirty="0"/>
              <a:t> [5] </a:t>
            </a:r>
            <a:r>
              <a:rPr lang="en-US" sz="1200" dirty="0"/>
              <a:t>(&lt;</a:t>
            </a:r>
            <a:r>
              <a:rPr lang="en-US" sz="1200" dirty="0" err="1"/>
              <a:t>ref_time</a:t>
            </a:r>
            <a:r>
              <a:rPr lang="en-US" sz="1200" dirty="0"/>
              <a:t>&gt;))</a:t>
            </a:r>
            <a:r>
              <a:rPr lang="en-US" sz="1200" dirty="0">
                <a:solidFill>
                  <a:srgbClr val="FF0000"/>
                </a:solidFill>
              </a:rPr>
              <a:t>]</a:t>
            </a:r>
          </a:p>
          <a:p>
            <a:pPr marL="341312" lvl="1" indent="0">
              <a:spcBef>
                <a:spcPts val="200"/>
              </a:spcBef>
              <a:buNone/>
            </a:pPr>
            <a:r>
              <a:rPr lang="en-US" sz="1200" dirty="0"/>
              <a:t>-select=[no]stubs   </a:t>
            </a:r>
            <a:r>
              <a:rPr lang="en-US" sz="1200" dirty="0">
                <a:highlight>
                  <a:srgbClr val="FFFF00"/>
                </a:highlight>
              </a:rPr>
              <a:t>(</a:t>
            </a:r>
            <a:r>
              <a:rPr lang="en-US" sz="1200" dirty="0" err="1">
                <a:highlight>
                  <a:srgbClr val="FFFF00"/>
                </a:highlight>
              </a:rPr>
              <a:t>OneFS</a:t>
            </a:r>
            <a:r>
              <a:rPr lang="en-US" sz="1200" dirty="0">
                <a:highlight>
                  <a:srgbClr val="FFFF00"/>
                </a:highlight>
              </a:rPr>
              <a:t> only)</a:t>
            </a:r>
            <a:r>
              <a:rPr lang="en-US" sz="1200" dirty="0"/>
              <a:t>	// Select files which are (or are not) stubbed</a:t>
            </a:r>
            <a:endParaRPr lang="en-US" sz="1200" dirty="0">
              <a:solidFill>
                <a:srgbClr val="FF0000"/>
              </a:solidFill>
            </a:endParaRPr>
          </a:p>
          <a:p>
            <a:pPr marL="0" indent="0">
              <a:buNone/>
            </a:pPr>
            <a:r>
              <a:rPr lang="en-US" sz="1200" b="1" dirty="0"/>
              <a:t>NOTE</a:t>
            </a:r>
            <a:r>
              <a:rPr lang="en-US" sz="1200" dirty="0"/>
              <a:t>: With +.snapshot – note that .snapshot[s] directories are not necessarily visible over SMB or NFS to begin with ... so this option may have no net effect in those circumstances.</a:t>
            </a:r>
          </a:p>
          <a:p>
            <a:pPr marL="0" indent="0">
              <a:buNone/>
            </a:pPr>
            <a:endParaRPr lang="en-US" sz="1200" dirty="0"/>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and other tree-wise operations</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a:t>
            </a:r>
            <a:r>
              <a:rPr lang="en-US" dirty="0" err="1"/>
              <a:t>pfile</a:t>
            </a:r>
            <a:r>
              <a:rPr lang="en-US" dirty="0"/>
              <a:t>=&lt;file&gt; Syntax</a:t>
            </a:r>
          </a:p>
        </p:txBody>
      </p:sp>
      <p:sp>
        <p:nvSpPr>
          <p:cNvPr id="5" name="Content Placeholder 4"/>
          <p:cNvSpPr>
            <a:spLocks noGrp="1"/>
          </p:cNvSpPr>
          <p:nvPr>
            <p:ph sz="quarter" idx="10"/>
          </p:nvPr>
        </p:nvSpPr>
        <p:spPr>
          <a:xfrm>
            <a:off x="275730" y="1127915"/>
            <a:ext cx="8358923" cy="3575907"/>
          </a:xfrm>
        </p:spPr>
        <p:txBody>
          <a:bodyPr>
            <a:normAutofit fontScale="85000" lnSpcReduction="20000"/>
          </a:bodyPr>
          <a:lstStyle/>
          <a:p>
            <a:r>
              <a:rPr lang="en-US" dirty="0"/>
              <a:t>Empty lines and lines beginning with #@*% are ignored</a:t>
            </a:r>
          </a:p>
          <a:p>
            <a:r>
              <a:rPr lang="en-US" dirty="0"/>
              <a:t>Valid sections are denoted by “[&lt;keyword&gt;]” lines followed by values as follows;</a:t>
            </a:r>
          </a:p>
          <a:p>
            <a:pPr marL="227012" lvl="1" indent="0">
              <a:buNone/>
            </a:pPr>
            <a:r>
              <a:rPr lang="en-US" dirty="0"/>
              <a:t>[source] – Pathname for &lt;source&gt; relative root(s)</a:t>
            </a:r>
          </a:p>
          <a:p>
            <a:pPr lvl="1">
              <a:spcBef>
                <a:spcPts val="0"/>
              </a:spcBef>
            </a:pPr>
            <a:r>
              <a:rPr lang="en-US" sz="1400" dirty="0"/>
              <a:t>paths must represent equivalent paths</a:t>
            </a:r>
          </a:p>
          <a:p>
            <a:pPr lvl="1">
              <a:spcBef>
                <a:spcPts val="0"/>
              </a:spcBef>
            </a:pPr>
            <a:r>
              <a:rPr lang="en-US" sz="1400" dirty="0"/>
              <a:t>cannot be used with -</a:t>
            </a:r>
            <a:r>
              <a:rPr lang="en-US" sz="1400"/>
              <a:t>source= option</a:t>
            </a:r>
            <a:endParaRPr lang="en-US" sz="1400" dirty="0"/>
          </a:p>
          <a:p>
            <a:pPr marL="227012" lvl="1" indent="0">
              <a:buNone/>
            </a:pPr>
            <a:r>
              <a:rPr lang="en-US" dirty="0"/>
              <a:t>[target] – Pathname for &lt;target&gt; relative root(s)</a:t>
            </a:r>
          </a:p>
          <a:p>
            <a:pPr lvl="1">
              <a:spcBef>
                <a:spcPts val="0"/>
              </a:spcBef>
            </a:pPr>
            <a:r>
              <a:rPr lang="en-US" sz="1400" dirty="0"/>
              <a:t>paths must represent equivalent paths</a:t>
            </a:r>
          </a:p>
          <a:p>
            <a:pPr lvl="1">
              <a:spcBef>
                <a:spcPts val="0"/>
              </a:spcBef>
            </a:pPr>
            <a:r>
              <a:rPr lang="en-US" sz="1400" dirty="0"/>
              <a:t>cannot be used with -target= option</a:t>
            </a:r>
          </a:p>
          <a:p>
            <a:pPr marL="227012" lvl="1" indent="0">
              <a:buNone/>
            </a:pPr>
            <a:r>
              <a:rPr lang="en-US" dirty="0"/>
              <a:t>[output] – Pathname where </a:t>
            </a:r>
            <a:r>
              <a:rPr lang="en-US" dirty="0" err="1"/>
              <a:t>pwalk</a:t>
            </a:r>
            <a:r>
              <a:rPr lang="en-US" dirty="0"/>
              <a:t> output directory will be created</a:t>
            </a:r>
          </a:p>
          <a:p>
            <a:pPr lvl="1">
              <a:spcBef>
                <a:spcPts val="0"/>
              </a:spcBef>
            </a:pPr>
            <a:r>
              <a:rPr lang="en-US" sz="1400" dirty="0"/>
              <a:t>must exist and permit </a:t>
            </a:r>
            <a:r>
              <a:rPr lang="en-US" sz="1400" dirty="0" err="1"/>
              <a:t>pwalk</a:t>
            </a:r>
            <a:r>
              <a:rPr lang="en-US" sz="1400" dirty="0"/>
              <a:t> output directory creation</a:t>
            </a:r>
          </a:p>
          <a:p>
            <a:pPr lvl="1">
              <a:spcBef>
                <a:spcPts val="0"/>
              </a:spcBef>
            </a:pPr>
            <a:r>
              <a:rPr lang="en-US" sz="1400" dirty="0"/>
              <a:t>cannot be used with -output= option</a:t>
            </a:r>
          </a:p>
          <a:p>
            <a:pPr marL="227012" lvl="1" indent="0">
              <a:buNone/>
            </a:pPr>
            <a:r>
              <a:rPr lang="en-US" dirty="0"/>
              <a:t>[select] – </a:t>
            </a:r>
            <a:r>
              <a:rPr lang="en-US" dirty="0">
                <a:highlight>
                  <a:srgbClr val="FFFF00"/>
                </a:highlight>
              </a:rPr>
              <a:t>PLACEHOLDER for future expression syntax</a:t>
            </a:r>
          </a:p>
          <a:p>
            <a:pPr marL="227012" lvl="1" indent="0">
              <a:buNone/>
            </a:pPr>
            <a:r>
              <a:rPr lang="en-US" dirty="0"/>
              <a:t>[tally] – Bucket sizes for +tally, one per line;</a:t>
            </a:r>
          </a:p>
          <a:p>
            <a:pPr lvl="1">
              <a:spcBef>
                <a:spcPts val="0"/>
              </a:spcBef>
            </a:pPr>
            <a:r>
              <a:rPr lang="en-US" sz="1400" dirty="0"/>
              <a:t>must be integer multiples of 1024</a:t>
            </a:r>
          </a:p>
          <a:p>
            <a:pPr lvl="1">
              <a:spcBef>
                <a:spcPts val="0"/>
              </a:spcBef>
            </a:pPr>
            <a:r>
              <a:rPr lang="en-US" sz="1400" dirty="0"/>
              <a:t>must be monotonically ascending</a:t>
            </a:r>
          </a:p>
          <a:p>
            <a:pPr lvl="1">
              <a:spcBef>
                <a:spcPts val="0"/>
              </a:spcBef>
            </a:pPr>
            <a:r>
              <a:rPr lang="en-US" sz="1400" dirty="0"/>
              <a:t>must be fewer than 128 in number</a:t>
            </a:r>
          </a:p>
          <a:p>
            <a:pPr lvl="1">
              <a:spcBef>
                <a:spcPts val="0"/>
              </a:spcBef>
            </a:pPr>
            <a:r>
              <a:rPr lang="en-US" sz="1400" dirty="0"/>
              <a:t>may be in decimal, octal, or </a:t>
            </a:r>
            <a:r>
              <a:rPr lang="en-US" sz="1400" dirty="0" err="1"/>
              <a:t>hexedecimal</a:t>
            </a:r>
            <a:endParaRPr lang="en-US" sz="1400" dirty="0"/>
          </a:p>
          <a:p>
            <a:pPr lvl="1">
              <a:spcBef>
                <a:spcPts val="0"/>
              </a:spcBef>
            </a:pPr>
            <a:r>
              <a:rPr lang="en-US" sz="1400" dirty="0"/>
              <a:t>may be suffixed by </a:t>
            </a:r>
            <a:r>
              <a:rPr lang="en-US" sz="1400" dirty="0" err="1"/>
              <a:t>ki</a:t>
            </a:r>
            <a:r>
              <a:rPr lang="en-US" sz="1400" dirty="0"/>
              <a:t>/mi/</a:t>
            </a:r>
            <a:r>
              <a:rPr lang="en-US" sz="1400" dirty="0" err="1"/>
              <a:t>gi</a:t>
            </a:r>
            <a:r>
              <a:rPr lang="en-US" sz="1400" dirty="0"/>
              <a:t>/</a:t>
            </a:r>
            <a:r>
              <a:rPr lang="en-US" sz="1400" dirty="0" err="1"/>
              <a:t>ti</a:t>
            </a:r>
            <a:r>
              <a:rPr lang="en-US" sz="1400" dirty="0"/>
              <a:t>/pi or k/m/g/t/p (NOTE: base-2 </a:t>
            </a:r>
            <a:r>
              <a:rPr lang="en-US" sz="1400" dirty="0" err="1"/>
              <a:t>ki</a:t>
            </a:r>
            <a:r>
              <a:rPr lang="en-US" sz="1400" dirty="0"/>
              <a:t>/mi/</a:t>
            </a:r>
            <a:r>
              <a:rPr lang="en-US" sz="1400" dirty="0" err="1"/>
              <a:t>gi</a:t>
            </a:r>
            <a:r>
              <a:rPr lang="en-US" sz="1400" dirty="0"/>
              <a:t>/</a:t>
            </a:r>
            <a:r>
              <a:rPr lang="en-US" sz="1400" dirty="0" err="1"/>
              <a:t>ti</a:t>
            </a:r>
            <a:r>
              <a:rPr lang="en-US" sz="1400" dirty="0"/>
              <a:t> values recommended!)</a:t>
            </a:r>
          </a:p>
          <a:p>
            <a:pPr lvl="1">
              <a:spcBef>
                <a:spcPts val="0"/>
              </a:spcBef>
            </a:pPr>
            <a:r>
              <a:rPr lang="en-US" sz="1400" dirty="0"/>
              <a:t>initial value of ‘0’ is recommended</a:t>
            </a:r>
          </a:p>
          <a:p>
            <a:pPr lvl="1">
              <a:spcBef>
                <a:spcPts val="0"/>
              </a:spcBef>
            </a:pPr>
            <a:r>
              <a:rPr lang="en-US" sz="1400" dirty="0"/>
              <a:t>cannot be used with +tally= option</a:t>
            </a:r>
          </a:p>
          <a:p>
            <a:endParaRPr lang="en-US" dirty="0"/>
          </a:p>
        </p:txBody>
      </p:sp>
    </p:spTree>
    <p:extLst>
      <p:ext uri="{BB962C8B-B14F-4D97-AF65-F5344CB8AC3E}">
        <p14:creationId xmlns:p14="http://schemas.microsoft.com/office/powerpoint/2010/main" val="399623764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0 -&gt;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a:t>
            </a:r>
            <a:r>
              <a:rPr lang="en-US" sz="1400">
                <a:latin typeface="+mn-lt"/>
                <a:cs typeface="Consolas"/>
              </a:rPr>
              <a:t>or implied, </a:t>
            </a:r>
            <a:r>
              <a:rPr lang="en-US" sz="1400" dirty="0">
                <a:latin typeface="+mn-lt"/>
                <a:cs typeface="Consolas"/>
              </a:rPr>
              <a:t>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0 -&gt;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relative roots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relative roots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a:t>
            </a:r>
            <a:r>
              <a:rPr lang="en-US" sz="1050" dirty="0" err="1">
                <a:latin typeface="Consolas"/>
                <a:cs typeface="Consolas"/>
              </a:rPr>
              <a:t>lsize</a:t>
            </a:r>
            <a:r>
              <a:rPr lang="en-US" sz="1050" dirty="0">
                <a:latin typeface="Consolas"/>
                <a:cs typeface="Consolas"/>
              </a:rPr>
              <a:t>=328 </a:t>
            </a:r>
            <a:r>
              <a:rPr lang="en-US" sz="1050" dirty="0" err="1">
                <a:latin typeface="Consolas"/>
                <a:cs typeface="Consolas"/>
              </a:rPr>
              <a:t>psize</a:t>
            </a:r>
            <a:r>
              <a:rPr lang="en-US" sz="1050" dirty="0">
                <a:latin typeface="Consolas"/>
                <a:cs typeface="Consolas"/>
              </a:rPr>
              <a:t>=0</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lsize</a:t>
            </a:r>
            <a:r>
              <a:rPr lang="it-IT" sz="1100" dirty="0">
                <a:latin typeface="Consolas"/>
                <a:cs typeface="Consolas"/>
              </a:rPr>
              <a:t>=328 </a:t>
            </a:r>
            <a:r>
              <a:rPr lang="it-IT" sz="1100" dirty="0" err="1">
                <a:latin typeface="Consolas"/>
                <a:cs typeface="Consolas"/>
              </a:rPr>
              <a:t>psize</a:t>
            </a:r>
            <a:r>
              <a:rPr lang="it-IT" sz="1100" dirty="0">
                <a:latin typeface="Consolas"/>
                <a:cs typeface="Consolas"/>
              </a:rPr>
              <a:t>=0</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a:t>
            </a:r>
            <a:r>
              <a:rPr lang="it-IT" sz="1050" dirty="0" err="1">
                <a:latin typeface="Consolas"/>
                <a:cs typeface="Consolas"/>
              </a:rPr>
              <a:t>lsize</a:t>
            </a:r>
            <a:r>
              <a:rPr lang="it-IT" sz="1050" dirty="0">
                <a:latin typeface="Consolas"/>
                <a:cs typeface="Consolas"/>
              </a:rPr>
              <a:t>=328 </a:t>
            </a:r>
            <a:r>
              <a:rPr lang="it-IT" sz="1050" dirty="0" err="1">
                <a:latin typeface="Consolas"/>
                <a:cs typeface="Consolas"/>
              </a:rPr>
              <a:t>psize</a:t>
            </a:r>
            <a:r>
              <a:rPr lang="it-IT" sz="1050" dirty="0">
                <a:latin typeface="Consolas"/>
                <a:cs typeface="Consolas"/>
              </a:rPr>
              <a:t>=0</a:t>
            </a:r>
            <a:endParaRPr lang="en-US" sz="1050" dirty="0">
              <a:latin typeface="Consolas"/>
              <a:cs typeface="Consolas"/>
            </a:endParaRP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a:t>
            </a:r>
            <a:r>
              <a:rPr lang="it-IT" sz="1100" dirty="0" err="1">
                <a:latin typeface="Consolas"/>
                <a:cs typeface="Consolas"/>
              </a:rPr>
              <a:t>lsize</a:t>
            </a:r>
            <a:r>
              <a:rPr lang="it-IT" sz="1100" dirty="0">
                <a:latin typeface="Consolas"/>
                <a:cs typeface="Consolas"/>
              </a:rPr>
              <a:t>=328 </a:t>
            </a:r>
            <a:r>
              <a:rPr lang="it-IT" sz="1100" dirty="0" err="1">
                <a:latin typeface="Consolas"/>
                <a:cs typeface="Consolas"/>
              </a:rPr>
              <a:t>psize</a:t>
            </a:r>
            <a:r>
              <a:rPr lang="it-IT" sz="1100" dirty="0">
                <a:latin typeface="Consolas"/>
                <a:cs typeface="Consolas"/>
              </a:rPr>
              <a:t>=0</a:t>
            </a: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a:t>
            </a:r>
            <a:r>
              <a:rPr lang="en-US" sz="1400" dirty="0" err="1">
                <a:latin typeface="+mn-lt"/>
              </a:rPr>
              <a:t>symlinks</a:t>
            </a:r>
            <a:r>
              <a:rPr lang="en-US" sz="1400" dirty="0">
                <a:latin typeface="+mn-lt"/>
              </a:rPr>
              <a:t>, and other non-directories -- </a:t>
            </a:r>
            <a:r>
              <a:rPr lang="en-US" sz="1400" u="sng" dirty="0">
                <a:latin typeface="+mn-lt"/>
              </a:rPr>
              <a:t>never</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a count of files removed will be shown in the </a:t>
            </a:r>
            <a:r>
              <a:rPr lang="en-US" sz="1400" dirty="0" err="1"/>
              <a:t>pwalk.log</a:t>
            </a:r>
            <a:r>
              <a:rPr lang="en-US" sz="1400" dirty="0"/>
              <a:t> file</a:t>
            </a:r>
          </a:p>
          <a:p>
            <a:pPr lvl="1">
              <a:spcBef>
                <a:spcPts val="0"/>
              </a:spcBef>
              <a:buClr>
                <a:srgbClr val="000000"/>
              </a:buClr>
            </a:pPr>
            <a:r>
              <a:rPr lang="en-US" sz="1400" b="1" dirty="0">
                <a:solidFill>
                  <a:srgbClr val="FF0000"/>
                </a:solidFill>
              </a:rPr>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error code from trying to remove the file (or ‘#’ in –</a:t>
            </a:r>
            <a:r>
              <a:rPr lang="en-US" sz="1400" dirty="0" err="1"/>
              <a:t>dryrun</a:t>
            </a:r>
            <a:r>
              <a:rPr lang="en-US" sz="1400" dirty="0"/>
              <a:t> mode)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NOTE</a:t>
            </a:r>
            <a:r>
              <a:rPr lang="en-US" sz="1400" dirty="0"/>
              <a:t>: These .</a:t>
            </a:r>
            <a:r>
              <a:rPr lang="en-US" sz="1400" dirty="0" err="1"/>
              <a:t>sh</a:t>
            </a:r>
            <a:r>
              <a:rPr lang="en-US" sz="1400" dirty="0"/>
              <a:t> outputs are just a record of what </a:t>
            </a:r>
            <a:r>
              <a:rPr lang="en-US" sz="1400" dirty="0" err="1"/>
              <a:t>pwalk</a:t>
            </a:r>
            <a:r>
              <a:rPr lang="en-US" sz="1400" dirty="0"/>
              <a:t> </a:t>
            </a:r>
            <a:r>
              <a:rPr lang="en-US" sz="1400" u="sng" dirty="0"/>
              <a:t>did</a:t>
            </a:r>
            <a:r>
              <a:rPr lang="en-US" sz="1400" dirty="0"/>
              <a:t>; they are </a:t>
            </a:r>
            <a:r>
              <a:rPr lang="en-US" sz="1400" u="sng" dirty="0"/>
              <a:t>not</a:t>
            </a:r>
            <a:r>
              <a:rPr lang="en-US" sz="1400" dirty="0"/>
              <a:t> directly executable!</a:t>
            </a:r>
          </a:p>
          <a:p>
            <a:pPr>
              <a:spcBef>
                <a:spcPts val="0"/>
              </a:spcBef>
              <a:buClr>
                <a:srgbClr val="000000"/>
              </a:buClr>
            </a:pPr>
            <a:r>
              <a:rPr lang="en-US" sz="1800" b="1" dirty="0">
                <a:solidFill>
                  <a:srgbClr val="FF0000"/>
                </a:solidFill>
              </a:rPr>
              <a:t>WARNING</a:t>
            </a:r>
            <a:r>
              <a:rPr lang="en-US" sz="1800" dirty="0"/>
              <a:t>: Make sure that </a:t>
            </a:r>
            <a:r>
              <a:rPr lang="en-US" sz="1800" dirty="0" err="1"/>
              <a:t>pwalk’s</a:t>
            </a:r>
            <a:r>
              <a:rPr lang="en-US" sz="1800" dirty="0"/>
              <a:t> output files do not get deleted!</a:t>
            </a:r>
          </a:p>
          <a:p>
            <a:pPr lvl="1">
              <a:spcBef>
                <a:spcPts val="0"/>
              </a:spcBef>
              <a:buClr>
                <a:srgbClr val="000000"/>
              </a:buClr>
            </a:pPr>
            <a:r>
              <a:rPr lang="en-US" sz="1400" dirty="0"/>
              <a:t> Use of the </a:t>
            </a:r>
            <a:r>
              <a:rPr lang="mr-IN" sz="1400" dirty="0"/>
              <a:t>–</a:t>
            </a:r>
            <a:r>
              <a:rPr lang="en-US" sz="1400" dirty="0"/>
              <a:t>output=&lt;directory&gt; option is highly-recommended with </a:t>
            </a:r>
            <a:r>
              <a:rPr lang="mr-IN" sz="1400" dirty="0"/>
              <a:t>–</a:t>
            </a:r>
            <a:r>
              <a:rPr lang="en-US" sz="1400" dirty="0"/>
              <a:t>rm to place the outputs out of harm’s way!</a:t>
            </a:r>
          </a:p>
          <a:p>
            <a:pPr lvl="1">
              <a:spcBef>
                <a:spcPts val="0"/>
              </a:spcBef>
              <a:buClr>
                <a:srgbClr val="000000"/>
              </a:buClr>
            </a:pPr>
            <a:endParaRPr lang="en-US" sz="1400" dirty="0"/>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letter codes shown on the next slide</a:t>
            </a:r>
          </a:p>
          <a:p>
            <a:pPr lvl="1">
              <a:buClrTx/>
            </a:pPr>
            <a:r>
              <a:rPr lang="en-US" dirty="0"/>
              <a:t>Column 3: the directory or filename entry that was compared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528480435"/>
              </p:ext>
            </p:extLst>
          </p:nvPr>
        </p:nvGraphicFramePr>
        <p:xfrm>
          <a:off x="444500" y="874713"/>
          <a:ext cx="7724775" cy="3919537"/>
        </p:xfrm>
        <a:graphic>
          <a:graphicData uri="http://schemas.openxmlformats.org/presentationml/2006/ole">
            <mc:AlternateContent xmlns:mc="http://schemas.openxmlformats.org/markup-compatibility/2006">
              <mc:Choice xmlns:v="urn:schemas-microsoft-com:vml" Requires="v">
                <p:oleObj spid="_x0000_s2260" name="Worksheet" r:id="rId5" imgW="11417300" imgH="5791200" progId="Excel.Sheet.12">
                  <p:embed/>
                </p:oleObj>
              </mc:Choice>
              <mc:Fallback>
                <p:oleObj name="Worksheet" r:id="rId5" imgW="11417300" imgH="5791200" progId="Excel.Sheet.12">
                  <p:embed/>
                  <p:pic>
                    <p:nvPicPr>
                      <p:cNvPr id="0" name=""/>
                      <p:cNvPicPr/>
                      <p:nvPr/>
                    </p:nvPicPr>
                    <p:blipFill>
                      <a:blip r:embed="rId6"/>
                      <a:stretch>
                        <a:fillRect/>
                      </a:stretch>
                    </p:blipFill>
                    <p:spPr>
                      <a:xfrm>
                        <a:off x="444500" y="874713"/>
                        <a:ext cx="7724775" cy="39195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err="1">
                <a:solidFill>
                  <a:schemeClr val="tx1"/>
                </a:solidFill>
              </a:rPr>
              <a:t>pwalk</a:t>
            </a:r>
            <a:r>
              <a:rPr lang="en-US" dirty="0">
                <a:solidFill>
                  <a:schemeClr val="tx1"/>
                </a:solidFill>
              </a:rPr>
              <a:t> Generic Modes</a:t>
            </a:r>
          </a:p>
          <a:p>
            <a:pPr>
              <a:buClr>
                <a:srgbClr val="000000"/>
              </a:buClr>
              <a:buFont typeface="Arial"/>
              <a:buChar char="•"/>
            </a:pPr>
            <a:r>
              <a:rPr lang="en-US" dirty="0" err="1">
                <a:solidFill>
                  <a:schemeClr val="tx1"/>
                </a:solidFill>
              </a:rPr>
              <a:t>pwalk</a:t>
            </a:r>
            <a:r>
              <a:rPr lang="en-US" dirty="0">
                <a:solidFill>
                  <a:schemeClr val="tx1"/>
                </a:solidFill>
              </a:rPr>
              <a:t> Platform-specific Modes</a:t>
            </a:r>
          </a:p>
          <a:p>
            <a:pPr>
              <a:buClr>
                <a:srgbClr val="000000"/>
              </a:buClr>
              <a:buFont typeface="Arial"/>
              <a:buChar char="•"/>
            </a:pPr>
            <a:r>
              <a:rPr lang="en-US" dirty="0" err="1">
                <a:solidFill>
                  <a:schemeClr val="tx1"/>
                </a:solidFill>
              </a:rPr>
              <a:t>pwalk</a:t>
            </a:r>
            <a:r>
              <a:rPr lang="en-US" dirty="0">
                <a:solidFill>
                  <a:schemeClr val="tx1"/>
                </a:solidFill>
              </a:rPr>
              <a:t> Options</a:t>
            </a:r>
          </a:p>
          <a:p>
            <a:pPr>
              <a:buClr>
                <a:srgbClr val="000000"/>
              </a:buClr>
              <a:buFont typeface="Arial"/>
              <a:buChar char="•"/>
            </a:pPr>
            <a:r>
              <a:rPr lang="en-US" dirty="0">
                <a:solidFill>
                  <a:schemeClr val="tx1"/>
                </a:solidFill>
              </a:rPr>
              <a:t>Operational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 Footnotes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is 128.</a:t>
            </a:r>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compressed output files will tend to grow s-l-o-w-l-y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 / macOS</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scaling with concurrency</a:t>
            </a: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a:t>
            </a:r>
            <a:r>
              <a:rPr lang="en-US"/>
              <a:t>Prebuilt binaries </a:t>
            </a:r>
            <a:r>
              <a:rPr lang="en-US" dirty="0"/>
              <a:t>(bin/&lt;platform&gt;) -  </a:t>
            </a:r>
            <a:r>
              <a:rPr lang="en-US" u="sng" dirty="0"/>
              <a:t>not</a:t>
            </a:r>
            <a:r>
              <a:rPr lang="en-US" dirty="0"/>
              <a:t> guaranteed to match the </a:t>
            </a:r>
            <a:r>
              <a:rPr lang="en-US"/>
              <a:t>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highlight>
                  <a:srgbClr val="FFFF00"/>
                </a:highlight>
              </a:rPr>
              <a:t>Uses Python </a:t>
            </a:r>
            <a:r>
              <a:rPr lang="en-US" sz="1600" dirty="0" err="1">
                <a:highlight>
                  <a:srgbClr val="FFFF00"/>
                </a:highlight>
              </a:rPr>
              <a:t>symbiont</a:t>
            </a:r>
            <a:r>
              <a:rPr lang="en-US" sz="1600" dirty="0">
                <a:highlight>
                  <a:srgbClr val="FFFF00"/>
                </a:highlight>
              </a:rPr>
              <a:t> code for –audit (OneFS only)</a:t>
            </a:r>
            <a:endParaRPr lang="en-US" sz="1100" dirty="0">
              <a:highlight>
                <a:srgbClr val="FFFF00"/>
              </a:highlight>
            </a:endParaRPr>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README FIRST; </a:t>
            </a:r>
            <a:r>
              <a:rPr lang="en-US" sz="2800" dirty="0" err="1">
                <a:solidFill>
                  <a:srgbClr val="007DB8"/>
                </a:solidFill>
              </a:rPr>
              <a:t>pwalk</a:t>
            </a:r>
            <a:r>
              <a:rPr lang="en-US" sz="2800" dirty="0">
                <a:solidFill>
                  <a:srgbClr val="007DB8"/>
                </a:solidFill>
              </a:rPr>
              <a:t> Generic Caveats!</a:t>
            </a:r>
          </a:p>
        </p:txBody>
      </p:sp>
      <p:sp>
        <p:nvSpPr>
          <p:cNvPr id="8" name="Content Placeholder 7"/>
          <p:cNvSpPr>
            <a:spLocks noGrp="1"/>
          </p:cNvSpPr>
          <p:nvPr>
            <p:ph sz="quarter" idx="10"/>
          </p:nvPr>
        </p:nvSpPr>
        <p:spPr>
          <a:xfrm>
            <a:off x="366714" y="1128792"/>
            <a:ext cx="8426696" cy="3602234"/>
          </a:xfrm>
        </p:spPr>
        <p:txBody>
          <a:bodyPr>
            <a:normAutofit lnSpcReduction="10000"/>
          </a:bodyPr>
          <a:lstStyle/>
          <a:p>
            <a:pPr>
              <a:spcBef>
                <a:spcPts val="0"/>
              </a:spcBef>
              <a:buClr>
                <a:srgbClr val="000000"/>
              </a:buClr>
            </a:pPr>
            <a:r>
              <a:rPr lang="en-US" sz="1600" b="1" dirty="0">
                <a:solidFill>
                  <a:srgbClr val="FF0000"/>
                </a:solidFill>
                <a:latin typeface="+mn-lt"/>
              </a:rPr>
              <a:t>High levels of parallelism (the -</a:t>
            </a:r>
            <a:r>
              <a:rPr lang="en-US" sz="1600" b="1" dirty="0" err="1">
                <a:solidFill>
                  <a:srgbClr val="FF0000"/>
                </a:solidFill>
                <a:latin typeface="+mn-lt"/>
              </a:rPr>
              <a:t>dop</a:t>
            </a:r>
            <a:r>
              <a:rPr lang="en-US" sz="1600" b="1" dirty="0">
                <a:solidFill>
                  <a:srgbClr val="FF0000"/>
                </a:solidFill>
                <a:latin typeface="+mn-lt"/>
              </a:rPr>
              <a:t>= setting) can create an extreme burden on the target storage system, or even on the system from which </a:t>
            </a:r>
            <a:r>
              <a:rPr lang="en-US" sz="1600" b="1" dirty="0" err="1">
                <a:solidFill>
                  <a:srgbClr val="FF0000"/>
                </a:solidFill>
              </a:rPr>
              <a:t>pwalk</a:t>
            </a:r>
            <a:r>
              <a:rPr lang="en-US" sz="1600" b="1" dirty="0">
                <a:solidFill>
                  <a:srgbClr val="FF0000"/>
                </a:solidFill>
              </a:rPr>
              <a:t> </a:t>
            </a:r>
            <a:r>
              <a:rPr lang="en-US" sz="1600" b="1" dirty="0">
                <a:solidFill>
                  <a:srgbClr val="FF0000"/>
                </a:solidFill>
                <a:latin typeface="+mn-lt"/>
              </a:rPr>
              <a:t>is run!</a:t>
            </a:r>
          </a:p>
          <a:p>
            <a:pPr lvl="1">
              <a:spcBef>
                <a:spcPts val="0"/>
              </a:spcBef>
              <a:buClr>
                <a:srgbClr val="000000"/>
              </a:buClr>
            </a:pPr>
            <a:r>
              <a:rPr lang="en-US" sz="1200" dirty="0"/>
              <a:t>Caveat user!</a:t>
            </a:r>
          </a:p>
          <a:p>
            <a:pPr lvl="1">
              <a:spcBef>
                <a:spcPts val="0"/>
              </a:spcBef>
              <a:buClr>
                <a:srgbClr val="000000"/>
              </a:buClr>
            </a:pPr>
            <a:r>
              <a:rPr lang="en-US" sz="1200" dirty="0">
                <a:latin typeface="+mn-lt"/>
              </a:rPr>
              <a:t>Be careful to determine what your particular tradeoffs and tolerances are for </a:t>
            </a:r>
            <a:r>
              <a:rPr lang="en-US" sz="1200" dirty="0" err="1">
                <a:latin typeface="+mn-lt"/>
              </a:rPr>
              <a:t>treewalk</a:t>
            </a:r>
            <a:r>
              <a:rPr lang="en-US" sz="1200" dirty="0">
                <a:latin typeface="+mn-lt"/>
              </a:rPr>
              <a:t> speed and the potential for interfering with production workloads!</a:t>
            </a:r>
          </a:p>
          <a:p>
            <a:pPr>
              <a:spcBef>
                <a:spcPts val="0"/>
              </a:spcBef>
              <a:buClr>
                <a:srgbClr val="000000"/>
              </a:buClr>
            </a:pPr>
            <a:r>
              <a:rPr lang="en-US" sz="1600" b="1" dirty="0" err="1">
                <a:solidFill>
                  <a:srgbClr val="FF0000"/>
                </a:solidFill>
              </a:rPr>
              <a:t>pwalk</a:t>
            </a:r>
            <a:r>
              <a:rPr lang="en-US" sz="1600" b="1" dirty="0">
                <a:solidFill>
                  <a:srgbClr val="FF0000"/>
                </a:solidFill>
              </a:rPr>
              <a:t> outputs can become quite large for large filesystem scans!</a:t>
            </a:r>
          </a:p>
          <a:p>
            <a:pPr lvl="1">
              <a:spcBef>
                <a:spcPts val="0"/>
              </a:spcBef>
              <a:buClr>
                <a:srgbClr val="000000"/>
              </a:buClr>
            </a:pPr>
            <a:r>
              <a:rPr lang="en-US" sz="1200" dirty="0"/>
              <a:t>Caveat user!</a:t>
            </a:r>
          </a:p>
          <a:p>
            <a:pPr lvl="1">
              <a:spcBef>
                <a:spcPts val="0"/>
              </a:spcBef>
              <a:buClr>
                <a:srgbClr val="000000"/>
              </a:buClr>
            </a:pPr>
            <a:r>
              <a:rPr lang="en-US" sz="1200" dirty="0" err="1"/>
              <a:t>pwalk’s</a:t>
            </a:r>
            <a:r>
              <a:rPr lang="en-US" sz="1200" dirty="0"/>
              <a:t> –</a:t>
            </a:r>
            <a:r>
              <a:rPr lang="en-US" sz="1200" dirty="0" err="1"/>
              <a:t>gz</a:t>
            </a:r>
            <a:r>
              <a:rPr lang="en-US" sz="1200" dirty="0"/>
              <a:t> option can greatly mitigate output size, as can selecting only the outputs one actually requires</a:t>
            </a:r>
          </a:p>
          <a:p>
            <a:pPr lvl="1">
              <a:spcBef>
                <a:spcPts val="0"/>
              </a:spcBef>
              <a:buClr>
                <a:srgbClr val="000000"/>
              </a:buClr>
            </a:pPr>
            <a:r>
              <a:rPr lang="en-US" sz="1200" dirty="0"/>
              <a:t>Take time to understand and control where </a:t>
            </a:r>
            <a:r>
              <a:rPr lang="en-US" sz="1200" dirty="0" err="1"/>
              <a:t>pwalk’s</a:t>
            </a:r>
            <a:r>
              <a:rPr lang="en-US" sz="1200" dirty="0"/>
              <a:t> outputs are written, and plan accordingly!</a:t>
            </a:r>
            <a:endParaRPr lang="en-US" sz="1200" b="1" dirty="0">
              <a:solidFill>
                <a:srgbClr val="FF0000"/>
              </a:solidFill>
            </a:endParaRPr>
          </a:p>
          <a:p>
            <a:pPr>
              <a:spcBef>
                <a:spcPts val="0"/>
              </a:spcBef>
              <a:buClr>
                <a:srgbClr val="000000"/>
              </a:buClr>
            </a:pPr>
            <a:r>
              <a:rPr lang="en-US" sz="1600" b="1" dirty="0" err="1">
                <a:solidFill>
                  <a:srgbClr val="FF0000"/>
                </a:solidFill>
              </a:rPr>
              <a:t>pwalk</a:t>
            </a:r>
            <a:r>
              <a:rPr lang="en-US" sz="1600" b="1" dirty="0">
                <a:solidFill>
                  <a:srgbClr val="FF0000"/>
                </a:solidFill>
              </a:rPr>
              <a:t> reports on </a:t>
            </a:r>
            <a:r>
              <a:rPr lang="en-US" sz="1600" b="1" u="sng" dirty="0">
                <a:solidFill>
                  <a:srgbClr val="FF0000"/>
                </a:solidFill>
              </a:rPr>
              <a:t>directory entries</a:t>
            </a:r>
            <a:r>
              <a:rPr lang="en-US" sz="1600" b="1" dirty="0">
                <a:solidFill>
                  <a:srgbClr val="FF0000"/>
                </a:solidFill>
              </a:rPr>
              <a:t> only -- </a:t>
            </a:r>
            <a:r>
              <a:rPr lang="en-US" sz="1600" b="1" i="1" dirty="0">
                <a:solidFill>
                  <a:srgbClr val="FF0000"/>
                </a:solidFill>
              </a:rPr>
              <a:t>not</a:t>
            </a:r>
            <a:r>
              <a:rPr lang="en-US" sz="1600" b="1" dirty="0">
                <a:solidFill>
                  <a:srgbClr val="FF0000"/>
                </a:solidFill>
              </a:rPr>
              <a:t> </a:t>
            </a:r>
            <a:r>
              <a:rPr lang="en-US" sz="1600" b="1" u="sng" dirty="0">
                <a:solidFill>
                  <a:srgbClr val="FF0000"/>
                </a:solidFill>
              </a:rPr>
              <a:t>unique </a:t>
            </a:r>
            <a:r>
              <a:rPr lang="en-US" sz="1600" b="1" u="sng" dirty="0" err="1">
                <a:solidFill>
                  <a:srgbClr val="FF0000"/>
                </a:solidFill>
              </a:rPr>
              <a:t>inodes</a:t>
            </a:r>
            <a:r>
              <a:rPr lang="en-US" sz="1600" b="1" u="sng" dirty="0">
                <a:solidFill>
                  <a:srgbClr val="FF0000"/>
                </a:solidFill>
              </a:rPr>
              <a:t>!</a:t>
            </a:r>
          </a:p>
          <a:p>
            <a:pPr lvl="1">
              <a:spcBef>
                <a:spcPts val="0"/>
              </a:spcBef>
              <a:buClr>
                <a:srgbClr val="000000"/>
              </a:buClr>
            </a:pPr>
            <a:r>
              <a:rPr lang="en-US" sz="1200" dirty="0"/>
              <a:t>files with hard links will have their actual space usage multiply-accounted for if those links all lie within the same scanned filesystem hierarchy</a:t>
            </a:r>
          </a:p>
          <a:p>
            <a:pPr lvl="1">
              <a:spcBef>
                <a:spcPts val="0"/>
              </a:spcBef>
              <a:buClr>
                <a:srgbClr val="000000"/>
              </a:buClr>
            </a:pPr>
            <a:r>
              <a:rPr lang="en-US" sz="1200" dirty="0" err="1"/>
              <a:t>pwalk.log</a:t>
            </a:r>
            <a:r>
              <a:rPr lang="en-US" sz="1200" dirty="0"/>
              <a:t> gives a summary count of the hard links it encountered, FWIW, but there’s not much useful math one can do with that count</a:t>
            </a:r>
          </a:p>
          <a:p>
            <a:pPr>
              <a:spcBef>
                <a:spcPts val="0"/>
              </a:spcBef>
              <a:buClr>
                <a:srgbClr val="000000"/>
              </a:buClr>
            </a:pPr>
            <a:r>
              <a:rPr lang="en-US" sz="1600" b="1" dirty="0" err="1">
                <a:solidFill>
                  <a:srgbClr val="FF0000"/>
                </a:solidFill>
              </a:rPr>
              <a:t>pwalk</a:t>
            </a:r>
            <a:r>
              <a:rPr lang="en-US" sz="1600" b="1" dirty="0">
                <a:solidFill>
                  <a:srgbClr val="FF0000"/>
                </a:solidFill>
              </a:rPr>
              <a:t> relies on the stat(2) system calls for primary files metadata!</a:t>
            </a:r>
          </a:p>
          <a:p>
            <a:pPr lvl="1">
              <a:spcBef>
                <a:spcPts val="0"/>
              </a:spcBef>
              <a:buClr>
                <a:srgbClr val="000000"/>
              </a:buClr>
            </a:pPr>
            <a:r>
              <a:rPr lang="en-US" sz="1200" dirty="0"/>
              <a:t>the </a:t>
            </a:r>
            <a:r>
              <a:rPr lang="en-US" sz="1200" dirty="0" err="1"/>
              <a:t>st_size</a:t>
            </a:r>
            <a:r>
              <a:rPr lang="en-US" sz="1200" dirty="0"/>
              <a:t> value returned by stat(2) is </a:t>
            </a:r>
            <a:r>
              <a:rPr lang="en-US" sz="1200" u="sng" dirty="0"/>
              <a:t>historically</a:t>
            </a:r>
            <a:r>
              <a:rPr lang="en-US" sz="1200" dirty="0"/>
              <a:t> documented as being in 512-byte units -- but in most modern contexts, it is </a:t>
            </a:r>
            <a:r>
              <a:rPr lang="en-US" sz="1200" u="sng" dirty="0"/>
              <a:t>actually</a:t>
            </a:r>
            <a:r>
              <a:rPr lang="en-US" sz="1200" dirty="0"/>
              <a:t> reported in 1024-byte units, so that is what </a:t>
            </a:r>
            <a:r>
              <a:rPr lang="en-US" sz="1200" dirty="0" err="1"/>
              <a:t>pwalk</a:t>
            </a:r>
            <a:r>
              <a:rPr lang="en-US" sz="1200" dirty="0"/>
              <a:t> assumes by default</a:t>
            </a:r>
          </a:p>
          <a:p>
            <a:pPr lvl="1">
              <a:spcBef>
                <a:spcPts val="0"/>
              </a:spcBef>
              <a:buClr>
                <a:srgbClr val="000000"/>
              </a:buClr>
            </a:pPr>
            <a:r>
              <a:rPr lang="en-US" sz="1200" dirty="0"/>
              <a:t>wherever </a:t>
            </a:r>
            <a:r>
              <a:rPr lang="en-US" sz="1200" dirty="0" err="1"/>
              <a:t>st_size</a:t>
            </a:r>
            <a:r>
              <a:rPr lang="en-US" sz="1200" dirty="0"/>
              <a:t> values are </a:t>
            </a:r>
            <a:r>
              <a:rPr lang="en-US" sz="1200" u="sng" dirty="0"/>
              <a:t>actually</a:t>
            </a:r>
            <a:r>
              <a:rPr lang="en-US" sz="1200" dirty="0"/>
              <a:t> returned in 512 bytes units ...</a:t>
            </a:r>
          </a:p>
          <a:p>
            <a:pPr lvl="2">
              <a:spcBef>
                <a:spcPts val="0"/>
              </a:spcBef>
              <a:buClr>
                <a:srgbClr val="000000"/>
              </a:buClr>
            </a:pPr>
            <a:r>
              <a:rPr lang="en-US" sz="1100" dirty="0" err="1"/>
              <a:t>pwalk’s</a:t>
            </a:r>
            <a:r>
              <a:rPr lang="en-US" sz="1100" dirty="0"/>
              <a:t> physical space statistics will be off by 2x, both in per-directory subtotals and +tally outputs</a:t>
            </a:r>
          </a:p>
          <a:p>
            <a:pPr lvl="2">
              <a:spcBef>
                <a:spcPts val="0"/>
              </a:spcBef>
              <a:buClr>
                <a:srgbClr val="000000"/>
              </a:buClr>
            </a:pPr>
            <a:r>
              <a:rPr lang="en-US" sz="1200" dirty="0" err="1"/>
              <a:t>pwalk’s</a:t>
            </a:r>
            <a:r>
              <a:rPr lang="en-US" sz="1200" dirty="0"/>
              <a:t> -bs=512 option can be used to correct </a:t>
            </a:r>
            <a:r>
              <a:rPr lang="en-US" sz="1200" dirty="0" err="1"/>
              <a:t>pwalk’s</a:t>
            </a:r>
            <a:r>
              <a:rPr lang="en-US" sz="1200" dirty="0"/>
              <a:t> accounting</a:t>
            </a:r>
          </a:p>
          <a:p>
            <a:pPr lvl="1">
              <a:spcBef>
                <a:spcPts val="0"/>
              </a:spcBef>
              <a:buClr>
                <a:srgbClr val="000000"/>
              </a:buClr>
            </a:pPr>
            <a:endParaRPr lang="en-US" sz="1200" dirty="0"/>
          </a:p>
          <a:p>
            <a:pPr>
              <a:spcBef>
                <a:spcPts val="0"/>
              </a:spcBef>
              <a:buClr>
                <a:srgbClr val="000000"/>
              </a:buClr>
            </a:pPr>
            <a:endParaRPr lang="en-US" sz="1600" dirty="0">
              <a:latin typeface="+mn-lt"/>
            </a:endParaRPr>
          </a:p>
        </p:txBody>
      </p:sp>
      <p:pic>
        <p:nvPicPr>
          <p:cNvPr id="3074" name="Picture 2" descr="Abacus,clip Art - Maths Clipart , Free Transparent Clipart ...">
            <a:extLst>
              <a:ext uri="{FF2B5EF4-FFF2-40B4-BE49-F238E27FC236}">
                <a16:creationId xmlns:a16="http://schemas.microsoft.com/office/drawing/2014/main" id="{5602F2C0-55E7-F946-A9C8-CEEC09F02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8783" y="152401"/>
            <a:ext cx="1143550" cy="97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30749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205336</TotalTime>
  <Words>10584</Words>
  <Application>Microsoft Macintosh PowerPoint</Application>
  <PresentationFormat>On-screen Show (16:9)</PresentationFormat>
  <Paragraphs>953</Paragraphs>
  <Slides>65</Slides>
  <Notes>59</Notes>
  <HiddenSlides>16</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9"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README FIRST; pwalk Generic Caveats!</vt:lpstr>
      <vt:lpstr>pwalk Usage - Intro</vt:lpstr>
      <vt:lpstr>pwalk Usage (1/3 - modes)</vt:lpstr>
      <vt:lpstr>pwalk Usage (2/3 – assorted options)</vt:lpstr>
      <vt:lpstr>pwalk Usage (3/3 – file selection options)</vt:lpstr>
      <vt:lpstr>pwalk Output Directory</vt:lpstr>
      <vt:lpstr>Path Arguments</vt:lpstr>
      <vt:lpstr>&lt;directory&gt; Arguments</vt:lpstr>
      <vt:lpstr>-pfile=&lt;file&gt; Syntax</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 Footnotes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PowerPoint Presentation</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Robert Sneed</cp:lastModifiedBy>
  <cp:revision>332</cp:revision>
  <cp:lastPrinted>2014-02-14T16:26:12Z</cp:lastPrinted>
  <dcterms:created xsi:type="dcterms:W3CDTF">2016-06-03T20:29:09Z</dcterms:created>
  <dcterms:modified xsi:type="dcterms:W3CDTF">2020-07-29T18:10:48Z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