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5863ce2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5863ce2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5863ce2a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5863ce2a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5a6eaa9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5a6eaa9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5863ce2a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5863ce2a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177929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177929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177929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177929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8650" y="759375"/>
            <a:ext cx="8520600" cy="14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6000" u="sng">
                <a:highlight>
                  <a:schemeClr val="lt1"/>
                </a:highlight>
              </a:rPr>
              <a:t>Common Child</a:t>
            </a:r>
            <a:endParaRPr sz="6000" u="sng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class </a:t>
            </a:r>
            <a:r>
              <a:rPr lang="en-GB"/>
              <a:t>snobbery here then.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7325" y="768550"/>
            <a:ext cx="34794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A string is said to be a child of a another string if it can be formed by deleting 0 or more characters from the other string. Letters cannot be rearranged. Given two strings of equal length, what's the longest string that can be constructed such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that it is a child of both?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09000" y="2298325"/>
            <a:ext cx="14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s1 = 'ABCD'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s2 = 'ABDC'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225" y="2972125"/>
            <a:ext cx="375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These strings have two children with maximum length 3,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ABC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ABD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. They can be formed by eliminating either the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or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from both strings. Return 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9900" y="3953725"/>
            <a:ext cx="21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FEFEF"/>
                </a:solidFill>
              </a:rPr>
              <a:t>And blar bar bar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79425" y="266050"/>
            <a:ext cx="18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FEFEF"/>
                </a:solidFill>
              </a:rPr>
              <a:t>The Problem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45925" y="4426650"/>
            <a:ext cx="26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Stop falling asleep at your desk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91100" y="1781000"/>
            <a:ext cx="4899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streetUrchin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[0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pan_galactic_gargle_blaster: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</a:t>
            </a:r>
            <a:r>
              <a:rPr lang="en-GB" sz="800">
                <a:solidFill>
                  <a:schemeClr val="dk1"/>
                </a:solidFill>
              </a:rPr>
              <a:t>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intergalactic_gargle_blaster = </a:t>
            </a:r>
            <a:r>
              <a:rPr lang="en-GB" sz="800">
                <a:solidFill>
                  <a:schemeClr val="dk1"/>
                </a:solidFill>
              </a:rPr>
              <a:t>bucket </a:t>
            </a:r>
            <a:r>
              <a:rPr lang="en-GB" sz="800">
                <a:solidFill>
                  <a:schemeClr val="dk1"/>
                </a:solidFill>
              </a:rPr>
              <a:t>+ 1 </a:t>
            </a:r>
            <a:endParaRPr sz="8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 =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chemeClr val="dk1"/>
                </a:solidFill>
              </a:rPr>
              <a:t>buckets[j] 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buckets[j] = </a:t>
            </a:r>
            <a:r>
              <a:rPr lang="en-GB" sz="800">
                <a:solidFill>
                  <a:srgbClr val="FF00FF"/>
                </a:solidFill>
              </a:rPr>
              <a:t>max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chemeClr val="dk1"/>
                </a:solidFill>
              </a:rPr>
              <a:t>pan_galactic_gargle_blaster, buckets[j] </a:t>
            </a:r>
            <a:r>
              <a:rPr lang="en-GB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Return</a:t>
            </a:r>
            <a:r>
              <a:rPr lang="en-GB" sz="800">
                <a:solidFill>
                  <a:schemeClr val="dk1"/>
                </a:solidFill>
              </a:rPr>
              <a:t> 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- 1]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054150" y="778425"/>
            <a:ext cx="42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'''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Class: PascalCase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Function</a:t>
            </a:r>
            <a:r>
              <a:rPr lang="en-GB" sz="800">
                <a:solidFill>
                  <a:srgbClr val="00FF00"/>
                </a:solidFill>
              </a:rPr>
              <a:t>: camelCase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Variables</a:t>
            </a:r>
            <a:r>
              <a:rPr lang="en-GB" sz="800">
                <a:solidFill>
                  <a:srgbClr val="00FF00"/>
                </a:solidFill>
              </a:rPr>
              <a:t>: snake_case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Static </a:t>
            </a:r>
            <a:r>
              <a:rPr lang="en-GB" sz="800">
                <a:solidFill>
                  <a:srgbClr val="00FF00"/>
                </a:solidFill>
              </a:rPr>
              <a:t>Variables</a:t>
            </a:r>
            <a:r>
              <a:rPr lang="en-GB" sz="800">
                <a:solidFill>
                  <a:srgbClr val="00FF00"/>
                </a:solidFill>
              </a:rPr>
              <a:t>: UPPER_SNAKE_CASE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PEP 8: can go forth and multiply with itself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'''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604025" y="347325"/>
            <a:ext cx="16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8F8F8"/>
                </a:solidFill>
              </a:rPr>
              <a:t>A Solution</a:t>
            </a:r>
            <a:endParaRPr b="1" sz="1600">
              <a:solidFill>
                <a:srgbClr val="F8F8F8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374925" y="3367425"/>
            <a:ext cx="27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  <a:highlight>
                  <a:srgbClr val="313539"/>
                </a:highlight>
                <a:latin typeface="Roboto"/>
                <a:ea typeface="Roboto"/>
                <a:cs typeface="Roboto"/>
                <a:sym typeface="Roboto"/>
              </a:rPr>
              <a:t>Not sticking to the pep 8 style guide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220100" y="3367425"/>
            <a:ext cx="12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 me fix that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07475" y="3975875"/>
            <a:ext cx="22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But how do we get here?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94775" y="4374925"/>
            <a:ext cx="341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8F8F8"/>
                </a:solidFill>
              </a:rPr>
              <a:t>Don't</a:t>
            </a:r>
            <a:r>
              <a:rPr b="1" lang="en-GB" sz="1200">
                <a:solidFill>
                  <a:srgbClr val="F8F8F8"/>
                </a:solidFill>
              </a:rPr>
              <a:t> panic, we will come back to the code. And then you can panic.</a:t>
            </a:r>
            <a:endParaRPr b="1" sz="120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ctrTitle"/>
          </p:nvPr>
        </p:nvSpPr>
        <p:spPr>
          <a:xfrm>
            <a:off x="1546375" y="694675"/>
            <a:ext cx="5681700" cy="5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800">
                <a:highlight>
                  <a:schemeClr val="lt1"/>
                </a:highlight>
              </a:rPr>
              <a:t>With the power of buckets and bean bags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455850" y="1246275"/>
            <a:ext cx="878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9D9D9"/>
                </a:solidFill>
              </a:rPr>
              <a:t>'ABCD'</a:t>
            </a:r>
            <a:endParaRPr sz="1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9D9D9"/>
                </a:solidFill>
              </a:rPr>
              <a:t>'ABDC'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202225" y="354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Finding When Letters Match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093750" y="2409150"/>
            <a:ext cx="36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352375" y="2123050"/>
            <a:ext cx="12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A B D C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352375" y="2409150"/>
            <a:ext cx="113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X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   X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          X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      X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512375" y="1485750"/>
            <a:ext cx="28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When you have two strings of four, there are sixteen possible matches. 4*4. So we have 16 buckets set out in a 4 by 4.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512375" y="2453850"/>
            <a:ext cx="288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And then we put a bean bag in a bucket that has a match. That’s it.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020200" y="1285675"/>
            <a:ext cx="404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letterMatch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False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</a:t>
            </a:r>
            <a:r>
              <a:rPr lang="en-GB" sz="800">
                <a:solidFill>
                  <a:schemeClr val="dk1"/>
                </a:solidFill>
              </a:rPr>
              <a:t>uckets 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endParaRPr sz="800">
              <a:solidFill>
                <a:srgbClr val="FF99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# else: </a:t>
            </a:r>
            <a:endParaRPr sz="800">
              <a:solidFill>
                <a:srgbClr val="00FF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# 	buckets = False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490275" y="3148150"/>
            <a:ext cx="36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We compare each element of the first string with each element of the second string. So A is </a:t>
            </a:r>
            <a:r>
              <a:rPr lang="en-GB" sz="1200">
                <a:solidFill>
                  <a:schemeClr val="dk1"/>
                </a:solidFill>
              </a:rPr>
              <a:t>compared</a:t>
            </a:r>
            <a:r>
              <a:rPr lang="en-GB" sz="1200">
                <a:solidFill>
                  <a:schemeClr val="dk1"/>
                </a:solidFill>
              </a:rPr>
              <a:t> to A, B, C, and D. Then B is </a:t>
            </a:r>
            <a:r>
              <a:rPr lang="en-GB" sz="1200">
                <a:solidFill>
                  <a:schemeClr val="dk1"/>
                </a:solidFill>
              </a:rPr>
              <a:t>compared to A, B, C, and D. This is describing a nested Loop.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443775" y="4219750"/>
            <a:ext cx="42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But that’s 4 bean bags, and not 3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233250" y="239175"/>
            <a:ext cx="26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Breaking It Down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778425" y="920500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Removing Bags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604150" y="1271775"/>
            <a:ext cx="256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Add a bag in the first bucket on the top line. Then following buckets have a minimum of 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399375" y="2006650"/>
            <a:ext cx="267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Copy the top line to the second line. Then starting on the second bucket on the second line, repeat the above.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449750" y="1267750"/>
            <a:ext cx="256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Put a bag in the first bucket on the top line. Then remove from the following buckets pm the top line.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017600" y="1289800"/>
            <a:ext cx="75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016550" y="2060200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016550" y="2830600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x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399375" y="2874925"/>
            <a:ext cx="22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Same as above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016550" y="3650525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x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x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140225" y="1271775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140225" y="2091700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140225" y="2911625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1 2 2 3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140225" y="3650525"/>
            <a:ext cx="84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1 2 2 3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1 2 3 3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288525" y="239175"/>
            <a:ext cx="141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S1 = 'ABCD'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S2 = 'ABDC'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110425" y="902988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Adding Bags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604150" y="1999713"/>
            <a:ext cx="25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Copy the top line to the second line. Then starting on the second bucket on the second line, repeat the above. Minimum being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4150" y="2930050"/>
            <a:ext cx="22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Same as above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394400" y="3732000"/>
            <a:ext cx="26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This time on the 4th bucket on the 4th line, you can see that the bag has been removed.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604150" y="3558275"/>
            <a:ext cx="25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Adding to the 3rd bucket that has a value of 2, setting the minimum to 3. This doesn't change the value of the 4th bucket on the 4th line.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69475" y="1293275"/>
            <a:ext cx="198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First row ‘A’ </a:t>
            </a:r>
            <a:r>
              <a:rPr lang="en-GB" sz="1200">
                <a:solidFill>
                  <a:srgbClr val="D9D9D9"/>
                </a:solidFill>
              </a:rPr>
              <a:t>matches</a:t>
            </a:r>
            <a:r>
              <a:rPr lang="en-GB" sz="1200">
                <a:solidFill>
                  <a:srgbClr val="D9D9D9"/>
                </a:solidFill>
              </a:rPr>
              <a:t> with the first bucket ‘A’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14950" y="2091700"/>
            <a:ext cx="198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Second</a:t>
            </a:r>
            <a:r>
              <a:rPr lang="en-GB" sz="1200">
                <a:solidFill>
                  <a:srgbClr val="D9D9D9"/>
                </a:solidFill>
              </a:rPr>
              <a:t> row ‘B’ matches with the s</a:t>
            </a:r>
            <a:r>
              <a:rPr lang="en-GB" sz="1200">
                <a:solidFill>
                  <a:srgbClr val="D9D9D9"/>
                </a:solidFill>
              </a:rPr>
              <a:t>econd</a:t>
            </a:r>
            <a:r>
              <a:rPr lang="en-GB" sz="1200">
                <a:solidFill>
                  <a:srgbClr val="D9D9D9"/>
                </a:solidFill>
              </a:rPr>
              <a:t> bucket ‘B’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36250" y="2917300"/>
            <a:ext cx="194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Third</a:t>
            </a:r>
            <a:r>
              <a:rPr lang="en-GB" sz="1200">
                <a:solidFill>
                  <a:srgbClr val="D9D9D9"/>
                </a:solidFill>
              </a:rPr>
              <a:t> row ‘A’ matches with the </a:t>
            </a:r>
            <a:r>
              <a:rPr lang="en-GB" sz="1200">
                <a:solidFill>
                  <a:srgbClr val="D9D9D9"/>
                </a:solidFill>
              </a:rPr>
              <a:t>fourth </a:t>
            </a:r>
            <a:r>
              <a:rPr lang="en-GB" sz="1200">
                <a:solidFill>
                  <a:srgbClr val="D9D9D9"/>
                </a:solidFill>
              </a:rPr>
              <a:t>bucket ‘A’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36250" y="3742925"/>
            <a:ext cx="194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Fourth</a:t>
            </a:r>
            <a:r>
              <a:rPr lang="en-GB" sz="1200">
                <a:solidFill>
                  <a:srgbClr val="D9D9D9"/>
                </a:solidFill>
              </a:rPr>
              <a:t> row ‘A’ matches with the </a:t>
            </a:r>
            <a:r>
              <a:rPr lang="en-GB" sz="1200">
                <a:solidFill>
                  <a:srgbClr val="D9D9D9"/>
                </a:solidFill>
              </a:rPr>
              <a:t>third</a:t>
            </a:r>
            <a:r>
              <a:rPr lang="en-GB" sz="1200">
                <a:solidFill>
                  <a:srgbClr val="D9D9D9"/>
                </a:solidFill>
              </a:rPr>
              <a:t> bucket ‘A’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16075" y="4470900"/>
            <a:ext cx="17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  <a:highlight>
                  <a:srgbClr val="313539"/>
                </a:highlight>
                <a:latin typeface="Roboto"/>
                <a:ea typeface="Roboto"/>
                <a:cs typeface="Roboto"/>
                <a:sym typeface="Roboto"/>
              </a:rPr>
              <a:t>I don't have this solution working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3382175" y="239175"/>
            <a:ext cx="16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The code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189550" y="144352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Removing Bags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84725" y="1801100"/>
            <a:ext cx="4249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takeBag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False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 + 1)]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matched = </a:t>
            </a:r>
            <a:r>
              <a:rPr lang="en-GB" sz="800">
                <a:solidFill>
                  <a:srgbClr val="FF9900"/>
                </a:solidFill>
              </a:rPr>
              <a:t>False</a:t>
            </a:r>
            <a:endParaRPr sz="800">
              <a:solidFill>
                <a:srgbClr val="FF99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If </a:t>
            </a:r>
            <a:r>
              <a:rPr lang="en-GB" sz="800">
                <a:solidFill>
                  <a:schemeClr val="dk1"/>
                </a:solidFill>
              </a:rPr>
              <a:t>match ==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buckets[i][j] = </a:t>
            </a:r>
            <a:r>
              <a:rPr lang="en-GB" sz="800">
                <a:solidFill>
                  <a:srgbClr val="FF9900"/>
                </a:solidFill>
              </a:rPr>
              <a:t>False</a:t>
            </a:r>
            <a:endParaRPr sz="800">
              <a:solidFill>
                <a:srgbClr val="FF99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el</a:t>
            </a: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buckets[i][j] 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endParaRPr sz="800">
              <a:solidFill>
                <a:srgbClr val="FF9900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matched 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			</a:t>
            </a:r>
            <a:r>
              <a:rPr lang="en-GB" sz="800">
                <a:solidFill>
                  <a:schemeClr val="dk1"/>
                </a:solidFill>
              </a:rPr>
              <a:t>buckets[i+1] = buckets[i].copy()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FF9900"/>
                </a:solidFill>
              </a:rPr>
              <a:t>return </a:t>
            </a:r>
            <a:r>
              <a:rPr lang="en-GB" sz="800">
                <a:solidFill>
                  <a:srgbClr val="FF00FF"/>
                </a:solidFill>
              </a:rPr>
              <a:t>sum</a:t>
            </a:r>
            <a:r>
              <a:rPr lang="en-GB" sz="800">
                <a:solidFill>
                  <a:schemeClr val="dk1"/>
                </a:solidFill>
              </a:rPr>
              <a:t>(buckets[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(b)])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172625" y="239175"/>
            <a:ext cx="141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</a:t>
            </a:r>
            <a:r>
              <a:rPr lang="en-GB" sz="1000">
                <a:solidFill>
                  <a:schemeClr val="dk1"/>
                </a:solidFill>
              </a:rPr>
              <a:t>1 = 'ABCD'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S2 = 'ABDC'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169525" y="1431788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Adding Bags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433925" y="1862750"/>
            <a:ext cx="453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giveBag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0</a:t>
            </a:r>
            <a:r>
              <a:rPr lang="en-GB" sz="800">
                <a:solidFill>
                  <a:srgbClr val="FF9900"/>
                </a:solidFill>
              </a:rPr>
              <a:t>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+ 1)]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 + 1)]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chemeClr val="dk1"/>
                </a:solidFill>
              </a:rPr>
              <a:t>buckets[i+1] = buckets[i].copy()</a:t>
            </a:r>
            <a:endParaRPr sz="800">
              <a:solidFill>
                <a:srgbClr val="FF99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If </a:t>
            </a:r>
            <a:r>
              <a:rPr lang="en-GB" sz="800">
                <a:solidFill>
                  <a:schemeClr val="dk1"/>
                </a:solidFill>
              </a:rPr>
              <a:t>a[i] == b[j]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chemeClr val="dk1"/>
                </a:solidFill>
              </a:rPr>
              <a:t>buckets[i + 1][j + 1] =  buckets[i + 1][j + 1] + 1</a:t>
            </a:r>
            <a:endParaRPr sz="800">
              <a:solidFill>
                <a:srgbClr val="FF99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else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buckets[i + 1][j + 1] = max(buckets[i + 1][j],                                                  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	buckets[i][j + 1])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FF9900"/>
                </a:solidFill>
              </a:rPr>
              <a:t>return </a:t>
            </a:r>
            <a:r>
              <a:rPr lang="en-GB" sz="800">
                <a:solidFill>
                  <a:schemeClr val="dk1"/>
                </a:solidFill>
              </a:rPr>
              <a:t>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(a)][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443650" y="731775"/>
            <a:ext cx="42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8F8"/>
                </a:solidFill>
              </a:rPr>
              <a:t>In both solutions, we are copying a row of buckets to the next row. If there isn't a row to copy, or a row to copy to, the program will fall over.</a:t>
            </a:r>
            <a:endParaRPr sz="1000">
              <a:solidFill>
                <a:srgbClr val="F8F8F8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480725" y="1143288"/>
            <a:ext cx="177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IndexError: list index out of range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734325" y="1381875"/>
            <a:ext cx="30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So we add more buckets with: </a:t>
            </a:r>
            <a:r>
              <a:rPr lang="en-GB" sz="1000">
                <a:solidFill>
                  <a:srgbClr val="FF00FF"/>
                </a:solidFill>
              </a:rPr>
              <a:t>range</a:t>
            </a: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len</a:t>
            </a:r>
            <a:r>
              <a:rPr lang="en-GB" sz="1000">
                <a:solidFill>
                  <a:schemeClr val="dk1"/>
                </a:solidFill>
              </a:rPr>
              <a:t>(b) + 1).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FF00"/>
                </a:solidFill>
              </a:rPr>
              <a:t>It’s the +1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13375" y="3525050"/>
            <a:ext cx="29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Disclaimer.</a:t>
            </a:r>
            <a:r>
              <a:rPr lang="en-GB" sz="1000">
                <a:solidFill>
                  <a:srgbClr val="FF0000"/>
                </a:solidFill>
              </a:rPr>
              <a:t> I have not worked out how to deal with all the edge cases for the above code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899600" y="3899750"/>
            <a:ext cx="34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FEFEF"/>
                </a:solidFill>
              </a:rPr>
              <a:t>Remember “</a:t>
            </a:r>
            <a:r>
              <a:rPr lang="en-GB" sz="1000">
                <a:solidFill>
                  <a:srgbClr val="EFEFEF"/>
                </a:solidFill>
              </a:rPr>
              <a:t>following buckets have a minimum of _”</a:t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899600" y="3525050"/>
            <a:ext cx="382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On this solution not only can we copy the above bucket down, but we can also copy the previous bucket on that row.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899600" y="4163425"/>
            <a:ext cx="20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above_bucket = </a:t>
            </a:r>
            <a:r>
              <a:rPr lang="en-GB" sz="800">
                <a:solidFill>
                  <a:srgbClr val="00FF00"/>
                </a:solidFill>
              </a:rPr>
              <a:t>buckets[i + 1][j]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pervious_bucet = buckets[i][j + 1]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700350" y="4163425"/>
            <a:ext cx="227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It would of been a smart idea to rename them in the code. Well done me for being an idiot.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889525" y="4594525"/>
            <a:ext cx="24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And both fail on edge cases.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173050" y="4613150"/>
            <a:ext cx="32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Oh yeah</a:t>
            </a:r>
            <a:r>
              <a:rPr lang="en-GB" sz="1000">
                <a:solidFill>
                  <a:schemeClr val="lt2"/>
                </a:solidFill>
              </a:rPr>
              <a:t>. </a:t>
            </a:r>
            <a:r>
              <a:rPr lang="en-GB" sz="1000">
                <a:solidFill>
                  <a:srgbClr val="FF00FF"/>
                </a:solidFill>
              </a:rPr>
              <a:t>range</a:t>
            </a: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len</a:t>
            </a:r>
            <a:r>
              <a:rPr lang="en-GB" sz="1000">
                <a:solidFill>
                  <a:schemeClr val="dk1"/>
                </a:solidFill>
              </a:rPr>
              <a:t>(a) + 1), else </a:t>
            </a:r>
            <a:r>
              <a:rPr lang="en-GB" sz="1000">
                <a:solidFill>
                  <a:srgbClr val="FF0000"/>
                </a:solidFill>
              </a:rPr>
              <a:t>indexError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3382175" y="239175"/>
            <a:ext cx="21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E</a:t>
            </a:r>
            <a:r>
              <a:rPr b="1" lang="en-GB" sz="2400">
                <a:solidFill>
                  <a:schemeClr val="dk1"/>
                </a:solidFill>
              </a:rPr>
              <a:t>dge Cases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189550" y="144352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Removing Bags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169525" y="1431788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Adding Bags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443650" y="731775"/>
            <a:ext cx="425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8F8"/>
                </a:solidFill>
              </a:rPr>
              <a:t>Here is </a:t>
            </a:r>
            <a:r>
              <a:rPr lang="en-GB" sz="1000">
                <a:solidFill>
                  <a:srgbClr val="F8F8F8"/>
                </a:solidFill>
              </a:rPr>
              <a:t>where</a:t>
            </a:r>
            <a:r>
              <a:rPr lang="en-GB" sz="1000">
                <a:solidFill>
                  <a:srgbClr val="F8F8F8"/>
                </a:solidFill>
              </a:rPr>
              <a:t> we split the programmers from the </a:t>
            </a:r>
            <a:r>
              <a:rPr lang="en-GB" sz="1000">
                <a:solidFill>
                  <a:srgbClr val="F8F8F8"/>
                </a:solidFill>
              </a:rPr>
              <a:t>script</a:t>
            </a:r>
            <a:r>
              <a:rPr lang="en-GB" sz="1000">
                <a:solidFill>
                  <a:srgbClr val="F8F8F8"/>
                </a:solidFill>
              </a:rPr>
              <a:t> kiddies</a:t>
            </a:r>
            <a:endParaRPr sz="1000">
              <a:solidFill>
                <a:srgbClr val="F8F8F8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458550" y="1012563"/>
            <a:ext cx="17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Now You Can P</a:t>
            </a:r>
            <a:r>
              <a:rPr b="1" lang="en-GB" sz="1200">
                <a:solidFill>
                  <a:srgbClr val="FF0000"/>
                </a:solidFill>
              </a:rPr>
              <a:t>anic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367825" y="1683500"/>
            <a:ext cx="69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0 0 0 0 0</a:t>
            </a:r>
            <a:endParaRPr sz="900"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</a:t>
            </a:r>
            <a:r>
              <a:rPr lang="en-GB" sz="900">
                <a:solidFill>
                  <a:srgbClr val="00FFFF"/>
                </a:solidFill>
              </a:rPr>
              <a:t>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1 1 1 2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2 3 3 3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365850" y="1645100"/>
            <a:ext cx="75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</a:t>
            </a:r>
            <a:r>
              <a:rPr lang="en-GB" sz="900">
                <a:solidFill>
                  <a:srgbClr val="00FFFF"/>
                </a:solidFill>
              </a:rPr>
              <a:t>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0E0E3"/>
                </a:solidFill>
              </a:rPr>
              <a:t>x x _ _</a:t>
            </a:r>
            <a:endParaRPr sz="900">
              <a:solidFill>
                <a:srgbClr val="D0E0E3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865025" y="1721900"/>
            <a:ext cx="136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S1 = ABBA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S2 = BAAB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Sub = AB or BA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Out =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825600" y="2474100"/>
            <a:ext cx="125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S1 = ABCA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S2 = ABCD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Sub = ABC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Out = 3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367825" y="2435700"/>
            <a:ext cx="89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0 0 0 0 0</a:t>
            </a:r>
            <a:endParaRPr sz="900"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2 2 3 3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2 2 3 3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365850" y="2424550"/>
            <a:ext cx="75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</a:t>
            </a:r>
            <a:r>
              <a:rPr lang="en-GB" sz="900">
                <a:solidFill>
                  <a:srgbClr val="00FFFF"/>
                </a:solidFill>
              </a:rPr>
              <a:t>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x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0E0E3"/>
                </a:solidFill>
              </a:rPr>
              <a:t>x _ _ _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838925" y="3274500"/>
            <a:ext cx="113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S1 = NJAB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S2 = BADB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Sub = AB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Out =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365850" y="3149800"/>
            <a:ext cx="75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</a:t>
            </a:r>
            <a:r>
              <a:rPr lang="en-GB" sz="900">
                <a:solidFill>
                  <a:srgbClr val="00FFFF"/>
                </a:solidFill>
              </a:rPr>
              <a:t>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0E0E3"/>
                </a:solidFill>
              </a:rPr>
              <a:t>x _ _ _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367825" y="3236100"/>
            <a:ext cx="988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0 0 0 0 0</a:t>
            </a:r>
            <a:endParaRPr sz="900"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0 1 1 2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000875" y="1827600"/>
            <a:ext cx="14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Right answer.. But we are under </a:t>
            </a:r>
            <a:r>
              <a:rPr lang="en-GB" sz="1000">
                <a:solidFill>
                  <a:schemeClr val="dk1"/>
                </a:solidFill>
              </a:rPr>
              <a:t>counting</a:t>
            </a:r>
            <a:r>
              <a:rPr lang="en-GB" sz="1000">
                <a:solidFill>
                  <a:schemeClr val="dk1"/>
                </a:solidFill>
              </a:rPr>
              <a:t> on the second row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2027275" y="2551050"/>
            <a:ext cx="136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Wrong answer, but this can be fix with a max_total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000875" y="3342100"/>
            <a:ext cx="14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Under counting again.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4972175" y="1887025"/>
            <a:ext cx="13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Over counting.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972175" y="2693800"/>
            <a:ext cx="14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Over counting again.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002125" y="3450925"/>
            <a:ext cx="133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 out of 3.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092350" y="1739500"/>
            <a:ext cx="180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When S1 has 2 or more of the same letter, that also match with at least one letter of S2, it over counts.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092350" y="2474100"/>
            <a:ext cx="18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This happens because we add one to the value of the above bucket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7191500" y="3067175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</a:t>
            </a:r>
            <a:r>
              <a:rPr lang="en-GB" sz="900">
                <a:solidFill>
                  <a:srgbClr val="FF0000"/>
                </a:solidFill>
              </a:rPr>
              <a:t>1</a:t>
            </a:r>
            <a:r>
              <a:rPr lang="en-GB" sz="900">
                <a:solidFill>
                  <a:srgbClr val="00FFFF"/>
                </a:solidFill>
              </a:rPr>
              <a:t>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</a:t>
            </a:r>
            <a:r>
              <a:rPr lang="en-GB" sz="900">
                <a:solidFill>
                  <a:srgbClr val="00FF00"/>
                </a:solidFill>
              </a:rPr>
              <a:t>2</a:t>
            </a:r>
            <a:r>
              <a:rPr lang="en-GB" sz="900">
                <a:solidFill>
                  <a:srgbClr val="00FFFF"/>
                </a:solidFill>
              </a:rPr>
              <a:t> 2 2 2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260325" y="4307225"/>
            <a:ext cx="7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</a:t>
            </a:r>
            <a:r>
              <a:rPr lang="en-GB" sz="900">
                <a:solidFill>
                  <a:srgbClr val="00FF00"/>
                </a:solidFill>
              </a:rPr>
              <a:t>1</a:t>
            </a:r>
            <a:r>
              <a:rPr lang="en-GB" sz="900">
                <a:solidFill>
                  <a:srgbClr val="00FFFF"/>
                </a:solidFill>
              </a:rPr>
              <a:t> 2 2 2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092350" y="3467625"/>
            <a:ext cx="171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We are adding to the wrong bucket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7092350" y="3947500"/>
            <a:ext cx="194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Now for the really hard bit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95850" y="1739500"/>
            <a:ext cx="126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Because we are emptying buckets, we are not tracking all potential matches.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07825" y="2845525"/>
            <a:ext cx="120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 am yet to work out how to get round this problem with this code.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3382175" y="239175"/>
            <a:ext cx="21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Fix the code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169525" y="1431788"/>
            <a:ext cx="149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445900" y="974500"/>
            <a:ext cx="458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giveBag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0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+ 1)]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 + 1)]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buckets[i+1] = buckets[i].copy()</a:t>
            </a:r>
            <a:endParaRPr sz="800">
              <a:solidFill>
                <a:srgbClr val="FF99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If </a:t>
            </a:r>
            <a:r>
              <a:rPr lang="en-GB" sz="800">
                <a:solidFill>
                  <a:schemeClr val="dk1"/>
                </a:solidFill>
              </a:rPr>
              <a:t>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00FF00"/>
                </a:solidFill>
              </a:rPr>
              <a:t># </a:t>
            </a:r>
            <a:r>
              <a:rPr lang="en-GB" sz="800">
                <a:solidFill>
                  <a:srgbClr val="00FF00"/>
                </a:solidFill>
              </a:rPr>
              <a:t>Change</a:t>
            </a:r>
            <a:r>
              <a:rPr lang="en-GB" sz="800">
                <a:solidFill>
                  <a:srgbClr val="00FF00"/>
                </a:solidFill>
              </a:rPr>
              <a:t> this</a:t>
            </a:r>
            <a:endParaRPr sz="800">
              <a:solidFill>
                <a:srgbClr val="00FF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00FF00"/>
                </a:solidFill>
              </a:rPr>
              <a:t># buckets[i + 1][j + 1] =  buckets[i</a:t>
            </a:r>
            <a:r>
              <a:rPr lang="en-GB" sz="800">
                <a:solidFill>
                  <a:srgbClr val="00FF00"/>
                </a:solidFill>
              </a:rPr>
              <a:t> + 1</a:t>
            </a:r>
            <a:r>
              <a:rPr lang="en-GB" sz="800">
                <a:solidFill>
                  <a:srgbClr val="00FF00"/>
                </a:solidFill>
              </a:rPr>
              <a:t>][j</a:t>
            </a:r>
            <a:r>
              <a:rPr lang="en-GB" sz="800">
                <a:solidFill>
                  <a:srgbClr val="00FF00"/>
                </a:solidFill>
              </a:rPr>
              <a:t> + 1</a:t>
            </a:r>
            <a:r>
              <a:rPr lang="en-GB" sz="800">
                <a:solidFill>
                  <a:srgbClr val="00FF00"/>
                </a:solidFill>
              </a:rPr>
              <a:t>] + 1</a:t>
            </a:r>
            <a:endParaRPr sz="800">
              <a:solidFill>
                <a:srgbClr val="00FF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		# To this</a:t>
            </a:r>
            <a:endParaRPr sz="800">
              <a:solidFill>
                <a:srgbClr val="00FF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chemeClr val="dk1"/>
                </a:solidFill>
              </a:rPr>
              <a:t>buckets[i + 1][j + 1] =  buckets[i][j] + 1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else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buckets[i + 1][j + 1] = max(buckets[i + 1][j],                                                  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	buckets[i][j + 1])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FF9900"/>
                </a:solidFill>
              </a:rPr>
              <a:t>return </a:t>
            </a:r>
            <a:r>
              <a:rPr lang="en-GB" sz="800">
                <a:solidFill>
                  <a:schemeClr val="dk1"/>
                </a:solidFill>
              </a:rPr>
              <a:t>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(a)][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480025" y="665875"/>
            <a:ext cx="18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8F8"/>
                </a:solidFill>
              </a:rPr>
              <a:t>You are not going to like this</a:t>
            </a:r>
            <a:endParaRPr sz="1000">
              <a:solidFill>
                <a:srgbClr val="F8F8F8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173050" y="4613150"/>
            <a:ext cx="32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Oh yeah</a:t>
            </a:r>
            <a:r>
              <a:rPr lang="en-GB" sz="1000">
                <a:solidFill>
                  <a:schemeClr val="lt2"/>
                </a:solidFill>
              </a:rPr>
              <a:t>. </a:t>
            </a:r>
            <a:r>
              <a:rPr lang="en-GB" sz="1000">
                <a:solidFill>
                  <a:srgbClr val="FF00FF"/>
                </a:solidFill>
              </a:rPr>
              <a:t>range</a:t>
            </a: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len</a:t>
            </a:r>
            <a:r>
              <a:rPr lang="en-GB" sz="1000">
                <a:solidFill>
                  <a:schemeClr val="dk1"/>
                </a:solidFill>
              </a:rPr>
              <a:t>(a) + 1), else </a:t>
            </a:r>
            <a:r>
              <a:rPr lang="en-GB" sz="1000">
                <a:solidFill>
                  <a:srgbClr val="FF0000"/>
                </a:solidFill>
              </a:rPr>
              <a:t>indexError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1125" y="1020700"/>
            <a:ext cx="4707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streetUrchin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[0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pan_galactic_gargle_blaster: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intergalactic_gargle_blaster = bucket + 1 </a:t>
            </a:r>
            <a:endParaRPr sz="8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 = buckets[j] 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buckets[j] = </a:t>
            </a:r>
            <a:r>
              <a:rPr lang="en-GB" sz="800">
                <a:solidFill>
                  <a:srgbClr val="FF00FF"/>
                </a:solidFill>
              </a:rPr>
              <a:t>max</a:t>
            </a:r>
            <a:r>
              <a:rPr lang="en-GB" sz="800">
                <a:solidFill>
                  <a:schemeClr val="dk1"/>
                </a:solidFill>
              </a:rPr>
              <a:t>(pan_galactic_gargle_blaster, buckets[j] )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Return</a:t>
            </a:r>
            <a:r>
              <a:rPr lang="en-GB" sz="800">
                <a:solidFill>
                  <a:schemeClr val="dk1"/>
                </a:solidFill>
              </a:rPr>
              <a:t> 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- 1]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423475" y="3937150"/>
            <a:ext cx="199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This isn’t the only solution.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47475" y="736825"/>
            <a:ext cx="18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 code at the start.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41450" y="2953350"/>
            <a:ext cx="345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It’s more or less the same code. It doesn’t use a 2D list, but that’s about it. I just like the way it looks over the other code.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247750" y="2971975"/>
            <a:ext cx="335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It should have been </a:t>
            </a:r>
            <a:r>
              <a:rPr lang="en-GB" sz="800">
                <a:solidFill>
                  <a:schemeClr val="dk1"/>
                </a:solidFill>
              </a:rPr>
              <a:t>buckets[i + 1][j + 1] =  buckets[i][j + 1] + 1. But because buckets[i+1] is a copy of buckets[i]. 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In this case buckets[i + 1][j + 1] is the same as buckets[i][j + 1]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 am just too lazy to remember if its j or i I have to +1 to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