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7"/>
  </p:notesMasterIdLst>
  <p:sldIdLst>
    <p:sldId id="256" r:id="rId5"/>
    <p:sldId id="320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323" r:id="rId23"/>
    <p:sldId id="280" r:id="rId24"/>
    <p:sldId id="281" r:id="rId25"/>
    <p:sldId id="304" r:id="rId26"/>
    <p:sldId id="305" r:id="rId27"/>
    <p:sldId id="306" r:id="rId28"/>
    <p:sldId id="282" r:id="rId29"/>
    <p:sldId id="283" r:id="rId30"/>
    <p:sldId id="284" r:id="rId31"/>
    <p:sldId id="285" r:id="rId32"/>
    <p:sldId id="295" r:id="rId33"/>
    <p:sldId id="286" r:id="rId34"/>
    <p:sldId id="308" r:id="rId35"/>
    <p:sldId id="309" r:id="rId36"/>
    <p:sldId id="287" r:id="rId37"/>
    <p:sldId id="288" r:id="rId38"/>
    <p:sldId id="289" r:id="rId39"/>
    <p:sldId id="319" r:id="rId40"/>
    <p:sldId id="290" r:id="rId41"/>
    <p:sldId id="317" r:id="rId42"/>
    <p:sldId id="318" r:id="rId43"/>
    <p:sldId id="291" r:id="rId44"/>
    <p:sldId id="307" r:id="rId45"/>
    <p:sldId id="292" r:id="rId46"/>
    <p:sldId id="321" r:id="rId47"/>
    <p:sldId id="293" r:id="rId48"/>
    <p:sldId id="294" r:id="rId49"/>
    <p:sldId id="311" r:id="rId50"/>
    <p:sldId id="312" r:id="rId51"/>
    <p:sldId id="322" r:id="rId52"/>
    <p:sldId id="313" r:id="rId53"/>
    <p:sldId id="314" r:id="rId54"/>
    <p:sldId id="325" r:id="rId55"/>
    <p:sldId id="315" r:id="rId56"/>
    <p:sldId id="316" r:id="rId57"/>
    <p:sldId id="324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436"/>
    <a:srgbClr val="ECECEC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90"/>
    <p:restoredTop sz="94712"/>
  </p:normalViewPr>
  <p:slideViewPr>
    <p:cSldViewPr snapToGrid="0" snapToObjects="1">
      <p:cViewPr varScale="1">
        <p:scale>
          <a:sx n="162" d="100"/>
          <a:sy n="162" d="100"/>
        </p:scale>
        <p:origin x="125" y="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7D9FF-D308-E049-8980-28E91E61D0E5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A1251-EEE1-7E43-9DEC-BEE3AEE202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21569"/>
          <a:stretch/>
        </p:blipFill>
        <p:spPr>
          <a:xfrm>
            <a:off x="0" y="1086994"/>
            <a:ext cx="9144000" cy="3650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97" y="400049"/>
            <a:ext cx="1288497" cy="365189"/>
          </a:xfrm>
          <a:prstGeom prst="rect">
            <a:avLst/>
          </a:prstGeom>
        </p:spPr>
      </p:pic>
      <p:pic>
        <p:nvPicPr>
          <p:cNvPr id="2" name="Picture 1" descr="Axxes_Header_2.jp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1" b="26680"/>
          <a:stretch/>
        </p:blipFill>
        <p:spPr>
          <a:xfrm>
            <a:off x="0" y="1086994"/>
            <a:ext cx="9144000" cy="366789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387210" y="1336528"/>
            <a:ext cx="6619244" cy="495108"/>
          </a:xfrm>
          <a:solidFill>
            <a:srgbClr val="F7A436"/>
          </a:solidFill>
        </p:spPr>
        <p:txBody>
          <a:bodyPr lIns="90000" tIns="108000" rIns="90000" bIns="108000" anchor="ctr" anchorCtr="0">
            <a:spAutoFit/>
          </a:bodyPr>
          <a:lstStyle>
            <a:lvl1pPr>
              <a:defRPr sz="18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E2CE-F001-5844-99E0-96714A4CD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5724" b="24463"/>
          <a:stretch/>
        </p:blipFill>
        <p:spPr>
          <a:xfrm>
            <a:off x="0" y="1086993"/>
            <a:ext cx="9144000" cy="36678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1686811"/>
            <a:ext cx="4635795" cy="2566212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9" name="Straight Connector 28"/>
          <p:cNvCxnSpPr/>
          <p:nvPr userDrawn="1"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4635794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29553" y="1955800"/>
            <a:ext cx="3976687" cy="204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1811973"/>
            <a:ext cx="9144001" cy="565150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-2" y="1246823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-3" y="2912442"/>
            <a:ext cx="9144001" cy="282719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Bodytext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4874108"/>
            <a:ext cx="234329" cy="16764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341125" y="4256829"/>
            <a:ext cx="2462662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 + 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8" name="Shape 18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Calibri"/>
                <a:cs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08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5839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2" y="0"/>
            <a:ext cx="9144002" cy="5143500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60" name="TextBox 59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0"/>
          </p:nvPr>
        </p:nvSpPr>
        <p:spPr>
          <a:xfrm>
            <a:off x="957263" y="1771650"/>
            <a:ext cx="7429500" cy="2457450"/>
          </a:xfrm>
        </p:spPr>
        <p:txBody>
          <a:bodyPr>
            <a:normAutofit/>
          </a:bodyPr>
          <a:lstStyle>
            <a:lvl1pPr marL="514350" indent="-514350" algn="l">
              <a:buClr>
                <a:srgbClr val="575756"/>
              </a:buClr>
              <a:buSzPct val="100000"/>
              <a:buFont typeface="+mj-lt"/>
              <a:buAutoNum type="arabicPeriod"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68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- 3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Oval 29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96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4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Oval 25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1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E B 5 P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2" y="-19361"/>
            <a:ext cx="914400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292" y="1073633"/>
            <a:ext cx="234329" cy="16764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339612" y="456354"/>
            <a:ext cx="246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7A436"/>
                </a:solidFill>
              </a:rPr>
              <a:t>IT</a:t>
            </a:r>
            <a:r>
              <a:rPr lang="en-US" sz="1400" spc="300" dirty="0">
                <a:solidFill>
                  <a:srgbClr val="575756"/>
                </a:solidFill>
              </a:rPr>
              <a:t> IS ABOUT PEOPLE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685800" y="1534371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1" y="1569518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489221" y="1700034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685800" y="2197977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2233124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9221" y="2363640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685800" y="2861583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1" y="2896730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89221" y="3027246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685800" y="3486970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1" y="3522117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1489221" y="3652633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685800" y="4128348"/>
            <a:ext cx="535210" cy="535210"/>
          </a:xfrm>
          <a:prstGeom prst="ellipse">
            <a:avLst/>
          </a:prstGeom>
          <a:noFill/>
          <a:ln w="25400">
            <a:solidFill>
              <a:srgbClr val="F7A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1" y="4163495"/>
            <a:ext cx="535210" cy="4714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7A436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1489221" y="4294011"/>
            <a:ext cx="6400800" cy="20388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2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18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810031" y="1423065"/>
            <a:ext cx="601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“</a:t>
            </a: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7572832" y="3379884"/>
            <a:ext cx="489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i="0" dirty="0">
                <a:solidFill>
                  <a:srgbClr val="F7A436"/>
                </a:solidFill>
                <a:latin typeface="Calibri" charset="0"/>
                <a:ea typeface="Calibri" charset="0"/>
                <a:cs typeface="Calibri" charset="0"/>
              </a:rPr>
              <a:t>”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quote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335264" y="1597837"/>
            <a:ext cx="6340430" cy="202247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7436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21010" y="730251"/>
            <a:ext cx="6571060" cy="5302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08205" y="1686811"/>
            <a:ext cx="4635795" cy="2566212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1686811"/>
            <a:ext cx="4508205" cy="256621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37759" y="1955800"/>
            <a:ext cx="3976687" cy="2041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221010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1010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9144000" cy="221797"/>
          </a:xfrm>
          <a:prstGeom prst="rect">
            <a:avLst/>
          </a:prstGeom>
          <a:solidFill>
            <a:srgbClr val="F7A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" y="362630"/>
            <a:ext cx="800177" cy="22678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3670473" y="1411014"/>
            <a:ext cx="1808114" cy="0"/>
          </a:xfrm>
          <a:prstGeom prst="line">
            <a:avLst/>
          </a:prstGeom>
          <a:ln>
            <a:solidFill>
              <a:srgbClr val="5757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5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8" r:id="rId2"/>
    <p:sldLayoutId id="2147483689" r:id="rId3"/>
    <p:sldLayoutId id="2147483690" r:id="rId4"/>
    <p:sldLayoutId id="2147483691" r:id="rId5"/>
    <p:sldLayoutId id="2147483676" r:id="rId6"/>
    <p:sldLayoutId id="2147483681" r:id="rId7"/>
    <p:sldLayoutId id="2147483686" r:id="rId8"/>
    <p:sldLayoutId id="2147483684" r:id="rId9"/>
    <p:sldLayoutId id="2147483685" r:id="rId10"/>
    <p:sldLayoutId id="2147483687" r:id="rId11"/>
    <p:sldLayoutId id="2147483692" r:id="rId12"/>
    <p:sldLayoutId id="2147483693" r:id="rId13"/>
    <p:sldLayoutId id="2147483694" r:id="rId14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2700" b="0" i="0" kern="1200" spc="300">
          <a:solidFill>
            <a:srgbClr val="F7A436"/>
          </a:solidFill>
          <a:latin typeface="Calibri" charset="0"/>
          <a:ea typeface="Calibri" charset="0"/>
          <a:cs typeface="Calibri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3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2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105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rgbClr val="F7A436"/>
        </a:buClr>
        <a:buSzPct val="80000"/>
        <a:buFont typeface="Arial" charset="0"/>
        <a:buChar char="•"/>
        <a:defRPr sz="900" b="0" i="0" kern="1200">
          <a:solidFill>
            <a:srgbClr val="575756"/>
          </a:solidFill>
          <a:latin typeface="Calibri" charset="0"/>
          <a:ea typeface="Calibri" charset="0"/>
          <a:cs typeface="Calibri" charset="0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weakers.net/nieuws/76444/iran-gebruikt-nederlands-certificaat-om-gmail-te-onderscheppen.html" TargetMode="External"/><Relationship Id="rId2" Type="http://schemas.openxmlformats.org/officeDocument/2006/relationships/hyperlink" Target="https://tweakers.net/nieuws/155336/isps-kazachstan-moeten-https-verkeer-onderscheppen-op-last-van-overheid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iptopsecurity.com/how-does-https-work-rsa-encryption-explained/#!prettyPhoto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serware.com/2009/06/first-few-milliseconds-of-https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gert-jan.heireman@axxes.com" TargetMode="Externa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spring-expression-language" TargetMode="Externa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security/site/docs/current/reference/htmlsingle/" TargetMode="External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wt.io/" TargetMode="Externa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Se</a:t>
            </a:r>
            <a:r>
              <a:rPr lang="nl-NL" dirty="0"/>
              <a:t>c</a:t>
            </a:r>
            <a:r>
              <a:rPr lang="en-BE" dirty="0"/>
              <a:t>u</a:t>
            </a:r>
            <a:r>
              <a:rPr lang="nl-NL" dirty="0"/>
              <a:t>r</a:t>
            </a:r>
            <a:r>
              <a:rPr lang="en-BE" dirty="0" err="1"/>
              <a:t>i</a:t>
            </a:r>
            <a:r>
              <a:rPr lang="nl-NL" dirty="0"/>
              <a:t>t</a:t>
            </a:r>
            <a:r>
              <a:rPr lang="en-BE" dirty="0"/>
              <a:t>y @</a:t>
            </a:r>
            <a:r>
              <a:rPr lang="nl-NL" dirty="0"/>
              <a:t>T</a:t>
            </a:r>
            <a:r>
              <a:rPr lang="en-BE" dirty="0"/>
              <a:t>r</a:t>
            </a:r>
            <a:r>
              <a:rPr lang="nl-NL" dirty="0"/>
              <a:t>a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e</a:t>
            </a:r>
            <a:r>
              <a:rPr lang="nl-NL" dirty="0"/>
              <a:t>e</a:t>
            </a:r>
            <a:r>
              <a:rPr lang="en-BE" dirty="0"/>
              <a:t>s</a:t>
            </a:r>
            <a:r>
              <a:rPr lang="nl-NL" dirty="0"/>
              <a:t>h</a:t>
            </a:r>
            <a:r>
              <a:rPr lang="en-BE" dirty="0" err="1"/>
              <a:t>i</a:t>
            </a:r>
            <a:r>
              <a:rPr lang="nl-NL" dirty="0"/>
              <a:t>p</a:t>
            </a:r>
            <a:r>
              <a:rPr lang="en-BE" dirty="0"/>
              <a:t>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5E517C4A-572C-4918-AE76-1F9E39183F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754418"/>
            <a:ext cx="9144001" cy="565150"/>
          </a:xfrm>
        </p:spPr>
        <p:txBody>
          <a:bodyPr/>
          <a:lstStyle/>
          <a:p>
            <a:r>
              <a:rPr lang="nl-NL" dirty="0"/>
              <a:t>Public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infrastructure</a:t>
            </a:r>
            <a:r>
              <a:rPr lang="nl-NL" dirty="0"/>
              <a:t> (PKI)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49EBA1-BB44-461F-B02F-57EA449D75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5" y="3419333"/>
            <a:ext cx="9144001" cy="282719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145ADF2-E4AD-42A9-B9BA-87687ECA11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security backbone of the internet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657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795E2-FBDC-4C8E-BD5A-3A9D37E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Why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F6E7EB-AFC9-4154-96E1-F9C55F4C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622739"/>
            <a:ext cx="6619244" cy="289211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b="1" dirty="0"/>
              <a:t>Proof of identity</a:t>
            </a:r>
          </a:p>
          <a:p>
            <a:pPr marL="0" indent="0">
              <a:buNone/>
            </a:pPr>
            <a:r>
              <a:rPr lang="en-BE" sz="3500" dirty="0"/>
              <a:t>	</a:t>
            </a:r>
            <a:r>
              <a:rPr lang="en-US" sz="3500" dirty="0"/>
              <a:t>Persons, devices, services, ...</a:t>
            </a:r>
            <a:endParaRPr lang="en-BE" sz="3500" dirty="0"/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Encryption</a:t>
            </a:r>
          </a:p>
          <a:p>
            <a:pPr marL="0" indent="0">
              <a:buNone/>
            </a:pPr>
            <a:r>
              <a:rPr lang="en-BE" sz="3500" dirty="0"/>
              <a:t>	</a:t>
            </a:r>
            <a:r>
              <a:rPr lang="en-US" sz="3500" dirty="0"/>
              <a:t>Symmetric </a:t>
            </a:r>
            <a:r>
              <a:rPr lang="en-BE" sz="3500" dirty="0"/>
              <a:t>&amp;</a:t>
            </a:r>
            <a:r>
              <a:rPr lang="en-US" sz="3500" dirty="0"/>
              <a:t> asymmetric </a:t>
            </a:r>
          </a:p>
          <a:p>
            <a:endParaRPr lang="en-US" sz="3500" dirty="0"/>
          </a:p>
          <a:p>
            <a:pPr marL="0" indent="0">
              <a:buNone/>
            </a:pPr>
            <a:r>
              <a:rPr lang="en-US" sz="3500" b="1" dirty="0"/>
              <a:t>Privacy</a:t>
            </a:r>
          </a:p>
          <a:p>
            <a:pPr marL="0" indent="0">
              <a:buNone/>
            </a:pPr>
            <a:r>
              <a:rPr lang="en-BE" sz="3500" dirty="0"/>
              <a:t>	</a:t>
            </a:r>
            <a:r>
              <a:rPr lang="en-US" sz="3500" dirty="0"/>
              <a:t>Hide from the </a:t>
            </a:r>
            <a:r>
              <a:rPr lang="en-BE" sz="3500" dirty="0"/>
              <a:t>g</a:t>
            </a:r>
            <a:r>
              <a:rPr lang="nl-NL" sz="3500" dirty="0"/>
              <a:t>o</a:t>
            </a:r>
            <a:r>
              <a:rPr lang="en-BE" sz="3500" dirty="0" err="1"/>
              <a:t>uverment</a:t>
            </a:r>
            <a:r>
              <a:rPr lang="en-BE" sz="3500" dirty="0"/>
              <a:t> (</a:t>
            </a:r>
            <a:r>
              <a:rPr lang="nl-NL" sz="3500" dirty="0"/>
              <a:t>m</a:t>
            </a:r>
            <a:r>
              <a:rPr lang="en-BE" sz="3500" dirty="0"/>
              <a:t>a</a:t>
            </a:r>
            <a:r>
              <a:rPr lang="nl-NL" sz="3500" dirty="0"/>
              <a:t>y</a:t>
            </a:r>
            <a:r>
              <a:rPr lang="en-BE" sz="3500" dirty="0"/>
              <a:t>b</a:t>
            </a:r>
            <a:r>
              <a:rPr lang="nl-NL" sz="3500" dirty="0"/>
              <a:t>e</a:t>
            </a:r>
            <a:r>
              <a:rPr lang="en-BE" sz="3500" dirty="0"/>
              <a:t>)</a:t>
            </a:r>
            <a:endParaRPr lang="en-US" sz="3500" dirty="0"/>
          </a:p>
          <a:p>
            <a:endParaRPr lang="en-US" sz="3500" dirty="0"/>
          </a:p>
          <a:p>
            <a:pPr marL="0" indent="0">
              <a:buNone/>
            </a:pPr>
            <a:r>
              <a:rPr lang="en-BE" sz="3500" dirty="0"/>
              <a:t> =&gt; </a:t>
            </a:r>
            <a:r>
              <a:rPr lang="en-US" sz="3500" b="1" dirty="0"/>
              <a:t>enables HTTPS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160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795E2-FBDC-4C8E-BD5A-3A9D37E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F6E7EB-AFC9-4154-96E1-F9C55F4C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622739"/>
            <a:ext cx="3632659" cy="2892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Private and public keys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Content encrypted with </a:t>
            </a:r>
            <a:r>
              <a:rPr lang="en-US" sz="1400" dirty="0">
                <a:solidFill>
                  <a:srgbClr val="00B050"/>
                </a:solidFill>
              </a:rPr>
              <a:t>Public</a:t>
            </a:r>
            <a:r>
              <a:rPr lang="en-US" sz="1400" dirty="0"/>
              <a:t> Key can only be read by </a:t>
            </a:r>
            <a:r>
              <a:rPr lang="en-US" sz="1400" dirty="0">
                <a:solidFill>
                  <a:srgbClr val="C00000"/>
                </a:solidFill>
              </a:rPr>
              <a:t>Private</a:t>
            </a:r>
            <a:r>
              <a:rPr lang="en-US" sz="1400" dirty="0"/>
              <a:t> Key holder.</a:t>
            </a:r>
          </a:p>
          <a:p>
            <a:endParaRPr lang="en-US" sz="1400" dirty="0"/>
          </a:p>
          <a:p>
            <a:r>
              <a:rPr lang="en-US" sz="1400" dirty="0"/>
              <a:t>Content encrypted with </a:t>
            </a:r>
            <a:r>
              <a:rPr lang="en-US" sz="1400" dirty="0">
                <a:solidFill>
                  <a:srgbClr val="C00000"/>
                </a:solidFill>
              </a:rPr>
              <a:t>Private</a:t>
            </a:r>
            <a:r>
              <a:rPr lang="en-US" sz="1400" dirty="0"/>
              <a:t> Key can be read by everyone with </a:t>
            </a:r>
            <a:r>
              <a:rPr lang="en-US" sz="1400" dirty="0">
                <a:solidFill>
                  <a:srgbClr val="00B050"/>
                </a:solidFill>
              </a:rPr>
              <a:t>Public</a:t>
            </a:r>
            <a:r>
              <a:rPr lang="en-US" sz="1400" dirty="0"/>
              <a:t> Key.</a:t>
            </a:r>
          </a:p>
          <a:p>
            <a:endParaRPr lang="nl-NL" sz="500" dirty="0"/>
          </a:p>
        </p:txBody>
      </p:sp>
      <p:pic>
        <p:nvPicPr>
          <p:cNvPr id="4" name="Picture 4" descr="Afbeeldingsresultaat voor public private key">
            <a:extLst>
              <a:ext uri="{FF2B5EF4-FFF2-40B4-BE49-F238E27FC236}">
                <a16:creationId xmlns:a16="http://schemas.microsoft.com/office/drawing/2014/main" id="{1335B69D-9983-4880-926E-42B07334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37" y="1622739"/>
            <a:ext cx="23812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05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795E2-FBDC-4C8E-BD5A-3A9D37E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F6E7EB-AFC9-4154-96E1-F9C55F4C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622739"/>
            <a:ext cx="3632659" cy="2892112"/>
          </a:xfrm>
        </p:spPr>
        <p:txBody>
          <a:bodyPr>
            <a:normAutofit/>
          </a:bodyPr>
          <a:lstStyle/>
          <a:p>
            <a:pPr lvl="0" indent="0">
              <a:spcBef>
                <a:spcPts val="0"/>
              </a:spcBef>
              <a:buNone/>
            </a:pPr>
            <a:r>
              <a:rPr lang="nl-NL" sz="1400" dirty="0"/>
              <a:t>H</a:t>
            </a:r>
            <a:r>
              <a:rPr lang="en-BE" sz="1400" dirty="0"/>
              <a:t>o</a:t>
            </a:r>
            <a:r>
              <a:rPr lang="nl-NL" sz="1400" dirty="0"/>
              <a:t>w</a:t>
            </a:r>
            <a:r>
              <a:rPr lang="en-BE" sz="1400" dirty="0"/>
              <a:t> </a:t>
            </a:r>
            <a:r>
              <a:rPr lang="nl-NL" sz="1400" dirty="0"/>
              <a:t>d</a:t>
            </a:r>
            <a:r>
              <a:rPr lang="en-BE" sz="1400" dirty="0"/>
              <a:t>o </a:t>
            </a:r>
            <a:r>
              <a:rPr lang="nl-NL" sz="1400" dirty="0"/>
              <a:t>w</a:t>
            </a:r>
            <a:r>
              <a:rPr lang="en-BE" sz="1400" dirty="0"/>
              <a:t>e </a:t>
            </a:r>
            <a:r>
              <a:rPr lang="nl-NL" sz="1400" dirty="0"/>
              <a:t>k</a:t>
            </a:r>
            <a:r>
              <a:rPr lang="en-BE" sz="1400" dirty="0"/>
              <a:t>n</a:t>
            </a:r>
            <a:r>
              <a:rPr lang="nl-NL" sz="1400" dirty="0"/>
              <a:t>o</a:t>
            </a:r>
            <a:r>
              <a:rPr lang="en-BE" sz="1400" dirty="0"/>
              <a:t>w </a:t>
            </a:r>
            <a:r>
              <a:rPr lang="nl-NL" sz="1400" dirty="0"/>
              <a:t>t</a:t>
            </a:r>
            <a:r>
              <a:rPr lang="en-BE" sz="1400" dirty="0"/>
              <a:t>h</a:t>
            </a:r>
            <a:r>
              <a:rPr lang="nl-NL" sz="1400" dirty="0"/>
              <a:t>a</a:t>
            </a:r>
            <a:r>
              <a:rPr lang="en-BE" sz="1400" dirty="0"/>
              <a:t>t </a:t>
            </a:r>
            <a:r>
              <a:rPr lang="nl-NL" sz="1400" dirty="0"/>
              <a:t>A</a:t>
            </a:r>
            <a:r>
              <a:rPr lang="en-BE" sz="1400" dirty="0"/>
              <a:t>l</a:t>
            </a:r>
            <a:r>
              <a:rPr lang="nl-NL" sz="1400" dirty="0"/>
              <a:t>i</a:t>
            </a:r>
            <a:r>
              <a:rPr lang="en-BE" sz="1400" dirty="0"/>
              <a:t>c</a:t>
            </a:r>
            <a:r>
              <a:rPr lang="nl-NL" sz="1400" dirty="0"/>
              <a:t>e</a:t>
            </a:r>
            <a:r>
              <a:rPr lang="en-BE" sz="1400" dirty="0"/>
              <a:t> </a:t>
            </a:r>
            <a:r>
              <a:rPr lang="nl-NL" sz="1400" dirty="0"/>
              <a:t>i</a:t>
            </a:r>
            <a:r>
              <a:rPr lang="en-BE" sz="1400" dirty="0"/>
              <a:t>s </a:t>
            </a:r>
            <a:r>
              <a:rPr lang="nl-NL" sz="1400" dirty="0"/>
              <a:t>r</a:t>
            </a:r>
            <a:r>
              <a:rPr lang="en-BE" sz="1400" dirty="0"/>
              <a:t>e</a:t>
            </a:r>
            <a:r>
              <a:rPr lang="nl-NL" sz="1400" dirty="0"/>
              <a:t>a</a:t>
            </a:r>
            <a:r>
              <a:rPr lang="en-BE" sz="1400" dirty="0"/>
              <a:t>l</a:t>
            </a:r>
            <a:r>
              <a:rPr lang="nl-NL" sz="1400" dirty="0"/>
              <a:t>l</a:t>
            </a:r>
            <a:r>
              <a:rPr lang="en-BE" sz="1400" dirty="0"/>
              <a:t>y </a:t>
            </a:r>
            <a:r>
              <a:rPr lang="nl-NL" sz="1400" dirty="0"/>
              <a:t>A</a:t>
            </a:r>
            <a:r>
              <a:rPr lang="en-BE" sz="1400" dirty="0"/>
              <a:t>l</a:t>
            </a:r>
            <a:r>
              <a:rPr lang="nl-NL" sz="1400" dirty="0"/>
              <a:t>i</a:t>
            </a:r>
            <a:r>
              <a:rPr lang="en-BE" sz="1400" dirty="0"/>
              <a:t>c</a:t>
            </a:r>
            <a:r>
              <a:rPr lang="nl-NL" sz="1400" dirty="0"/>
              <a:t>e</a:t>
            </a:r>
            <a:r>
              <a:rPr lang="en-BE" sz="1400" dirty="0"/>
              <a:t> </a:t>
            </a:r>
            <a:r>
              <a:rPr lang="nl-NL" sz="1400" dirty="0"/>
              <a:t>a</a:t>
            </a:r>
            <a:r>
              <a:rPr lang="en-BE" sz="1400" dirty="0"/>
              <a:t>n</a:t>
            </a:r>
            <a:r>
              <a:rPr lang="nl-NL" sz="1400" dirty="0"/>
              <a:t>d</a:t>
            </a:r>
            <a:r>
              <a:rPr lang="en-BE" sz="1400" dirty="0"/>
              <a:t> </a:t>
            </a:r>
            <a:r>
              <a:rPr lang="nl-NL" sz="1400" dirty="0"/>
              <a:t>n</a:t>
            </a:r>
            <a:r>
              <a:rPr lang="en-BE" sz="1400" dirty="0"/>
              <a:t>o</a:t>
            </a:r>
            <a:r>
              <a:rPr lang="nl-NL" sz="1400" dirty="0"/>
              <a:t>t</a:t>
            </a:r>
            <a:r>
              <a:rPr lang="en-BE" sz="1400" dirty="0"/>
              <a:t> </a:t>
            </a:r>
            <a:r>
              <a:rPr lang="nl-NL" sz="1400" dirty="0"/>
              <a:t>t</a:t>
            </a:r>
            <a:r>
              <a:rPr lang="en-BE" sz="1400" dirty="0"/>
              <a:t>h</a:t>
            </a:r>
            <a:r>
              <a:rPr lang="nl-NL" sz="1400" dirty="0"/>
              <a:t>e</a:t>
            </a:r>
            <a:r>
              <a:rPr lang="en-BE" sz="1400" dirty="0"/>
              <a:t> NSA?</a:t>
            </a:r>
          </a:p>
          <a:p>
            <a:endParaRPr lang="nl-NL" sz="500" dirty="0"/>
          </a:p>
        </p:txBody>
      </p:sp>
      <p:pic>
        <p:nvPicPr>
          <p:cNvPr id="4" name="Picture 4" descr="Afbeeldingsresultaat voor public private key">
            <a:extLst>
              <a:ext uri="{FF2B5EF4-FFF2-40B4-BE49-F238E27FC236}">
                <a16:creationId xmlns:a16="http://schemas.microsoft.com/office/drawing/2014/main" id="{1335B69D-9983-4880-926E-42B07334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57" y="1622739"/>
            <a:ext cx="1733825" cy="16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5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795E2-FBDC-4C8E-BD5A-3A9D37E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F6E7EB-AFC9-4154-96E1-F9C55F4C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622739"/>
            <a:ext cx="3632659" cy="2892112"/>
          </a:xfrm>
        </p:spPr>
        <p:txBody>
          <a:bodyPr>
            <a:normAutofit/>
          </a:bodyPr>
          <a:lstStyle/>
          <a:p>
            <a:pPr lvl="0" indent="0">
              <a:spcBef>
                <a:spcPts val="0"/>
              </a:spcBef>
              <a:buNone/>
            </a:pPr>
            <a:r>
              <a:rPr lang="nl-NL" sz="1400" dirty="0"/>
              <a:t>H</a:t>
            </a:r>
            <a:r>
              <a:rPr lang="en-BE" sz="1400" dirty="0"/>
              <a:t>o</a:t>
            </a:r>
            <a:r>
              <a:rPr lang="nl-NL" sz="1400" dirty="0"/>
              <a:t>w</a:t>
            </a:r>
            <a:r>
              <a:rPr lang="en-BE" sz="1400" dirty="0"/>
              <a:t> </a:t>
            </a:r>
            <a:r>
              <a:rPr lang="nl-NL" sz="1400" dirty="0"/>
              <a:t>d</a:t>
            </a:r>
            <a:r>
              <a:rPr lang="en-BE" sz="1400" dirty="0"/>
              <a:t>o </a:t>
            </a:r>
            <a:r>
              <a:rPr lang="nl-NL" sz="1400" dirty="0"/>
              <a:t>w</a:t>
            </a:r>
            <a:r>
              <a:rPr lang="en-BE" sz="1400" dirty="0"/>
              <a:t>e </a:t>
            </a:r>
            <a:r>
              <a:rPr lang="nl-NL" sz="1400" dirty="0"/>
              <a:t>k</a:t>
            </a:r>
            <a:r>
              <a:rPr lang="en-BE" sz="1400" dirty="0"/>
              <a:t>n</a:t>
            </a:r>
            <a:r>
              <a:rPr lang="nl-NL" sz="1400" dirty="0"/>
              <a:t>o</a:t>
            </a:r>
            <a:r>
              <a:rPr lang="en-BE" sz="1400" dirty="0"/>
              <a:t>w </a:t>
            </a:r>
            <a:r>
              <a:rPr lang="nl-NL" sz="1400" dirty="0"/>
              <a:t>t</a:t>
            </a:r>
            <a:r>
              <a:rPr lang="en-BE" sz="1400" dirty="0"/>
              <a:t>h</a:t>
            </a:r>
            <a:r>
              <a:rPr lang="nl-NL" sz="1400" dirty="0"/>
              <a:t>a</a:t>
            </a:r>
            <a:r>
              <a:rPr lang="en-BE" sz="1400" dirty="0"/>
              <a:t>t </a:t>
            </a:r>
            <a:r>
              <a:rPr lang="nl-NL" sz="1400" dirty="0"/>
              <a:t>A</a:t>
            </a:r>
            <a:r>
              <a:rPr lang="en-BE" sz="1400" dirty="0"/>
              <a:t>l</a:t>
            </a:r>
            <a:r>
              <a:rPr lang="nl-NL" sz="1400" dirty="0"/>
              <a:t>i</a:t>
            </a:r>
            <a:r>
              <a:rPr lang="en-BE" sz="1400" dirty="0"/>
              <a:t>c</a:t>
            </a:r>
            <a:r>
              <a:rPr lang="nl-NL" sz="1400" dirty="0"/>
              <a:t>e</a:t>
            </a:r>
            <a:r>
              <a:rPr lang="en-BE" sz="1400" dirty="0"/>
              <a:t> </a:t>
            </a:r>
            <a:r>
              <a:rPr lang="nl-NL" sz="1400" dirty="0"/>
              <a:t>i</a:t>
            </a:r>
            <a:r>
              <a:rPr lang="en-BE" sz="1400" dirty="0"/>
              <a:t>s </a:t>
            </a:r>
            <a:r>
              <a:rPr lang="nl-NL" sz="1400" dirty="0"/>
              <a:t>r</a:t>
            </a:r>
            <a:r>
              <a:rPr lang="en-BE" sz="1400" dirty="0"/>
              <a:t>e</a:t>
            </a:r>
            <a:r>
              <a:rPr lang="nl-NL" sz="1400" dirty="0"/>
              <a:t>a</a:t>
            </a:r>
            <a:r>
              <a:rPr lang="en-BE" sz="1400" dirty="0"/>
              <a:t>l</a:t>
            </a:r>
            <a:r>
              <a:rPr lang="nl-NL" sz="1400" dirty="0"/>
              <a:t>l</a:t>
            </a:r>
            <a:r>
              <a:rPr lang="en-BE" sz="1400" dirty="0"/>
              <a:t>y </a:t>
            </a:r>
            <a:r>
              <a:rPr lang="nl-NL" sz="1400" dirty="0"/>
              <a:t>A</a:t>
            </a:r>
            <a:r>
              <a:rPr lang="en-BE" sz="1400" dirty="0"/>
              <a:t>l</a:t>
            </a:r>
            <a:r>
              <a:rPr lang="nl-NL" sz="1400" dirty="0"/>
              <a:t>i</a:t>
            </a:r>
            <a:r>
              <a:rPr lang="en-BE" sz="1400" dirty="0"/>
              <a:t>c</a:t>
            </a:r>
            <a:r>
              <a:rPr lang="nl-NL" sz="1400" dirty="0"/>
              <a:t>e</a:t>
            </a:r>
            <a:r>
              <a:rPr lang="en-BE" sz="1400" dirty="0"/>
              <a:t> </a:t>
            </a:r>
            <a:r>
              <a:rPr lang="nl-NL" sz="1400" dirty="0"/>
              <a:t>a</a:t>
            </a:r>
            <a:r>
              <a:rPr lang="en-BE" sz="1400" dirty="0"/>
              <a:t>n</a:t>
            </a:r>
            <a:r>
              <a:rPr lang="nl-NL" sz="1400" dirty="0"/>
              <a:t>d</a:t>
            </a:r>
            <a:r>
              <a:rPr lang="en-BE" sz="1400" dirty="0"/>
              <a:t> </a:t>
            </a:r>
            <a:r>
              <a:rPr lang="nl-NL" sz="1400" dirty="0"/>
              <a:t>n</a:t>
            </a:r>
            <a:r>
              <a:rPr lang="en-BE" sz="1400" dirty="0"/>
              <a:t>o</a:t>
            </a:r>
            <a:r>
              <a:rPr lang="nl-NL" sz="1400" dirty="0"/>
              <a:t>t</a:t>
            </a:r>
            <a:r>
              <a:rPr lang="en-BE" sz="1400" dirty="0"/>
              <a:t> </a:t>
            </a:r>
            <a:r>
              <a:rPr lang="nl-NL" sz="1400" dirty="0"/>
              <a:t>t</a:t>
            </a:r>
            <a:r>
              <a:rPr lang="en-BE" sz="1400" dirty="0"/>
              <a:t>h</a:t>
            </a:r>
            <a:r>
              <a:rPr lang="nl-NL" sz="1400" dirty="0"/>
              <a:t>e</a:t>
            </a:r>
            <a:r>
              <a:rPr lang="en-BE" sz="1400" dirty="0"/>
              <a:t> NSA?</a:t>
            </a:r>
          </a:p>
          <a:p>
            <a:pPr lvl="0" indent="0">
              <a:spcBef>
                <a:spcPts val="0"/>
              </a:spcBef>
              <a:buNone/>
            </a:pPr>
            <a:endParaRPr lang="en-BE" sz="1400" dirty="0"/>
          </a:p>
          <a:p>
            <a:pPr lvl="0" indent="0">
              <a:spcBef>
                <a:spcPts val="0"/>
              </a:spcBef>
              <a:buNone/>
            </a:pPr>
            <a:endParaRPr lang="en-BE" sz="1400" dirty="0"/>
          </a:p>
          <a:p>
            <a:pPr lvl="0" indent="0">
              <a:spcBef>
                <a:spcPts val="0"/>
              </a:spcBef>
              <a:buNone/>
            </a:pPr>
            <a:endParaRPr lang="en-BE" sz="1800" b="1" dirty="0"/>
          </a:p>
          <a:p>
            <a:pPr lvl="0" indent="0">
              <a:spcBef>
                <a:spcPts val="0"/>
              </a:spcBef>
              <a:buNone/>
            </a:pPr>
            <a:endParaRPr lang="en-BE" sz="1800" b="1" dirty="0"/>
          </a:p>
          <a:p>
            <a:pPr lvl="0" indent="0">
              <a:spcBef>
                <a:spcPts val="0"/>
              </a:spcBef>
              <a:buNone/>
            </a:pPr>
            <a:endParaRPr lang="en-BE" sz="1800" b="1" dirty="0"/>
          </a:p>
          <a:p>
            <a:pPr lvl="0" indent="0">
              <a:spcBef>
                <a:spcPts val="0"/>
              </a:spcBef>
              <a:buNone/>
            </a:pPr>
            <a:r>
              <a:rPr lang="nl-NL" sz="1800" b="1" dirty="0"/>
              <a:t>C</a:t>
            </a:r>
            <a:r>
              <a:rPr lang="en-BE" sz="1800" b="1" dirty="0"/>
              <a:t>e</a:t>
            </a:r>
            <a:r>
              <a:rPr lang="nl-NL" sz="1800" b="1" dirty="0"/>
              <a:t>r</a:t>
            </a:r>
            <a:r>
              <a:rPr lang="en-BE" sz="1800" b="1" dirty="0"/>
              <a:t>t</a:t>
            </a:r>
            <a:r>
              <a:rPr lang="nl-NL" sz="1800" b="1" dirty="0"/>
              <a:t>i</a:t>
            </a:r>
            <a:r>
              <a:rPr lang="en-BE" sz="1800" b="1" dirty="0"/>
              <a:t>f</a:t>
            </a:r>
            <a:r>
              <a:rPr lang="nl-NL" sz="1800" b="1" dirty="0"/>
              <a:t>i</a:t>
            </a:r>
            <a:r>
              <a:rPr lang="en-BE" sz="1800" b="1" dirty="0"/>
              <a:t>c</a:t>
            </a:r>
            <a:r>
              <a:rPr lang="nl-NL" sz="1800" b="1" dirty="0"/>
              <a:t>a</a:t>
            </a:r>
            <a:r>
              <a:rPr lang="en-BE" sz="1800" b="1" dirty="0"/>
              <a:t>t</a:t>
            </a:r>
            <a:r>
              <a:rPr lang="nl-NL" sz="1800" b="1" dirty="0"/>
              <a:t>e</a:t>
            </a:r>
            <a:r>
              <a:rPr lang="en-BE" sz="1800" b="1" dirty="0"/>
              <a:t>s!</a:t>
            </a:r>
          </a:p>
          <a:p>
            <a:pPr lvl="0" indent="0">
              <a:spcBef>
                <a:spcPts val="0"/>
              </a:spcBef>
            </a:pPr>
            <a:endParaRPr lang="en-BE" sz="1400" dirty="0"/>
          </a:p>
          <a:p>
            <a:pPr lvl="0" indent="0">
              <a:spcBef>
                <a:spcPts val="0"/>
              </a:spcBef>
              <a:buNone/>
            </a:pPr>
            <a:r>
              <a:rPr lang="en-BE" sz="1400" dirty="0"/>
              <a:t>A certificate </a:t>
            </a:r>
            <a:r>
              <a:rPr lang="nl-NL" sz="1400" dirty="0"/>
              <a:t>i</a:t>
            </a:r>
            <a:r>
              <a:rPr lang="en-BE" sz="1400" dirty="0"/>
              <a:t>s </a:t>
            </a:r>
            <a:r>
              <a:rPr lang="nl-NL" sz="1400" dirty="0"/>
              <a:t>a</a:t>
            </a:r>
            <a:r>
              <a:rPr lang="en-BE" sz="1400" dirty="0"/>
              <a:t> Public Key with more information about the entity (Alice).</a:t>
            </a:r>
          </a:p>
          <a:p>
            <a:pPr lvl="0" indent="0">
              <a:spcBef>
                <a:spcPts val="0"/>
              </a:spcBef>
              <a:buNone/>
            </a:pPr>
            <a:endParaRPr lang="en-BE" sz="1400" dirty="0"/>
          </a:p>
          <a:p>
            <a:endParaRPr lang="nl-NL" sz="500" dirty="0"/>
          </a:p>
        </p:txBody>
      </p:sp>
      <p:pic>
        <p:nvPicPr>
          <p:cNvPr id="4" name="Picture 4" descr="Afbeeldingsresultaat voor public private key">
            <a:extLst>
              <a:ext uri="{FF2B5EF4-FFF2-40B4-BE49-F238E27FC236}">
                <a16:creationId xmlns:a16="http://schemas.microsoft.com/office/drawing/2014/main" id="{1335B69D-9983-4880-926E-42B07334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57" y="1622739"/>
            <a:ext cx="1733825" cy="16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hub.salford.ac.uk/salfordpublichealth/wp-content/uploads/sites/72/2015/09/Gnome-application-certificate.svg_.png">
            <a:extLst>
              <a:ext uri="{FF2B5EF4-FFF2-40B4-BE49-F238E27FC236}">
                <a16:creationId xmlns:a16="http://schemas.microsoft.com/office/drawing/2014/main" id="{5C80597C-D55E-4D37-B912-DB573309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577" y="3314951"/>
            <a:ext cx="1388333" cy="13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795E2-FBDC-4C8E-BD5A-3A9D37E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Cer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f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F6E7EB-AFC9-4154-96E1-F9C55F4C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622739"/>
            <a:ext cx="3632659" cy="2892112"/>
          </a:xfrm>
        </p:spPr>
        <p:txBody>
          <a:bodyPr>
            <a:normAutofit/>
          </a:bodyPr>
          <a:lstStyle/>
          <a:p>
            <a:pPr lvl="0" indent="0">
              <a:spcBef>
                <a:spcPts val="0"/>
              </a:spcBef>
              <a:buNone/>
            </a:pPr>
            <a:r>
              <a:rPr lang="nl-NL" dirty="0"/>
              <a:t>C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t</a:t>
            </a:r>
            <a:r>
              <a:rPr lang="nl-NL" dirty="0"/>
              <a:t>i</a:t>
            </a:r>
            <a:r>
              <a:rPr lang="en-BE" dirty="0"/>
              <a:t>f</a:t>
            </a:r>
            <a:r>
              <a:rPr lang="nl-NL" dirty="0"/>
              <a:t>i</a:t>
            </a:r>
            <a:r>
              <a:rPr lang="en-BE" dirty="0"/>
              <a:t>c</a:t>
            </a:r>
            <a:r>
              <a:rPr lang="nl-NL" dirty="0"/>
              <a:t>a</a:t>
            </a:r>
            <a:r>
              <a:rPr lang="en-BE" dirty="0"/>
              <a:t>t</a:t>
            </a:r>
            <a:r>
              <a:rPr lang="nl-NL" dirty="0"/>
              <a:t>e</a:t>
            </a:r>
            <a:r>
              <a:rPr lang="en-BE" dirty="0"/>
              <a:t>s </a:t>
            </a:r>
            <a:r>
              <a:rPr lang="nl-NL" dirty="0"/>
              <a:t>a</a:t>
            </a:r>
            <a:r>
              <a:rPr lang="en-BE" dirty="0"/>
              <a:t>r</a:t>
            </a:r>
            <a:r>
              <a:rPr lang="nl-NL" dirty="0"/>
              <a:t>e</a:t>
            </a:r>
            <a:r>
              <a:rPr lang="en-BE" dirty="0"/>
              <a:t> </a:t>
            </a:r>
            <a:r>
              <a:rPr lang="nl-NL" dirty="0"/>
              <a:t>p</a:t>
            </a:r>
            <a:r>
              <a:rPr lang="en-BE" dirty="0"/>
              <a:t>u</a:t>
            </a:r>
            <a:r>
              <a:rPr lang="nl-NL" dirty="0"/>
              <a:t>b</a:t>
            </a:r>
            <a:r>
              <a:rPr lang="en-BE" dirty="0"/>
              <a:t>l</a:t>
            </a:r>
            <a:r>
              <a:rPr lang="nl-NL" dirty="0"/>
              <a:t>i</a:t>
            </a:r>
            <a:r>
              <a:rPr lang="en-BE" dirty="0"/>
              <a:t>c </a:t>
            </a:r>
            <a:r>
              <a:rPr lang="nl-NL" dirty="0"/>
              <a:t>k</a:t>
            </a:r>
            <a:r>
              <a:rPr lang="en-BE" dirty="0"/>
              <a:t>e</a:t>
            </a:r>
            <a:r>
              <a:rPr lang="nl-NL" dirty="0"/>
              <a:t>y</a:t>
            </a:r>
            <a:r>
              <a:rPr lang="en-BE" dirty="0"/>
              <a:t>s </a:t>
            </a:r>
            <a:r>
              <a:rPr lang="nl-NL" dirty="0"/>
              <a:t>w</a:t>
            </a:r>
            <a:r>
              <a:rPr lang="en-BE" dirty="0" err="1"/>
              <a:t>i</a:t>
            </a:r>
            <a:r>
              <a:rPr lang="nl-NL" dirty="0"/>
              <a:t>t</a:t>
            </a:r>
            <a:r>
              <a:rPr lang="en-BE" dirty="0"/>
              <a:t>h </a:t>
            </a:r>
            <a:r>
              <a:rPr lang="nl-NL" dirty="0"/>
              <a:t>m</a:t>
            </a:r>
            <a:r>
              <a:rPr lang="en-BE" dirty="0"/>
              <a:t>o</a:t>
            </a:r>
            <a:r>
              <a:rPr lang="nl-NL" dirty="0"/>
              <a:t>r</a:t>
            </a:r>
            <a:r>
              <a:rPr lang="en-BE" dirty="0"/>
              <a:t>e 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f</a:t>
            </a:r>
            <a:r>
              <a:rPr lang="en-BE" dirty="0"/>
              <a:t>o</a:t>
            </a:r>
            <a:r>
              <a:rPr lang="nl-NL" dirty="0"/>
              <a:t>r</a:t>
            </a:r>
            <a:r>
              <a:rPr lang="en-BE" dirty="0"/>
              <a:t>m</a:t>
            </a:r>
            <a:r>
              <a:rPr lang="nl-NL" dirty="0"/>
              <a:t>a</a:t>
            </a:r>
            <a:r>
              <a:rPr lang="en-BE" dirty="0"/>
              <a:t>t</a:t>
            </a:r>
            <a:r>
              <a:rPr lang="nl-NL" dirty="0"/>
              <a:t>i</a:t>
            </a:r>
            <a:r>
              <a:rPr lang="en-BE" dirty="0"/>
              <a:t>o</a:t>
            </a:r>
            <a:r>
              <a:rPr lang="nl-NL" dirty="0"/>
              <a:t>n</a:t>
            </a:r>
            <a:r>
              <a:rPr lang="en-BE" dirty="0"/>
              <a:t> </a:t>
            </a:r>
            <a:r>
              <a:rPr lang="nl-NL" dirty="0"/>
              <a:t>a</a:t>
            </a:r>
            <a:r>
              <a:rPr lang="en-BE" dirty="0"/>
              <a:t>b</a:t>
            </a:r>
            <a:r>
              <a:rPr lang="nl-NL" dirty="0"/>
              <a:t>o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/>
              <a:t> 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e</a:t>
            </a:r>
            <a:r>
              <a:rPr lang="en-BE" dirty="0"/>
              <a:t> 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t</a:t>
            </a:r>
            <a:r>
              <a:rPr lang="en-BE" dirty="0"/>
              <a:t>y</a:t>
            </a:r>
          </a:p>
          <a:p>
            <a:pPr lvl="0" indent="0">
              <a:spcBef>
                <a:spcPts val="0"/>
              </a:spcBef>
            </a:pPr>
            <a:endParaRPr lang="en-BE" dirty="0"/>
          </a:p>
          <a:p>
            <a:pPr lvl="0" indent="0">
              <a:spcBef>
                <a:spcPts val="0"/>
              </a:spcBef>
              <a:buNone/>
            </a:pPr>
            <a:r>
              <a:rPr lang="nl-NL" dirty="0"/>
              <a:t>E</a:t>
            </a:r>
            <a:r>
              <a:rPr lang="en-BE" dirty="0"/>
              <a:t>v</a:t>
            </a:r>
            <a:r>
              <a:rPr lang="nl-NL" dirty="0"/>
              <a:t>e</a:t>
            </a:r>
            <a:r>
              <a:rPr lang="en-BE" dirty="0"/>
              <a:t>r</a:t>
            </a:r>
            <a:r>
              <a:rPr lang="nl-NL" dirty="0"/>
              <a:t>y</a:t>
            </a:r>
            <a:r>
              <a:rPr lang="en-BE" dirty="0"/>
              <a:t>o</a:t>
            </a:r>
            <a:r>
              <a:rPr lang="nl-NL" dirty="0"/>
              <a:t>n</a:t>
            </a:r>
            <a:r>
              <a:rPr lang="en-BE" dirty="0"/>
              <a:t>e 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n</a:t>
            </a:r>
            <a:r>
              <a:rPr lang="en-BE" dirty="0"/>
              <a:t> </a:t>
            </a:r>
            <a:r>
              <a:rPr lang="nl-NL" dirty="0"/>
              <a:t>c</a:t>
            </a:r>
            <a:r>
              <a:rPr lang="en-BE" dirty="0"/>
              <a:t>r</a:t>
            </a:r>
            <a:r>
              <a:rPr lang="nl-NL" dirty="0"/>
              <a:t>e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 </a:t>
            </a:r>
            <a:r>
              <a:rPr lang="nl-NL" dirty="0"/>
              <a:t>P</a:t>
            </a:r>
            <a:r>
              <a:rPr lang="en-BE" dirty="0"/>
              <a:t>u</a:t>
            </a:r>
            <a:r>
              <a:rPr lang="nl-NL" dirty="0"/>
              <a:t>b</a:t>
            </a:r>
            <a:r>
              <a:rPr lang="en-BE" dirty="0"/>
              <a:t>l</a:t>
            </a:r>
            <a:r>
              <a:rPr lang="nl-NL" dirty="0"/>
              <a:t>i</a:t>
            </a:r>
            <a:r>
              <a:rPr lang="en-BE" dirty="0"/>
              <a:t>c/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v</a:t>
            </a:r>
            <a:r>
              <a:rPr lang="nl-NL" dirty="0"/>
              <a:t>a</a:t>
            </a:r>
            <a:r>
              <a:rPr lang="en-BE" dirty="0"/>
              <a:t>t</a:t>
            </a:r>
            <a:r>
              <a:rPr lang="nl-NL" dirty="0"/>
              <a:t>e</a:t>
            </a:r>
            <a:r>
              <a:rPr lang="en-BE" dirty="0"/>
              <a:t> </a:t>
            </a:r>
            <a:r>
              <a:rPr lang="nl-NL" dirty="0"/>
              <a:t>k</a:t>
            </a:r>
            <a:r>
              <a:rPr lang="en-BE" dirty="0"/>
              <a:t>e</a:t>
            </a:r>
            <a:r>
              <a:rPr lang="nl-NL" dirty="0"/>
              <a:t>y</a:t>
            </a:r>
            <a:r>
              <a:rPr lang="en-BE" dirty="0"/>
              <a:t>p</a:t>
            </a:r>
            <a:r>
              <a:rPr lang="nl-NL" dirty="0"/>
              <a:t>a</a:t>
            </a:r>
            <a:r>
              <a:rPr lang="en-BE" dirty="0" err="1"/>
              <a:t>i</a:t>
            </a:r>
            <a:r>
              <a:rPr lang="nl-NL" dirty="0"/>
              <a:t>r</a:t>
            </a:r>
            <a:r>
              <a:rPr lang="en-BE" dirty="0"/>
              <a:t>s</a:t>
            </a:r>
          </a:p>
          <a:p>
            <a:pPr lvl="0" indent="0">
              <a:spcBef>
                <a:spcPts val="0"/>
              </a:spcBef>
            </a:pPr>
            <a:endParaRPr lang="en-BE" dirty="0"/>
          </a:p>
          <a:p>
            <a:pPr indent="0">
              <a:buNone/>
            </a:pPr>
            <a:r>
              <a:rPr lang="nl-NL" dirty="0" err="1"/>
              <a:t>Certificate</a:t>
            </a:r>
            <a:r>
              <a:rPr lang="nl-NL" dirty="0"/>
              <a:t> </a:t>
            </a:r>
            <a:r>
              <a:rPr lang="nl-NL" dirty="0" err="1"/>
              <a:t>authorit</a:t>
            </a:r>
            <a:r>
              <a:rPr lang="en-BE" dirty="0" err="1"/>
              <a:t>i</a:t>
            </a:r>
            <a:r>
              <a:rPr lang="nl-NL" dirty="0"/>
              <a:t>e</a:t>
            </a:r>
            <a:r>
              <a:rPr lang="en-BE" dirty="0"/>
              <a:t>s (</a:t>
            </a:r>
            <a:r>
              <a:rPr lang="nl-NL" dirty="0"/>
              <a:t>C</a:t>
            </a:r>
            <a:r>
              <a:rPr lang="en-BE" dirty="0"/>
              <a:t>A) </a:t>
            </a:r>
            <a:r>
              <a:rPr lang="nl-NL" dirty="0"/>
              <a:t>l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k </a:t>
            </a:r>
            <a:r>
              <a:rPr lang="nl-NL" dirty="0"/>
              <a:t>k</a:t>
            </a:r>
            <a:r>
              <a:rPr lang="en-BE" dirty="0"/>
              <a:t>e</a:t>
            </a:r>
            <a:r>
              <a:rPr lang="nl-NL" dirty="0"/>
              <a:t>y</a:t>
            </a:r>
            <a:r>
              <a:rPr lang="en-BE" dirty="0"/>
              <a:t>p</a:t>
            </a:r>
            <a:r>
              <a:rPr lang="nl-NL" dirty="0"/>
              <a:t>a</a:t>
            </a:r>
            <a:r>
              <a:rPr lang="en-BE" dirty="0" err="1"/>
              <a:t>ir</a:t>
            </a:r>
            <a:r>
              <a:rPr lang="en-BE" dirty="0"/>
              <a:t> to entity</a:t>
            </a:r>
          </a:p>
          <a:p>
            <a:pPr marL="900112" indent="-285750">
              <a:buFont typeface="Arial" panose="020B0604020202020204" pitchFamily="34" charset="0"/>
              <a:buChar char="•"/>
            </a:pPr>
            <a:r>
              <a:rPr lang="nl-NL" sz="1200" dirty="0"/>
              <a:t>C</a:t>
            </a:r>
            <a:r>
              <a:rPr lang="en-BE" sz="1200" dirty="0"/>
              <a:t>A’</a:t>
            </a:r>
            <a:r>
              <a:rPr lang="nl-NL" sz="1200" dirty="0"/>
              <a:t>s</a:t>
            </a:r>
            <a:r>
              <a:rPr lang="en-BE" sz="1200" dirty="0"/>
              <a:t> </a:t>
            </a:r>
            <a:r>
              <a:rPr lang="nl-NL" sz="1200" dirty="0"/>
              <a:t>a</a:t>
            </a:r>
            <a:r>
              <a:rPr lang="en-BE" sz="1200" dirty="0"/>
              <a:t>r</a:t>
            </a:r>
            <a:r>
              <a:rPr lang="nl-NL" sz="1200" dirty="0"/>
              <a:t>e</a:t>
            </a:r>
            <a:r>
              <a:rPr lang="en-BE" sz="1200" dirty="0"/>
              <a:t> </a:t>
            </a:r>
            <a:r>
              <a:rPr lang="nl-NL" sz="1200" dirty="0"/>
              <a:t>a</a:t>
            </a:r>
            <a:r>
              <a:rPr lang="en-BE" sz="1200" dirty="0"/>
              <a:t> </a:t>
            </a:r>
            <a:r>
              <a:rPr lang="nl-NL" sz="1200" dirty="0"/>
              <a:t>b</a:t>
            </a:r>
            <a:r>
              <a:rPr lang="en-BE" sz="1200" dirty="0"/>
              <a:t>u</a:t>
            </a:r>
            <a:r>
              <a:rPr lang="nl-NL" sz="1200" dirty="0"/>
              <a:t>s</a:t>
            </a:r>
            <a:r>
              <a:rPr lang="en-BE" sz="1200" dirty="0" err="1"/>
              <a:t>i</a:t>
            </a:r>
            <a:r>
              <a:rPr lang="nl-NL" sz="1200" dirty="0"/>
              <a:t>n</a:t>
            </a:r>
            <a:r>
              <a:rPr lang="en-BE" sz="1200" dirty="0"/>
              <a:t>e</a:t>
            </a:r>
            <a:r>
              <a:rPr lang="nl-NL" sz="1200" dirty="0"/>
              <a:t>s</a:t>
            </a:r>
            <a:r>
              <a:rPr lang="en-BE" sz="1200" dirty="0"/>
              <a:t>s</a:t>
            </a:r>
          </a:p>
          <a:p>
            <a:pPr marL="900112" indent="-285750">
              <a:buFont typeface="Arial" panose="020B0604020202020204" pitchFamily="34" charset="0"/>
              <a:buChar char="•"/>
            </a:pPr>
            <a:r>
              <a:rPr lang="en-BE" sz="1200" dirty="0"/>
              <a:t>Does background check</a:t>
            </a:r>
          </a:p>
          <a:p>
            <a:pPr marL="900112" indent="-285750">
              <a:buFont typeface="Arial" panose="020B0604020202020204" pitchFamily="34" charset="0"/>
              <a:buChar char="•"/>
            </a:pPr>
            <a:r>
              <a:rPr lang="en-BE" sz="1200" dirty="0"/>
              <a:t>Creates certificate</a:t>
            </a:r>
          </a:p>
          <a:p>
            <a:pPr marL="900112" indent="-285750">
              <a:buFont typeface="Arial" panose="020B0604020202020204" pitchFamily="34" charset="0"/>
              <a:buChar char="•"/>
            </a:pPr>
            <a:r>
              <a:rPr lang="en-BE" sz="1200" dirty="0"/>
              <a:t>Browsers trust the </a:t>
            </a:r>
            <a:r>
              <a:rPr lang="nl-NL" sz="1200" dirty="0"/>
              <a:t>C</a:t>
            </a:r>
            <a:r>
              <a:rPr lang="en-BE" sz="1200" dirty="0"/>
              <a:t>A</a:t>
            </a:r>
            <a:endParaRPr lang="nl-NL" sz="12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1182530-2972-403C-9A5E-2ECC31510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356" y="1187777"/>
            <a:ext cx="2650900" cy="35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0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849AC-771E-4DFE-8F08-F1813B52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Cer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f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2518E-2875-4526-A5B9-A41FF0AF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952625"/>
            <a:ext cx="4534181" cy="2562225"/>
          </a:xfrm>
        </p:spPr>
        <p:txBody>
          <a:bodyPr/>
          <a:lstStyle/>
          <a:p>
            <a:pPr marL="0" indent="0">
              <a:buNone/>
            </a:pPr>
            <a:r>
              <a:rPr lang="en-BE" sz="2400" dirty="0"/>
              <a:t>How do we know that a certificate is the real certificate?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9205A80-7CC1-49AA-AF7F-42096664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931" y="1378039"/>
            <a:ext cx="2464473" cy="32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1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849AC-771E-4DFE-8F08-F1813B52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Cer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f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 </a:t>
            </a:r>
            <a:r>
              <a:rPr lang="nl-NL" dirty="0"/>
              <a:t>c</a:t>
            </a:r>
            <a:r>
              <a:rPr lang="en-BE" dirty="0"/>
              <a:t>h</a:t>
            </a:r>
            <a:r>
              <a:rPr lang="nl-NL" dirty="0"/>
              <a:t>a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2518E-2875-4526-A5B9-A41FF0AF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952625"/>
            <a:ext cx="4534181" cy="2562225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5054BA6-C81F-48D8-B897-C0FD01F9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11" y="1307205"/>
            <a:ext cx="2715284" cy="343936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FF9BC37-71FD-4F96-9FF5-17CE00896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33" y="1856138"/>
            <a:ext cx="3561099" cy="265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4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849AC-771E-4DFE-8F08-F1813B52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Cer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f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2518E-2875-4526-A5B9-A41FF0AF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952625"/>
            <a:ext cx="4534181" cy="2562225"/>
          </a:xfrm>
        </p:spPr>
        <p:txBody>
          <a:bodyPr>
            <a:normAutofit fontScale="92500" lnSpcReduction="10000"/>
          </a:bodyPr>
          <a:lstStyle/>
          <a:p>
            <a:pPr lvl="0" indent="0">
              <a:spcBef>
                <a:spcPts val="0"/>
              </a:spcBef>
              <a:buNone/>
            </a:pPr>
            <a:r>
              <a:rPr lang="nl-NL" sz="2200" dirty="0"/>
              <a:t>B</a:t>
            </a:r>
            <a:r>
              <a:rPr lang="en-BE" sz="2200" dirty="0"/>
              <a:t>r</a:t>
            </a:r>
            <a:r>
              <a:rPr lang="nl-NL" sz="2200" dirty="0"/>
              <a:t>o</a:t>
            </a:r>
            <a:r>
              <a:rPr lang="en-BE" sz="2200" dirty="0"/>
              <a:t>w</a:t>
            </a:r>
            <a:r>
              <a:rPr lang="nl-NL" sz="2200" dirty="0"/>
              <a:t>s</a:t>
            </a:r>
            <a:r>
              <a:rPr lang="en-BE" sz="2200" dirty="0"/>
              <a:t>e</a:t>
            </a:r>
            <a:r>
              <a:rPr lang="nl-NL" sz="2200" dirty="0"/>
              <a:t>r</a:t>
            </a:r>
            <a:r>
              <a:rPr lang="en-BE" sz="2200" dirty="0"/>
              <a:t>s </a:t>
            </a:r>
            <a:r>
              <a:rPr lang="nl-NL" sz="2200" dirty="0"/>
              <a:t>t</a:t>
            </a:r>
            <a:r>
              <a:rPr lang="en-BE" sz="2200" dirty="0"/>
              <a:t>r</a:t>
            </a:r>
            <a:r>
              <a:rPr lang="nl-NL" sz="2200" dirty="0"/>
              <a:t>u</a:t>
            </a:r>
            <a:r>
              <a:rPr lang="en-BE" sz="2200" dirty="0"/>
              <a:t>s</a:t>
            </a:r>
            <a:r>
              <a:rPr lang="nl-NL" sz="2200" dirty="0"/>
              <a:t>t</a:t>
            </a:r>
            <a:r>
              <a:rPr lang="en-BE" sz="2200" dirty="0"/>
              <a:t> CA’s</a:t>
            </a:r>
          </a:p>
          <a:p>
            <a:pPr lvl="0" indent="0">
              <a:spcBef>
                <a:spcPts val="0"/>
              </a:spcBef>
            </a:pPr>
            <a:endParaRPr lang="en-BE" sz="2200" dirty="0"/>
          </a:p>
          <a:p>
            <a:pPr lvl="0" indent="0">
              <a:buNone/>
            </a:pPr>
            <a:r>
              <a:rPr lang="en-BE" sz="2200" dirty="0"/>
              <a:t>But what if a CA is </a:t>
            </a:r>
            <a:r>
              <a:rPr lang="nl-NL" sz="2200" dirty="0" err="1"/>
              <a:t>malicious</a:t>
            </a:r>
            <a:r>
              <a:rPr lang="en-BE" sz="2200" dirty="0"/>
              <a:t>? </a:t>
            </a:r>
          </a:p>
          <a:p>
            <a:pPr lvl="0" indent="0">
              <a:buNone/>
            </a:pPr>
            <a:r>
              <a:rPr lang="nl-NL" sz="2200" dirty="0"/>
              <a:t>W</a:t>
            </a:r>
            <a:r>
              <a:rPr lang="en-BE" sz="2200" dirty="0"/>
              <a:t>h</a:t>
            </a:r>
            <a:r>
              <a:rPr lang="nl-NL" sz="2200" dirty="0"/>
              <a:t>a</a:t>
            </a:r>
            <a:r>
              <a:rPr lang="en-BE" sz="2200" dirty="0"/>
              <a:t>t </a:t>
            </a:r>
            <a:r>
              <a:rPr lang="nl-NL" sz="2200" dirty="0"/>
              <a:t>i</a:t>
            </a:r>
            <a:r>
              <a:rPr lang="en-BE" sz="2200" dirty="0"/>
              <a:t>f </a:t>
            </a:r>
            <a:r>
              <a:rPr lang="nl-NL" sz="2200" dirty="0"/>
              <a:t>a</a:t>
            </a:r>
            <a:r>
              <a:rPr lang="en-BE" sz="2200" dirty="0"/>
              <a:t> Private key gets stolen?</a:t>
            </a:r>
          </a:p>
          <a:p>
            <a:pPr lvl="0" indent="0"/>
            <a:endParaRPr lang="en-BE" sz="2200" dirty="0"/>
          </a:p>
          <a:p>
            <a:pPr lvl="0" indent="0">
              <a:buNone/>
            </a:pPr>
            <a:r>
              <a:rPr lang="en-BE" sz="2200" dirty="0"/>
              <a:t>B</a:t>
            </a:r>
            <a:r>
              <a:rPr lang="nl-NL" sz="2200" dirty="0"/>
              <a:t>a</a:t>
            </a:r>
            <a:r>
              <a:rPr lang="en-BE" sz="2200" dirty="0"/>
              <a:t>d </a:t>
            </a:r>
            <a:r>
              <a:rPr lang="nl-NL" sz="2200" dirty="0"/>
              <a:t>l</a:t>
            </a:r>
            <a:r>
              <a:rPr lang="en-BE" sz="2200" dirty="0"/>
              <a:t>u</a:t>
            </a:r>
            <a:r>
              <a:rPr lang="nl-NL" sz="2200" dirty="0"/>
              <a:t>c</a:t>
            </a:r>
            <a:r>
              <a:rPr lang="en-BE" sz="2200" dirty="0"/>
              <a:t>k.. </a:t>
            </a:r>
            <a:r>
              <a:rPr lang="nl-NL" sz="2200" dirty="0"/>
              <a:t>T</a:t>
            </a:r>
            <a:r>
              <a:rPr lang="en-BE" sz="2200" dirty="0"/>
              <a:t>h</a:t>
            </a:r>
            <a:r>
              <a:rPr lang="nl-NL" sz="2200" dirty="0"/>
              <a:t>a</a:t>
            </a:r>
            <a:r>
              <a:rPr lang="en-BE" sz="2200" dirty="0"/>
              <a:t>t</a:t>
            </a:r>
            <a:r>
              <a:rPr lang="nl-NL" sz="2200" dirty="0"/>
              <a:t>s</a:t>
            </a:r>
            <a:r>
              <a:rPr lang="en-BE" sz="2200" dirty="0"/>
              <a:t> </a:t>
            </a:r>
            <a:r>
              <a:rPr lang="nl-NL" sz="2200" dirty="0"/>
              <a:t>w</a:t>
            </a:r>
            <a:r>
              <a:rPr lang="en-BE" sz="2200" dirty="0"/>
              <a:t>h</a:t>
            </a:r>
            <a:r>
              <a:rPr lang="nl-NL" sz="2200" dirty="0"/>
              <a:t>y</a:t>
            </a:r>
            <a:r>
              <a:rPr lang="en-BE" sz="2200" dirty="0"/>
              <a:t> </a:t>
            </a:r>
            <a:r>
              <a:rPr lang="nl-NL" sz="2200" dirty="0"/>
              <a:t>i</a:t>
            </a:r>
            <a:r>
              <a:rPr lang="en-BE" sz="2200" dirty="0"/>
              <a:t>t </a:t>
            </a:r>
            <a:r>
              <a:rPr lang="nl-NL" sz="2200" dirty="0"/>
              <a:t>i</a:t>
            </a:r>
            <a:r>
              <a:rPr lang="en-BE" sz="2200" dirty="0"/>
              <a:t>s also called the web of trust.</a:t>
            </a:r>
          </a:p>
          <a:p>
            <a:pPr lvl="0" indent="0"/>
            <a:endParaRPr lang="en-BE" sz="2400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9205A80-7CC1-49AA-AF7F-42096664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931" y="1378039"/>
            <a:ext cx="2464473" cy="32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4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849AC-771E-4DFE-8F08-F1813B52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</a:t>
            </a:r>
            <a:r>
              <a:rPr lang="en-BE" dirty="0"/>
              <a:t> </a:t>
            </a:r>
            <a:r>
              <a:rPr lang="nl-NL" dirty="0"/>
              <a:t>o</a:t>
            </a:r>
            <a:r>
              <a:rPr lang="en-BE" dirty="0"/>
              <a:t>f </a:t>
            </a:r>
            <a:r>
              <a:rPr lang="nl-NL" dirty="0"/>
              <a:t>t</a:t>
            </a:r>
            <a:r>
              <a:rPr lang="en-BE" dirty="0"/>
              <a:t>r</a:t>
            </a:r>
            <a:r>
              <a:rPr lang="nl-NL" dirty="0"/>
              <a:t>u</a:t>
            </a:r>
            <a:r>
              <a:rPr lang="en-BE" dirty="0"/>
              <a:t>s</a:t>
            </a:r>
            <a:r>
              <a:rPr lang="nl-NL" dirty="0"/>
              <a:t>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2518E-2875-4526-A5B9-A41FF0AF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952625"/>
            <a:ext cx="7145804" cy="2562225"/>
          </a:xfrm>
        </p:spPr>
        <p:txBody>
          <a:bodyPr>
            <a:normAutofit/>
          </a:bodyPr>
          <a:lstStyle/>
          <a:p>
            <a:pPr lvl="0" indent="0">
              <a:spcBef>
                <a:spcPts val="0"/>
              </a:spcBef>
              <a:buNone/>
            </a:pPr>
            <a:r>
              <a:rPr lang="nl-NL" sz="2200" dirty="0"/>
              <a:t>C</a:t>
            </a:r>
            <a:r>
              <a:rPr lang="en-BE" sz="2200" dirty="0"/>
              <a:t>e</a:t>
            </a:r>
            <a:r>
              <a:rPr lang="nl-NL" sz="2200" dirty="0"/>
              <a:t>r</a:t>
            </a:r>
            <a:r>
              <a:rPr lang="en-BE" sz="2200" dirty="0"/>
              <a:t>t</a:t>
            </a:r>
            <a:r>
              <a:rPr lang="nl-NL" sz="2200" dirty="0"/>
              <a:t>i</a:t>
            </a:r>
            <a:r>
              <a:rPr lang="en-BE" sz="2200" dirty="0"/>
              <a:t>f</a:t>
            </a:r>
            <a:r>
              <a:rPr lang="nl-NL" sz="2200" dirty="0"/>
              <a:t>i</a:t>
            </a:r>
            <a:r>
              <a:rPr lang="en-BE" sz="2200" dirty="0"/>
              <a:t>c</a:t>
            </a:r>
            <a:r>
              <a:rPr lang="nl-NL" sz="2200" dirty="0"/>
              <a:t>a</a:t>
            </a:r>
            <a:r>
              <a:rPr lang="en-BE" sz="2200" dirty="0"/>
              <a:t>t</a:t>
            </a:r>
            <a:r>
              <a:rPr lang="nl-NL" sz="2200" dirty="0"/>
              <a:t>e</a:t>
            </a:r>
            <a:r>
              <a:rPr lang="en-BE" sz="2200" dirty="0"/>
              <a:t> </a:t>
            </a:r>
            <a:r>
              <a:rPr lang="nl-NL" sz="2200" dirty="0"/>
              <a:t>i</a:t>
            </a:r>
            <a:r>
              <a:rPr lang="en-BE" sz="2200" dirty="0"/>
              <a:t>s</a:t>
            </a:r>
            <a:r>
              <a:rPr lang="nl-NL" sz="2200" dirty="0"/>
              <a:t>s</a:t>
            </a:r>
            <a:r>
              <a:rPr lang="en-BE" sz="2200" dirty="0"/>
              <a:t>u</a:t>
            </a:r>
            <a:r>
              <a:rPr lang="nl-NL" sz="2200" dirty="0"/>
              <a:t>e</a:t>
            </a:r>
            <a:r>
              <a:rPr lang="en-BE" sz="2200" dirty="0"/>
              <a:t>s</a:t>
            </a:r>
          </a:p>
          <a:p>
            <a:pPr lvl="0" indent="0">
              <a:spcBef>
                <a:spcPts val="0"/>
              </a:spcBef>
              <a:buNone/>
            </a:pPr>
            <a:endParaRPr lang="en-BE" sz="2200" dirty="0"/>
          </a:p>
          <a:p>
            <a:pPr lvl="0" indent="0">
              <a:spcBef>
                <a:spcPts val="0"/>
              </a:spcBef>
              <a:buNone/>
            </a:pPr>
            <a:r>
              <a:rPr lang="nl-NL" sz="2200" dirty="0"/>
              <a:t>R</a:t>
            </a:r>
            <a:r>
              <a:rPr lang="en-BE" sz="2200" dirty="0"/>
              <a:t>e</a:t>
            </a:r>
            <a:r>
              <a:rPr lang="nl-NL" sz="2200" dirty="0"/>
              <a:t>c</a:t>
            </a:r>
            <a:r>
              <a:rPr lang="en-BE" sz="2200" dirty="0"/>
              <a:t>e</a:t>
            </a:r>
            <a:r>
              <a:rPr lang="nl-NL" sz="2200" dirty="0"/>
              <a:t>n</a:t>
            </a:r>
            <a:r>
              <a:rPr lang="en-BE" sz="2200" dirty="0"/>
              <a:t>t</a:t>
            </a:r>
            <a:r>
              <a:rPr lang="nl-NL" sz="2200" dirty="0"/>
              <a:t>l</a:t>
            </a:r>
            <a:r>
              <a:rPr lang="en-BE" sz="2200" dirty="0"/>
              <a:t>y in K</a:t>
            </a:r>
            <a:r>
              <a:rPr lang="nl-NL" sz="2200" dirty="0"/>
              <a:t>a</a:t>
            </a:r>
            <a:r>
              <a:rPr lang="en-BE" sz="2200" dirty="0"/>
              <a:t>z</a:t>
            </a:r>
            <a:r>
              <a:rPr lang="nl-NL" sz="2200" dirty="0"/>
              <a:t>a</a:t>
            </a:r>
            <a:r>
              <a:rPr lang="en-BE" sz="2200" dirty="0"/>
              <a:t>c</a:t>
            </a:r>
            <a:r>
              <a:rPr lang="nl-NL" sz="2200" dirty="0"/>
              <a:t>h</a:t>
            </a:r>
            <a:r>
              <a:rPr lang="en-BE" sz="2200" dirty="0"/>
              <a:t>s</a:t>
            </a:r>
            <a:r>
              <a:rPr lang="nl-NL" sz="2200" dirty="0"/>
              <a:t>t</a:t>
            </a:r>
            <a:r>
              <a:rPr lang="en-BE" sz="2200" dirty="0"/>
              <a:t>a</a:t>
            </a:r>
            <a:r>
              <a:rPr lang="nl-NL" sz="2200" dirty="0"/>
              <a:t>n</a:t>
            </a:r>
            <a:endParaRPr lang="en-BE" sz="2200" dirty="0"/>
          </a:p>
          <a:p>
            <a:pPr lvl="0" indent="0">
              <a:spcBef>
                <a:spcPts val="0"/>
              </a:spcBef>
              <a:buNone/>
            </a:pPr>
            <a:r>
              <a:rPr lang="nl-NL" sz="1100" dirty="0">
                <a:hlinkClick r:id="rId2"/>
              </a:rPr>
              <a:t>https://tweakers.net/nieuws/155336/isps-kazachstan-moeten-https-verkeer-onderscheppen-op-last-van-overheid.html</a:t>
            </a:r>
            <a:endParaRPr lang="en-BE" sz="1100" dirty="0"/>
          </a:p>
          <a:p>
            <a:pPr lvl="0" indent="0">
              <a:spcBef>
                <a:spcPts val="0"/>
              </a:spcBef>
              <a:buNone/>
            </a:pPr>
            <a:endParaRPr lang="en-BE" sz="1100" dirty="0"/>
          </a:p>
          <a:p>
            <a:pPr lvl="0" indent="0">
              <a:spcBef>
                <a:spcPts val="0"/>
              </a:spcBef>
              <a:buNone/>
            </a:pPr>
            <a:endParaRPr lang="en-BE" sz="1100" dirty="0"/>
          </a:p>
          <a:p>
            <a:pPr lvl="0" indent="0">
              <a:spcBef>
                <a:spcPts val="0"/>
              </a:spcBef>
              <a:buNone/>
            </a:pPr>
            <a:r>
              <a:rPr lang="nl-NL" sz="2200" dirty="0"/>
              <a:t>Ir</a:t>
            </a:r>
            <a:r>
              <a:rPr lang="en-BE" sz="2200" dirty="0"/>
              <a:t>a</a:t>
            </a:r>
            <a:r>
              <a:rPr lang="nl-NL" sz="2200" dirty="0"/>
              <a:t>n</a:t>
            </a:r>
            <a:r>
              <a:rPr lang="en-BE" sz="2200" dirty="0" err="1"/>
              <a:t>i</a:t>
            </a:r>
            <a:r>
              <a:rPr lang="nl-NL" sz="2200" dirty="0"/>
              <a:t>a</a:t>
            </a:r>
            <a:r>
              <a:rPr lang="en-BE" sz="2200" dirty="0"/>
              <a:t>n </a:t>
            </a:r>
            <a:r>
              <a:rPr lang="nl-NL" sz="2200" dirty="0"/>
              <a:t>h</a:t>
            </a:r>
            <a:r>
              <a:rPr lang="en-BE" sz="2200" dirty="0"/>
              <a:t>a</a:t>
            </a:r>
            <a:r>
              <a:rPr lang="nl-NL" sz="2200" dirty="0"/>
              <a:t>c</a:t>
            </a:r>
            <a:r>
              <a:rPr lang="en-BE" sz="2200" dirty="0"/>
              <a:t>k</a:t>
            </a:r>
            <a:r>
              <a:rPr lang="nl-NL" sz="2200" dirty="0"/>
              <a:t>e</a:t>
            </a:r>
            <a:r>
              <a:rPr lang="en-BE" sz="2200" dirty="0"/>
              <a:t>r</a:t>
            </a:r>
          </a:p>
          <a:p>
            <a:pPr lvl="0" indent="0">
              <a:spcBef>
                <a:spcPts val="0"/>
              </a:spcBef>
              <a:buNone/>
            </a:pPr>
            <a:r>
              <a:rPr lang="nl-NL" sz="1200" dirty="0">
                <a:hlinkClick r:id="rId3"/>
              </a:rPr>
              <a:t>https://tweakers.net/nieuws/76444/iran-gebruikt-nederlands-certificaat-om-gmail-te-onderscheppen.html</a:t>
            </a:r>
            <a:endParaRPr lang="en-BE" sz="1100" dirty="0"/>
          </a:p>
          <a:p>
            <a:pPr lvl="0" indent="0">
              <a:spcBef>
                <a:spcPts val="0"/>
              </a:spcBef>
              <a:buNone/>
            </a:pPr>
            <a:endParaRPr lang="en-BE" sz="2200" dirty="0"/>
          </a:p>
          <a:p>
            <a:pPr lvl="0" indent="0"/>
            <a:endParaRPr lang="en-BE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165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52DFD-E786-4B71-B6BE-BED031B9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FF9900"/>
                </a:solidFill>
              </a:rPr>
              <a:t>W</a:t>
            </a:r>
            <a:r>
              <a:rPr lang="nl-NL" dirty="0">
                <a:solidFill>
                  <a:srgbClr val="FF9900"/>
                </a:solidFill>
              </a:rPr>
              <a:t>h</a:t>
            </a:r>
            <a:r>
              <a:rPr lang="en-BE" dirty="0">
                <a:solidFill>
                  <a:srgbClr val="FF9900"/>
                </a:solidFill>
              </a:rPr>
              <a:t>a</a:t>
            </a:r>
            <a:r>
              <a:rPr lang="nl-NL" dirty="0">
                <a:solidFill>
                  <a:srgbClr val="FF9900"/>
                </a:solidFill>
              </a:rPr>
              <a:t>t</a:t>
            </a:r>
            <a:r>
              <a:rPr lang="en-BE" dirty="0">
                <a:solidFill>
                  <a:srgbClr val="FF9900"/>
                </a:solidFill>
              </a:rPr>
              <a:t> </a:t>
            </a:r>
            <a:r>
              <a:rPr lang="nl-NL" dirty="0">
                <a:solidFill>
                  <a:srgbClr val="FF9900"/>
                </a:solidFill>
              </a:rPr>
              <a:t>c</a:t>
            </a:r>
            <a:r>
              <a:rPr lang="en-BE" dirty="0">
                <a:solidFill>
                  <a:srgbClr val="FF9900"/>
                </a:solidFill>
              </a:rPr>
              <a:t>a</a:t>
            </a:r>
            <a:r>
              <a:rPr lang="nl-NL" dirty="0">
                <a:solidFill>
                  <a:srgbClr val="FF9900"/>
                </a:solidFill>
              </a:rPr>
              <a:t>n</a:t>
            </a:r>
            <a:r>
              <a:rPr lang="en-BE" dirty="0">
                <a:solidFill>
                  <a:srgbClr val="FF9900"/>
                </a:solidFill>
              </a:rPr>
              <a:t> </a:t>
            </a:r>
            <a:r>
              <a:rPr lang="nl-NL" dirty="0">
                <a:solidFill>
                  <a:srgbClr val="FF9900"/>
                </a:solidFill>
              </a:rPr>
              <a:t>y</a:t>
            </a:r>
            <a:r>
              <a:rPr lang="en-BE" dirty="0">
                <a:solidFill>
                  <a:srgbClr val="FF9900"/>
                </a:solidFill>
              </a:rPr>
              <a:t>o</a:t>
            </a:r>
            <a:r>
              <a:rPr lang="nl-NL" dirty="0">
                <a:solidFill>
                  <a:srgbClr val="FF9900"/>
                </a:solidFill>
              </a:rPr>
              <a:t>u</a:t>
            </a:r>
            <a:r>
              <a:rPr lang="en-BE" dirty="0">
                <a:solidFill>
                  <a:srgbClr val="FF9900"/>
                </a:solidFill>
              </a:rPr>
              <a:t> </a:t>
            </a:r>
            <a:r>
              <a:rPr lang="nl-NL" dirty="0">
                <a:solidFill>
                  <a:srgbClr val="FF9900"/>
                </a:solidFill>
              </a:rPr>
              <a:t>e</a:t>
            </a:r>
            <a:r>
              <a:rPr lang="en-BE" dirty="0">
                <a:solidFill>
                  <a:srgbClr val="FF9900"/>
                </a:solidFill>
              </a:rPr>
              <a:t>x</a:t>
            </a:r>
            <a:r>
              <a:rPr lang="nl-NL" dirty="0">
                <a:solidFill>
                  <a:srgbClr val="FF9900"/>
                </a:solidFill>
              </a:rPr>
              <a:t>p</a:t>
            </a:r>
            <a:r>
              <a:rPr lang="en-BE" dirty="0">
                <a:solidFill>
                  <a:srgbClr val="FF9900"/>
                </a:solidFill>
              </a:rPr>
              <a:t>e</a:t>
            </a:r>
            <a:r>
              <a:rPr lang="nl-NL" dirty="0">
                <a:solidFill>
                  <a:srgbClr val="FF9900"/>
                </a:solidFill>
              </a:rPr>
              <a:t>c</a:t>
            </a:r>
            <a:r>
              <a:rPr lang="en-BE" dirty="0">
                <a:solidFill>
                  <a:srgbClr val="FF9900"/>
                </a:solidFill>
              </a:rPr>
              <a:t>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F379CF-A8E8-40CE-A831-DFA8D5441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1593130"/>
            <a:ext cx="6619244" cy="3186259"/>
          </a:xfrm>
        </p:spPr>
        <p:txBody>
          <a:bodyPr>
            <a:normAutofit/>
          </a:bodyPr>
          <a:lstStyle/>
          <a:p>
            <a:pPr marL="469900" lvl="0" indent="-342900"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BE" sz="1800" b="1" dirty="0"/>
              <a:t>B</a:t>
            </a:r>
            <a:r>
              <a:rPr lang="nl-NL" sz="1800" b="1" dirty="0"/>
              <a:t>a</a:t>
            </a:r>
            <a:r>
              <a:rPr lang="en-BE" sz="1800" b="1" dirty="0" err="1"/>
              <a:t>si</a:t>
            </a:r>
            <a:r>
              <a:rPr lang="nl-NL" sz="1800" b="1" dirty="0"/>
              <a:t>c</a:t>
            </a:r>
            <a:r>
              <a:rPr lang="en-BE" sz="1800" b="1" dirty="0"/>
              <a:t> </a:t>
            </a:r>
            <a:r>
              <a:rPr lang="nl-NL" sz="1800" b="1" dirty="0"/>
              <a:t>s</a:t>
            </a:r>
            <a:r>
              <a:rPr lang="en-BE" sz="1800" b="1" dirty="0"/>
              <a:t>e</a:t>
            </a:r>
            <a:r>
              <a:rPr lang="nl-NL" sz="1800" b="1" dirty="0"/>
              <a:t>c</a:t>
            </a:r>
            <a:r>
              <a:rPr lang="en-BE" sz="1800" b="1" dirty="0"/>
              <a:t>u</a:t>
            </a:r>
            <a:r>
              <a:rPr lang="nl-NL" sz="1800" b="1" dirty="0"/>
              <a:t>r</a:t>
            </a:r>
            <a:r>
              <a:rPr lang="en-BE" sz="1800" b="1" dirty="0" err="1"/>
              <a:t>i</a:t>
            </a:r>
            <a:r>
              <a:rPr lang="nl-NL" sz="1800" b="1" dirty="0"/>
              <a:t>t</a:t>
            </a:r>
            <a:r>
              <a:rPr lang="en-BE" sz="1800" b="1" dirty="0"/>
              <a:t>y </a:t>
            </a:r>
            <a:r>
              <a:rPr lang="nl-NL" sz="1800" b="1" dirty="0"/>
              <a:t>c</a:t>
            </a:r>
            <a:r>
              <a:rPr lang="en-BE" sz="1800" b="1" dirty="0"/>
              <a:t>o</a:t>
            </a:r>
            <a:r>
              <a:rPr lang="nl-NL" sz="1800" b="1" dirty="0"/>
              <a:t>n</a:t>
            </a:r>
            <a:r>
              <a:rPr lang="en-BE" sz="1800" b="1" dirty="0"/>
              <a:t>c</a:t>
            </a:r>
            <a:r>
              <a:rPr lang="nl-NL" sz="1800" b="1" dirty="0"/>
              <a:t>e</a:t>
            </a:r>
            <a:r>
              <a:rPr lang="en-BE" sz="1800" b="1" dirty="0"/>
              <a:t>p</a:t>
            </a:r>
            <a:r>
              <a:rPr lang="nl-NL" sz="1800" b="1" dirty="0"/>
              <a:t>t</a:t>
            </a:r>
            <a:r>
              <a:rPr lang="en-BE" sz="1800" b="1" dirty="0"/>
              <a:t>s</a:t>
            </a:r>
          </a:p>
          <a:p>
            <a:pPr marL="769938" lvl="1" indent="-342900">
              <a:spcBef>
                <a:spcPts val="0"/>
              </a:spcBef>
              <a:buSzPts val="1600"/>
              <a:buFont typeface="Courier New" panose="02070309020205020404" pitchFamily="49" charset="0"/>
              <a:buChar char="o"/>
            </a:pPr>
            <a:r>
              <a:rPr lang="en-BE" sz="1650" dirty="0"/>
              <a:t>PKI</a:t>
            </a:r>
          </a:p>
          <a:p>
            <a:pPr marL="769938" lvl="1" indent="-342900">
              <a:spcBef>
                <a:spcPts val="0"/>
              </a:spcBef>
              <a:buSzPts val="1600"/>
              <a:buFont typeface="Courier New" panose="02070309020205020404" pitchFamily="49" charset="0"/>
              <a:buChar char="o"/>
            </a:pPr>
            <a:r>
              <a:rPr lang="nl-NL" sz="1650" dirty="0"/>
              <a:t>H</a:t>
            </a:r>
            <a:r>
              <a:rPr lang="en-BE" sz="1650" dirty="0"/>
              <a:t>T</a:t>
            </a:r>
            <a:r>
              <a:rPr lang="nl-NL" sz="1650" dirty="0"/>
              <a:t>T</a:t>
            </a:r>
            <a:r>
              <a:rPr lang="en-BE" sz="1650" dirty="0"/>
              <a:t>P</a:t>
            </a:r>
            <a:r>
              <a:rPr lang="nl-NL" sz="1650" dirty="0"/>
              <a:t>S</a:t>
            </a:r>
            <a:endParaRPr lang="en-BE" sz="1650" dirty="0"/>
          </a:p>
          <a:p>
            <a:pPr marL="427038" lvl="1" indent="0">
              <a:spcBef>
                <a:spcPts val="0"/>
              </a:spcBef>
              <a:buSzPts val="1600"/>
              <a:buNone/>
            </a:pPr>
            <a:endParaRPr lang="en-BE" sz="1650" dirty="0"/>
          </a:p>
          <a:p>
            <a:pPr marL="469900" indent="-342900"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nl-NL" sz="1800" b="1" dirty="0"/>
              <a:t>A</a:t>
            </a:r>
            <a:r>
              <a:rPr lang="en-BE" sz="1800" b="1" dirty="0"/>
              <a:t>u</a:t>
            </a:r>
            <a:r>
              <a:rPr lang="nl-NL" sz="1800" b="1" dirty="0"/>
              <a:t>t</a:t>
            </a:r>
            <a:r>
              <a:rPr lang="en-BE" sz="1800" b="1" dirty="0"/>
              <a:t>h</a:t>
            </a:r>
            <a:r>
              <a:rPr lang="nl-NL" sz="1800" b="1" dirty="0"/>
              <a:t>e</a:t>
            </a:r>
            <a:r>
              <a:rPr lang="en-BE" sz="1800" b="1" dirty="0"/>
              <a:t>n</a:t>
            </a:r>
            <a:r>
              <a:rPr lang="nl-NL" sz="1800" b="1" dirty="0"/>
              <a:t>t</a:t>
            </a:r>
            <a:r>
              <a:rPr lang="en-BE" sz="1800" b="1" dirty="0" err="1"/>
              <a:t>i</a:t>
            </a:r>
            <a:r>
              <a:rPr lang="nl-NL" sz="1800" b="1" dirty="0"/>
              <a:t>c</a:t>
            </a:r>
            <a:r>
              <a:rPr lang="en-BE" sz="1800" b="1" dirty="0"/>
              <a:t>a</a:t>
            </a:r>
            <a:r>
              <a:rPr lang="nl-NL" sz="1800" b="1" dirty="0"/>
              <a:t>t</a:t>
            </a:r>
            <a:r>
              <a:rPr lang="en-BE" sz="1800" b="1" dirty="0" err="1"/>
              <a:t>i</a:t>
            </a:r>
            <a:r>
              <a:rPr lang="nl-NL" sz="1800" b="1" dirty="0"/>
              <a:t>o</a:t>
            </a:r>
            <a:r>
              <a:rPr lang="en-BE" sz="1800" b="1" dirty="0"/>
              <a:t>n </a:t>
            </a:r>
            <a:r>
              <a:rPr lang="nl-NL" sz="1800" b="1" dirty="0"/>
              <a:t>m</a:t>
            </a:r>
            <a:r>
              <a:rPr lang="en-BE" sz="1800" b="1" dirty="0"/>
              <a:t>e</a:t>
            </a:r>
            <a:r>
              <a:rPr lang="nl-NL" sz="1800" b="1" dirty="0"/>
              <a:t>t</a:t>
            </a:r>
            <a:r>
              <a:rPr lang="en-BE" sz="1800" b="1" dirty="0"/>
              <a:t>h</a:t>
            </a:r>
            <a:r>
              <a:rPr lang="nl-NL" sz="1800" b="1" dirty="0"/>
              <a:t>o</a:t>
            </a:r>
            <a:r>
              <a:rPr lang="en-BE" sz="1800" b="1" dirty="0"/>
              <a:t>d</a:t>
            </a:r>
            <a:r>
              <a:rPr lang="nl-NL" sz="1800" b="1" dirty="0"/>
              <a:t>s</a:t>
            </a:r>
            <a:endParaRPr lang="en-BE" sz="1800" b="1" dirty="0"/>
          </a:p>
          <a:p>
            <a:pPr marL="769938" lvl="1" indent="-342900">
              <a:spcBef>
                <a:spcPts val="0"/>
              </a:spcBef>
              <a:buSzPts val="1600"/>
              <a:buFont typeface="Courier New" panose="02070309020205020404" pitchFamily="49" charset="0"/>
              <a:buChar char="o"/>
            </a:pPr>
            <a:r>
              <a:rPr lang="nl-NL" sz="1650" dirty="0"/>
              <a:t>B</a:t>
            </a:r>
            <a:r>
              <a:rPr lang="en-BE" sz="1650" dirty="0" err="1"/>
              <a:t>asic</a:t>
            </a:r>
            <a:r>
              <a:rPr lang="en-BE" sz="1650" dirty="0"/>
              <a:t> auth / </a:t>
            </a:r>
            <a:r>
              <a:rPr lang="nl-NL" sz="1650" dirty="0"/>
              <a:t>O</a:t>
            </a:r>
            <a:r>
              <a:rPr lang="en-BE" sz="1650" dirty="0"/>
              <a:t>Auth2</a:t>
            </a:r>
          </a:p>
          <a:p>
            <a:pPr marL="769938" lvl="1" indent="-342900">
              <a:spcBef>
                <a:spcPts val="0"/>
              </a:spcBef>
              <a:buSzPts val="1600"/>
              <a:buFont typeface="+mj-lt"/>
              <a:buAutoNum type="arabicPeriod"/>
            </a:pPr>
            <a:endParaRPr lang="en-BE" sz="1650" dirty="0"/>
          </a:p>
          <a:p>
            <a:pPr marL="469900" indent="-342900"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en-BE" sz="1800" b="1" dirty="0"/>
              <a:t>S</a:t>
            </a:r>
            <a:r>
              <a:rPr lang="nl-NL" sz="1800" b="1" dirty="0"/>
              <a:t>p</a:t>
            </a:r>
            <a:r>
              <a:rPr lang="en-BE" sz="1800" b="1" dirty="0"/>
              <a:t>ring Sec</a:t>
            </a:r>
            <a:r>
              <a:rPr lang="nl-NL" sz="1800" b="1" dirty="0"/>
              <a:t>u</a:t>
            </a:r>
            <a:r>
              <a:rPr lang="en-BE" sz="1800" b="1" dirty="0"/>
              <a:t>r</a:t>
            </a:r>
            <a:r>
              <a:rPr lang="nl-NL" sz="1800" b="1" dirty="0"/>
              <a:t>i</a:t>
            </a:r>
            <a:r>
              <a:rPr lang="en-BE" sz="1800" b="1" dirty="0"/>
              <a:t>t</a:t>
            </a:r>
            <a:r>
              <a:rPr lang="nl-NL" sz="1800" b="1" dirty="0"/>
              <a:t>y</a:t>
            </a:r>
            <a:endParaRPr lang="en-BE" sz="1650" b="1" dirty="0"/>
          </a:p>
          <a:p>
            <a:pPr marL="469900" indent="-342900">
              <a:spcBef>
                <a:spcPts val="0"/>
              </a:spcBef>
              <a:buSzPts val="1600"/>
              <a:buFont typeface="+mj-lt"/>
              <a:buAutoNum type="arabicPeriod"/>
            </a:pPr>
            <a:endParaRPr lang="en-BE" sz="1650" dirty="0"/>
          </a:p>
          <a:p>
            <a:pPr marL="469900" indent="-342900"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nl-NL" sz="1800" b="1" dirty="0"/>
              <a:t>J</a:t>
            </a:r>
            <a:r>
              <a:rPr lang="en-BE" sz="1800" b="1" dirty="0"/>
              <a:t>WT </a:t>
            </a:r>
            <a:r>
              <a:rPr lang="nl-NL" sz="1800" b="1" dirty="0"/>
              <a:t>t</a:t>
            </a:r>
            <a:r>
              <a:rPr lang="en-BE" sz="1800" b="1" dirty="0"/>
              <a:t>o</a:t>
            </a:r>
            <a:r>
              <a:rPr lang="nl-NL" sz="1800" b="1" dirty="0"/>
              <a:t>k</a:t>
            </a:r>
            <a:r>
              <a:rPr lang="en-BE" sz="1800" b="1" dirty="0"/>
              <a:t>e</a:t>
            </a:r>
            <a:r>
              <a:rPr lang="nl-NL" sz="1800" b="1" dirty="0"/>
              <a:t>n</a:t>
            </a:r>
            <a:r>
              <a:rPr lang="en-BE" sz="18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06559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516A170C-A663-4F08-8F44-A685E2785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T</a:t>
            </a:r>
            <a:r>
              <a:rPr lang="en-BE" dirty="0"/>
              <a:t>T</a:t>
            </a:r>
            <a:r>
              <a:rPr lang="nl-NL" dirty="0"/>
              <a:t>P</a:t>
            </a:r>
            <a:r>
              <a:rPr lang="en-BE" dirty="0"/>
              <a:t>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A0BAA3-B737-4894-B644-B275720ED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2FA3A7-5523-4C41-9931-7EA1F07F49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25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FD945-DB23-4556-9FAE-93246B9E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</a:t>
            </a:r>
            <a:r>
              <a:rPr lang="en-BE" dirty="0"/>
              <a:t>T</a:t>
            </a:r>
            <a:r>
              <a:rPr lang="nl-NL" dirty="0"/>
              <a:t>T</a:t>
            </a:r>
            <a:r>
              <a:rPr lang="en-BE" dirty="0"/>
              <a:t>P</a:t>
            </a:r>
            <a:r>
              <a:rPr lang="nl-NL" dirty="0"/>
              <a:t>S</a:t>
            </a:r>
            <a:r>
              <a:rPr lang="en-BE" dirty="0"/>
              <a:t> </a:t>
            </a:r>
            <a:r>
              <a:rPr lang="nl-NL" dirty="0"/>
              <a:t>m</a:t>
            </a:r>
            <a:r>
              <a:rPr lang="en-BE" dirty="0"/>
              <a:t>a</a:t>
            </a:r>
            <a:r>
              <a:rPr lang="nl-NL" dirty="0"/>
              <a:t>d</a:t>
            </a:r>
            <a:r>
              <a:rPr lang="en-BE" dirty="0"/>
              <a:t>e </a:t>
            </a:r>
            <a:r>
              <a:rPr lang="nl-NL" dirty="0"/>
              <a:t>s</a:t>
            </a:r>
            <a:r>
              <a:rPr lang="en-BE" dirty="0" err="1"/>
              <a:t>i</a:t>
            </a:r>
            <a:r>
              <a:rPr lang="nl-NL" dirty="0"/>
              <a:t>m</a:t>
            </a:r>
            <a:r>
              <a:rPr lang="en-BE" dirty="0" err="1"/>
              <a:t>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4EBAAE-81CB-4F23-B2EC-491F807A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0" indent="-342900">
              <a:spcBef>
                <a:spcPts val="0"/>
              </a:spcBef>
              <a:buFont typeface="+mj-lt"/>
              <a:buAutoNum type="arabicPeriod"/>
            </a:pPr>
            <a:r>
              <a:rPr lang="nl-NL" b="1" dirty="0"/>
              <a:t>B</a:t>
            </a:r>
            <a:r>
              <a:rPr lang="en-BE" b="1" dirty="0"/>
              <a:t>r</a:t>
            </a:r>
            <a:r>
              <a:rPr lang="nl-NL" b="1" dirty="0"/>
              <a:t>o</a:t>
            </a:r>
            <a:r>
              <a:rPr lang="en-BE" b="1" dirty="0"/>
              <a:t>w</a:t>
            </a:r>
            <a:r>
              <a:rPr lang="nl-NL" b="1" dirty="0"/>
              <a:t>s</a:t>
            </a:r>
            <a:r>
              <a:rPr lang="en-BE" b="1" dirty="0"/>
              <a:t>e</a:t>
            </a:r>
            <a:r>
              <a:rPr lang="nl-NL" b="1" dirty="0"/>
              <a:t>r</a:t>
            </a:r>
            <a:r>
              <a:rPr lang="en-BE" dirty="0"/>
              <a:t> </a:t>
            </a:r>
            <a:r>
              <a:rPr lang="nl-NL" dirty="0"/>
              <a:t>a</a:t>
            </a:r>
            <a:r>
              <a:rPr lang="en-BE" dirty="0"/>
              <a:t>s</a:t>
            </a:r>
            <a:r>
              <a:rPr lang="nl-NL" dirty="0"/>
              <a:t>k</a:t>
            </a:r>
            <a:r>
              <a:rPr lang="en-BE" dirty="0"/>
              <a:t>s </a:t>
            </a:r>
            <a:r>
              <a:rPr lang="nl-NL" dirty="0"/>
              <a:t>s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v</a:t>
            </a:r>
            <a:r>
              <a:rPr lang="nl-NL" dirty="0"/>
              <a:t>e</a:t>
            </a:r>
            <a:r>
              <a:rPr lang="en-BE" dirty="0"/>
              <a:t>r </a:t>
            </a:r>
            <a:r>
              <a:rPr lang="nl-NL" dirty="0"/>
              <a:t>f</a:t>
            </a:r>
            <a:r>
              <a:rPr lang="en-BE" dirty="0"/>
              <a:t>o</a:t>
            </a:r>
            <a:r>
              <a:rPr lang="nl-NL" dirty="0"/>
              <a:t>r</a:t>
            </a:r>
            <a:r>
              <a:rPr lang="en-BE" dirty="0"/>
              <a:t> certificate</a:t>
            </a:r>
          </a:p>
          <a:p>
            <a:pPr marL="800100" lvl="0" indent="-342900">
              <a:spcBef>
                <a:spcPts val="0"/>
              </a:spcBef>
              <a:buFont typeface="+mj-lt"/>
              <a:buAutoNum type="arabicPeriod"/>
            </a:pPr>
            <a:endParaRPr lang="en-BE" dirty="0"/>
          </a:p>
          <a:p>
            <a:pPr marL="800100" lvl="0" indent="-342900">
              <a:spcBef>
                <a:spcPts val="0"/>
              </a:spcBef>
              <a:buFont typeface="+mj-lt"/>
              <a:buAutoNum type="arabicPeriod"/>
            </a:pPr>
            <a:r>
              <a:rPr lang="en-BE" b="1" dirty="0"/>
              <a:t>Browser</a:t>
            </a:r>
            <a:r>
              <a:rPr lang="en-BE" dirty="0"/>
              <a:t> checks </a:t>
            </a:r>
            <a:r>
              <a:rPr lang="nl-NL" dirty="0"/>
              <a:t>c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t</a:t>
            </a:r>
            <a:r>
              <a:rPr lang="nl-NL" dirty="0"/>
              <a:t>i</a:t>
            </a:r>
            <a:r>
              <a:rPr lang="en-BE" dirty="0"/>
              <a:t>f</a:t>
            </a:r>
            <a:r>
              <a:rPr lang="nl-NL" dirty="0"/>
              <a:t>i</a:t>
            </a:r>
            <a:r>
              <a:rPr lang="en-BE" dirty="0"/>
              <a:t>c</a:t>
            </a:r>
            <a:r>
              <a:rPr lang="nl-NL" dirty="0"/>
              <a:t>a</a:t>
            </a:r>
            <a:r>
              <a:rPr lang="en-BE" dirty="0"/>
              <a:t>t</a:t>
            </a:r>
            <a:r>
              <a:rPr lang="nl-NL" dirty="0"/>
              <a:t>e</a:t>
            </a:r>
            <a:r>
              <a:rPr lang="en-BE" dirty="0"/>
              <a:t> (</a:t>
            </a:r>
            <a:r>
              <a:rPr lang="nl-NL" dirty="0"/>
              <a:t>d</a:t>
            </a:r>
            <a:r>
              <a:rPr lang="en-BE" dirty="0"/>
              <a:t>o I trust the CA?)</a:t>
            </a:r>
          </a:p>
          <a:p>
            <a:pPr marL="800100" lvl="0" indent="-342900">
              <a:spcBef>
                <a:spcPts val="0"/>
              </a:spcBef>
              <a:buFont typeface="+mj-lt"/>
              <a:buAutoNum type="arabicPeriod"/>
            </a:pPr>
            <a:endParaRPr lang="en-BE" dirty="0"/>
          </a:p>
          <a:p>
            <a:pPr marL="800100" lvl="0" indent="-342900">
              <a:spcBef>
                <a:spcPts val="0"/>
              </a:spcBef>
              <a:buFont typeface="+mj-lt"/>
              <a:buAutoNum type="arabicPeriod"/>
            </a:pPr>
            <a:r>
              <a:rPr lang="en-BE" b="1" dirty="0"/>
              <a:t>Browser</a:t>
            </a:r>
            <a:r>
              <a:rPr lang="en-BE" dirty="0"/>
              <a:t> </a:t>
            </a:r>
            <a:r>
              <a:rPr lang="nl-NL" dirty="0"/>
              <a:t>c</a:t>
            </a:r>
            <a:r>
              <a:rPr lang="en-BE" dirty="0"/>
              <a:t>r</a:t>
            </a:r>
            <a:r>
              <a:rPr lang="nl-NL" dirty="0"/>
              <a:t>e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es new </a:t>
            </a:r>
            <a:r>
              <a:rPr lang="nl-NL" dirty="0">
                <a:solidFill>
                  <a:schemeClr val="accent5"/>
                </a:solidFill>
              </a:rPr>
              <a:t>e</a:t>
            </a:r>
            <a:r>
              <a:rPr lang="en-BE" dirty="0">
                <a:solidFill>
                  <a:schemeClr val="accent5"/>
                </a:solidFill>
              </a:rPr>
              <a:t>n</a:t>
            </a:r>
            <a:r>
              <a:rPr lang="nl-NL" dirty="0">
                <a:solidFill>
                  <a:schemeClr val="accent5"/>
                </a:solidFill>
              </a:rPr>
              <a:t>c</a:t>
            </a:r>
            <a:r>
              <a:rPr lang="en-BE" dirty="0">
                <a:solidFill>
                  <a:schemeClr val="accent5"/>
                </a:solidFill>
              </a:rPr>
              <a:t>r</a:t>
            </a:r>
            <a:r>
              <a:rPr lang="nl-NL" dirty="0">
                <a:solidFill>
                  <a:schemeClr val="accent5"/>
                </a:solidFill>
              </a:rPr>
              <a:t>y</a:t>
            </a:r>
            <a:r>
              <a:rPr lang="en-BE" dirty="0">
                <a:solidFill>
                  <a:schemeClr val="accent5"/>
                </a:solidFill>
              </a:rPr>
              <a:t>p</a:t>
            </a:r>
            <a:r>
              <a:rPr lang="nl-NL" dirty="0">
                <a:solidFill>
                  <a:schemeClr val="accent5"/>
                </a:solidFill>
              </a:rPr>
              <a:t>t</a:t>
            </a:r>
            <a:r>
              <a:rPr lang="en-BE" dirty="0" err="1">
                <a:solidFill>
                  <a:schemeClr val="accent5"/>
                </a:solidFill>
              </a:rPr>
              <a:t>i</a:t>
            </a:r>
            <a:r>
              <a:rPr lang="nl-NL" dirty="0">
                <a:solidFill>
                  <a:schemeClr val="accent5"/>
                </a:solidFill>
              </a:rPr>
              <a:t>o</a:t>
            </a:r>
            <a:r>
              <a:rPr lang="en-BE" dirty="0">
                <a:solidFill>
                  <a:schemeClr val="accent5"/>
                </a:solidFill>
              </a:rPr>
              <a:t>n key </a:t>
            </a:r>
            <a:r>
              <a:rPr lang="en-BE" dirty="0"/>
              <a:t>and sends it to 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e</a:t>
            </a:r>
            <a:r>
              <a:rPr lang="en-BE" dirty="0"/>
              <a:t> server (encrypted with </a:t>
            </a:r>
            <a:r>
              <a:rPr lang="en-BE" dirty="0">
                <a:solidFill>
                  <a:srgbClr val="92D050"/>
                </a:solidFill>
              </a:rPr>
              <a:t>public key </a:t>
            </a:r>
            <a:r>
              <a:rPr lang="en-BE" dirty="0"/>
              <a:t>from certificate)</a:t>
            </a:r>
          </a:p>
          <a:p>
            <a:pPr marL="800100" lvl="0" indent="-342900">
              <a:spcBef>
                <a:spcPts val="0"/>
              </a:spcBef>
              <a:buFont typeface="+mj-lt"/>
              <a:buAutoNum type="arabicPeriod"/>
            </a:pPr>
            <a:endParaRPr lang="en-BE" dirty="0"/>
          </a:p>
          <a:p>
            <a:pPr marL="800100" lvl="0" indent="-342900">
              <a:buFont typeface="+mj-lt"/>
              <a:buAutoNum type="arabicPeriod"/>
            </a:pPr>
            <a:r>
              <a:rPr lang="en-BE" b="1" dirty="0"/>
              <a:t>Server</a:t>
            </a:r>
            <a:r>
              <a:rPr lang="en-BE" dirty="0"/>
              <a:t> decrypts </a:t>
            </a:r>
            <a:r>
              <a:rPr lang="nl-NL" dirty="0">
                <a:solidFill>
                  <a:schemeClr val="accent5"/>
                </a:solidFill>
              </a:rPr>
              <a:t>e</a:t>
            </a:r>
            <a:r>
              <a:rPr lang="en-BE" dirty="0">
                <a:solidFill>
                  <a:schemeClr val="accent5"/>
                </a:solidFill>
              </a:rPr>
              <a:t>n</a:t>
            </a:r>
            <a:r>
              <a:rPr lang="nl-NL" dirty="0">
                <a:solidFill>
                  <a:schemeClr val="accent5"/>
                </a:solidFill>
              </a:rPr>
              <a:t>c</a:t>
            </a:r>
            <a:r>
              <a:rPr lang="en-BE" dirty="0">
                <a:solidFill>
                  <a:schemeClr val="accent5"/>
                </a:solidFill>
              </a:rPr>
              <a:t>r</a:t>
            </a:r>
            <a:r>
              <a:rPr lang="nl-NL" dirty="0">
                <a:solidFill>
                  <a:schemeClr val="accent5"/>
                </a:solidFill>
              </a:rPr>
              <a:t>y</a:t>
            </a:r>
            <a:r>
              <a:rPr lang="en-BE" dirty="0">
                <a:solidFill>
                  <a:schemeClr val="accent5"/>
                </a:solidFill>
              </a:rPr>
              <a:t>p</a:t>
            </a:r>
            <a:r>
              <a:rPr lang="nl-NL" dirty="0">
                <a:solidFill>
                  <a:schemeClr val="accent5"/>
                </a:solidFill>
              </a:rPr>
              <a:t>t</a:t>
            </a:r>
            <a:r>
              <a:rPr lang="en-BE" dirty="0" err="1">
                <a:solidFill>
                  <a:schemeClr val="accent5"/>
                </a:solidFill>
              </a:rPr>
              <a:t>i</a:t>
            </a:r>
            <a:r>
              <a:rPr lang="nl-NL" dirty="0">
                <a:solidFill>
                  <a:schemeClr val="accent5"/>
                </a:solidFill>
              </a:rPr>
              <a:t>o</a:t>
            </a:r>
            <a:r>
              <a:rPr lang="en-BE" dirty="0">
                <a:solidFill>
                  <a:schemeClr val="accent5"/>
                </a:solidFill>
              </a:rPr>
              <a:t>n key </a:t>
            </a:r>
            <a:r>
              <a:rPr lang="en-BE" dirty="0"/>
              <a:t>with </a:t>
            </a:r>
            <a:r>
              <a:rPr lang="en-BE" dirty="0">
                <a:solidFill>
                  <a:schemeClr val="accent3"/>
                </a:solidFill>
              </a:rPr>
              <a:t>private key</a:t>
            </a:r>
          </a:p>
          <a:p>
            <a:pPr marL="800100" lvl="0" indent="-342900">
              <a:buFont typeface="+mj-lt"/>
              <a:buAutoNum type="arabicPeriod"/>
            </a:pPr>
            <a:endParaRPr lang="en-BE" b="1" dirty="0">
              <a:solidFill>
                <a:schemeClr val="accent3"/>
              </a:solidFill>
            </a:endParaRPr>
          </a:p>
          <a:p>
            <a:pPr marL="800100" lvl="0" indent="-342900">
              <a:buFont typeface="+mj-lt"/>
              <a:buAutoNum type="arabicPeriod"/>
            </a:pPr>
            <a:r>
              <a:rPr lang="en-BE" dirty="0"/>
              <a:t>C</a:t>
            </a:r>
            <a:r>
              <a:rPr lang="nl-NL" dirty="0"/>
              <a:t>o</a:t>
            </a:r>
            <a:r>
              <a:rPr lang="en-BE" dirty="0"/>
              <a:t>n</a:t>
            </a:r>
            <a:r>
              <a:rPr lang="nl-NL" dirty="0"/>
              <a:t>n</a:t>
            </a:r>
            <a:r>
              <a:rPr lang="en-BE" dirty="0"/>
              <a:t>e</a:t>
            </a:r>
            <a:r>
              <a:rPr lang="nl-NL" dirty="0"/>
              <a:t>c</a:t>
            </a:r>
            <a:r>
              <a:rPr lang="en-BE" dirty="0"/>
              <a:t>t</a:t>
            </a:r>
            <a:r>
              <a:rPr lang="nl-NL" dirty="0"/>
              <a:t>i</a:t>
            </a:r>
            <a:r>
              <a:rPr lang="en-BE" dirty="0"/>
              <a:t>o</a:t>
            </a:r>
            <a:r>
              <a:rPr lang="nl-NL" dirty="0"/>
              <a:t>n</a:t>
            </a:r>
            <a:r>
              <a:rPr lang="en-BE" dirty="0"/>
              <a:t> </a:t>
            </a:r>
            <a:r>
              <a:rPr lang="nl-NL" dirty="0"/>
              <a:t>i</a:t>
            </a:r>
            <a:r>
              <a:rPr lang="en-BE" dirty="0"/>
              <a:t>s </a:t>
            </a:r>
            <a:r>
              <a:rPr lang="nl-NL" dirty="0"/>
              <a:t>n</a:t>
            </a:r>
            <a:r>
              <a:rPr lang="en-BE" dirty="0"/>
              <a:t>o</a:t>
            </a:r>
            <a:r>
              <a:rPr lang="nl-NL" dirty="0"/>
              <a:t>w</a:t>
            </a:r>
            <a:r>
              <a:rPr lang="en-BE" dirty="0"/>
              <a:t> </a:t>
            </a:r>
            <a:r>
              <a:rPr lang="nl-NL" dirty="0"/>
              <a:t>s</a:t>
            </a:r>
            <a:r>
              <a:rPr lang="en-BE" dirty="0"/>
              <a:t>e</a:t>
            </a:r>
            <a:r>
              <a:rPr lang="nl-NL" dirty="0"/>
              <a:t>c</a:t>
            </a:r>
            <a:r>
              <a:rPr lang="en-BE" dirty="0"/>
              <a:t>u</a:t>
            </a:r>
            <a:r>
              <a:rPr lang="nl-NL" dirty="0"/>
              <a:t>r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 </a:t>
            </a:r>
            <a:r>
              <a:rPr lang="nl-NL" dirty="0"/>
              <a:t>w</a:t>
            </a:r>
            <a:r>
              <a:rPr lang="en-BE" dirty="0" err="1"/>
              <a:t>i</a:t>
            </a:r>
            <a:r>
              <a:rPr lang="nl-NL" dirty="0"/>
              <a:t>t</a:t>
            </a:r>
            <a:r>
              <a:rPr lang="en-BE" dirty="0"/>
              <a:t>h </a:t>
            </a:r>
            <a:r>
              <a:rPr lang="nl-NL" dirty="0">
                <a:solidFill>
                  <a:schemeClr val="accent5"/>
                </a:solidFill>
              </a:rPr>
              <a:t>e</a:t>
            </a:r>
            <a:r>
              <a:rPr lang="en-BE" dirty="0">
                <a:solidFill>
                  <a:schemeClr val="accent5"/>
                </a:solidFill>
              </a:rPr>
              <a:t>n</a:t>
            </a:r>
            <a:r>
              <a:rPr lang="nl-NL" dirty="0">
                <a:solidFill>
                  <a:schemeClr val="accent5"/>
                </a:solidFill>
              </a:rPr>
              <a:t>c</a:t>
            </a:r>
            <a:r>
              <a:rPr lang="en-BE" dirty="0">
                <a:solidFill>
                  <a:schemeClr val="accent5"/>
                </a:solidFill>
              </a:rPr>
              <a:t>r</a:t>
            </a:r>
            <a:r>
              <a:rPr lang="nl-NL" dirty="0">
                <a:solidFill>
                  <a:schemeClr val="accent5"/>
                </a:solidFill>
              </a:rPr>
              <a:t>y</a:t>
            </a:r>
            <a:r>
              <a:rPr lang="en-BE" dirty="0">
                <a:solidFill>
                  <a:schemeClr val="accent5"/>
                </a:solidFill>
              </a:rPr>
              <a:t>p</a:t>
            </a:r>
            <a:r>
              <a:rPr lang="nl-NL" dirty="0">
                <a:solidFill>
                  <a:schemeClr val="accent5"/>
                </a:solidFill>
              </a:rPr>
              <a:t>t</a:t>
            </a:r>
            <a:r>
              <a:rPr lang="en-BE" dirty="0" err="1">
                <a:solidFill>
                  <a:schemeClr val="accent5"/>
                </a:solidFill>
              </a:rPr>
              <a:t>i</a:t>
            </a:r>
            <a:r>
              <a:rPr lang="nl-NL" dirty="0">
                <a:solidFill>
                  <a:schemeClr val="accent5"/>
                </a:solidFill>
              </a:rPr>
              <a:t>o</a:t>
            </a:r>
            <a:r>
              <a:rPr lang="en-BE" dirty="0">
                <a:solidFill>
                  <a:schemeClr val="accent5"/>
                </a:solidFill>
              </a:rPr>
              <a:t>n key </a:t>
            </a:r>
            <a:endParaRPr lang="en-BE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4507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ptopsecurity.com/wp-content/uploads/2017/06/How-HTTPS-Works.png">
            <a:extLst>
              <a:ext uri="{FF2B5EF4-FFF2-40B4-BE49-F238E27FC236}">
                <a16:creationId xmlns:a16="http://schemas.microsoft.com/office/drawing/2014/main" id="{2E450E1F-1F12-4F2F-AC83-8B6CF275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48" y="0"/>
            <a:ext cx="4896704" cy="127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566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ptopsecurity.com/wp-content/uploads/2017/06/How-HTTPS-Works.png">
            <a:extLst>
              <a:ext uri="{FF2B5EF4-FFF2-40B4-BE49-F238E27FC236}">
                <a16:creationId xmlns:a16="http://schemas.microsoft.com/office/drawing/2014/main" id="{2E450E1F-1F12-4F2F-AC83-8B6CF275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48" y="-5131510"/>
            <a:ext cx="4896704" cy="127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461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ptopsecurity.com/wp-content/uploads/2017/06/How-HTTPS-Works.png">
            <a:extLst>
              <a:ext uri="{FF2B5EF4-FFF2-40B4-BE49-F238E27FC236}">
                <a16:creationId xmlns:a16="http://schemas.microsoft.com/office/drawing/2014/main" id="{2E450E1F-1F12-4F2F-AC83-8B6CF275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48" y="-10289499"/>
            <a:ext cx="4896704" cy="127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9179EC79-0726-4DD6-B89C-0A7EA89EFA41}"/>
              </a:ext>
            </a:extLst>
          </p:cNvPr>
          <p:cNvSpPr/>
          <p:nvPr/>
        </p:nvSpPr>
        <p:spPr>
          <a:xfrm>
            <a:off x="2123648" y="4088680"/>
            <a:ext cx="4572000" cy="7155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hlinkClick r:id="rId3"/>
              </a:rPr>
              <a:t>I</a:t>
            </a:r>
            <a:r>
              <a:rPr lang="en-BE" dirty="0">
                <a:hlinkClick r:id="rId3"/>
              </a:rPr>
              <a:t>m</a:t>
            </a:r>
            <a:r>
              <a:rPr lang="nl-NL" dirty="0">
                <a:hlinkClick r:id="rId3"/>
              </a:rPr>
              <a:t>a</a:t>
            </a:r>
            <a:r>
              <a:rPr lang="en-BE" dirty="0">
                <a:hlinkClick r:id="rId3"/>
              </a:rPr>
              <a:t>g</a:t>
            </a:r>
            <a:r>
              <a:rPr lang="nl-NL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nl-NL" dirty="0">
                <a:hlinkClick r:id="rId3"/>
              </a:rPr>
              <a:t>s</a:t>
            </a:r>
            <a:r>
              <a:rPr lang="en-BE" dirty="0">
                <a:hlinkClick r:id="rId3"/>
              </a:rPr>
              <a:t>o</a:t>
            </a:r>
            <a:r>
              <a:rPr lang="nl-NL" dirty="0">
                <a:hlinkClick r:id="rId3"/>
              </a:rPr>
              <a:t>u</a:t>
            </a:r>
            <a:r>
              <a:rPr lang="en-BE" dirty="0">
                <a:hlinkClick r:id="rId3"/>
              </a:rPr>
              <a:t>r</a:t>
            </a:r>
            <a:r>
              <a:rPr lang="nl-NL" dirty="0">
                <a:hlinkClick r:id="rId3"/>
              </a:rPr>
              <a:t>c</a:t>
            </a:r>
            <a:r>
              <a:rPr lang="en-BE" dirty="0">
                <a:hlinkClick r:id="rId3"/>
              </a:rPr>
              <a:t>e:</a:t>
            </a:r>
          </a:p>
          <a:p>
            <a:r>
              <a:rPr lang="nl-NL" dirty="0">
                <a:hlinkClick r:id="rId3"/>
              </a:rPr>
              <a:t>https://tiptopsecurity.com/how-does-https-work-rsa-encryption-explained/#!prettyPhoto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211264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FD945-DB23-4556-9FAE-93246B9E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</a:t>
            </a:r>
            <a:r>
              <a:rPr lang="en-BE" dirty="0"/>
              <a:t>T</a:t>
            </a:r>
            <a:r>
              <a:rPr lang="nl-NL" dirty="0"/>
              <a:t>T</a:t>
            </a:r>
            <a:r>
              <a:rPr lang="en-BE" dirty="0"/>
              <a:t>P</a:t>
            </a:r>
            <a:r>
              <a:rPr lang="nl-NL" dirty="0"/>
              <a:t>S</a:t>
            </a:r>
            <a:r>
              <a:rPr lang="en-BE" dirty="0"/>
              <a:t> </a:t>
            </a:r>
            <a:r>
              <a:rPr lang="nl-NL" dirty="0"/>
              <a:t>m</a:t>
            </a:r>
            <a:r>
              <a:rPr lang="en-BE" dirty="0"/>
              <a:t>a</a:t>
            </a:r>
            <a:r>
              <a:rPr lang="nl-NL" dirty="0"/>
              <a:t>d</a:t>
            </a:r>
            <a:r>
              <a:rPr lang="en-BE" dirty="0"/>
              <a:t>e </a:t>
            </a:r>
            <a:r>
              <a:rPr lang="nl-NL" dirty="0"/>
              <a:t>s</a:t>
            </a:r>
            <a:r>
              <a:rPr lang="en-BE" dirty="0" err="1"/>
              <a:t>i</a:t>
            </a:r>
            <a:r>
              <a:rPr lang="nl-NL" dirty="0"/>
              <a:t>m</a:t>
            </a:r>
            <a:r>
              <a:rPr lang="en-BE" dirty="0" err="1"/>
              <a:t>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4EBAAE-81CB-4F23-B2EC-491F807A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675" y="1572698"/>
            <a:ext cx="5113730" cy="2562225"/>
          </a:xfrm>
        </p:spPr>
        <p:txBody>
          <a:bodyPr/>
          <a:lstStyle/>
          <a:p>
            <a:pPr lvl="0" indent="0">
              <a:spcBef>
                <a:spcPts val="0"/>
              </a:spcBef>
              <a:buNone/>
            </a:pPr>
            <a:endParaRPr lang="en-BE" dirty="0"/>
          </a:p>
          <a:p>
            <a:pPr lvl="0" indent="0">
              <a:spcBef>
                <a:spcPts val="0"/>
              </a:spcBef>
              <a:buNone/>
            </a:pPr>
            <a:endParaRPr lang="en-BE" dirty="0"/>
          </a:p>
          <a:p>
            <a:pPr lvl="0" indent="0">
              <a:spcBef>
                <a:spcPts val="0"/>
              </a:spcBef>
              <a:buNone/>
            </a:pPr>
            <a:endParaRPr lang="en-BE" dirty="0"/>
          </a:p>
          <a:p>
            <a:pPr lvl="0" indent="0">
              <a:spcBef>
                <a:spcPts val="0"/>
              </a:spcBef>
              <a:buNone/>
            </a:pPr>
            <a:endParaRPr lang="en-BE" dirty="0"/>
          </a:p>
          <a:p>
            <a:pPr lvl="0" indent="0">
              <a:spcBef>
                <a:spcPts val="0"/>
              </a:spcBef>
              <a:buNone/>
            </a:pPr>
            <a:endParaRPr lang="en-BE" dirty="0"/>
          </a:p>
          <a:p>
            <a:pPr lvl="0" indent="0">
              <a:spcBef>
                <a:spcPts val="0"/>
              </a:spcBef>
              <a:buNone/>
            </a:pPr>
            <a:r>
              <a:rPr lang="nl-NL" sz="1800" dirty="0"/>
              <a:t>W</a:t>
            </a:r>
            <a:r>
              <a:rPr lang="en-BE" sz="1800" dirty="0"/>
              <a:t>h</a:t>
            </a:r>
            <a:r>
              <a:rPr lang="nl-NL" sz="1800" dirty="0"/>
              <a:t>y</a:t>
            </a:r>
            <a:r>
              <a:rPr lang="en-BE" sz="1800" dirty="0"/>
              <a:t> </a:t>
            </a:r>
            <a:r>
              <a:rPr lang="nl-NL" sz="1800" dirty="0"/>
              <a:t>n</a:t>
            </a:r>
            <a:r>
              <a:rPr lang="en-BE" sz="1800" dirty="0"/>
              <a:t>o</a:t>
            </a:r>
            <a:r>
              <a:rPr lang="nl-NL" sz="1800" dirty="0"/>
              <a:t>t</a:t>
            </a:r>
            <a:r>
              <a:rPr lang="en-BE" sz="1800" dirty="0"/>
              <a:t> </a:t>
            </a:r>
            <a:r>
              <a:rPr lang="nl-NL" sz="1800" dirty="0"/>
              <a:t>u</a:t>
            </a:r>
            <a:r>
              <a:rPr lang="en-BE" sz="1800" dirty="0"/>
              <a:t>s</a:t>
            </a:r>
            <a:r>
              <a:rPr lang="nl-NL" sz="1800" dirty="0"/>
              <a:t>e</a:t>
            </a:r>
            <a:r>
              <a:rPr lang="en-BE" sz="1800" dirty="0"/>
              <a:t> </a:t>
            </a:r>
            <a:r>
              <a:rPr lang="nl-NL" sz="1800" dirty="0"/>
              <a:t>p</a:t>
            </a:r>
            <a:r>
              <a:rPr lang="en-BE" sz="1800" dirty="0"/>
              <a:t>r</a:t>
            </a:r>
            <a:r>
              <a:rPr lang="nl-NL" sz="1800" dirty="0"/>
              <a:t>i</a:t>
            </a:r>
            <a:r>
              <a:rPr lang="en-BE" sz="1800" dirty="0"/>
              <a:t>v</a:t>
            </a:r>
            <a:r>
              <a:rPr lang="nl-NL" sz="1800" dirty="0"/>
              <a:t>a</a:t>
            </a:r>
            <a:r>
              <a:rPr lang="en-BE" sz="1800" dirty="0"/>
              <a:t>t</a:t>
            </a:r>
            <a:r>
              <a:rPr lang="nl-NL" sz="1800" dirty="0"/>
              <a:t>e</a:t>
            </a:r>
            <a:r>
              <a:rPr lang="en-BE" sz="1800" dirty="0"/>
              <a:t> </a:t>
            </a:r>
            <a:r>
              <a:rPr lang="nl-NL" sz="1800" dirty="0"/>
              <a:t>a</a:t>
            </a:r>
            <a:r>
              <a:rPr lang="en-BE" sz="1800" dirty="0"/>
              <a:t>n</a:t>
            </a:r>
            <a:r>
              <a:rPr lang="nl-NL" sz="1800" dirty="0"/>
              <a:t>d</a:t>
            </a:r>
            <a:r>
              <a:rPr lang="en-BE" sz="1800" dirty="0"/>
              <a:t> </a:t>
            </a:r>
            <a:r>
              <a:rPr lang="nl-NL" sz="1800" dirty="0"/>
              <a:t>p</a:t>
            </a:r>
            <a:r>
              <a:rPr lang="en-BE" sz="1800" dirty="0" err="1"/>
              <a:t>ublic</a:t>
            </a:r>
            <a:r>
              <a:rPr lang="en-BE" sz="1800" dirty="0"/>
              <a:t> key for security?</a:t>
            </a:r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5178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FD945-DB23-4556-9FAE-93246B9E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</a:t>
            </a:r>
            <a:r>
              <a:rPr lang="en-BE" dirty="0"/>
              <a:t>T</a:t>
            </a:r>
            <a:r>
              <a:rPr lang="nl-NL" dirty="0"/>
              <a:t>T</a:t>
            </a:r>
            <a:r>
              <a:rPr lang="en-BE" dirty="0"/>
              <a:t>P</a:t>
            </a:r>
            <a:r>
              <a:rPr lang="nl-NL" dirty="0"/>
              <a:t>S</a:t>
            </a:r>
            <a:r>
              <a:rPr lang="en-BE" dirty="0"/>
              <a:t> </a:t>
            </a:r>
            <a:r>
              <a:rPr lang="nl-NL" dirty="0"/>
              <a:t>e</a:t>
            </a:r>
            <a:r>
              <a:rPr lang="en-BE" dirty="0"/>
              <a:t>x</a:t>
            </a:r>
            <a:r>
              <a:rPr lang="nl-NL" dirty="0"/>
              <a:t>p</a:t>
            </a:r>
            <a:r>
              <a:rPr lang="en-BE" dirty="0"/>
              <a:t>l</a:t>
            </a:r>
            <a:r>
              <a:rPr lang="nl-NL" dirty="0"/>
              <a:t>a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 </a:t>
            </a:r>
            <a:r>
              <a:rPr lang="nl-NL" dirty="0"/>
              <a:t>i</a:t>
            </a:r>
            <a:r>
              <a:rPr lang="en-BE" dirty="0"/>
              <a:t>n </a:t>
            </a:r>
            <a:r>
              <a:rPr lang="nl-NL" dirty="0"/>
              <a:t>d</a:t>
            </a:r>
            <a:r>
              <a:rPr lang="en-BE" dirty="0"/>
              <a:t>e</a:t>
            </a:r>
            <a:r>
              <a:rPr lang="nl-NL" dirty="0"/>
              <a:t>t</a:t>
            </a:r>
            <a:r>
              <a:rPr lang="en-BE" dirty="0"/>
              <a:t>a</a:t>
            </a:r>
            <a:r>
              <a:rPr lang="nl-NL" dirty="0"/>
              <a:t>i</a:t>
            </a:r>
            <a:r>
              <a:rPr lang="en-BE" dirty="0"/>
              <a:t>l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4EBAAE-81CB-4F23-B2EC-491F807A3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spcBef>
                <a:spcPts val="0"/>
              </a:spcBef>
              <a:buNone/>
            </a:pPr>
            <a:endParaRPr lang="en-BE" dirty="0"/>
          </a:p>
          <a:p>
            <a:pPr indent="0">
              <a:spcBef>
                <a:spcPts val="0"/>
              </a:spcBef>
              <a:buNone/>
            </a:pPr>
            <a:r>
              <a:rPr lang="en-US" dirty="0"/>
              <a:t>The First Few Milliseconds of an HTTPS Connection</a:t>
            </a:r>
            <a:r>
              <a:rPr lang="en-BE" dirty="0"/>
              <a:t>:</a:t>
            </a:r>
          </a:p>
          <a:p>
            <a:pPr lvl="0" indent="0">
              <a:spcBef>
                <a:spcPts val="0"/>
              </a:spcBef>
              <a:buNone/>
            </a:pPr>
            <a:endParaRPr lang="en-BE" dirty="0"/>
          </a:p>
          <a:p>
            <a:pPr lvl="0" indent="0">
              <a:buNone/>
            </a:pPr>
            <a:r>
              <a:rPr lang="nl-NL" sz="1800" dirty="0">
                <a:hlinkClick r:id="rId2"/>
              </a:rPr>
              <a:t>http://www.moserware.com/2009/06/first-few-milliseconds-of-https.html</a:t>
            </a:r>
            <a:endParaRPr lang="en-BE" sz="1800" dirty="0"/>
          </a:p>
          <a:p>
            <a:pPr marL="342900" indent="-3429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312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45034E9-E5E9-42C9-B6FD-53EECB2131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Security </a:t>
            </a:r>
            <a:r>
              <a:rPr lang="nl-NL" dirty="0" err="1"/>
              <a:t>mechanisms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265BFD-F148-4984-A239-519958D0F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4990067-63AB-42A9-976E-7FC5FBE181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072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 </a:t>
            </a:r>
            <a:r>
              <a:rPr lang="nl-NL" dirty="0" err="1"/>
              <a:t>mechanisms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9AD0A-D371-4ABC-8207-02BB3CF5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/>
              <a:t>Basic authentication</a:t>
            </a:r>
          </a:p>
          <a:p>
            <a:r>
              <a:rPr lang="en-US" sz="1800" dirty="0"/>
              <a:t>Digest authentication</a:t>
            </a:r>
          </a:p>
          <a:p>
            <a:r>
              <a:rPr lang="en-US" sz="1800" dirty="0" err="1"/>
              <a:t>Oauth</a:t>
            </a:r>
            <a:r>
              <a:rPr lang="en-US" sz="1800" dirty="0"/>
              <a:t> 1</a:t>
            </a:r>
          </a:p>
          <a:p>
            <a:r>
              <a:rPr lang="en-US" sz="1800" dirty="0" err="1"/>
              <a:t>Oauth</a:t>
            </a:r>
            <a:r>
              <a:rPr lang="en-US" sz="1800" dirty="0"/>
              <a:t> 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112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 </a:t>
            </a:r>
            <a:r>
              <a:rPr lang="nl-NL" dirty="0" err="1"/>
              <a:t>mechanisms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9AD0A-D371-4ABC-8207-02BB3CF5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>
                <a:solidFill>
                  <a:srgbClr val="C00000"/>
                </a:solidFill>
              </a:rPr>
              <a:t>Basic authentication</a:t>
            </a:r>
          </a:p>
          <a:p>
            <a:r>
              <a:rPr lang="en-US" sz="1800" dirty="0">
                <a:solidFill>
                  <a:srgbClr val="C00000"/>
                </a:solidFill>
              </a:rPr>
              <a:t>Digest authentication</a:t>
            </a:r>
          </a:p>
          <a:p>
            <a:r>
              <a:rPr lang="en-US" sz="1800" dirty="0" err="1"/>
              <a:t>Oauth</a:t>
            </a:r>
            <a:r>
              <a:rPr lang="en-US" sz="1800" dirty="0"/>
              <a:t> 1</a:t>
            </a:r>
          </a:p>
          <a:p>
            <a:r>
              <a:rPr lang="en-US" sz="1800" dirty="0" err="1"/>
              <a:t>Oauth</a:t>
            </a:r>
            <a:r>
              <a:rPr lang="en-US" sz="1800" dirty="0"/>
              <a:t> 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10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0AC6EF2-893F-480A-A120-A2705D269C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E" dirty="0"/>
              <a:t>G</a:t>
            </a:r>
            <a:r>
              <a:rPr lang="nl-NL" dirty="0"/>
              <a:t>e</a:t>
            </a:r>
            <a:r>
              <a:rPr lang="en-BE" dirty="0"/>
              <a:t>t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g </a:t>
            </a:r>
            <a:r>
              <a:rPr lang="nl-NL" dirty="0" err="1"/>
              <a:t>acquainted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78FA2A-4F98-41B8-AECB-CDE1A09173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D3935-F0FC-4CA6-A9E1-138084A4A9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9458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Basic authentication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9AD0A-D371-4ABC-8207-02BB3CF5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E" dirty="0"/>
          </a:p>
          <a:p>
            <a:r>
              <a:rPr lang="en-US" sz="1800" dirty="0"/>
              <a:t>Username + password in </a:t>
            </a:r>
            <a:r>
              <a:rPr lang="en-US" sz="1800" dirty="0">
                <a:solidFill>
                  <a:srgbClr val="C00000"/>
                </a:solidFill>
              </a:rPr>
              <a:t>plain text </a:t>
            </a:r>
            <a:r>
              <a:rPr lang="en-US" sz="1800" dirty="0"/>
              <a:t>to the server</a:t>
            </a:r>
          </a:p>
          <a:p>
            <a:r>
              <a:rPr lang="en-US" sz="1800" dirty="0"/>
              <a:t>Encoded base64 (not secure)</a:t>
            </a:r>
          </a:p>
          <a:p>
            <a:r>
              <a:rPr lang="en-US" sz="1800" dirty="0"/>
              <a:t>Sent with every request</a:t>
            </a:r>
          </a:p>
          <a:p>
            <a:r>
              <a:rPr lang="en-US" sz="1800" dirty="0"/>
              <a:t>Unsafe over HTTP, HTTPS somewhat safe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4583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Basic authentication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4F14FFF-91E7-40EE-A51B-1BC4B85B3385}"/>
              </a:ext>
            </a:extLst>
          </p:cNvPr>
          <p:cNvSpPr/>
          <p:nvPr/>
        </p:nvSpPr>
        <p:spPr>
          <a:xfrm>
            <a:off x="2150771" y="1979341"/>
            <a:ext cx="5209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GET /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 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HTTP/1.1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Authorization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Basic dXNlcjpzdXBlci1zZWN1cmVk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User-Agent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PostmanRuntime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/7.16.3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Accept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*/*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Cache-Control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no-cache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localhost:8080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Accept-</a:t>
            </a:r>
            <a:r>
              <a:rPr lang="nl-NL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Encoding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gzip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deflate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keep-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alive</a:t>
            </a:r>
            <a:endParaRPr lang="nl-NL" dirty="0">
              <a:effectLst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5B96A90-D7CB-4F36-A4A1-D51682267913}"/>
              </a:ext>
            </a:extLst>
          </p:cNvPr>
          <p:cNvSpPr txBox="1"/>
          <p:nvPr/>
        </p:nvSpPr>
        <p:spPr>
          <a:xfrm>
            <a:off x="1576419" y="4113167"/>
            <a:ext cx="6358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Base64 decode: </a:t>
            </a:r>
            <a:r>
              <a:rPr lang="nl-NL" dirty="0"/>
              <a:t>dXNlcjpzdXBlci1zZWN1cmVk</a:t>
            </a:r>
            <a:r>
              <a:rPr lang="en-BE" dirty="0"/>
              <a:t> -&gt; </a:t>
            </a:r>
            <a:r>
              <a:rPr lang="nl-NL" dirty="0" err="1"/>
              <a:t>user:super-secured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2941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2800" dirty="0"/>
              <a:t>Small </a:t>
            </a:r>
            <a:r>
              <a:rPr lang="nl-NL" sz="2800" dirty="0" err="1"/>
              <a:t>exercise</a:t>
            </a:r>
            <a:endParaRPr lang="en-US" sz="28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4F14FFF-91E7-40EE-A51B-1BC4B85B3385}"/>
              </a:ext>
            </a:extLst>
          </p:cNvPr>
          <p:cNvSpPr/>
          <p:nvPr/>
        </p:nvSpPr>
        <p:spPr>
          <a:xfrm>
            <a:off x="2150771" y="2526095"/>
            <a:ext cx="5209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GET /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 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HTTP/1.1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User-Agent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PostmanRuntime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/7.16.3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Accept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*/*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Cache-Control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no-cache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localhost:8080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Authorization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Basic dXNlcjpzdXBlci1zZWN1cmVk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Accept-</a:t>
            </a:r>
            <a:r>
              <a:rPr lang="nl-NL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Encoding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gzip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deflate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BE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Connection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: keep-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alive</a:t>
            </a:r>
            <a:endParaRPr lang="nl-NL" dirty="0">
              <a:effectLst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C7916FA-DF61-443C-8C93-E15E4CFCB9CC}"/>
              </a:ext>
            </a:extLst>
          </p:cNvPr>
          <p:cNvSpPr txBox="1"/>
          <p:nvPr/>
        </p:nvSpPr>
        <p:spPr>
          <a:xfrm>
            <a:off x="1920541" y="1703322"/>
            <a:ext cx="6358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W</a:t>
            </a:r>
            <a:r>
              <a:rPr lang="en-BE" b="1" dirty="0"/>
              <a:t>hat is the username and password for this website?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885168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D</a:t>
            </a:r>
            <a:r>
              <a:rPr lang="en-BE" sz="2800" dirty="0" err="1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i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g</a:t>
            </a:r>
            <a:r>
              <a:rPr lang="en-BE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e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s</a:t>
            </a:r>
            <a:r>
              <a:rPr lang="en-BE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t 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A</a:t>
            </a:r>
            <a:r>
              <a:rPr lang="en-BE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u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t</a:t>
            </a:r>
            <a:r>
              <a:rPr lang="en-BE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h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e</a:t>
            </a:r>
            <a:r>
              <a:rPr lang="en-BE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n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t</a:t>
            </a:r>
            <a:r>
              <a:rPr lang="en-BE" sz="2800" dirty="0" err="1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i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c</a:t>
            </a:r>
            <a:r>
              <a:rPr lang="en-BE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a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t</a:t>
            </a:r>
            <a:r>
              <a:rPr lang="en-BE" sz="2800" dirty="0" err="1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i</a:t>
            </a:r>
            <a:r>
              <a:rPr lang="nl-NL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o</a:t>
            </a:r>
            <a:r>
              <a:rPr lang="en-BE" sz="2800" dirty="0">
                <a:solidFill>
                  <a:srgbClr val="FF9900"/>
                </a:solidFill>
                <a:latin typeface="Calibri" panose="020F0502020204030204" pitchFamily="34" charset="0"/>
                <a:ea typeface="Raleway"/>
                <a:cs typeface="Calibri" panose="020F0502020204030204" pitchFamily="34" charset="0"/>
                <a:sym typeface="Raleway"/>
              </a:rPr>
              <a:t>n</a:t>
            </a:r>
            <a:endParaRPr lang="en-GB" sz="2800" dirty="0">
              <a:solidFill>
                <a:srgbClr val="FF9900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9AD0A-D371-4ABC-8207-02BB3CF5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sz="1600" dirty="0"/>
          </a:p>
          <a:p>
            <a:r>
              <a:rPr lang="en-US" sz="1600" dirty="0"/>
              <a:t>Username + password </a:t>
            </a:r>
            <a:r>
              <a:rPr lang="en-US" sz="1600" dirty="0">
                <a:solidFill>
                  <a:srgbClr val="C00000"/>
                </a:solidFill>
              </a:rPr>
              <a:t>encrypted</a:t>
            </a:r>
            <a:r>
              <a:rPr lang="en-US" sz="1600" dirty="0"/>
              <a:t> to the server </a:t>
            </a:r>
          </a:p>
          <a:p>
            <a:r>
              <a:rPr lang="en-US" sz="1600" dirty="0"/>
              <a:t>Sent with every request</a:t>
            </a:r>
          </a:p>
          <a:p>
            <a:r>
              <a:rPr lang="en-US" sz="1600" dirty="0"/>
              <a:t>Use of nonce</a:t>
            </a:r>
          </a:p>
          <a:p>
            <a:r>
              <a:rPr lang="en-US" sz="1600" dirty="0"/>
              <a:t>Encrypted with MD5, not considered safe anymore</a:t>
            </a:r>
          </a:p>
          <a:p>
            <a:r>
              <a:rPr lang="en-US" sz="1600" dirty="0"/>
              <a:t>Created to use over HTTP for lack of HTTPS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7893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A83A1F1-609B-44B9-993D-7462C245C3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 </a:t>
            </a:r>
            <a:r>
              <a:rPr lang="nl-NL" dirty="0"/>
              <a:t>d</a:t>
            </a:r>
            <a:r>
              <a:rPr lang="en-BE" dirty="0"/>
              <a:t>o</a:t>
            </a:r>
            <a:r>
              <a:rPr lang="nl-NL" dirty="0"/>
              <a:t>e</a:t>
            </a:r>
            <a:r>
              <a:rPr lang="en-BE" dirty="0"/>
              <a:t>s </a:t>
            </a:r>
            <a:r>
              <a:rPr lang="en-BE" dirty="0" err="1"/>
              <a:t>Sp</a:t>
            </a:r>
            <a:r>
              <a:rPr lang="nl-NL" dirty="0"/>
              <a:t>r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g </a:t>
            </a:r>
            <a:r>
              <a:rPr lang="nl-NL" dirty="0"/>
              <a:t>d</a:t>
            </a:r>
            <a:r>
              <a:rPr lang="en-BE" dirty="0"/>
              <a:t>o </a:t>
            </a:r>
            <a:r>
              <a:rPr lang="nl-NL" dirty="0"/>
              <a:t>i</a:t>
            </a:r>
            <a:r>
              <a:rPr lang="en-BE" dirty="0"/>
              <a:t>t?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CD6111-4A41-4F44-A50A-1B081D844A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D6E026-D529-4F24-8DB1-7EBFCA1B8B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766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116AF-2182-4060-A001-6A69C90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n</a:t>
            </a:r>
            <a:r>
              <a:rPr lang="nl-NL" dirty="0"/>
              <a:t>a</a:t>
            </a:r>
            <a:r>
              <a:rPr lang="en-BE" dirty="0"/>
              <a:t>l</a:t>
            </a:r>
            <a:r>
              <a:rPr lang="nl-NL" dirty="0"/>
              <a:t>s</a:t>
            </a:r>
          </a:p>
        </p:txBody>
      </p:sp>
      <p:pic>
        <p:nvPicPr>
          <p:cNvPr id="9218" name="Picture 2" descr="https://raw.githubusercontent.com/spring-guides/top-spring-security-architecture/master/images/filters.png">
            <a:extLst>
              <a:ext uri="{FF2B5EF4-FFF2-40B4-BE49-F238E27FC236}">
                <a16:creationId xmlns:a16="http://schemas.microsoft.com/office/drawing/2014/main" id="{B02D7F87-1C29-4BD5-B02C-1D2D9A7EC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46" y="1503574"/>
            <a:ext cx="4868055" cy="343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59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116AF-2182-4060-A001-6A69C90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n</a:t>
            </a:r>
            <a:r>
              <a:rPr lang="nl-NL" dirty="0"/>
              <a:t>a</a:t>
            </a:r>
            <a:r>
              <a:rPr lang="en-BE" dirty="0"/>
              <a:t>l</a:t>
            </a:r>
            <a:r>
              <a:rPr lang="nl-NL" dirty="0"/>
              <a:t>s</a:t>
            </a:r>
          </a:p>
        </p:txBody>
      </p:sp>
      <p:pic>
        <p:nvPicPr>
          <p:cNvPr id="10242" name="Picture 2" descr="security-filters.png (1190Ã839)">
            <a:extLst>
              <a:ext uri="{FF2B5EF4-FFF2-40B4-BE49-F238E27FC236}">
                <a16:creationId xmlns:a16="http://schemas.microsoft.com/office/drawing/2014/main" id="{066F5CBB-70F3-4437-8D6C-AA8F16D5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01" y="1260474"/>
            <a:ext cx="5197197" cy="366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21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116AF-2182-4060-A001-6A69C90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n</a:t>
            </a:r>
            <a:r>
              <a:rPr lang="nl-NL" dirty="0"/>
              <a:t>a</a:t>
            </a:r>
            <a:r>
              <a:rPr lang="en-BE" dirty="0"/>
              <a:t>l</a:t>
            </a:r>
            <a:r>
              <a:rPr lang="nl-NL" dirty="0"/>
              <a:t>s</a:t>
            </a:r>
          </a:p>
        </p:txBody>
      </p:sp>
      <p:pic>
        <p:nvPicPr>
          <p:cNvPr id="8194" name="Picture 2" descr="https://raw.githubusercontent.com/spring-guides/top-spring-security-architecture/master/images/security-filters.png">
            <a:extLst>
              <a:ext uri="{FF2B5EF4-FFF2-40B4-BE49-F238E27FC236}">
                <a16:creationId xmlns:a16="http://schemas.microsoft.com/office/drawing/2014/main" id="{7B9B7BD3-93C3-4CDC-9A97-141237B50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410" y="1309189"/>
            <a:ext cx="5090260" cy="358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69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116AF-2182-4060-A001-6A69C90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n</a:t>
            </a:r>
            <a:r>
              <a:rPr lang="nl-NL" dirty="0"/>
              <a:t>a</a:t>
            </a:r>
            <a:r>
              <a:rPr lang="en-BE" dirty="0"/>
              <a:t>l</a:t>
            </a:r>
            <a:r>
              <a:rPr lang="nl-NL" dirty="0"/>
              <a:t>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CE6A158-A3B1-4534-A61C-03EA73D1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93" y="1502664"/>
            <a:ext cx="6161014" cy="347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748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116AF-2182-4060-A001-6A69C904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n</a:t>
            </a:r>
            <a:r>
              <a:rPr lang="nl-NL" dirty="0"/>
              <a:t>a</a:t>
            </a:r>
            <a:r>
              <a:rPr lang="en-BE" dirty="0"/>
              <a:t>l</a:t>
            </a:r>
            <a:r>
              <a:rPr lang="nl-NL" dirty="0"/>
              <a:t>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72ED685-CC12-4C64-B6C0-8C4DF6347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01" y="1492698"/>
            <a:ext cx="5569553" cy="32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4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B3721-7CC0-4416-AEBF-570C33E7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</a:t>
            </a:r>
            <a:r>
              <a:rPr lang="nl-NL" dirty="0"/>
              <a:t>h</a:t>
            </a:r>
            <a:r>
              <a:rPr lang="en-BE" dirty="0"/>
              <a:t>o</a:t>
            </a:r>
            <a:r>
              <a:rPr lang="nl-NL" dirty="0"/>
              <a:t>a</a:t>
            </a:r>
            <a:r>
              <a:rPr lang="en-BE" dirty="0"/>
              <a:t>m</a:t>
            </a:r>
            <a:r>
              <a:rPr lang="nl-NL" dirty="0"/>
              <a:t>i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FD84DD4-738D-4D10-A852-3927F76E9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553" y="1795806"/>
            <a:ext cx="3976687" cy="2389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b="1" dirty="0"/>
              <a:t>Gert-Jan Heireman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Prof</a:t>
            </a:r>
            <a:r>
              <a:rPr lang="en-BE" dirty="0"/>
              <a:t>.</a:t>
            </a:r>
            <a:r>
              <a:rPr lang="nl-NL" dirty="0"/>
              <a:t> Bach</a:t>
            </a:r>
            <a:r>
              <a:rPr lang="en-BE" dirty="0"/>
              <a:t>.</a:t>
            </a:r>
            <a:r>
              <a:rPr lang="nl-NL" dirty="0"/>
              <a:t> Toegepaste Informatica</a:t>
            </a:r>
            <a:r>
              <a:rPr lang="en-BE" dirty="0"/>
              <a:t> @</a:t>
            </a:r>
            <a:r>
              <a:rPr lang="nl-NL" dirty="0"/>
              <a:t> </a:t>
            </a:r>
            <a:r>
              <a:rPr lang="nl-NL" dirty="0" err="1"/>
              <a:t>KdG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Master Toegepaste Informatica </a:t>
            </a:r>
            <a:r>
              <a:rPr lang="en-BE" dirty="0"/>
              <a:t>@ </a:t>
            </a:r>
            <a:r>
              <a:rPr lang="nl-NL" dirty="0"/>
              <a:t>KUL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First project </a:t>
            </a:r>
            <a:r>
              <a:rPr lang="nl-NL" dirty="0" err="1"/>
              <a:t>HealthConnect</a:t>
            </a:r>
            <a:r>
              <a:rPr lang="nl-NL" dirty="0"/>
              <a:t> (</a:t>
            </a:r>
            <a:r>
              <a:rPr lang="en-BE" dirty="0"/>
              <a:t>3</a:t>
            </a:r>
            <a:r>
              <a:rPr lang="nl-NL" dirty="0"/>
              <a:t>y) </a:t>
            </a:r>
            <a:endParaRPr lang="en-BE" dirty="0"/>
          </a:p>
          <a:p>
            <a:pPr marL="0" indent="0">
              <a:buNone/>
            </a:pPr>
            <a:endParaRPr lang="en-BE" dirty="0">
              <a:hlinkClick r:id="rId2"/>
            </a:endParaRPr>
          </a:p>
          <a:p>
            <a:pPr marL="0" indent="0">
              <a:buNone/>
            </a:pPr>
            <a:r>
              <a:rPr lang="en-BE" dirty="0">
                <a:hlinkClick r:id="rId2"/>
              </a:rPr>
              <a:t>g</a:t>
            </a:r>
            <a:r>
              <a:rPr lang="nl-NL" dirty="0">
                <a:hlinkClick r:id="rId2"/>
              </a:rPr>
              <a:t>e</a:t>
            </a:r>
            <a:r>
              <a:rPr lang="en-BE" dirty="0">
                <a:hlinkClick r:id="rId2"/>
              </a:rPr>
              <a:t>r</a:t>
            </a:r>
            <a:r>
              <a:rPr lang="nl-NL" dirty="0">
                <a:hlinkClick r:id="rId2"/>
              </a:rPr>
              <a:t>t</a:t>
            </a:r>
            <a:r>
              <a:rPr lang="en-BE" dirty="0">
                <a:hlinkClick r:id="rId2"/>
              </a:rPr>
              <a:t>-jan.heireman@axxes.com</a:t>
            </a:r>
            <a:endParaRPr lang="en-BE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302A267-D3C3-47B3-BCD3-35C62C63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753" y="1955800"/>
            <a:ext cx="2074317" cy="2074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701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Spring </a:t>
            </a:r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7376B-98CE-43D9-AC9D-A2B3376E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2775397"/>
            <a:ext cx="6619244" cy="1739453"/>
          </a:xfrm>
        </p:spPr>
        <p:txBody>
          <a:bodyPr/>
          <a:lstStyle/>
          <a:p>
            <a:pPr marL="457200" lvl="0" indent="0">
              <a:spcBef>
                <a:spcPts val="0"/>
              </a:spcBef>
              <a:buNone/>
            </a:pPr>
            <a:r>
              <a:rPr lang="en-BE" dirty="0"/>
              <a:t>STEP 1: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BE" dirty="0"/>
              <a:t>	</a:t>
            </a:r>
            <a:r>
              <a:rPr lang="nl-NL" dirty="0"/>
              <a:t>A</a:t>
            </a:r>
            <a:r>
              <a:rPr lang="en-BE" dirty="0"/>
              <a:t>d</a:t>
            </a:r>
            <a:r>
              <a:rPr lang="nl-NL" dirty="0"/>
              <a:t>d</a:t>
            </a:r>
            <a:r>
              <a:rPr lang="en-BE" dirty="0"/>
              <a:t> </a:t>
            </a:r>
            <a:r>
              <a:rPr lang="nl-NL" dirty="0"/>
              <a:t>a</a:t>
            </a:r>
            <a:r>
              <a:rPr lang="en-BE" dirty="0"/>
              <a:t>n</a:t>
            </a:r>
            <a:r>
              <a:rPr lang="nl-NL" dirty="0"/>
              <a:t>n</a:t>
            </a:r>
            <a:r>
              <a:rPr lang="en-BE" dirty="0"/>
              <a:t>o</a:t>
            </a:r>
            <a:r>
              <a:rPr lang="nl-NL" dirty="0"/>
              <a:t>t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o</a:t>
            </a:r>
            <a:r>
              <a:rPr lang="en-BE" dirty="0"/>
              <a:t>n</a:t>
            </a:r>
          </a:p>
          <a:p>
            <a:pPr marL="342900" lvl="1" indent="0">
              <a:buNone/>
            </a:pPr>
            <a:r>
              <a:rPr lang="en-BE" dirty="0"/>
              <a:t>   S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P</a:t>
            </a:r>
            <a:r>
              <a:rPr lang="en-BE" dirty="0"/>
              <a:t> 2:</a:t>
            </a:r>
          </a:p>
          <a:p>
            <a:pPr marL="342900" lvl="1" indent="0">
              <a:buNone/>
            </a:pPr>
            <a:r>
              <a:rPr lang="en-BE" dirty="0"/>
              <a:t>	R</a:t>
            </a:r>
            <a:r>
              <a:rPr lang="nl-NL" dirty="0"/>
              <a:t>u</a:t>
            </a:r>
            <a:r>
              <a:rPr lang="en-BE" dirty="0"/>
              <a:t>n</a:t>
            </a:r>
          </a:p>
          <a:p>
            <a:pPr marL="342900" lvl="1" indent="0">
              <a:buNone/>
            </a:pPr>
            <a:r>
              <a:rPr lang="en-BE" dirty="0"/>
              <a:t>   ST</a:t>
            </a:r>
            <a:r>
              <a:rPr lang="nl-NL" dirty="0"/>
              <a:t>E</a:t>
            </a:r>
            <a:r>
              <a:rPr lang="en-BE" dirty="0"/>
              <a:t>P 3:</a:t>
            </a:r>
          </a:p>
          <a:p>
            <a:pPr marL="342900" lvl="1" indent="0">
              <a:buNone/>
            </a:pPr>
            <a:r>
              <a:rPr lang="en-BE" dirty="0"/>
              <a:t>	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</a:t>
            </a:r>
            <a:r>
              <a:rPr lang="nl-NL" dirty="0"/>
              <a:t>m</a:t>
            </a:r>
            <a:r>
              <a:rPr lang="en-BE" dirty="0"/>
              <a:t>a</a:t>
            </a:r>
            <a:r>
              <a:rPr lang="nl-NL" dirty="0"/>
              <a:t>g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 </a:t>
            </a:r>
            <a:endParaRPr lang="nl-N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EE1AE5-82E5-47C9-9B3A-03C935E4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" y="1932702"/>
            <a:ext cx="737616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EnableWebSecurity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CustomWebSecurityAdapter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WebSecurityConfigurerAdapter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0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Spring </a:t>
            </a:r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7376B-98CE-43D9-AC9D-A2B3376E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18" y="2775397"/>
            <a:ext cx="3215596" cy="1739453"/>
          </a:xfrm>
        </p:spPr>
        <p:txBody>
          <a:bodyPr/>
          <a:lstStyle/>
          <a:p>
            <a:pPr marL="457200" lvl="0" indent="0">
              <a:spcBef>
                <a:spcPts val="0"/>
              </a:spcBef>
              <a:buNone/>
            </a:pPr>
            <a:r>
              <a:rPr lang="en-BE" dirty="0"/>
              <a:t>STEP 1: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BE" dirty="0"/>
              <a:t>	</a:t>
            </a:r>
            <a:r>
              <a:rPr lang="nl-NL" dirty="0"/>
              <a:t>A</a:t>
            </a:r>
            <a:r>
              <a:rPr lang="en-BE" dirty="0"/>
              <a:t>d</a:t>
            </a:r>
            <a:r>
              <a:rPr lang="nl-NL" dirty="0"/>
              <a:t>d</a:t>
            </a:r>
            <a:r>
              <a:rPr lang="en-BE" dirty="0"/>
              <a:t> </a:t>
            </a:r>
            <a:r>
              <a:rPr lang="nl-NL" dirty="0"/>
              <a:t>a</a:t>
            </a:r>
            <a:r>
              <a:rPr lang="en-BE" dirty="0"/>
              <a:t>n</a:t>
            </a:r>
            <a:r>
              <a:rPr lang="nl-NL" dirty="0"/>
              <a:t>n</a:t>
            </a:r>
            <a:r>
              <a:rPr lang="en-BE" dirty="0"/>
              <a:t>o</a:t>
            </a:r>
            <a:r>
              <a:rPr lang="nl-NL" dirty="0"/>
              <a:t>t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o</a:t>
            </a:r>
            <a:r>
              <a:rPr lang="en-BE" dirty="0"/>
              <a:t>n</a:t>
            </a:r>
          </a:p>
          <a:p>
            <a:pPr marL="342900" lvl="1" indent="0">
              <a:buNone/>
            </a:pPr>
            <a:r>
              <a:rPr lang="en-BE" dirty="0"/>
              <a:t>   S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P</a:t>
            </a:r>
            <a:r>
              <a:rPr lang="en-BE" dirty="0"/>
              <a:t> 2:</a:t>
            </a:r>
          </a:p>
          <a:p>
            <a:pPr marL="342900" lvl="1" indent="0">
              <a:buNone/>
            </a:pPr>
            <a:r>
              <a:rPr lang="en-BE" dirty="0"/>
              <a:t>	R</a:t>
            </a:r>
            <a:r>
              <a:rPr lang="nl-NL" dirty="0"/>
              <a:t>u</a:t>
            </a:r>
            <a:r>
              <a:rPr lang="en-BE" dirty="0"/>
              <a:t>n</a:t>
            </a:r>
          </a:p>
          <a:p>
            <a:pPr marL="342900" lvl="1" indent="0">
              <a:buNone/>
            </a:pPr>
            <a:r>
              <a:rPr lang="en-BE" dirty="0"/>
              <a:t>   ST</a:t>
            </a:r>
            <a:r>
              <a:rPr lang="nl-NL" dirty="0"/>
              <a:t>E</a:t>
            </a:r>
            <a:r>
              <a:rPr lang="en-BE" dirty="0"/>
              <a:t>P 3:</a:t>
            </a:r>
          </a:p>
          <a:p>
            <a:pPr marL="342900" lvl="1" indent="0">
              <a:buNone/>
            </a:pPr>
            <a:r>
              <a:rPr lang="en-BE" dirty="0"/>
              <a:t>	S</a:t>
            </a:r>
            <a:r>
              <a:rPr lang="nl-NL" dirty="0"/>
              <a:t>p</a:t>
            </a:r>
            <a:r>
              <a:rPr lang="en-BE" dirty="0"/>
              <a:t>r</a:t>
            </a:r>
            <a:r>
              <a:rPr lang="nl-NL" dirty="0"/>
              <a:t>i</a:t>
            </a:r>
            <a:r>
              <a:rPr lang="en-BE" dirty="0"/>
              <a:t>n</a:t>
            </a:r>
            <a:r>
              <a:rPr lang="nl-NL" dirty="0"/>
              <a:t>g</a:t>
            </a:r>
            <a:r>
              <a:rPr lang="en-BE" dirty="0"/>
              <a:t> </a:t>
            </a:r>
            <a:r>
              <a:rPr lang="nl-NL" dirty="0"/>
              <a:t>m</a:t>
            </a:r>
            <a:r>
              <a:rPr lang="en-BE" dirty="0"/>
              <a:t>a</a:t>
            </a:r>
            <a:r>
              <a:rPr lang="nl-NL" dirty="0"/>
              <a:t>g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 </a:t>
            </a:r>
            <a:endParaRPr lang="nl-NL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EE1AE5-82E5-47C9-9B3A-03C935E4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" y="1932702"/>
            <a:ext cx="737616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Configuration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EnableWebSecurity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CustomWebSecurityAdapter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extends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WebSecurityConfigurerAdapter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8AAEE903-4698-4AC9-A6D1-D3106E718D91}"/>
              </a:ext>
            </a:extLst>
          </p:cNvPr>
          <p:cNvSpPr/>
          <p:nvPr/>
        </p:nvSpPr>
        <p:spPr>
          <a:xfrm rot="3121677">
            <a:off x="5388070" y="2650209"/>
            <a:ext cx="1019472" cy="622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6ABD1E7B-073B-4C26-819B-D751200CD486}"/>
              </a:ext>
            </a:extLst>
          </p:cNvPr>
          <p:cNvSpPr txBox="1">
            <a:spLocks/>
          </p:cNvSpPr>
          <p:nvPr/>
        </p:nvSpPr>
        <p:spPr>
          <a:xfrm>
            <a:off x="4917412" y="3399969"/>
            <a:ext cx="3215596" cy="303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3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2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0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spcBef>
                <a:spcPts val="0"/>
              </a:spcBef>
              <a:buFont typeface="Arial" charset="0"/>
              <a:buNone/>
            </a:pPr>
            <a:r>
              <a:rPr lang="nl-NL" dirty="0"/>
              <a:t>C</a:t>
            </a:r>
            <a:r>
              <a:rPr lang="en-BE" dirty="0"/>
              <a:t>r</a:t>
            </a:r>
            <a:r>
              <a:rPr lang="nl-NL" dirty="0"/>
              <a:t>e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s</a:t>
            </a:r>
            <a:r>
              <a:rPr lang="en-BE" dirty="0"/>
              <a:t> one security filter chain!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7823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Spring </a:t>
            </a:r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7376B-98CE-43D9-AC9D-A2B3376E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478" y="2050767"/>
            <a:ext cx="6619244" cy="1739453"/>
          </a:xfrm>
        </p:spPr>
        <p:txBody>
          <a:bodyPr/>
          <a:lstStyle/>
          <a:p>
            <a:pPr marL="457200" lvl="0" indent="0">
              <a:spcBef>
                <a:spcPts val="0"/>
              </a:spcBef>
              <a:buNone/>
            </a:pPr>
            <a:r>
              <a:rPr lang="en-BE" dirty="0"/>
              <a:t>G</a:t>
            </a:r>
            <a:r>
              <a:rPr lang="nl-NL" dirty="0"/>
              <a:t>l</a:t>
            </a:r>
            <a:r>
              <a:rPr lang="en-BE" dirty="0"/>
              <a:t>o</a:t>
            </a:r>
            <a:r>
              <a:rPr lang="nl-NL" dirty="0"/>
              <a:t>b</a:t>
            </a:r>
            <a:r>
              <a:rPr lang="en-BE" dirty="0"/>
              <a:t>a</a:t>
            </a:r>
            <a:r>
              <a:rPr lang="nl-NL" dirty="0"/>
              <a:t>l</a:t>
            </a:r>
            <a:r>
              <a:rPr lang="en-BE" dirty="0"/>
              <a:t> </a:t>
            </a:r>
            <a:r>
              <a:rPr lang="nl-NL" dirty="0"/>
              <a:t>c</a:t>
            </a:r>
            <a:r>
              <a:rPr lang="en-BE" dirty="0"/>
              <a:t>o</a:t>
            </a:r>
            <a:r>
              <a:rPr lang="nl-NL" dirty="0"/>
              <a:t>n</a:t>
            </a:r>
            <a:r>
              <a:rPr lang="en-BE" dirty="0"/>
              <a:t>f</a:t>
            </a:r>
            <a:r>
              <a:rPr lang="nl-NL" dirty="0"/>
              <a:t>i</a:t>
            </a:r>
            <a:r>
              <a:rPr lang="en-BE" dirty="0"/>
              <a:t>g</a:t>
            </a:r>
            <a:r>
              <a:rPr lang="nl-NL" dirty="0"/>
              <a:t>u</a:t>
            </a:r>
            <a:r>
              <a:rPr lang="en-BE" dirty="0"/>
              <a:t>r</a:t>
            </a:r>
            <a:r>
              <a:rPr lang="nl-NL" dirty="0"/>
              <a:t>a</a:t>
            </a:r>
            <a:r>
              <a:rPr lang="en-BE" dirty="0"/>
              <a:t>t</a:t>
            </a:r>
            <a:r>
              <a:rPr lang="nl-NL" dirty="0"/>
              <a:t>i</a:t>
            </a:r>
            <a:r>
              <a:rPr lang="en-BE" dirty="0"/>
              <a:t>o</a:t>
            </a:r>
            <a:r>
              <a:rPr lang="nl-NL" dirty="0"/>
              <a:t>n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46C797-0994-4EBD-8F96-B4C80438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02" y="2352302"/>
            <a:ext cx="812292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protected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HttpSecurity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http)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Exception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http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authorizeRequests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antMatchers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"/resources/**"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signup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about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permitAll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antMatchers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admin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/**"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hasRole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"ADMIN"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antMatchers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db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/**"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).access(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hasRole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('ADMIN')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hasRole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('DBA')"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anyRequest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authenticated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httpBasic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29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Spring </a:t>
            </a:r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7376B-98CE-43D9-AC9D-A2B3376E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478" y="2050767"/>
            <a:ext cx="6619244" cy="1739453"/>
          </a:xfrm>
        </p:spPr>
        <p:txBody>
          <a:bodyPr/>
          <a:lstStyle/>
          <a:p>
            <a:pPr marL="457200" lvl="0" indent="0">
              <a:spcBef>
                <a:spcPts val="0"/>
              </a:spcBef>
              <a:buNone/>
            </a:pPr>
            <a:r>
              <a:rPr lang="en-BE" dirty="0"/>
              <a:t>G</a:t>
            </a:r>
            <a:r>
              <a:rPr lang="nl-NL" dirty="0"/>
              <a:t>l</a:t>
            </a:r>
            <a:r>
              <a:rPr lang="en-BE" dirty="0"/>
              <a:t>o</a:t>
            </a:r>
            <a:r>
              <a:rPr lang="nl-NL" dirty="0"/>
              <a:t>b</a:t>
            </a:r>
            <a:r>
              <a:rPr lang="en-BE" dirty="0"/>
              <a:t>a</a:t>
            </a:r>
            <a:r>
              <a:rPr lang="nl-NL" dirty="0"/>
              <a:t>l</a:t>
            </a:r>
            <a:r>
              <a:rPr lang="en-BE" dirty="0"/>
              <a:t> </a:t>
            </a:r>
            <a:r>
              <a:rPr lang="nl-NL" dirty="0"/>
              <a:t>c</a:t>
            </a:r>
            <a:r>
              <a:rPr lang="en-BE" dirty="0"/>
              <a:t>o</a:t>
            </a:r>
            <a:r>
              <a:rPr lang="nl-NL" dirty="0"/>
              <a:t>n</a:t>
            </a:r>
            <a:r>
              <a:rPr lang="en-BE" dirty="0"/>
              <a:t>f</a:t>
            </a:r>
            <a:r>
              <a:rPr lang="nl-NL" dirty="0"/>
              <a:t>i</a:t>
            </a:r>
            <a:r>
              <a:rPr lang="en-BE" dirty="0"/>
              <a:t>g</a:t>
            </a:r>
            <a:r>
              <a:rPr lang="nl-NL" dirty="0"/>
              <a:t>u</a:t>
            </a:r>
            <a:r>
              <a:rPr lang="en-BE" dirty="0"/>
              <a:t>r</a:t>
            </a:r>
            <a:r>
              <a:rPr lang="nl-NL" dirty="0"/>
              <a:t>a</a:t>
            </a:r>
            <a:r>
              <a:rPr lang="en-BE" dirty="0"/>
              <a:t>t</a:t>
            </a:r>
            <a:r>
              <a:rPr lang="nl-NL" dirty="0"/>
              <a:t>i</a:t>
            </a:r>
            <a:r>
              <a:rPr lang="en-BE" dirty="0"/>
              <a:t>o</a:t>
            </a:r>
            <a:r>
              <a:rPr lang="nl-NL" dirty="0"/>
              <a:t>n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F46C797-0994-4EBD-8F96-B4C804389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02" y="2341346"/>
            <a:ext cx="8122920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Override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protected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configure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HttpSecurity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http)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throws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Exception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http</a:t>
            </a:r>
            <a:endParaRPr kumimoji="0" lang="en-BE" altLang="nl-NL" sz="1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BE" altLang="nl-NL" sz="10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</a:t>
            </a:r>
            <a:r>
              <a:rPr lang="nl-NL" altLang="nl-NL" sz="10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NL" altLang="nl-NL" sz="10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lang="nl-NL" altLang="nl-NL" sz="1000" dirty="0" err="1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admin</a:t>
            </a:r>
            <a:r>
              <a:rPr lang="en-BE" altLang="nl-NL" sz="10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/**</a:t>
            </a:r>
            <a:r>
              <a:rPr lang="nl-NL" altLang="nl-NL" sz="1000" dirty="0">
                <a:solidFill>
                  <a:srgbClr val="6A87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nl-NL" altLang="nl-NL" sz="1000" dirty="0">
                <a:solidFill>
                  <a:srgbClr val="A9B7C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authorizeRequests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antMatchers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"/resources/**"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signup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about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permitAll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antMatchers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admin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/**"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hasRole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"ADMIN"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antMatchers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db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/**"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).access(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hasRole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('ADMIN')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hasRole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('DBA')"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anyRequest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authenticated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httpBasic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ijl: links 4">
            <a:extLst>
              <a:ext uri="{FF2B5EF4-FFF2-40B4-BE49-F238E27FC236}">
                <a16:creationId xmlns:a16="http://schemas.microsoft.com/office/drawing/2014/main" id="{98B2D6A6-462C-4F6B-9083-9E9183E916AE}"/>
              </a:ext>
            </a:extLst>
          </p:cNvPr>
          <p:cNvSpPr/>
          <p:nvPr/>
        </p:nvSpPr>
        <p:spPr>
          <a:xfrm>
            <a:off x="3417216" y="2802658"/>
            <a:ext cx="645737" cy="2356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6122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Spring </a:t>
            </a:r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77376B-98CE-43D9-AC9D-A2B3376E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478" y="2050767"/>
            <a:ext cx="6619244" cy="1739453"/>
          </a:xfrm>
        </p:spPr>
        <p:txBody>
          <a:bodyPr/>
          <a:lstStyle/>
          <a:p>
            <a:pPr marL="457200" lvl="0" indent="0">
              <a:spcBef>
                <a:spcPts val="0"/>
              </a:spcBef>
              <a:buNone/>
            </a:pPr>
            <a:r>
              <a:rPr lang="nl-NL" dirty="0"/>
              <a:t>L</a:t>
            </a:r>
            <a:r>
              <a:rPr lang="en-BE" dirty="0"/>
              <a:t>o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l</a:t>
            </a:r>
            <a:r>
              <a:rPr lang="en-BE" dirty="0"/>
              <a:t> </a:t>
            </a:r>
            <a:r>
              <a:rPr lang="nl-NL" dirty="0"/>
              <a:t>c</a:t>
            </a:r>
            <a:r>
              <a:rPr lang="en-BE" dirty="0"/>
              <a:t>o</a:t>
            </a:r>
            <a:r>
              <a:rPr lang="nl-NL" dirty="0"/>
              <a:t>n</a:t>
            </a:r>
            <a:r>
              <a:rPr lang="en-BE" dirty="0"/>
              <a:t>f</a:t>
            </a:r>
            <a:r>
              <a:rPr lang="nl-NL" dirty="0"/>
              <a:t>i</a:t>
            </a:r>
            <a:r>
              <a:rPr lang="en-BE" dirty="0"/>
              <a:t>g</a:t>
            </a:r>
            <a:r>
              <a:rPr lang="nl-NL" dirty="0"/>
              <a:t>u</a:t>
            </a:r>
            <a:r>
              <a:rPr lang="en-BE" dirty="0"/>
              <a:t>r</a:t>
            </a:r>
            <a:r>
              <a:rPr lang="nl-NL" dirty="0"/>
              <a:t>a</a:t>
            </a:r>
            <a:r>
              <a:rPr lang="en-BE" dirty="0"/>
              <a:t>t</a:t>
            </a:r>
            <a:r>
              <a:rPr lang="nl-NL" dirty="0"/>
              <a:t>i</a:t>
            </a:r>
            <a:r>
              <a:rPr lang="en-BE" dirty="0"/>
              <a:t>o</a:t>
            </a:r>
            <a:r>
              <a:rPr lang="nl-NL" dirty="0"/>
              <a:t>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576E549-B0D0-4A4E-869B-30D402E8A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52" y="2446526"/>
            <a:ext cx="5643278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Secured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"USER"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secure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()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Hello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Security"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08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63A5F-83A1-406C-85E1-B24B646F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9900"/>
                </a:solidFill>
              </a:rPr>
              <a:t>T</a:t>
            </a:r>
            <a:r>
              <a:rPr lang="en-BE" dirty="0">
                <a:solidFill>
                  <a:srgbClr val="FF9900"/>
                </a:solidFill>
              </a:rPr>
              <a:t>O</a:t>
            </a:r>
            <a:r>
              <a:rPr lang="nl-NL" dirty="0">
                <a:solidFill>
                  <a:srgbClr val="FF9900"/>
                </a:solidFill>
              </a:rPr>
              <a:t>D</a:t>
            </a:r>
            <a:r>
              <a:rPr lang="en-BE" dirty="0">
                <a:solidFill>
                  <a:srgbClr val="FF9900"/>
                </a:solidFill>
              </a:rPr>
              <a:t>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93C582-3F12-4065-AB23-26BE6663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2399796"/>
            <a:ext cx="4180788" cy="1752711"/>
          </a:xfrm>
        </p:spPr>
        <p:txBody>
          <a:bodyPr>
            <a:normAutofit fontScale="92500" lnSpcReduction="20000"/>
          </a:bodyPr>
          <a:lstStyle/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500" dirty="0"/>
              <a:t>Enable spring security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500" dirty="0"/>
              <a:t>E</a:t>
            </a:r>
            <a:r>
              <a:rPr lang="en-BE" sz="1500" dirty="0" err="1"/>
              <a:t>nable</a:t>
            </a:r>
            <a:r>
              <a:rPr lang="en-BE" sz="1500" dirty="0"/>
              <a:t> basic authentication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500" dirty="0"/>
              <a:t>D</a:t>
            </a:r>
            <a:r>
              <a:rPr lang="en-BE" sz="1500" dirty="0" err="1"/>
              <a:t>i</a:t>
            </a:r>
            <a:r>
              <a:rPr lang="nl-NL" sz="1500" dirty="0"/>
              <a:t>s</a:t>
            </a:r>
            <a:r>
              <a:rPr lang="en-BE" sz="1500" dirty="0"/>
              <a:t>a</a:t>
            </a:r>
            <a:r>
              <a:rPr lang="nl-NL" sz="1500" dirty="0"/>
              <a:t>b</a:t>
            </a:r>
            <a:r>
              <a:rPr lang="en-BE" sz="1500" dirty="0"/>
              <a:t>l</a:t>
            </a:r>
            <a:r>
              <a:rPr lang="nl-NL" sz="1500" dirty="0"/>
              <a:t>e</a:t>
            </a:r>
            <a:r>
              <a:rPr lang="en-BE" sz="1500" dirty="0"/>
              <a:t> </a:t>
            </a:r>
            <a:r>
              <a:rPr lang="nl-NL" sz="1500" dirty="0"/>
              <a:t>s</a:t>
            </a:r>
            <a:r>
              <a:rPr lang="en-BE" sz="1500" dirty="0"/>
              <a:t>e</a:t>
            </a:r>
            <a:r>
              <a:rPr lang="nl-NL" sz="1500" dirty="0"/>
              <a:t>s</a:t>
            </a:r>
            <a:r>
              <a:rPr lang="en-BE" sz="1500" dirty="0"/>
              <a:t>s</a:t>
            </a:r>
            <a:r>
              <a:rPr lang="nl-NL" sz="1500" dirty="0"/>
              <a:t>i</a:t>
            </a:r>
            <a:r>
              <a:rPr lang="en-BE" sz="1500" dirty="0"/>
              <a:t>o</a:t>
            </a:r>
            <a:r>
              <a:rPr lang="nl-NL" sz="1500" dirty="0"/>
              <a:t>n</a:t>
            </a:r>
            <a:r>
              <a:rPr lang="en-BE" sz="1500" dirty="0"/>
              <a:t> cookie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BE" sz="1500" dirty="0"/>
          </a:p>
          <a:p>
            <a:pPr marL="1042988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300" dirty="0"/>
              <a:t>Configure once with </a:t>
            </a:r>
            <a:r>
              <a:rPr lang="en-BE" sz="1300" dirty="0" err="1"/>
              <a:t>HttpSecur</a:t>
            </a:r>
            <a:r>
              <a:rPr lang="nl-NL" sz="1300" dirty="0"/>
              <a:t>i</a:t>
            </a:r>
            <a:r>
              <a:rPr lang="en-BE" sz="1300" dirty="0"/>
              <a:t>ty</a:t>
            </a:r>
          </a:p>
          <a:p>
            <a:pPr marL="1042988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300" dirty="0"/>
              <a:t>Configure once with method annotations</a:t>
            </a:r>
          </a:p>
          <a:p>
            <a:endParaRPr lang="nl-NL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7CB65E7F-8FEC-4BA0-97CD-7C4A04536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17153"/>
              </p:ext>
            </p:extLst>
          </p:nvPr>
        </p:nvGraphicFramePr>
        <p:xfrm>
          <a:off x="4925507" y="2446360"/>
          <a:ext cx="3398362" cy="15818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0540">
                  <a:extLst>
                    <a:ext uri="{9D8B030D-6E8A-4147-A177-3AD203B41FA5}">
                      <a16:colId xmlns:a16="http://schemas.microsoft.com/office/drawing/2014/main" val="3485809878"/>
                    </a:ext>
                  </a:extLst>
                </a:gridCol>
                <a:gridCol w="948964">
                  <a:extLst>
                    <a:ext uri="{9D8B030D-6E8A-4147-A177-3AD203B41FA5}">
                      <a16:colId xmlns:a16="http://schemas.microsoft.com/office/drawing/2014/main" val="2958995406"/>
                    </a:ext>
                  </a:extLst>
                </a:gridCol>
                <a:gridCol w="758858">
                  <a:extLst>
                    <a:ext uri="{9D8B030D-6E8A-4147-A177-3AD203B41FA5}">
                      <a16:colId xmlns:a16="http://schemas.microsoft.com/office/drawing/2014/main" val="162603003"/>
                    </a:ext>
                  </a:extLst>
                </a:gridCol>
              </a:tblGrid>
              <a:tr h="337289">
                <a:tc>
                  <a:txBody>
                    <a:bodyPr/>
                    <a:lstStyle/>
                    <a:p>
                      <a:r>
                        <a:rPr lang="en-BE" dirty="0" err="1"/>
                        <a:t>Url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c</a:t>
                      </a:r>
                      <a:r>
                        <a:rPr lang="en-BE" dirty="0"/>
                        <a:t>u</a:t>
                      </a:r>
                      <a:r>
                        <a:rPr lang="nl-NL" dirty="0"/>
                        <a:t>r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R</a:t>
                      </a:r>
                      <a:r>
                        <a:rPr lang="nl-NL" dirty="0"/>
                        <a:t>o</a:t>
                      </a:r>
                      <a:r>
                        <a:rPr lang="en-BE" dirty="0"/>
                        <a:t>l</a:t>
                      </a:r>
                      <a:r>
                        <a:rPr lang="nl-NL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2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/</a:t>
                      </a:r>
                      <a:r>
                        <a:rPr lang="nl-NL" dirty="0"/>
                        <a:t>u</a:t>
                      </a:r>
                      <a:r>
                        <a:rPr lang="en-BE" dirty="0"/>
                        <a:t>n</a:t>
                      </a:r>
                      <a:r>
                        <a:rPr lang="nl-NL" dirty="0"/>
                        <a:t>s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c</a:t>
                      </a:r>
                      <a:r>
                        <a:rPr lang="en-BE" dirty="0"/>
                        <a:t>u</a:t>
                      </a:r>
                      <a:r>
                        <a:rPr lang="nl-NL" dirty="0"/>
                        <a:t>r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d</a:t>
                      </a:r>
                      <a:endParaRPr lang="nl-NL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</a:t>
                      </a:r>
                      <a:r>
                        <a:rPr lang="en-BE" dirty="0"/>
                        <a:t>o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/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/</a:t>
                      </a:r>
                      <a:r>
                        <a:rPr lang="nl-NL" dirty="0"/>
                        <a:t>s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c</a:t>
                      </a:r>
                      <a:r>
                        <a:rPr lang="en-BE" dirty="0"/>
                        <a:t>u</a:t>
                      </a:r>
                      <a:r>
                        <a:rPr lang="nl-NL" dirty="0"/>
                        <a:t>r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y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An</a:t>
                      </a:r>
                      <a:r>
                        <a:rPr lang="en-BE" dirty="0"/>
                        <a:t>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5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/</a:t>
                      </a:r>
                      <a:r>
                        <a:rPr lang="nl-NL" dirty="0"/>
                        <a:t>s</a:t>
                      </a:r>
                      <a:r>
                        <a:rPr lang="en-BE" dirty="0"/>
                        <a:t>e</a:t>
                      </a:r>
                      <a:r>
                        <a:rPr lang="nl-NL" dirty="0"/>
                        <a:t>c</a:t>
                      </a:r>
                      <a:r>
                        <a:rPr lang="en-BE" dirty="0"/>
                        <a:t>u</a:t>
                      </a:r>
                      <a:r>
                        <a:rPr lang="nl-NL" dirty="0"/>
                        <a:t>r</a:t>
                      </a:r>
                      <a:r>
                        <a:rPr lang="en-BE" dirty="0"/>
                        <a:t>ed/</a:t>
                      </a:r>
                      <a:r>
                        <a:rPr lang="nl-NL" dirty="0"/>
                        <a:t>a</a:t>
                      </a:r>
                      <a:r>
                        <a:rPr lang="en-BE" dirty="0"/>
                        <a:t>d</a:t>
                      </a:r>
                      <a:r>
                        <a:rPr lang="nl-NL" dirty="0"/>
                        <a:t>m</a:t>
                      </a:r>
                      <a:r>
                        <a:rPr lang="en-BE" dirty="0" err="1"/>
                        <a:t>i</a:t>
                      </a:r>
                      <a:r>
                        <a:rPr lang="nl-N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r>
                        <a:rPr lang="nl-NL" dirty="0"/>
                        <a:t>e</a:t>
                      </a:r>
                      <a:r>
                        <a:rPr lang="en-BE" dirty="0"/>
                        <a:t>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</a:t>
                      </a:r>
                      <a:r>
                        <a:rPr lang="en-BE" dirty="0"/>
                        <a:t>DMIN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2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234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 </a:t>
            </a:r>
            <a:r>
              <a:rPr lang="nl-NL" dirty="0"/>
              <a:t>t</a:t>
            </a:r>
            <a:r>
              <a:rPr lang="en-BE" dirty="0"/>
              <a:t>o </a:t>
            </a:r>
            <a:r>
              <a:rPr lang="nl-NL" dirty="0"/>
              <a:t>a</a:t>
            </a:r>
            <a:r>
              <a:rPr lang="en-BE" dirty="0"/>
              <a:t>c</a:t>
            </a:r>
            <a:r>
              <a:rPr lang="nl-NL" dirty="0"/>
              <a:t>ces</a:t>
            </a:r>
            <a:r>
              <a:rPr lang="en-BE" dirty="0"/>
              <a:t>s </a:t>
            </a:r>
            <a:r>
              <a:rPr lang="nl-NL" dirty="0"/>
              <a:t>a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 user?</a:t>
            </a:r>
            <a:endParaRPr lang="nl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61B96E-ABF9-43AC-9052-8C31C21E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92" y="2479639"/>
            <a:ext cx="6203783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"/auto-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SimpleDto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securedUser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BE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e.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BE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BE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n);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8005DF0-5B97-4ABF-9EB4-7F6F5209667A}"/>
              </a:ext>
            </a:extLst>
          </p:cNvPr>
          <p:cNvSpPr txBox="1"/>
          <p:nvPr/>
        </p:nvSpPr>
        <p:spPr>
          <a:xfrm>
            <a:off x="1314093" y="1791092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b="1" dirty="0" err="1"/>
              <a:t>Autowire</a:t>
            </a:r>
            <a:r>
              <a:rPr lang="en-BE" sz="2000" b="1" dirty="0"/>
              <a:t> in c</a:t>
            </a:r>
            <a:r>
              <a:rPr lang="nl-NL" sz="2000" b="1" dirty="0"/>
              <a:t>o</a:t>
            </a:r>
            <a:r>
              <a:rPr lang="en-BE" sz="2000" b="1" dirty="0"/>
              <a:t>n</a:t>
            </a:r>
            <a:r>
              <a:rPr lang="nl-NL" sz="2000" b="1" dirty="0"/>
              <a:t>t</a:t>
            </a:r>
            <a:r>
              <a:rPr lang="en-BE" sz="2000" b="1" dirty="0"/>
              <a:t>r</a:t>
            </a:r>
            <a:r>
              <a:rPr lang="nl-NL" sz="2000" b="1" dirty="0"/>
              <a:t>o</a:t>
            </a:r>
            <a:r>
              <a:rPr lang="en-BE" sz="2000" b="1" dirty="0"/>
              <a:t>l</a:t>
            </a:r>
            <a:r>
              <a:rPr lang="nl-NL" sz="2000" b="1" dirty="0"/>
              <a:t>l</a:t>
            </a:r>
            <a:r>
              <a:rPr lang="en-BE" sz="2000" b="1" dirty="0"/>
              <a:t>e</a:t>
            </a:r>
            <a:r>
              <a:rPr lang="nl-NL" sz="2000" b="1" dirty="0"/>
              <a:t>r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EBCFDC8-749B-44EB-8E16-91163E4E4B3F}"/>
              </a:ext>
            </a:extLst>
          </p:cNvPr>
          <p:cNvSpPr txBox="1"/>
          <p:nvPr/>
        </p:nvSpPr>
        <p:spPr>
          <a:xfrm>
            <a:off x="1352746" y="3501923"/>
            <a:ext cx="4628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N</a:t>
            </a:r>
            <a:r>
              <a:rPr lang="nl-NL" dirty="0"/>
              <a:t>o</a:t>
            </a:r>
            <a:r>
              <a:rPr lang="en-BE" dirty="0"/>
              <a:t>t 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a</a:t>
            </a:r>
            <a:r>
              <a:rPr lang="en-BE" dirty="0"/>
              <a:t>t </a:t>
            </a:r>
            <a:r>
              <a:rPr lang="nl-NL" dirty="0"/>
              <a:t>g</a:t>
            </a:r>
            <a:r>
              <a:rPr lang="en-BE" dirty="0"/>
              <a:t>o</a:t>
            </a:r>
            <a:r>
              <a:rPr lang="nl-NL" dirty="0"/>
              <a:t>o</a:t>
            </a:r>
            <a:r>
              <a:rPr lang="en-BE" dirty="0"/>
              <a:t>d.. we have to pass the object to every method call. </a:t>
            </a:r>
          </a:p>
          <a:p>
            <a:endParaRPr lang="en-BE" dirty="0"/>
          </a:p>
          <a:p>
            <a:r>
              <a:rPr lang="nl-NL" dirty="0"/>
              <a:t>C</a:t>
            </a:r>
            <a:r>
              <a:rPr lang="en-BE" dirty="0" err="1"/>
              <a:t>ontroller</a:t>
            </a:r>
            <a:r>
              <a:rPr lang="en-BE" dirty="0"/>
              <a:t> -&gt; service -&gt; black </a:t>
            </a:r>
            <a:r>
              <a:rPr lang="nl-NL" dirty="0"/>
              <a:t>h</a:t>
            </a:r>
            <a:r>
              <a:rPr lang="en-BE" dirty="0"/>
              <a:t>o</a:t>
            </a:r>
            <a:r>
              <a:rPr lang="nl-NL" dirty="0"/>
              <a:t>l</a:t>
            </a:r>
            <a:r>
              <a:rPr lang="en-BE" dirty="0"/>
              <a:t>e -&gt; </a:t>
            </a:r>
            <a:r>
              <a:rPr lang="nl-NL" dirty="0"/>
              <a:t>d</a:t>
            </a:r>
            <a:r>
              <a:rPr lang="en-BE" dirty="0"/>
              <a:t>a</a:t>
            </a:r>
            <a:r>
              <a:rPr lang="nl-NL" dirty="0"/>
              <a:t>o</a:t>
            </a:r>
            <a:r>
              <a:rPr lang="en-BE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6682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 </a:t>
            </a:r>
            <a:r>
              <a:rPr lang="nl-NL" dirty="0"/>
              <a:t>t</a:t>
            </a:r>
            <a:r>
              <a:rPr lang="en-BE" dirty="0"/>
              <a:t>o </a:t>
            </a:r>
            <a:r>
              <a:rPr lang="nl-NL" dirty="0"/>
              <a:t>a</a:t>
            </a:r>
            <a:r>
              <a:rPr lang="en-BE" dirty="0"/>
              <a:t>c</a:t>
            </a:r>
            <a:r>
              <a:rPr lang="nl-NL" dirty="0"/>
              <a:t>ces</a:t>
            </a:r>
            <a:r>
              <a:rPr lang="en-BE" dirty="0"/>
              <a:t>s </a:t>
            </a:r>
            <a:r>
              <a:rPr lang="nl-NL" dirty="0"/>
              <a:t>a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 user?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8005DF0-5B97-4ABF-9EB4-7F6F5209667A}"/>
              </a:ext>
            </a:extLst>
          </p:cNvPr>
          <p:cNvSpPr txBox="1"/>
          <p:nvPr/>
        </p:nvSpPr>
        <p:spPr>
          <a:xfrm>
            <a:off x="1314093" y="1791092"/>
            <a:ext cx="1944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/>
              <a:t>Sta</a:t>
            </a:r>
            <a:r>
              <a:rPr lang="en-BE" sz="2000" b="1" dirty="0"/>
              <a:t>t</a:t>
            </a:r>
            <a:r>
              <a:rPr lang="nl-NL" sz="2000" b="1" dirty="0"/>
              <a:t>i</a:t>
            </a:r>
            <a:r>
              <a:rPr lang="en-BE" sz="2000" b="1" dirty="0"/>
              <a:t>c </a:t>
            </a:r>
            <a:r>
              <a:rPr lang="nl-NL" sz="2000" b="1" dirty="0"/>
              <a:t>m</a:t>
            </a:r>
            <a:r>
              <a:rPr lang="en-BE" sz="2000" b="1" dirty="0"/>
              <a:t>e</a:t>
            </a:r>
            <a:r>
              <a:rPr lang="nl-NL" sz="2000" b="1" dirty="0"/>
              <a:t>t</a:t>
            </a:r>
            <a:r>
              <a:rPr lang="en-BE" sz="2000" b="1" dirty="0"/>
              <a:t>h</a:t>
            </a:r>
            <a:r>
              <a:rPr lang="nl-NL" sz="2000" b="1" dirty="0"/>
              <a:t>o</a:t>
            </a:r>
            <a:r>
              <a:rPr lang="en-BE" sz="2000" b="1" dirty="0"/>
              <a:t>d</a:t>
            </a:r>
            <a:endParaRPr lang="nl-NL" sz="2000" b="1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EBCFDC8-749B-44EB-8E16-91163E4E4B3F}"/>
              </a:ext>
            </a:extLst>
          </p:cNvPr>
          <p:cNvSpPr txBox="1"/>
          <p:nvPr/>
        </p:nvSpPr>
        <p:spPr>
          <a:xfrm>
            <a:off x="1314094" y="3489919"/>
            <a:ext cx="5930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Possible to use static method everywhere. (controller, service, </a:t>
            </a:r>
            <a:r>
              <a:rPr lang="en-BE" dirty="0" err="1"/>
              <a:t>dao</a:t>
            </a:r>
            <a:r>
              <a:rPr lang="en-BE" dirty="0"/>
              <a:t>)</a:t>
            </a:r>
          </a:p>
          <a:p>
            <a:endParaRPr lang="en-BE" dirty="0"/>
          </a:p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 err="1"/>
              <a:t>wever</a:t>
            </a:r>
            <a:r>
              <a:rPr lang="en-BE" dirty="0"/>
              <a:t> static methods are not test friendly...</a:t>
            </a:r>
          </a:p>
          <a:p>
            <a:r>
              <a:rPr lang="en-BE" dirty="0"/>
              <a:t>And not </a:t>
            </a:r>
            <a:r>
              <a:rPr lang="en-BE" dirty="0" err="1"/>
              <a:t>exte</a:t>
            </a:r>
            <a:r>
              <a:rPr lang="nl-NL" dirty="0"/>
              <a:t>n</a:t>
            </a:r>
            <a:r>
              <a:rPr lang="en-BE" dirty="0"/>
              <a:t>d</a:t>
            </a:r>
            <a:r>
              <a:rPr lang="nl-NL" dirty="0"/>
              <a:t>a</a:t>
            </a:r>
            <a:r>
              <a:rPr lang="en-BE" dirty="0"/>
              <a:t>b</a:t>
            </a:r>
            <a:r>
              <a:rPr lang="nl-NL" dirty="0"/>
              <a:t>l</a:t>
            </a:r>
            <a:r>
              <a:rPr lang="en-BE" dirty="0"/>
              <a:t>e</a:t>
            </a:r>
            <a:endParaRPr lang="nl-N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72DBFEC-487F-4145-9728-4C31AA56A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46" y="2429490"/>
            <a:ext cx="7371761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"/auto-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SimpleDto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securedUser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SecurityContextHolder.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881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63A5F-83A1-406C-85E1-B24B646F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9900"/>
                </a:solidFill>
              </a:rPr>
              <a:t>T</a:t>
            </a:r>
            <a:r>
              <a:rPr lang="en-BE" dirty="0">
                <a:solidFill>
                  <a:srgbClr val="FF9900"/>
                </a:solidFill>
              </a:rPr>
              <a:t>O</a:t>
            </a:r>
            <a:r>
              <a:rPr lang="nl-NL" dirty="0">
                <a:solidFill>
                  <a:srgbClr val="FF9900"/>
                </a:solidFill>
              </a:rPr>
              <a:t>D</a:t>
            </a:r>
            <a:r>
              <a:rPr lang="en-BE" dirty="0">
                <a:solidFill>
                  <a:srgbClr val="FF9900"/>
                </a:solidFill>
              </a:rPr>
              <a:t>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93C582-3F12-4065-AB23-26BE6663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6146" y="1607945"/>
            <a:ext cx="4180788" cy="1181786"/>
          </a:xfrm>
        </p:spPr>
        <p:txBody>
          <a:bodyPr>
            <a:normAutofit lnSpcReduction="10000"/>
          </a:bodyPr>
          <a:lstStyle/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600" dirty="0"/>
              <a:t>F</a:t>
            </a:r>
            <a:r>
              <a:rPr lang="en-BE" sz="1600" dirty="0"/>
              <a:t>e</a:t>
            </a:r>
            <a:r>
              <a:rPr lang="nl-NL" sz="1600" dirty="0"/>
              <a:t>t</a:t>
            </a:r>
            <a:r>
              <a:rPr lang="en-BE" sz="1600" dirty="0"/>
              <a:t>c</a:t>
            </a:r>
            <a:r>
              <a:rPr lang="nl-NL" sz="1600" dirty="0"/>
              <a:t>h</a:t>
            </a:r>
            <a:r>
              <a:rPr lang="en-BE" sz="1600" dirty="0"/>
              <a:t> </a:t>
            </a:r>
            <a:r>
              <a:rPr lang="nl-NL" sz="1600" dirty="0"/>
              <a:t>u</a:t>
            </a:r>
            <a:r>
              <a:rPr lang="en-BE" sz="1600" dirty="0"/>
              <a:t>s</a:t>
            </a:r>
            <a:r>
              <a:rPr lang="nl-NL" sz="1600" dirty="0"/>
              <a:t>e</a:t>
            </a:r>
            <a:r>
              <a:rPr lang="en-BE" sz="1600" dirty="0"/>
              <a:t>r</a:t>
            </a:r>
            <a:r>
              <a:rPr lang="nl-NL" sz="1600" dirty="0"/>
              <a:t>n</a:t>
            </a:r>
            <a:r>
              <a:rPr lang="en-BE" sz="1600" dirty="0"/>
              <a:t>a</a:t>
            </a:r>
            <a:r>
              <a:rPr lang="nl-NL" sz="1600" dirty="0"/>
              <a:t>m</a:t>
            </a:r>
            <a:r>
              <a:rPr lang="en-BE" sz="1600" dirty="0"/>
              <a:t>e </a:t>
            </a:r>
            <a:r>
              <a:rPr lang="nl-NL" sz="1600" dirty="0"/>
              <a:t>f</a:t>
            </a:r>
            <a:r>
              <a:rPr lang="en-BE" sz="1600" dirty="0"/>
              <a:t>r</a:t>
            </a:r>
            <a:r>
              <a:rPr lang="nl-NL" sz="1600" dirty="0"/>
              <a:t>o</a:t>
            </a:r>
            <a:r>
              <a:rPr lang="en-BE" sz="1600" dirty="0"/>
              <a:t>m security context</a:t>
            </a:r>
          </a:p>
          <a:p>
            <a:pPr marL="1042988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600" dirty="0"/>
              <a:t>O</a:t>
            </a:r>
            <a:r>
              <a:rPr lang="en-BE" sz="1600" dirty="0" err="1"/>
              <a:t>nce</a:t>
            </a:r>
            <a:r>
              <a:rPr lang="en-BE" sz="1600" dirty="0"/>
              <a:t> with </a:t>
            </a:r>
            <a:r>
              <a:rPr lang="en-BE" sz="1600" dirty="0" err="1"/>
              <a:t>autowire</a:t>
            </a:r>
            <a:endParaRPr lang="en-BE" sz="1600" dirty="0"/>
          </a:p>
          <a:p>
            <a:pPr marL="1042988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600" dirty="0"/>
              <a:t>Once with static method </a:t>
            </a:r>
          </a:p>
          <a:p>
            <a:endParaRPr lang="nl-NL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D0062A7-DF2D-436D-8271-F53372BC2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95374"/>
              </p:ext>
            </p:extLst>
          </p:nvPr>
        </p:nvGraphicFramePr>
        <p:xfrm>
          <a:off x="2041952" y="2866337"/>
          <a:ext cx="5060096" cy="1285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3166">
                  <a:extLst>
                    <a:ext uri="{9D8B030D-6E8A-4147-A177-3AD203B41FA5}">
                      <a16:colId xmlns:a16="http://schemas.microsoft.com/office/drawing/2014/main" val="288209269"/>
                    </a:ext>
                  </a:extLst>
                </a:gridCol>
                <a:gridCol w="3156930">
                  <a:extLst>
                    <a:ext uri="{9D8B030D-6E8A-4147-A177-3AD203B41FA5}">
                      <a16:colId xmlns:a16="http://schemas.microsoft.com/office/drawing/2014/main" val="2571351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0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350" kern="1200" dirty="0">
                          <a:effectLst/>
                        </a:rPr>
                        <a:t>/</a:t>
                      </a:r>
                      <a:r>
                        <a:rPr lang="nl-NL" sz="1350" kern="1200" dirty="0" err="1">
                          <a:effectLst/>
                        </a:rPr>
                        <a:t>secured</a:t>
                      </a:r>
                      <a:r>
                        <a:rPr lang="nl-NL" sz="1350" kern="1200" dirty="0">
                          <a:effectLst/>
                        </a:rPr>
                        <a:t>/username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"</a:t>
                      </a:r>
                      <a:r>
                        <a:rPr lang="nl-NL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"username: </a:t>
                      </a:r>
                      <a:r>
                        <a:rPr lang="nl-NL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47153"/>
                  </a:ext>
                </a:extLst>
              </a:tr>
            </a:tbl>
          </a:graphicData>
        </a:graphic>
      </p:graphicFrame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1B9BA36-0DF9-492D-8D95-A7AC116F1A51}"/>
              </a:ext>
            </a:extLst>
          </p:cNvPr>
          <p:cNvSpPr txBox="1">
            <a:spLocks/>
          </p:cNvSpPr>
          <p:nvPr/>
        </p:nvSpPr>
        <p:spPr>
          <a:xfrm>
            <a:off x="2530839" y="4388414"/>
            <a:ext cx="4180788" cy="516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3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2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0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returned when you fetch the name for an unsecured endpoint? (without sending authentication headers)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0446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 </a:t>
            </a:r>
            <a:r>
              <a:rPr lang="nl-NL" dirty="0"/>
              <a:t>t</a:t>
            </a:r>
            <a:r>
              <a:rPr lang="en-BE" dirty="0"/>
              <a:t>o </a:t>
            </a:r>
            <a:r>
              <a:rPr lang="nl-NL" dirty="0"/>
              <a:t>a</a:t>
            </a:r>
            <a:r>
              <a:rPr lang="en-BE" dirty="0"/>
              <a:t>c</a:t>
            </a:r>
            <a:r>
              <a:rPr lang="nl-NL" dirty="0"/>
              <a:t>ces</a:t>
            </a:r>
            <a:r>
              <a:rPr lang="en-BE" dirty="0"/>
              <a:t>s </a:t>
            </a:r>
            <a:r>
              <a:rPr lang="nl-NL" dirty="0"/>
              <a:t>a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 user?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8005DF0-5B97-4ABF-9EB4-7F6F5209667A}"/>
              </a:ext>
            </a:extLst>
          </p:cNvPr>
          <p:cNvSpPr txBox="1"/>
          <p:nvPr/>
        </p:nvSpPr>
        <p:spPr>
          <a:xfrm>
            <a:off x="1314093" y="1791092"/>
            <a:ext cx="5580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/>
              <a:t>F</a:t>
            </a:r>
            <a:r>
              <a:rPr lang="en-BE" sz="2000" b="1" dirty="0"/>
              <a:t>a</a:t>
            </a:r>
            <a:r>
              <a:rPr lang="nl-NL" sz="2000" b="1" dirty="0"/>
              <a:t>c</a:t>
            </a:r>
            <a:r>
              <a:rPr lang="en-BE" sz="2000" b="1" dirty="0"/>
              <a:t>a</a:t>
            </a:r>
            <a:r>
              <a:rPr lang="nl-NL" sz="2000" b="1" dirty="0"/>
              <a:t>d</a:t>
            </a:r>
            <a:r>
              <a:rPr lang="en-BE" sz="2000" b="1" dirty="0"/>
              <a:t>e </a:t>
            </a:r>
            <a:r>
              <a:rPr lang="nl-NL" sz="2000" b="1" dirty="0"/>
              <a:t>p</a:t>
            </a:r>
            <a:r>
              <a:rPr lang="en-BE" sz="2000" b="1" dirty="0"/>
              <a:t>a</a:t>
            </a:r>
            <a:r>
              <a:rPr lang="nl-NL" sz="2000" b="1" dirty="0"/>
              <a:t>t</a:t>
            </a:r>
            <a:r>
              <a:rPr lang="en-BE" sz="2000" b="1" dirty="0"/>
              <a:t>t</a:t>
            </a:r>
            <a:r>
              <a:rPr lang="nl-NL" sz="2000" b="1" dirty="0"/>
              <a:t>e</a:t>
            </a:r>
            <a:r>
              <a:rPr lang="en-BE" sz="2000" b="1" dirty="0"/>
              <a:t>r</a:t>
            </a:r>
            <a:r>
              <a:rPr lang="nl-NL" sz="2000" b="1" dirty="0"/>
              <a:t>n</a:t>
            </a:r>
            <a:r>
              <a:rPr lang="en-BE" sz="2000" b="1" dirty="0"/>
              <a:t> + </a:t>
            </a:r>
            <a:r>
              <a:rPr lang="nl-NL" sz="2000" b="1" dirty="0"/>
              <a:t>s</a:t>
            </a:r>
            <a:r>
              <a:rPr lang="en-BE" sz="2000" b="1" dirty="0"/>
              <a:t>t</a:t>
            </a:r>
            <a:r>
              <a:rPr lang="nl-NL" sz="2000" b="1" dirty="0"/>
              <a:t>a</a:t>
            </a:r>
            <a:r>
              <a:rPr lang="en-BE" sz="2000" b="1" dirty="0"/>
              <a:t>t</a:t>
            </a:r>
            <a:r>
              <a:rPr lang="nl-NL" sz="2000" b="1" dirty="0"/>
              <a:t>i</a:t>
            </a:r>
            <a:r>
              <a:rPr lang="en-BE" sz="2000" b="1" dirty="0"/>
              <a:t>c </a:t>
            </a:r>
            <a:r>
              <a:rPr lang="nl-NL" sz="2000" b="1" dirty="0"/>
              <a:t>m</a:t>
            </a:r>
            <a:r>
              <a:rPr lang="en-BE" sz="2000" b="1" dirty="0"/>
              <a:t>e</a:t>
            </a:r>
            <a:r>
              <a:rPr lang="nl-NL" sz="2000" b="1" dirty="0"/>
              <a:t>t</a:t>
            </a:r>
            <a:r>
              <a:rPr lang="en-BE" sz="2000" b="1" dirty="0"/>
              <a:t>h</a:t>
            </a:r>
            <a:r>
              <a:rPr lang="nl-NL" sz="2000" b="1" dirty="0"/>
              <a:t>o</a:t>
            </a:r>
            <a:r>
              <a:rPr lang="en-BE" sz="2000" b="1" dirty="0"/>
              <a:t>d + </a:t>
            </a:r>
            <a:r>
              <a:rPr lang="nl-NL" sz="2000" b="1" dirty="0"/>
              <a:t>a</a:t>
            </a:r>
            <a:r>
              <a:rPr lang="en-BE" sz="2000" b="1" dirty="0"/>
              <a:t>u</a:t>
            </a:r>
            <a:r>
              <a:rPr lang="nl-NL" sz="2000" b="1" dirty="0"/>
              <a:t>t</a:t>
            </a:r>
            <a:r>
              <a:rPr lang="en-BE" sz="2000" b="1" dirty="0"/>
              <a:t>o</a:t>
            </a:r>
            <a:r>
              <a:rPr lang="nl-NL" sz="2000" b="1" dirty="0"/>
              <a:t>w</a:t>
            </a:r>
            <a:r>
              <a:rPr lang="en-BE" sz="2000" b="1" dirty="0" err="1"/>
              <a:t>i</a:t>
            </a:r>
            <a:r>
              <a:rPr lang="nl-NL" sz="2000" b="1" dirty="0"/>
              <a:t>r</a:t>
            </a:r>
            <a:r>
              <a:rPr lang="en-BE" sz="2000" b="1" dirty="0"/>
              <a:t>e</a:t>
            </a:r>
            <a:endParaRPr lang="nl-NL" sz="20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07ACFA-6DF3-430F-B12D-8172EF2B4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46" y="2666813"/>
            <a:ext cx="662704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@Component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AuthenticationFacade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SecurityContextHolder.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11DC8EA-895C-47FB-9D8F-787DB4537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46" y="4346521"/>
            <a:ext cx="6697744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facade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SimpleDto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securedUser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authenticationFacade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.getAuthentication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C8389B7-2835-4603-B8F5-5482F16855B0}"/>
              </a:ext>
            </a:extLst>
          </p:cNvPr>
          <p:cNvSpPr txBox="1"/>
          <p:nvPr/>
        </p:nvSpPr>
        <p:spPr>
          <a:xfrm>
            <a:off x="1352746" y="2366731"/>
            <a:ext cx="17588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1. D</a:t>
            </a:r>
            <a:r>
              <a:rPr lang="nl-NL" dirty="0"/>
              <a:t>e</a:t>
            </a:r>
            <a:r>
              <a:rPr lang="en-BE" dirty="0"/>
              <a:t>c</a:t>
            </a:r>
            <a:r>
              <a:rPr lang="nl-NL" dirty="0"/>
              <a:t>l</a:t>
            </a:r>
            <a:r>
              <a:rPr lang="en-BE" dirty="0"/>
              <a:t>are Facade</a:t>
            </a:r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A89DF17-31B1-4458-A91B-AA006539AEB9}"/>
              </a:ext>
            </a:extLst>
          </p:cNvPr>
          <p:cNvSpPr txBox="1"/>
          <p:nvPr/>
        </p:nvSpPr>
        <p:spPr>
          <a:xfrm>
            <a:off x="1314093" y="3961165"/>
            <a:ext cx="18517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2. </a:t>
            </a:r>
            <a:r>
              <a:rPr lang="nl-NL" dirty="0"/>
              <a:t>A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 err="1"/>
              <a:t>owire</a:t>
            </a:r>
            <a:r>
              <a:rPr lang="en-BE" dirty="0"/>
              <a:t> and use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457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52DFD-E786-4B71-B6BE-BED031B9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Who are you?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F379CF-A8E8-40CE-A831-DFA8D5441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" lvl="0" indent="0">
              <a:spcBef>
                <a:spcPts val="0"/>
              </a:spcBef>
              <a:buSzPts val="1600"/>
              <a:buNone/>
            </a:pPr>
            <a:r>
              <a:rPr lang="en-US" sz="1800" dirty="0"/>
              <a:t>Background? </a:t>
            </a:r>
            <a:endParaRPr lang="en-BE" sz="1800" dirty="0"/>
          </a:p>
          <a:p>
            <a:pPr marL="757238" lvl="1" indent="-330200">
              <a:spcBef>
                <a:spcPts val="0"/>
              </a:spcBef>
              <a:buSzPts val="1600"/>
              <a:buChar char="●"/>
            </a:pPr>
            <a:r>
              <a:rPr lang="en-BE" sz="1800" dirty="0"/>
              <a:t>S</a:t>
            </a:r>
            <a:r>
              <a:rPr lang="en-US" sz="1800" dirty="0" err="1"/>
              <a:t>tudies</a:t>
            </a:r>
            <a:endParaRPr lang="en-BE" sz="1800" dirty="0"/>
          </a:p>
          <a:p>
            <a:pPr marL="757238" lvl="1" indent="-330200">
              <a:spcBef>
                <a:spcPts val="0"/>
              </a:spcBef>
              <a:buSzPts val="1600"/>
              <a:buChar char="●"/>
            </a:pPr>
            <a:r>
              <a:rPr lang="en-BE" sz="1800" dirty="0"/>
              <a:t>S</a:t>
            </a:r>
            <a:r>
              <a:rPr lang="nl-NL" sz="1800" dirty="0"/>
              <a:t>t</a:t>
            </a:r>
            <a:r>
              <a:rPr lang="en-BE" sz="1800" dirty="0"/>
              <a:t>a</a:t>
            </a:r>
            <a:r>
              <a:rPr lang="nl-NL" sz="1800" dirty="0"/>
              <a:t>g</a:t>
            </a:r>
            <a:r>
              <a:rPr lang="en-BE" sz="1800" dirty="0"/>
              <a:t>e</a:t>
            </a:r>
          </a:p>
          <a:p>
            <a:pPr marL="757238" lvl="1" indent="-330200">
              <a:spcBef>
                <a:spcPts val="0"/>
              </a:spcBef>
              <a:buSzPts val="1600"/>
              <a:buChar char="●"/>
            </a:pPr>
            <a:r>
              <a:rPr lang="en-BE" sz="1800" dirty="0"/>
              <a:t>…</a:t>
            </a:r>
            <a:br>
              <a:rPr lang="en-US" sz="1800" dirty="0"/>
            </a:br>
            <a:endParaRPr lang="en-US" sz="1800" dirty="0"/>
          </a:p>
          <a:p>
            <a:pPr marL="127000" lvl="0" indent="0">
              <a:spcBef>
                <a:spcPts val="0"/>
              </a:spcBef>
              <a:buSzPts val="1600"/>
              <a:buNone/>
            </a:pPr>
            <a:r>
              <a:rPr lang="en-US" sz="1800" dirty="0"/>
              <a:t>Experience with Spring?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6610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 </a:t>
            </a:r>
            <a:r>
              <a:rPr lang="nl-NL" dirty="0"/>
              <a:t>t</a:t>
            </a:r>
            <a:r>
              <a:rPr lang="en-BE" dirty="0"/>
              <a:t>o </a:t>
            </a:r>
            <a:r>
              <a:rPr lang="nl-NL" dirty="0"/>
              <a:t>a</a:t>
            </a:r>
            <a:r>
              <a:rPr lang="en-BE" dirty="0"/>
              <a:t>c</a:t>
            </a:r>
            <a:r>
              <a:rPr lang="nl-NL" dirty="0"/>
              <a:t>ces</a:t>
            </a:r>
            <a:r>
              <a:rPr lang="en-BE" dirty="0"/>
              <a:t>s </a:t>
            </a:r>
            <a:r>
              <a:rPr lang="nl-NL" dirty="0"/>
              <a:t>a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 user?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8005DF0-5B97-4ABF-9EB4-7F6F5209667A}"/>
              </a:ext>
            </a:extLst>
          </p:cNvPr>
          <p:cNvSpPr txBox="1"/>
          <p:nvPr/>
        </p:nvSpPr>
        <p:spPr>
          <a:xfrm>
            <a:off x="1314093" y="1791092"/>
            <a:ext cx="5580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/>
              <a:t>F</a:t>
            </a:r>
            <a:r>
              <a:rPr lang="en-BE" sz="2000" b="1" dirty="0"/>
              <a:t>a</a:t>
            </a:r>
            <a:r>
              <a:rPr lang="nl-NL" sz="2000" b="1" dirty="0"/>
              <a:t>c</a:t>
            </a:r>
            <a:r>
              <a:rPr lang="en-BE" sz="2000" b="1" dirty="0"/>
              <a:t>a</a:t>
            </a:r>
            <a:r>
              <a:rPr lang="nl-NL" sz="2000" b="1" dirty="0"/>
              <a:t>d</a:t>
            </a:r>
            <a:r>
              <a:rPr lang="en-BE" sz="2000" b="1" dirty="0"/>
              <a:t>e </a:t>
            </a:r>
            <a:r>
              <a:rPr lang="nl-NL" sz="2000" b="1" dirty="0"/>
              <a:t>p</a:t>
            </a:r>
            <a:r>
              <a:rPr lang="en-BE" sz="2000" b="1" dirty="0"/>
              <a:t>a</a:t>
            </a:r>
            <a:r>
              <a:rPr lang="nl-NL" sz="2000" b="1" dirty="0"/>
              <a:t>t</a:t>
            </a:r>
            <a:r>
              <a:rPr lang="en-BE" sz="2000" b="1" dirty="0"/>
              <a:t>t</a:t>
            </a:r>
            <a:r>
              <a:rPr lang="nl-NL" sz="2000" b="1" dirty="0"/>
              <a:t>e</a:t>
            </a:r>
            <a:r>
              <a:rPr lang="en-BE" sz="2000" b="1" dirty="0"/>
              <a:t>r</a:t>
            </a:r>
            <a:r>
              <a:rPr lang="nl-NL" sz="2000" b="1" dirty="0"/>
              <a:t>n</a:t>
            </a:r>
            <a:r>
              <a:rPr lang="en-BE" sz="2000" b="1" dirty="0"/>
              <a:t> + </a:t>
            </a:r>
            <a:r>
              <a:rPr lang="nl-NL" sz="2000" b="1" dirty="0"/>
              <a:t>s</a:t>
            </a:r>
            <a:r>
              <a:rPr lang="en-BE" sz="2000" b="1" dirty="0"/>
              <a:t>t</a:t>
            </a:r>
            <a:r>
              <a:rPr lang="nl-NL" sz="2000" b="1" dirty="0"/>
              <a:t>a</a:t>
            </a:r>
            <a:r>
              <a:rPr lang="en-BE" sz="2000" b="1" dirty="0"/>
              <a:t>t</a:t>
            </a:r>
            <a:r>
              <a:rPr lang="nl-NL" sz="2000" b="1" dirty="0"/>
              <a:t>i</a:t>
            </a:r>
            <a:r>
              <a:rPr lang="en-BE" sz="2000" b="1" dirty="0"/>
              <a:t>c </a:t>
            </a:r>
            <a:r>
              <a:rPr lang="nl-NL" sz="2000" b="1" dirty="0"/>
              <a:t>m</a:t>
            </a:r>
            <a:r>
              <a:rPr lang="en-BE" sz="2000" b="1" dirty="0"/>
              <a:t>e</a:t>
            </a:r>
            <a:r>
              <a:rPr lang="nl-NL" sz="2000" b="1" dirty="0"/>
              <a:t>t</a:t>
            </a:r>
            <a:r>
              <a:rPr lang="en-BE" sz="2000" b="1" dirty="0"/>
              <a:t>h</a:t>
            </a:r>
            <a:r>
              <a:rPr lang="nl-NL" sz="2000" b="1" dirty="0"/>
              <a:t>o</a:t>
            </a:r>
            <a:r>
              <a:rPr lang="en-BE" sz="2000" b="1" dirty="0"/>
              <a:t>d + </a:t>
            </a:r>
            <a:r>
              <a:rPr lang="nl-NL" sz="2000" b="1" dirty="0"/>
              <a:t>a</a:t>
            </a:r>
            <a:r>
              <a:rPr lang="en-BE" sz="2000" b="1" dirty="0"/>
              <a:t>u</a:t>
            </a:r>
            <a:r>
              <a:rPr lang="nl-NL" sz="2000" b="1" dirty="0"/>
              <a:t>t</a:t>
            </a:r>
            <a:r>
              <a:rPr lang="en-BE" sz="2000" b="1" dirty="0"/>
              <a:t>o</a:t>
            </a:r>
            <a:r>
              <a:rPr lang="nl-NL" sz="2000" b="1" dirty="0"/>
              <a:t>w</a:t>
            </a:r>
            <a:r>
              <a:rPr lang="en-BE" sz="2000" b="1" dirty="0" err="1"/>
              <a:t>i</a:t>
            </a:r>
            <a:r>
              <a:rPr lang="nl-NL" sz="2000" b="1" dirty="0"/>
              <a:t>r</a:t>
            </a:r>
            <a:r>
              <a:rPr lang="en-BE" sz="2000" b="1" dirty="0"/>
              <a:t>e</a:t>
            </a:r>
            <a:endParaRPr lang="nl-NL" sz="2000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C8389B7-2835-4603-B8F5-5482F16855B0}"/>
              </a:ext>
            </a:extLst>
          </p:cNvPr>
          <p:cNvSpPr txBox="1"/>
          <p:nvPr/>
        </p:nvSpPr>
        <p:spPr>
          <a:xfrm>
            <a:off x="1523245" y="2571750"/>
            <a:ext cx="626882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Possible to </a:t>
            </a:r>
            <a:r>
              <a:rPr lang="en-BE" dirty="0" err="1"/>
              <a:t>autowire</a:t>
            </a:r>
            <a:r>
              <a:rPr lang="en-BE" dirty="0"/>
              <a:t> anywhere (</a:t>
            </a:r>
            <a:r>
              <a:rPr lang="nl-NL" dirty="0"/>
              <a:t>b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/>
              <a:t> </a:t>
            </a:r>
            <a:r>
              <a:rPr lang="nl-NL" dirty="0"/>
              <a:t>d</a:t>
            </a:r>
            <a:r>
              <a:rPr lang="en-BE" dirty="0"/>
              <a:t>o</a:t>
            </a:r>
            <a:r>
              <a:rPr lang="nl-NL" dirty="0"/>
              <a:t>n</a:t>
            </a:r>
            <a:r>
              <a:rPr lang="en-BE" dirty="0"/>
              <a:t>’</a:t>
            </a:r>
            <a:r>
              <a:rPr lang="nl-NL" dirty="0"/>
              <a:t>t</a:t>
            </a:r>
            <a:r>
              <a:rPr lang="en-BE" dirty="0"/>
              <a:t> </a:t>
            </a:r>
            <a:r>
              <a:rPr lang="nl-NL" dirty="0"/>
              <a:t>d</a:t>
            </a:r>
            <a:r>
              <a:rPr lang="en-BE" dirty="0"/>
              <a:t>o 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a</a:t>
            </a:r>
            <a:r>
              <a:rPr lang="en-BE" dirty="0"/>
              <a:t>t)</a:t>
            </a:r>
          </a:p>
          <a:p>
            <a:endParaRPr lang="en-BE" dirty="0"/>
          </a:p>
          <a:p>
            <a:r>
              <a:rPr lang="en-BE" dirty="0"/>
              <a:t>Easy to test (</a:t>
            </a:r>
            <a:r>
              <a:rPr lang="nl-NL" dirty="0"/>
              <a:t>m</a:t>
            </a:r>
            <a:r>
              <a:rPr lang="en-BE" dirty="0"/>
              <a:t>o</a:t>
            </a:r>
            <a:r>
              <a:rPr lang="nl-NL" dirty="0"/>
              <a:t>c</a:t>
            </a:r>
            <a:r>
              <a:rPr lang="en-BE" dirty="0"/>
              <a:t>k)</a:t>
            </a:r>
          </a:p>
          <a:p>
            <a:endParaRPr lang="en-BE" dirty="0"/>
          </a:p>
          <a:p>
            <a:r>
              <a:rPr lang="en-BE" dirty="0" err="1"/>
              <a:t>Exten</a:t>
            </a:r>
            <a:r>
              <a:rPr lang="nl-NL" dirty="0"/>
              <a:t>t</a:t>
            </a:r>
            <a:r>
              <a:rPr lang="en-BE" dirty="0"/>
              <a:t>a</a:t>
            </a:r>
            <a:r>
              <a:rPr lang="nl-NL" dirty="0"/>
              <a:t>b</a:t>
            </a:r>
            <a:r>
              <a:rPr lang="en-BE" dirty="0"/>
              <a:t>l</a:t>
            </a:r>
            <a:r>
              <a:rPr lang="nl-NL" dirty="0"/>
              <a:t>e</a:t>
            </a:r>
            <a:r>
              <a:rPr lang="en-BE" dirty="0"/>
              <a:t>, </a:t>
            </a:r>
            <a:r>
              <a:rPr lang="nl-NL" dirty="0"/>
              <a:t>a</a:t>
            </a:r>
            <a:r>
              <a:rPr lang="en-BE" dirty="0"/>
              <a:t>d</a:t>
            </a:r>
            <a:r>
              <a:rPr lang="nl-NL" dirty="0"/>
              <a:t>d</a:t>
            </a:r>
            <a:r>
              <a:rPr lang="en-BE" dirty="0"/>
              <a:t> </a:t>
            </a:r>
            <a:r>
              <a:rPr lang="nl-NL" dirty="0"/>
              <a:t>a</a:t>
            </a:r>
            <a:r>
              <a:rPr lang="en-BE" dirty="0"/>
              <a:t>n</a:t>
            </a:r>
            <a:r>
              <a:rPr lang="nl-NL" dirty="0"/>
              <a:t>y</a:t>
            </a:r>
            <a:r>
              <a:rPr lang="en-BE" dirty="0"/>
              <a:t> method to the facade</a:t>
            </a:r>
          </a:p>
          <a:p>
            <a:endParaRPr lang="en-BE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3078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63A5F-83A1-406C-85E1-B24B646F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FF9900"/>
                </a:solidFill>
              </a:rPr>
              <a:t>T</a:t>
            </a:r>
            <a:r>
              <a:rPr lang="en-BE" dirty="0">
                <a:solidFill>
                  <a:srgbClr val="FF9900"/>
                </a:solidFill>
              </a:rPr>
              <a:t>O</a:t>
            </a:r>
            <a:r>
              <a:rPr lang="nl-NL" dirty="0">
                <a:solidFill>
                  <a:srgbClr val="FF9900"/>
                </a:solidFill>
              </a:rPr>
              <a:t>D</a:t>
            </a:r>
            <a:r>
              <a:rPr lang="en-BE" dirty="0">
                <a:solidFill>
                  <a:srgbClr val="FF9900"/>
                </a:solidFill>
              </a:rPr>
              <a:t>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93C582-3F12-4065-AB23-26BE6663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497" y="1772914"/>
            <a:ext cx="5163005" cy="1181786"/>
          </a:xfrm>
        </p:spPr>
        <p:txBody>
          <a:bodyPr>
            <a:normAutofit/>
          </a:bodyPr>
          <a:lstStyle/>
          <a:p>
            <a:pPr marL="45720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1600" dirty="0"/>
              <a:t>F</a:t>
            </a:r>
            <a:r>
              <a:rPr lang="en-BE" sz="1600" dirty="0"/>
              <a:t>e</a:t>
            </a:r>
            <a:r>
              <a:rPr lang="nl-NL" sz="1600" dirty="0"/>
              <a:t>t</a:t>
            </a:r>
            <a:r>
              <a:rPr lang="en-BE" sz="1600" dirty="0"/>
              <a:t>c</a:t>
            </a:r>
            <a:r>
              <a:rPr lang="nl-NL" sz="1600" dirty="0"/>
              <a:t>h</a:t>
            </a:r>
            <a:r>
              <a:rPr lang="en-BE" sz="1600" dirty="0"/>
              <a:t> </a:t>
            </a:r>
            <a:r>
              <a:rPr lang="nl-NL" sz="1600" dirty="0"/>
              <a:t>u</a:t>
            </a:r>
            <a:r>
              <a:rPr lang="en-BE" sz="1600" dirty="0"/>
              <a:t>s</a:t>
            </a:r>
            <a:r>
              <a:rPr lang="nl-NL" sz="1600" dirty="0"/>
              <a:t>e</a:t>
            </a:r>
            <a:r>
              <a:rPr lang="en-BE" sz="1600" dirty="0"/>
              <a:t>r</a:t>
            </a:r>
            <a:r>
              <a:rPr lang="nl-NL" sz="1600" dirty="0"/>
              <a:t>n</a:t>
            </a:r>
            <a:r>
              <a:rPr lang="en-BE" sz="1600" dirty="0"/>
              <a:t>a</a:t>
            </a:r>
            <a:r>
              <a:rPr lang="nl-NL" sz="1600" dirty="0"/>
              <a:t>m</a:t>
            </a:r>
            <a:r>
              <a:rPr lang="en-BE" sz="1600" dirty="0"/>
              <a:t>e </a:t>
            </a:r>
            <a:r>
              <a:rPr lang="nl-NL" sz="1600" dirty="0"/>
              <a:t>f</a:t>
            </a:r>
            <a:r>
              <a:rPr lang="en-BE" sz="1600" dirty="0"/>
              <a:t>r</a:t>
            </a:r>
            <a:r>
              <a:rPr lang="nl-NL" sz="1600" dirty="0"/>
              <a:t>o</a:t>
            </a:r>
            <a:r>
              <a:rPr lang="en-BE" sz="1600" dirty="0"/>
              <a:t>m security context using facade.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D0062A7-DF2D-436D-8271-F53372BC2D76}"/>
              </a:ext>
            </a:extLst>
          </p:cNvPr>
          <p:cNvGraphicFramePr>
            <a:graphicFrameLocks noGrp="1"/>
          </p:cNvGraphicFramePr>
          <p:nvPr/>
        </p:nvGraphicFramePr>
        <p:xfrm>
          <a:off x="2041952" y="2866337"/>
          <a:ext cx="5060096" cy="1285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3166">
                  <a:extLst>
                    <a:ext uri="{9D8B030D-6E8A-4147-A177-3AD203B41FA5}">
                      <a16:colId xmlns:a16="http://schemas.microsoft.com/office/drawing/2014/main" val="288209269"/>
                    </a:ext>
                  </a:extLst>
                </a:gridCol>
                <a:gridCol w="3156930">
                  <a:extLst>
                    <a:ext uri="{9D8B030D-6E8A-4147-A177-3AD203B41FA5}">
                      <a16:colId xmlns:a16="http://schemas.microsoft.com/office/drawing/2014/main" val="2571351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0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350" kern="1200" dirty="0">
                          <a:effectLst/>
                        </a:rPr>
                        <a:t>/</a:t>
                      </a:r>
                      <a:r>
                        <a:rPr lang="nl-NL" sz="1350" kern="1200" dirty="0" err="1">
                          <a:effectLst/>
                        </a:rPr>
                        <a:t>secured</a:t>
                      </a:r>
                      <a:r>
                        <a:rPr lang="nl-NL" sz="1350" kern="1200" dirty="0">
                          <a:effectLst/>
                        </a:rPr>
                        <a:t>/username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"</a:t>
                      </a:r>
                      <a:r>
                        <a:rPr lang="nl-NL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"username: </a:t>
                      </a:r>
                      <a:r>
                        <a:rPr lang="nl-NL" sz="13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nl-NL" sz="13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4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370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</a:t>
            </a:r>
            <a:r>
              <a:rPr lang="en-BE" dirty="0"/>
              <a:t>n</a:t>
            </a:r>
            <a:r>
              <a:rPr lang="nl-NL" dirty="0"/>
              <a:t>o</a:t>
            </a:r>
            <a:r>
              <a:rPr lang="en-BE" dirty="0"/>
              <a:t>t</a:t>
            </a:r>
            <a:r>
              <a:rPr lang="nl-NL" dirty="0"/>
              <a:t>h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 </a:t>
            </a:r>
            <a:r>
              <a:rPr lang="nl-NL" dirty="0"/>
              <a:t>s</a:t>
            </a:r>
            <a:r>
              <a:rPr lang="en-BE" dirty="0"/>
              <a:t>t</a:t>
            </a:r>
            <a:r>
              <a:rPr lang="nl-NL" dirty="0"/>
              <a:t>e</a:t>
            </a:r>
            <a:r>
              <a:rPr lang="en-BE" dirty="0"/>
              <a:t>p </a:t>
            </a:r>
            <a:r>
              <a:rPr lang="nl-NL" dirty="0"/>
              <a:t>f</a:t>
            </a:r>
            <a:r>
              <a:rPr lang="en-BE" dirty="0"/>
              <a:t>u</a:t>
            </a:r>
            <a:r>
              <a:rPr lang="nl-NL" dirty="0"/>
              <a:t>r</a:t>
            </a:r>
            <a:r>
              <a:rPr lang="en-BE" dirty="0"/>
              <a:t>t</a:t>
            </a:r>
            <a:r>
              <a:rPr lang="nl-NL" dirty="0"/>
              <a:t>h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...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8005DF0-5B97-4ABF-9EB4-7F6F5209667A}"/>
              </a:ext>
            </a:extLst>
          </p:cNvPr>
          <p:cNvSpPr txBox="1"/>
          <p:nvPr/>
        </p:nvSpPr>
        <p:spPr>
          <a:xfrm>
            <a:off x="1442301" y="1791092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/>
              <a:t>U</a:t>
            </a:r>
            <a:r>
              <a:rPr lang="en-BE" sz="2000" b="1" dirty="0"/>
              <a:t>s</a:t>
            </a:r>
            <a:r>
              <a:rPr lang="nl-NL" sz="2000" b="1" dirty="0"/>
              <a:t>i</a:t>
            </a:r>
            <a:r>
              <a:rPr lang="en-BE" sz="2000" b="1" dirty="0"/>
              <a:t>n</a:t>
            </a:r>
            <a:r>
              <a:rPr lang="nl-NL" sz="2000" b="1" dirty="0"/>
              <a:t>g</a:t>
            </a:r>
            <a:r>
              <a:rPr lang="en-BE" sz="2000" b="1" dirty="0"/>
              <a:t> </a:t>
            </a:r>
            <a:r>
              <a:rPr lang="nl-NL" sz="2000" b="1" dirty="0"/>
              <a:t>f</a:t>
            </a:r>
            <a:r>
              <a:rPr lang="en-BE" sz="2000" b="1" dirty="0"/>
              <a:t>a</a:t>
            </a:r>
            <a:r>
              <a:rPr lang="nl-NL" sz="2000" b="1" dirty="0"/>
              <a:t>c</a:t>
            </a:r>
            <a:r>
              <a:rPr lang="en-BE" sz="2000" b="1" dirty="0"/>
              <a:t>a</a:t>
            </a:r>
            <a:r>
              <a:rPr lang="nl-NL" sz="2000" b="1" dirty="0"/>
              <a:t>d</a:t>
            </a:r>
            <a:r>
              <a:rPr lang="en-BE" sz="2000" b="1" dirty="0"/>
              <a:t>e </a:t>
            </a:r>
            <a:r>
              <a:rPr lang="nl-NL" sz="2000" b="1" dirty="0"/>
              <a:t>i</a:t>
            </a:r>
            <a:r>
              <a:rPr lang="en-BE" sz="2000" b="1" dirty="0"/>
              <a:t>n </a:t>
            </a:r>
            <a:r>
              <a:rPr lang="nl-NL" sz="2000" b="1" dirty="0"/>
              <a:t>a</a:t>
            </a:r>
            <a:r>
              <a:rPr lang="en-BE" sz="2000" b="1" dirty="0"/>
              <a:t>n</a:t>
            </a:r>
            <a:r>
              <a:rPr lang="nl-NL" sz="2000" b="1" dirty="0"/>
              <a:t>n</a:t>
            </a:r>
            <a:r>
              <a:rPr lang="en-BE" sz="2000" b="1" dirty="0"/>
              <a:t>o</a:t>
            </a:r>
            <a:r>
              <a:rPr lang="nl-NL" sz="2000" b="1" dirty="0"/>
              <a:t>t</a:t>
            </a:r>
            <a:r>
              <a:rPr lang="en-BE" sz="2000" b="1" dirty="0"/>
              <a:t>a</a:t>
            </a:r>
            <a:r>
              <a:rPr lang="nl-NL" sz="2000" b="1" dirty="0"/>
              <a:t>t</a:t>
            </a:r>
            <a:r>
              <a:rPr lang="en-BE" sz="2000" b="1" dirty="0" err="1"/>
              <a:t>i</a:t>
            </a:r>
            <a:r>
              <a:rPr lang="nl-NL" sz="2000" b="1" dirty="0"/>
              <a:t>o</a:t>
            </a:r>
            <a:r>
              <a:rPr lang="en-BE" sz="2000" b="1" dirty="0"/>
              <a:t>n</a:t>
            </a:r>
            <a:r>
              <a:rPr lang="nl-NL" sz="2000" b="1" dirty="0"/>
              <a:t>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2329846-7D60-4824-B86F-37200816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01" y="2638508"/>
            <a:ext cx="657106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"/{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summaryId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}/preview"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PreAuthorize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authenticationFacade.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hasPermission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('DOCUMENT', 'READ')"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downloadPreview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summaryId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A087DDF-ADF7-4A4D-A475-2CE3565C1FC6}"/>
              </a:ext>
            </a:extLst>
          </p:cNvPr>
          <p:cNvSpPr txBox="1"/>
          <p:nvPr/>
        </p:nvSpPr>
        <p:spPr>
          <a:xfrm>
            <a:off x="1385739" y="3639812"/>
            <a:ext cx="589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U</a:t>
            </a:r>
            <a:r>
              <a:rPr lang="nl-NL" dirty="0"/>
              <a:t>s</a:t>
            </a:r>
            <a:r>
              <a:rPr lang="en-BE" dirty="0"/>
              <a:t>e</a:t>
            </a:r>
            <a:r>
              <a:rPr lang="nl-NL" dirty="0"/>
              <a:t>s</a:t>
            </a:r>
            <a:r>
              <a:rPr lang="en-BE" dirty="0"/>
              <a:t> </a:t>
            </a:r>
            <a:r>
              <a:rPr lang="en-US" dirty="0"/>
              <a:t>The Spring Expression Language (</a:t>
            </a:r>
            <a:r>
              <a:rPr lang="en-US" dirty="0" err="1"/>
              <a:t>SpEL</a:t>
            </a:r>
            <a:r>
              <a:rPr lang="en-US" dirty="0"/>
              <a:t>)</a:t>
            </a:r>
            <a:r>
              <a:rPr lang="en-BE" dirty="0"/>
              <a:t> -&gt; </a:t>
            </a:r>
            <a:r>
              <a:rPr lang="nl-NL" dirty="0"/>
              <a:t>w</a:t>
            </a:r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le new topic</a:t>
            </a:r>
          </a:p>
          <a:p>
            <a:endParaRPr lang="en-BE" dirty="0"/>
          </a:p>
          <a:p>
            <a:endParaRPr lang="en-BE" dirty="0"/>
          </a:p>
          <a:p>
            <a:r>
              <a:rPr lang="nl-NL" dirty="0">
                <a:hlinkClick r:id="rId2"/>
              </a:rPr>
              <a:t>https://www.baeldung.com/spring-expression-language</a:t>
            </a:r>
            <a:r>
              <a:rPr lang="en-BE" dirty="0"/>
              <a:t> </a:t>
            </a:r>
            <a:r>
              <a:rPr lang="en-US" dirty="0"/>
              <a:t> </a:t>
            </a:r>
            <a:r>
              <a:rPr lang="en-BE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3680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</a:t>
            </a:r>
            <a:r>
              <a:rPr lang="nl-NL" dirty="0"/>
              <a:t>o</a:t>
            </a:r>
            <a:r>
              <a:rPr lang="en-BE" dirty="0"/>
              <a:t>w </a:t>
            </a:r>
            <a:r>
              <a:rPr lang="nl-NL" dirty="0"/>
              <a:t>t</a:t>
            </a:r>
            <a:r>
              <a:rPr lang="en-BE" dirty="0"/>
              <a:t>o </a:t>
            </a:r>
            <a:r>
              <a:rPr lang="nl-NL" dirty="0"/>
              <a:t>a</a:t>
            </a:r>
            <a:r>
              <a:rPr lang="en-BE" dirty="0"/>
              <a:t>c</a:t>
            </a:r>
            <a:r>
              <a:rPr lang="nl-NL" dirty="0"/>
              <a:t>ces</a:t>
            </a:r>
            <a:r>
              <a:rPr lang="en-BE" dirty="0"/>
              <a:t>s </a:t>
            </a:r>
            <a:r>
              <a:rPr lang="nl-NL" dirty="0"/>
              <a:t>a</a:t>
            </a:r>
            <a:r>
              <a:rPr lang="en-BE" dirty="0"/>
              <a:t>u</a:t>
            </a:r>
            <a:r>
              <a:rPr lang="nl-NL" dirty="0"/>
              <a:t>t</a:t>
            </a:r>
            <a:r>
              <a:rPr lang="en-BE" dirty="0"/>
              <a:t>h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c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 user?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A087DDF-ADF7-4A4D-A475-2CE3565C1FC6}"/>
              </a:ext>
            </a:extLst>
          </p:cNvPr>
          <p:cNvSpPr txBox="1"/>
          <p:nvPr/>
        </p:nvSpPr>
        <p:spPr>
          <a:xfrm>
            <a:off x="1385739" y="3564397"/>
            <a:ext cx="589646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</a:t>
            </a:r>
            <a:r>
              <a:rPr lang="en-BE" dirty="0"/>
              <a:t>o use </a:t>
            </a:r>
            <a:r>
              <a:rPr lang="en-US" dirty="0" err="1"/>
              <a:t>SpEL</a:t>
            </a:r>
            <a:r>
              <a:rPr lang="en-BE" dirty="0"/>
              <a:t> </a:t>
            </a:r>
            <a:r>
              <a:rPr lang="nl-NL" dirty="0"/>
              <a:t>y</a:t>
            </a:r>
            <a:r>
              <a:rPr lang="en-BE" dirty="0"/>
              <a:t>o</a:t>
            </a:r>
            <a:r>
              <a:rPr lang="nl-NL" dirty="0"/>
              <a:t>u</a:t>
            </a:r>
            <a:r>
              <a:rPr lang="en-BE" dirty="0"/>
              <a:t> </a:t>
            </a:r>
            <a:r>
              <a:rPr lang="nl-NL" dirty="0"/>
              <a:t>h</a:t>
            </a:r>
            <a:r>
              <a:rPr lang="en-BE" dirty="0"/>
              <a:t>a</a:t>
            </a:r>
            <a:r>
              <a:rPr lang="nl-NL" dirty="0"/>
              <a:t>v</a:t>
            </a:r>
            <a:r>
              <a:rPr lang="en-BE" dirty="0"/>
              <a:t>e </a:t>
            </a:r>
            <a:r>
              <a:rPr lang="nl-NL" dirty="0"/>
              <a:t>t</a:t>
            </a:r>
            <a:r>
              <a:rPr lang="en-BE" dirty="0"/>
              <a:t>o </a:t>
            </a:r>
            <a:r>
              <a:rPr lang="nl-NL" dirty="0"/>
              <a:t>a</a:t>
            </a:r>
            <a:r>
              <a:rPr lang="en-BE" dirty="0"/>
              <a:t>d</a:t>
            </a:r>
            <a:r>
              <a:rPr lang="nl-NL" dirty="0"/>
              <a:t>d</a:t>
            </a:r>
            <a:r>
              <a:rPr lang="en-BE" dirty="0"/>
              <a:t> </a:t>
            </a:r>
            <a:r>
              <a:rPr lang="nl-NL" dirty="0"/>
              <a:t>a</a:t>
            </a:r>
            <a:r>
              <a:rPr lang="en-BE" dirty="0"/>
              <a:t>n</a:t>
            </a:r>
            <a:r>
              <a:rPr lang="nl-NL" dirty="0"/>
              <a:t>o</a:t>
            </a:r>
            <a:r>
              <a:rPr lang="en-BE" dirty="0"/>
              <a:t>t</a:t>
            </a:r>
            <a:r>
              <a:rPr lang="nl-NL" dirty="0"/>
              <a:t>h</a:t>
            </a:r>
            <a:r>
              <a:rPr lang="en-BE" dirty="0"/>
              <a:t>e</a:t>
            </a:r>
            <a:r>
              <a:rPr lang="nl-NL" dirty="0"/>
              <a:t>r</a:t>
            </a:r>
            <a:r>
              <a:rPr lang="en-BE" dirty="0"/>
              <a:t> </a:t>
            </a:r>
            <a:r>
              <a:rPr lang="nl-NL" dirty="0"/>
              <a:t>a</a:t>
            </a:r>
            <a:r>
              <a:rPr lang="en-BE" dirty="0"/>
              <a:t>n</a:t>
            </a:r>
            <a:r>
              <a:rPr lang="nl-NL" dirty="0"/>
              <a:t>n</a:t>
            </a:r>
            <a:r>
              <a:rPr lang="en-BE" dirty="0"/>
              <a:t>o</a:t>
            </a:r>
            <a:r>
              <a:rPr lang="nl-NL" dirty="0"/>
              <a:t>t</a:t>
            </a:r>
            <a:r>
              <a:rPr lang="en-BE" dirty="0"/>
              <a:t>a</a:t>
            </a:r>
            <a:r>
              <a:rPr lang="nl-NL" dirty="0"/>
              <a:t>t</a:t>
            </a:r>
            <a:r>
              <a:rPr lang="en-BE" dirty="0" err="1"/>
              <a:t>i</a:t>
            </a:r>
            <a:r>
              <a:rPr lang="nl-NL" dirty="0"/>
              <a:t>o</a:t>
            </a:r>
            <a:r>
              <a:rPr lang="en-BE" dirty="0"/>
              <a:t>n.</a:t>
            </a:r>
          </a:p>
          <a:p>
            <a:endParaRPr lang="en-BE" dirty="0"/>
          </a:p>
          <a:p>
            <a:r>
              <a:rPr lang="en-BE" dirty="0"/>
              <a:t>~~ </a:t>
            </a:r>
            <a:r>
              <a:rPr lang="nl-NL" dirty="0"/>
              <a:t>S</a:t>
            </a:r>
            <a:r>
              <a:rPr lang="en-BE" dirty="0"/>
              <a:t>p</a:t>
            </a:r>
            <a:r>
              <a:rPr lang="nl-NL" dirty="0"/>
              <a:t>r</a:t>
            </a:r>
            <a:r>
              <a:rPr lang="en-BE" dirty="0" err="1"/>
              <a:t>i</a:t>
            </a:r>
            <a:r>
              <a:rPr lang="nl-NL" dirty="0"/>
              <a:t>n</a:t>
            </a:r>
            <a:r>
              <a:rPr lang="en-BE" dirty="0"/>
              <a:t>g </a:t>
            </a:r>
            <a:r>
              <a:rPr lang="nl-NL" dirty="0"/>
              <a:t>m</a:t>
            </a:r>
            <a:r>
              <a:rPr lang="en-BE" dirty="0"/>
              <a:t>a</a:t>
            </a:r>
            <a:r>
              <a:rPr lang="nl-NL" dirty="0"/>
              <a:t>g</a:t>
            </a:r>
            <a:r>
              <a:rPr lang="en-BE" dirty="0" err="1"/>
              <a:t>i</a:t>
            </a:r>
            <a:r>
              <a:rPr lang="nl-NL" dirty="0"/>
              <a:t>c</a:t>
            </a:r>
            <a:endParaRPr lang="en-B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EB6961-A1E9-4C0A-AF9F-2BCC9E548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733" y="2480419"/>
            <a:ext cx="6240545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@Configuration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@EnableGlobalMethodSecurity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prePostEnabled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GlobalMethodSecurity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GlobalMethodSecurityConfiguration {</a:t>
            </a: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7FC7BDC-8590-4144-B19F-C65261259DAF}"/>
              </a:ext>
            </a:extLst>
          </p:cNvPr>
          <p:cNvSpPr txBox="1"/>
          <p:nvPr/>
        </p:nvSpPr>
        <p:spPr>
          <a:xfrm>
            <a:off x="1442301" y="1791092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/>
              <a:t>U</a:t>
            </a:r>
            <a:r>
              <a:rPr lang="en-BE" sz="2000" b="1" dirty="0"/>
              <a:t>s</a:t>
            </a:r>
            <a:r>
              <a:rPr lang="nl-NL" sz="2000" b="1" dirty="0"/>
              <a:t>i</a:t>
            </a:r>
            <a:r>
              <a:rPr lang="en-BE" sz="2000" b="1" dirty="0"/>
              <a:t>n</a:t>
            </a:r>
            <a:r>
              <a:rPr lang="nl-NL" sz="2000" b="1" dirty="0"/>
              <a:t>g</a:t>
            </a:r>
            <a:r>
              <a:rPr lang="en-BE" sz="2000" b="1" dirty="0"/>
              <a:t> </a:t>
            </a:r>
            <a:r>
              <a:rPr lang="nl-NL" sz="2000" b="1" dirty="0"/>
              <a:t>f</a:t>
            </a:r>
            <a:r>
              <a:rPr lang="en-BE" sz="2000" b="1" dirty="0"/>
              <a:t>a</a:t>
            </a:r>
            <a:r>
              <a:rPr lang="nl-NL" sz="2000" b="1" dirty="0"/>
              <a:t>c</a:t>
            </a:r>
            <a:r>
              <a:rPr lang="en-BE" sz="2000" b="1" dirty="0"/>
              <a:t>a</a:t>
            </a:r>
            <a:r>
              <a:rPr lang="nl-NL" sz="2000" b="1" dirty="0"/>
              <a:t>d</a:t>
            </a:r>
            <a:r>
              <a:rPr lang="en-BE" sz="2000" b="1" dirty="0"/>
              <a:t>e </a:t>
            </a:r>
            <a:r>
              <a:rPr lang="nl-NL" sz="2000" b="1" dirty="0"/>
              <a:t>i</a:t>
            </a:r>
            <a:r>
              <a:rPr lang="en-BE" sz="2000" b="1" dirty="0"/>
              <a:t>n </a:t>
            </a:r>
            <a:r>
              <a:rPr lang="nl-NL" sz="2000" b="1" dirty="0"/>
              <a:t>a</a:t>
            </a:r>
            <a:r>
              <a:rPr lang="en-BE" sz="2000" b="1" dirty="0"/>
              <a:t>n</a:t>
            </a:r>
            <a:r>
              <a:rPr lang="nl-NL" sz="2000" b="1" dirty="0"/>
              <a:t>n</a:t>
            </a:r>
            <a:r>
              <a:rPr lang="en-BE" sz="2000" b="1" dirty="0"/>
              <a:t>o</a:t>
            </a:r>
            <a:r>
              <a:rPr lang="nl-NL" sz="2000" b="1" dirty="0"/>
              <a:t>t</a:t>
            </a:r>
            <a:r>
              <a:rPr lang="en-BE" sz="2000" b="1" dirty="0"/>
              <a:t>a</a:t>
            </a:r>
            <a:r>
              <a:rPr lang="nl-NL" sz="2000" b="1" dirty="0"/>
              <a:t>t</a:t>
            </a:r>
            <a:r>
              <a:rPr lang="en-BE" sz="2000" b="1" dirty="0" err="1"/>
              <a:t>i</a:t>
            </a:r>
            <a:r>
              <a:rPr lang="nl-NL" sz="2000" b="1" dirty="0"/>
              <a:t>o</a:t>
            </a:r>
            <a:r>
              <a:rPr lang="en-BE" sz="2000" b="1" dirty="0"/>
              <a:t>n</a:t>
            </a:r>
            <a:r>
              <a:rPr lang="nl-NL" sz="20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46666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85E91-8A1E-4D6D-A2BA-34264DDB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</a:t>
            </a:r>
            <a:r>
              <a:rPr lang="en-BE" dirty="0"/>
              <a:t>ODO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8005DF0-5B97-4ABF-9EB4-7F6F5209667A}"/>
              </a:ext>
            </a:extLst>
          </p:cNvPr>
          <p:cNvSpPr txBox="1"/>
          <p:nvPr/>
        </p:nvSpPr>
        <p:spPr>
          <a:xfrm>
            <a:off x="2683085" y="2181348"/>
            <a:ext cx="3777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C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r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e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a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t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e 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y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o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u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r 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o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w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n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 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m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e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t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h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o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d 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t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o 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c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h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e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c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k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 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t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h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e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 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r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o</a:t>
            </a:r>
            <a:r>
              <a:rPr lang="nl-NL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l</a:t>
            </a:r>
            <a:r>
              <a:rPr lang="en-BE" sz="1600" dirty="0">
                <a:solidFill>
                  <a:srgbClr val="575756"/>
                </a:solidFill>
                <a:latin typeface="Calibri" charset="0"/>
                <a:cs typeface="Calibri" charset="0"/>
              </a:rPr>
              <a:t>e</a:t>
            </a:r>
            <a:endParaRPr lang="nl-NL" sz="1600" dirty="0">
              <a:solidFill>
                <a:srgbClr val="575756"/>
              </a:solidFill>
              <a:latin typeface="Calibri" charset="0"/>
              <a:cs typeface="Calibri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71F21B3-6B92-43A5-A5CC-338BC538A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01" y="3133415"/>
            <a:ext cx="6571060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"/{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summaryId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}/preview"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PreAuthorize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authenticationFacade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nl-NL" altLang="nl-NL" sz="1000" dirty="0">
                <a:solidFill>
                  <a:srgbClr val="6A8759"/>
                </a:solidFill>
                <a:latin typeface="Consolas" panose="020B0609020204030204" pitchFamily="49" charset="0"/>
              </a:rPr>
              <a:t>('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BE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R')"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downloadPreview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summaryId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935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 </a:t>
            </a:r>
            <a:r>
              <a:rPr lang="nl-NL" dirty="0" err="1"/>
              <a:t>mechanisms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9AD0A-D371-4ABC-8207-02BB3CF5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/>
              <a:t>Basic authentication</a:t>
            </a:r>
          </a:p>
          <a:p>
            <a:r>
              <a:rPr lang="en-US" sz="1800" dirty="0"/>
              <a:t>Digest authentication</a:t>
            </a:r>
          </a:p>
          <a:p>
            <a:r>
              <a:rPr lang="en-US" sz="1800" dirty="0" err="1">
                <a:solidFill>
                  <a:srgbClr val="C00000"/>
                </a:solidFill>
              </a:rPr>
              <a:t>Oauth</a:t>
            </a:r>
            <a:r>
              <a:rPr lang="en-US" sz="1800" dirty="0">
                <a:solidFill>
                  <a:srgbClr val="C00000"/>
                </a:solidFill>
              </a:rPr>
              <a:t> 1</a:t>
            </a:r>
          </a:p>
          <a:p>
            <a:r>
              <a:rPr lang="en-US" sz="1800" dirty="0" err="1">
                <a:solidFill>
                  <a:srgbClr val="C00000"/>
                </a:solidFill>
              </a:rPr>
              <a:t>Oauth</a:t>
            </a:r>
            <a:r>
              <a:rPr lang="en-US" sz="1800" dirty="0">
                <a:solidFill>
                  <a:srgbClr val="C00000"/>
                </a:solidFill>
              </a:rPr>
              <a:t> 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0487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>
                <a:solidFill>
                  <a:srgbClr val="FF9900"/>
                </a:solidFill>
              </a:rPr>
              <a:t>I</a:t>
            </a:r>
            <a:r>
              <a:rPr lang="en-BE" sz="2800" dirty="0">
                <a:solidFill>
                  <a:srgbClr val="FF9900"/>
                </a:solidFill>
              </a:rPr>
              <a:t>d</a:t>
            </a:r>
            <a:r>
              <a:rPr lang="nl-NL" sz="2800" dirty="0">
                <a:solidFill>
                  <a:srgbClr val="FF9900"/>
                </a:solidFill>
              </a:rPr>
              <a:t>e</a:t>
            </a:r>
            <a:r>
              <a:rPr lang="en-BE" sz="2800" dirty="0">
                <a:solidFill>
                  <a:srgbClr val="FF9900"/>
                </a:solidFill>
              </a:rPr>
              <a:t>a </a:t>
            </a:r>
            <a:r>
              <a:rPr lang="nl-NL" sz="2800" dirty="0">
                <a:solidFill>
                  <a:srgbClr val="FF9900"/>
                </a:solidFill>
              </a:rPr>
              <a:t>b</a:t>
            </a:r>
            <a:r>
              <a:rPr lang="en-BE" sz="2800" dirty="0">
                <a:solidFill>
                  <a:srgbClr val="FF9900"/>
                </a:solidFill>
              </a:rPr>
              <a:t>e</a:t>
            </a:r>
            <a:r>
              <a:rPr lang="nl-NL" sz="2800" dirty="0">
                <a:solidFill>
                  <a:srgbClr val="FF9900"/>
                </a:solidFill>
              </a:rPr>
              <a:t>h</a:t>
            </a:r>
            <a:r>
              <a:rPr lang="en-BE" sz="2800" dirty="0" err="1">
                <a:solidFill>
                  <a:srgbClr val="FF9900"/>
                </a:solidFill>
              </a:rPr>
              <a:t>ind</a:t>
            </a:r>
            <a:r>
              <a:rPr lang="en-BE" sz="2800" dirty="0">
                <a:solidFill>
                  <a:srgbClr val="FF9900"/>
                </a:solidFill>
              </a:rPr>
              <a:t> </a:t>
            </a:r>
            <a:r>
              <a:rPr lang="en-BE" sz="2800" dirty="0" err="1">
                <a:solidFill>
                  <a:srgbClr val="FF9900"/>
                </a:solidFill>
              </a:rPr>
              <a:t>Oauth</a:t>
            </a:r>
            <a:r>
              <a:rPr lang="en-BE" sz="2800" dirty="0">
                <a:solidFill>
                  <a:srgbClr val="FF9900"/>
                </a:solidFill>
              </a:rPr>
              <a:t> 1&amp;2</a:t>
            </a:r>
            <a:endParaRPr lang="en-US" sz="2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9AD0A-D371-4ABC-8207-02BB3CF5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3" y="1681877"/>
            <a:ext cx="4444028" cy="1601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OAuth provides a method for users to grant third-party access to their resources without sharing their passwords. It also provides a way to grant limited access (in scope, duration, etc.).</a:t>
            </a:r>
            <a:endParaRPr lang="en-BE" sz="1600" dirty="0"/>
          </a:p>
          <a:p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74C33BEA-4331-497B-8265-E68F2DD91E69}"/>
              </a:ext>
            </a:extLst>
          </p:cNvPr>
          <p:cNvSpPr txBox="1">
            <a:spLocks/>
          </p:cNvSpPr>
          <p:nvPr/>
        </p:nvSpPr>
        <p:spPr>
          <a:xfrm>
            <a:off x="3193961" y="3302177"/>
            <a:ext cx="5577369" cy="1601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3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2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0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OAuth allows notifying a resource provider (e.g. Facebook) that the resource owner (e.g. you) grants permission to a third-party (e.g. a Facebook Application) access to their information (e.g. the list of your friends).</a:t>
            </a:r>
            <a:endParaRPr lang="nl-NL" sz="16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68225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O</a:t>
            </a:r>
            <a:r>
              <a:rPr lang="en-BE" sz="2800" dirty="0"/>
              <a:t>a</a:t>
            </a:r>
            <a:r>
              <a:rPr lang="nl-NL" sz="2800" dirty="0"/>
              <a:t>u</a:t>
            </a:r>
            <a:r>
              <a:rPr lang="en-BE" sz="2800" dirty="0"/>
              <a:t>t</a:t>
            </a:r>
            <a:r>
              <a:rPr lang="nl-NL" sz="2800" dirty="0"/>
              <a:t>h</a:t>
            </a:r>
            <a:r>
              <a:rPr lang="en-BE" sz="2800" dirty="0"/>
              <a:t> 1 vs </a:t>
            </a:r>
            <a:r>
              <a:rPr lang="en-BE" sz="2800" dirty="0" err="1"/>
              <a:t>Oauth</a:t>
            </a:r>
            <a:r>
              <a:rPr lang="en-BE" sz="2800" dirty="0"/>
              <a:t> 2</a:t>
            </a:r>
            <a:endParaRPr lang="en-US" sz="2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19AD0A-D371-4ABC-8207-02BB3CF5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009" y="1681877"/>
            <a:ext cx="6429041" cy="2651864"/>
          </a:xfrm>
        </p:spPr>
        <p:txBody>
          <a:bodyPr>
            <a:normAutofit/>
          </a:bodyPr>
          <a:lstStyle/>
          <a:p>
            <a:pPr marL="7429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Oauth</a:t>
            </a:r>
            <a:r>
              <a:rPr lang="en-US" sz="1600" dirty="0"/>
              <a:t> 2 is a replacement building on the ideas of </a:t>
            </a:r>
            <a:r>
              <a:rPr lang="en-US" sz="1600" dirty="0" err="1"/>
              <a:t>Oauth</a:t>
            </a:r>
            <a:r>
              <a:rPr lang="en-BE" sz="1600" dirty="0"/>
              <a:t> </a:t>
            </a:r>
            <a:r>
              <a:rPr lang="en-US" sz="1600" dirty="0"/>
              <a:t>1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600" dirty="0"/>
              <a:t>Better suited for non-brows</a:t>
            </a:r>
            <a:r>
              <a:rPr lang="nl-NL" sz="1600" dirty="0"/>
              <a:t>e</a:t>
            </a:r>
            <a:r>
              <a:rPr lang="en-BE" sz="1600" dirty="0"/>
              <a:t>r </a:t>
            </a:r>
            <a:r>
              <a:rPr lang="nl-NL" sz="1600" dirty="0"/>
              <a:t>a</a:t>
            </a:r>
            <a:r>
              <a:rPr lang="en-BE" sz="1600" dirty="0"/>
              <a:t>p</a:t>
            </a:r>
            <a:r>
              <a:rPr lang="nl-NL" sz="1600" dirty="0"/>
              <a:t>p</a:t>
            </a:r>
            <a:r>
              <a:rPr lang="en-BE" sz="1600" dirty="0"/>
              <a:t>l</a:t>
            </a:r>
            <a:r>
              <a:rPr lang="nl-NL" sz="1600" dirty="0"/>
              <a:t>i</a:t>
            </a:r>
            <a:r>
              <a:rPr lang="en-BE" sz="1600" dirty="0"/>
              <a:t>c</a:t>
            </a:r>
            <a:r>
              <a:rPr lang="nl-NL" sz="1600" dirty="0"/>
              <a:t>a</a:t>
            </a:r>
            <a:r>
              <a:rPr lang="en-BE" sz="1600" dirty="0"/>
              <a:t>t</a:t>
            </a:r>
            <a:r>
              <a:rPr lang="nl-NL" sz="1600" dirty="0"/>
              <a:t>i</a:t>
            </a:r>
            <a:r>
              <a:rPr lang="en-BE" sz="1600" dirty="0"/>
              <a:t>o</a:t>
            </a:r>
            <a:r>
              <a:rPr lang="nl-NL" sz="1600" dirty="0"/>
              <a:t>n</a:t>
            </a:r>
            <a:r>
              <a:rPr lang="en-BE" sz="1600" dirty="0"/>
              <a:t>s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600" dirty="0" err="1"/>
              <a:t>Oauth</a:t>
            </a:r>
            <a:r>
              <a:rPr lang="en-BE" sz="1600" dirty="0"/>
              <a:t> 2 lacks cryptography and trusts on HTTPS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400" dirty="0"/>
              <a:t>M</a:t>
            </a:r>
            <a:r>
              <a:rPr lang="en-BE" sz="1400" dirty="0"/>
              <a:t>a</a:t>
            </a:r>
            <a:r>
              <a:rPr lang="nl-NL" sz="1400" dirty="0"/>
              <a:t>k</a:t>
            </a:r>
            <a:r>
              <a:rPr lang="en-BE" sz="1400" dirty="0"/>
              <a:t>e</a:t>
            </a:r>
            <a:r>
              <a:rPr lang="nl-NL" sz="1400" dirty="0"/>
              <a:t>s</a:t>
            </a:r>
            <a:r>
              <a:rPr lang="en-BE" sz="1400" dirty="0"/>
              <a:t> </a:t>
            </a:r>
            <a:r>
              <a:rPr lang="nl-NL" sz="1400" dirty="0"/>
              <a:t>i</a:t>
            </a:r>
            <a:r>
              <a:rPr lang="en-BE" sz="1400" dirty="0"/>
              <a:t>t </a:t>
            </a:r>
            <a:r>
              <a:rPr lang="nl-NL" sz="1400" dirty="0"/>
              <a:t>l</a:t>
            </a:r>
            <a:r>
              <a:rPr lang="en-BE" sz="1400" dirty="0"/>
              <a:t>e</a:t>
            </a:r>
            <a:r>
              <a:rPr lang="nl-NL" sz="1400" dirty="0"/>
              <a:t>s</a:t>
            </a:r>
            <a:r>
              <a:rPr lang="en-BE" sz="1400" dirty="0"/>
              <a:t>s </a:t>
            </a:r>
            <a:r>
              <a:rPr lang="nl-NL" sz="1400" dirty="0"/>
              <a:t>c</a:t>
            </a:r>
            <a:r>
              <a:rPr lang="en-BE" sz="1400" dirty="0"/>
              <a:t>o</a:t>
            </a:r>
            <a:r>
              <a:rPr lang="nl-NL" sz="1400" dirty="0"/>
              <a:t>m</a:t>
            </a:r>
            <a:r>
              <a:rPr lang="en-BE" sz="1400" dirty="0"/>
              <a:t>p</a:t>
            </a:r>
            <a:r>
              <a:rPr lang="nl-NL" sz="1400" dirty="0"/>
              <a:t>l</a:t>
            </a:r>
            <a:r>
              <a:rPr lang="en-BE" sz="1400" dirty="0" err="1"/>
              <a:t>i</a:t>
            </a:r>
            <a:r>
              <a:rPr lang="nl-NL" sz="1400" dirty="0"/>
              <a:t>c</a:t>
            </a:r>
            <a:r>
              <a:rPr lang="en-BE" sz="1400" dirty="0"/>
              <a:t>a</a:t>
            </a:r>
            <a:r>
              <a:rPr lang="nl-NL" sz="1400" dirty="0"/>
              <a:t>t</a:t>
            </a:r>
            <a:r>
              <a:rPr lang="en-BE" sz="1400" dirty="0"/>
              <a:t>e</a:t>
            </a:r>
            <a:r>
              <a:rPr lang="nl-NL" sz="1400" dirty="0"/>
              <a:t>d</a:t>
            </a:r>
            <a:endParaRPr lang="en-BE" sz="1400" dirty="0"/>
          </a:p>
          <a:p>
            <a:pPr marL="7429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E" sz="1600" dirty="0"/>
              <a:t>Shor</a:t>
            </a:r>
            <a:r>
              <a:rPr lang="nl-NL" sz="1600" dirty="0"/>
              <a:t>t</a:t>
            </a:r>
            <a:r>
              <a:rPr lang="en-BE" sz="1600" dirty="0"/>
              <a:t> </a:t>
            </a:r>
            <a:r>
              <a:rPr lang="nl-NL" sz="1600" dirty="0"/>
              <a:t>l</a:t>
            </a:r>
            <a:r>
              <a:rPr lang="en-BE" sz="1600" dirty="0" err="1"/>
              <a:t>ived</a:t>
            </a:r>
            <a:r>
              <a:rPr lang="en-BE" sz="1600" dirty="0"/>
              <a:t> tokens</a:t>
            </a:r>
          </a:p>
          <a:p>
            <a:pPr marL="104298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BE" sz="1450" dirty="0"/>
              <a:t>Is this safe?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3721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2800" dirty="0" err="1"/>
              <a:t>Oauth</a:t>
            </a:r>
            <a:r>
              <a:rPr lang="en-BE" sz="2800" dirty="0"/>
              <a:t> 2 </a:t>
            </a:r>
            <a:r>
              <a:rPr lang="nl-NL" sz="2800" dirty="0"/>
              <a:t>a</a:t>
            </a:r>
            <a:r>
              <a:rPr lang="en-BE" sz="2800" dirty="0"/>
              <a:t>c</a:t>
            </a:r>
            <a:r>
              <a:rPr lang="nl-NL" sz="2800" dirty="0"/>
              <a:t>t</a:t>
            </a:r>
            <a:r>
              <a:rPr lang="en-BE" sz="2800" dirty="0"/>
              <a:t>o</a:t>
            </a:r>
            <a:r>
              <a:rPr lang="nl-NL" sz="2800" dirty="0"/>
              <a:t>r</a:t>
            </a:r>
            <a:r>
              <a:rPr lang="en-BE" sz="2800" dirty="0"/>
              <a:t>s</a:t>
            </a:r>
            <a:endParaRPr lang="en-US" sz="2800" dirty="0"/>
          </a:p>
        </p:txBody>
      </p:sp>
      <p:pic>
        <p:nvPicPr>
          <p:cNvPr id="7" name="Picture 2" descr="Afbeeldingsresultaat voor oauth 2">
            <a:extLst>
              <a:ext uri="{FF2B5EF4-FFF2-40B4-BE49-F238E27FC236}">
                <a16:creationId xmlns:a16="http://schemas.microsoft.com/office/drawing/2014/main" id="{8D0DBBA8-4FDC-418F-B540-1817A40D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90" y="1526146"/>
            <a:ext cx="4695419" cy="3514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8268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2800" dirty="0" err="1"/>
              <a:t>Oauth</a:t>
            </a:r>
            <a:r>
              <a:rPr lang="en-BE" sz="2800" dirty="0"/>
              <a:t> 2 </a:t>
            </a:r>
            <a:r>
              <a:rPr lang="nl-NL" sz="2800" dirty="0"/>
              <a:t>t</a:t>
            </a:r>
            <a:r>
              <a:rPr lang="en-BE" sz="2800" dirty="0"/>
              <a:t>o</a:t>
            </a:r>
            <a:r>
              <a:rPr lang="nl-NL" sz="2800" dirty="0"/>
              <a:t>k</a:t>
            </a:r>
            <a:r>
              <a:rPr lang="en-BE" sz="2800" dirty="0"/>
              <a:t>e</a:t>
            </a:r>
            <a:r>
              <a:rPr lang="nl-NL" sz="2800" dirty="0"/>
              <a:t>n</a:t>
            </a:r>
            <a:r>
              <a:rPr lang="en-BE" sz="2800" dirty="0"/>
              <a:t>s</a:t>
            </a:r>
            <a:endParaRPr lang="en-US" sz="280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493BD83-3DFD-40C0-93A8-F6B4A866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600" dirty="0"/>
              <a:t>Gives access to the resources (like </a:t>
            </a:r>
            <a:r>
              <a:rPr lang="nl-NL" sz="1600" dirty="0"/>
              <a:t>s</a:t>
            </a:r>
            <a:r>
              <a:rPr lang="en-BE" sz="1600" dirty="0"/>
              <a:t>e</a:t>
            </a:r>
            <a:r>
              <a:rPr lang="nl-NL" sz="1600" dirty="0"/>
              <a:t>s</a:t>
            </a:r>
            <a:r>
              <a:rPr lang="en-BE" sz="1600" dirty="0"/>
              <a:t>s</a:t>
            </a:r>
            <a:r>
              <a:rPr lang="nl-NL" sz="1600" dirty="0"/>
              <a:t>i</a:t>
            </a:r>
            <a:r>
              <a:rPr lang="en-BE" sz="1600" dirty="0"/>
              <a:t>o</a:t>
            </a:r>
            <a:r>
              <a:rPr lang="nl-NL" sz="1600" dirty="0"/>
              <a:t>n</a:t>
            </a:r>
            <a:r>
              <a:rPr lang="en-BE" sz="1600" dirty="0"/>
              <a:t> </a:t>
            </a:r>
            <a:r>
              <a:rPr lang="nl-NL" sz="1600" dirty="0"/>
              <a:t>t</a:t>
            </a:r>
            <a:r>
              <a:rPr lang="en-BE" sz="1600" dirty="0"/>
              <a:t>o</a:t>
            </a:r>
            <a:r>
              <a:rPr lang="nl-NL" sz="1600" dirty="0"/>
              <a:t>k</a:t>
            </a:r>
            <a:r>
              <a:rPr lang="en-BE" sz="1600" dirty="0"/>
              <a:t>e</a:t>
            </a:r>
            <a:r>
              <a:rPr lang="nl-NL" sz="1600" dirty="0"/>
              <a:t>n</a:t>
            </a:r>
            <a:r>
              <a:rPr lang="en-BE" sz="1600" dirty="0"/>
              <a:t>s)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600" dirty="0"/>
              <a:t>Has to be valid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600" dirty="0"/>
              <a:t>Is linked to a user (</a:t>
            </a:r>
            <a:r>
              <a:rPr lang="nl-NL" sz="1600" dirty="0"/>
              <a:t>e</a:t>
            </a:r>
            <a:r>
              <a:rPr lang="en-BE" sz="1600" dirty="0"/>
              <a:t>.g. </a:t>
            </a:r>
            <a:r>
              <a:rPr lang="nl-NL" sz="1600" dirty="0"/>
              <a:t>i</a:t>
            </a:r>
            <a:r>
              <a:rPr lang="en-BE" sz="1600" dirty="0"/>
              <a:t>n </a:t>
            </a:r>
            <a:r>
              <a:rPr lang="nl-NL" sz="1600" dirty="0"/>
              <a:t>t</a:t>
            </a:r>
            <a:r>
              <a:rPr lang="en-BE" sz="1600" dirty="0"/>
              <a:t>h</a:t>
            </a:r>
            <a:r>
              <a:rPr lang="nl-NL" sz="1600" dirty="0"/>
              <a:t>e</a:t>
            </a:r>
            <a:r>
              <a:rPr lang="en-BE" sz="1600" dirty="0"/>
              <a:t> </a:t>
            </a:r>
            <a:r>
              <a:rPr lang="nl-NL" sz="1600" dirty="0"/>
              <a:t>d</a:t>
            </a:r>
            <a:r>
              <a:rPr lang="en-BE" sz="1600" dirty="0"/>
              <a:t>a</a:t>
            </a:r>
            <a:r>
              <a:rPr lang="nl-NL" sz="1600" dirty="0"/>
              <a:t>t</a:t>
            </a:r>
            <a:r>
              <a:rPr lang="en-BE" sz="1600" dirty="0"/>
              <a:t>a</a:t>
            </a:r>
            <a:r>
              <a:rPr lang="nl-NL" sz="1600" dirty="0"/>
              <a:t>b</a:t>
            </a:r>
            <a:r>
              <a:rPr lang="en-BE" sz="1600" dirty="0"/>
              <a:t>a</a:t>
            </a:r>
            <a:r>
              <a:rPr lang="nl-NL" sz="1600" dirty="0"/>
              <a:t>s</a:t>
            </a:r>
            <a:r>
              <a:rPr lang="en-BE" sz="1600" dirty="0"/>
              <a:t>e)</a:t>
            </a:r>
          </a:p>
          <a:p>
            <a:pPr marL="742950" lvl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BE" sz="1600" dirty="0"/>
              <a:t>Can contain </a:t>
            </a:r>
            <a:r>
              <a:rPr lang="nl-NL" sz="1600" dirty="0"/>
              <a:t>d</a:t>
            </a:r>
            <a:r>
              <a:rPr lang="en-BE" sz="1600" dirty="0"/>
              <a:t>a</a:t>
            </a:r>
            <a:r>
              <a:rPr lang="nl-NL" sz="1600" dirty="0"/>
              <a:t>t</a:t>
            </a:r>
            <a:r>
              <a:rPr lang="en-BE" sz="1600" dirty="0"/>
              <a:t>a </a:t>
            </a:r>
            <a:r>
              <a:rPr lang="nl-NL" sz="1600" dirty="0"/>
              <a:t>a</a:t>
            </a:r>
            <a:r>
              <a:rPr lang="en-BE" sz="1600" dirty="0"/>
              <a:t>b</a:t>
            </a:r>
            <a:r>
              <a:rPr lang="nl-NL" sz="1600" dirty="0"/>
              <a:t>o</a:t>
            </a:r>
            <a:r>
              <a:rPr lang="en-BE" sz="1600" dirty="0"/>
              <a:t>u</a:t>
            </a:r>
            <a:r>
              <a:rPr lang="nl-NL" sz="1600" dirty="0"/>
              <a:t>t</a:t>
            </a:r>
            <a:r>
              <a:rPr lang="en-BE" sz="1600" dirty="0"/>
              <a:t> </a:t>
            </a:r>
            <a:r>
              <a:rPr lang="nl-NL" sz="1600" dirty="0"/>
              <a:t>t</a:t>
            </a:r>
            <a:r>
              <a:rPr lang="en-BE" sz="1600" dirty="0"/>
              <a:t>h</a:t>
            </a:r>
            <a:r>
              <a:rPr lang="nl-NL" sz="1600" dirty="0"/>
              <a:t>e</a:t>
            </a:r>
            <a:r>
              <a:rPr lang="en-BE" sz="1600" dirty="0"/>
              <a:t> user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497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4813C-3422-460A-AB3C-381BBC26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9900"/>
                </a:solidFill>
              </a:rPr>
              <a:t>Useful links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BDB530-E45F-484B-BC52-21E727F2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" lvl="0" indent="0">
              <a:spcBef>
                <a:spcPts val="0"/>
              </a:spcBef>
              <a:buSzPts val="1600"/>
              <a:buNone/>
            </a:pPr>
            <a:r>
              <a:rPr lang="en-BE" dirty="0"/>
              <a:t>H</a:t>
            </a:r>
            <a:r>
              <a:rPr lang="en-GB" dirty="0" err="1"/>
              <a:t>omepage</a:t>
            </a:r>
            <a:r>
              <a:rPr lang="en-GB" dirty="0"/>
              <a:t>  </a:t>
            </a:r>
            <a:endParaRPr lang="en-BE" dirty="0"/>
          </a:p>
          <a:p>
            <a:pPr marL="427038" lvl="1" indent="0">
              <a:spcBef>
                <a:spcPts val="0"/>
              </a:spcBef>
              <a:buSzPts val="1600"/>
              <a:buNone/>
            </a:pPr>
            <a:r>
              <a:rPr lang="en-GB" u="sng" dirty="0">
                <a:solidFill>
                  <a:schemeClr val="hlink"/>
                </a:solidFill>
                <a:hlinkClick r:id="rId2"/>
              </a:rPr>
              <a:t>https://spring.io/</a:t>
            </a:r>
            <a:endParaRPr lang="en-BE" u="sng" dirty="0">
              <a:solidFill>
                <a:schemeClr val="hlink"/>
              </a:solidFill>
            </a:endParaRPr>
          </a:p>
          <a:p>
            <a:pPr marL="127000" lvl="0" indent="0">
              <a:spcBef>
                <a:spcPts val="0"/>
              </a:spcBef>
              <a:buSzPts val="1600"/>
              <a:buNone/>
            </a:pPr>
            <a:endParaRPr lang="en-BE" u="sng" dirty="0">
              <a:solidFill>
                <a:schemeClr val="hlink"/>
              </a:solidFill>
            </a:endParaRPr>
          </a:p>
          <a:p>
            <a:pPr marL="127000" lvl="0" indent="0">
              <a:spcBef>
                <a:spcPts val="0"/>
              </a:spcBef>
              <a:buSzPts val="1600"/>
              <a:buNone/>
            </a:pPr>
            <a:r>
              <a:rPr lang="en-GB" dirty="0"/>
              <a:t>Docs </a:t>
            </a:r>
            <a:endParaRPr lang="en-BE" dirty="0"/>
          </a:p>
          <a:p>
            <a:pPr marL="427038" lvl="1" indent="0">
              <a:spcBef>
                <a:spcPts val="0"/>
              </a:spcBef>
              <a:buSzPts val="1600"/>
              <a:buNone/>
            </a:pPr>
            <a:r>
              <a:rPr lang="nl-NL" dirty="0">
                <a:hlinkClick r:id="rId3"/>
              </a:rPr>
              <a:t>https://docs.spring.io/spring-security/site/docs/current/reference/htmlsingle/</a:t>
            </a:r>
            <a:endParaRPr lang="nl-NL" dirty="0"/>
          </a:p>
        </p:txBody>
      </p:sp>
      <p:sp>
        <p:nvSpPr>
          <p:cNvPr id="5" name="Pijl: omhoog 4">
            <a:extLst>
              <a:ext uri="{FF2B5EF4-FFF2-40B4-BE49-F238E27FC236}">
                <a16:creationId xmlns:a16="http://schemas.microsoft.com/office/drawing/2014/main" id="{D7A4ABE0-AA05-4369-B8B0-9F5E47B33EB1}"/>
              </a:ext>
            </a:extLst>
          </p:cNvPr>
          <p:cNvSpPr/>
          <p:nvPr/>
        </p:nvSpPr>
        <p:spPr>
          <a:xfrm>
            <a:off x="4290819" y="3159574"/>
            <a:ext cx="431442" cy="5302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87D402F8-EE6F-490F-8792-8CE6E1D5F108}"/>
              </a:ext>
            </a:extLst>
          </p:cNvPr>
          <p:cNvSpPr txBox="1">
            <a:spLocks/>
          </p:cNvSpPr>
          <p:nvPr/>
        </p:nvSpPr>
        <p:spPr>
          <a:xfrm>
            <a:off x="3494067" y="3784221"/>
            <a:ext cx="2024946" cy="38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3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2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0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>
              <a:spcBef>
                <a:spcPts val="0"/>
              </a:spcBef>
              <a:buSzPts val="1600"/>
              <a:buFont typeface="Arial" charset="0"/>
              <a:buNone/>
            </a:pPr>
            <a:r>
              <a:rPr lang="en-BE" dirty="0"/>
              <a:t>Single source of truth!</a:t>
            </a:r>
          </a:p>
        </p:txBody>
      </p:sp>
    </p:spTree>
    <p:extLst>
      <p:ext uri="{BB962C8B-B14F-4D97-AF65-F5344CB8AC3E}">
        <p14:creationId xmlns:p14="http://schemas.microsoft.com/office/powerpoint/2010/main" val="8969562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JSON Web Token</a:t>
            </a:r>
            <a:r>
              <a:rPr lang="en-BE" sz="2800" dirty="0"/>
              <a:t> (</a:t>
            </a:r>
            <a:r>
              <a:rPr lang="nl-NL" sz="2800" dirty="0"/>
              <a:t>J</a:t>
            </a:r>
            <a:r>
              <a:rPr lang="en-BE" sz="2800" dirty="0"/>
              <a:t>W</a:t>
            </a:r>
            <a:r>
              <a:rPr lang="nl-NL" sz="2800" dirty="0"/>
              <a:t>T</a:t>
            </a:r>
            <a:r>
              <a:rPr lang="en-BE" sz="2800" dirty="0"/>
              <a:t>)</a:t>
            </a:r>
            <a:endParaRPr lang="en-US" sz="2800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493BD83-3DFD-40C0-93A8-F6B4A8663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25" y="1952625"/>
            <a:ext cx="5165245" cy="2562225"/>
          </a:xfrm>
        </p:spPr>
        <p:txBody>
          <a:bodyPr/>
          <a:lstStyle/>
          <a:p>
            <a:pPr marL="742950" indent="-285750">
              <a:buFont typeface="Arial" panose="020B0604020202020204" pitchFamily="34" charset="0"/>
              <a:buChar char="•"/>
            </a:pPr>
            <a:r>
              <a:rPr lang="nl-NL" sz="1600" dirty="0"/>
              <a:t>S</a:t>
            </a:r>
            <a:r>
              <a:rPr lang="en-BE" sz="1600" dirty="0"/>
              <a:t>e</a:t>
            </a:r>
            <a:r>
              <a:rPr lang="nl-NL" sz="1600" dirty="0"/>
              <a:t>l</a:t>
            </a:r>
            <a:r>
              <a:rPr lang="en-BE" sz="1600" dirty="0"/>
              <a:t>f-</a:t>
            </a:r>
            <a:r>
              <a:rPr lang="nl-NL" sz="1600" dirty="0"/>
              <a:t>c</a:t>
            </a:r>
            <a:r>
              <a:rPr lang="en-BE" sz="1600" dirty="0"/>
              <a:t>o</a:t>
            </a:r>
            <a:r>
              <a:rPr lang="nl-NL" sz="1600" dirty="0"/>
              <a:t>n</a:t>
            </a:r>
            <a:r>
              <a:rPr lang="en-BE" sz="1600" dirty="0"/>
              <a:t>t</a:t>
            </a:r>
            <a:r>
              <a:rPr lang="nl-NL" sz="1600" dirty="0"/>
              <a:t>a</a:t>
            </a:r>
            <a:r>
              <a:rPr lang="en-BE" sz="1600" dirty="0" err="1"/>
              <a:t>i</a:t>
            </a:r>
            <a:r>
              <a:rPr lang="nl-NL" sz="1600" dirty="0"/>
              <a:t>n</a:t>
            </a:r>
            <a:r>
              <a:rPr lang="en-BE" sz="1600" dirty="0"/>
              <a:t>ed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BE" sz="1600" dirty="0"/>
              <a:t>Consists of claims, </a:t>
            </a:r>
            <a:r>
              <a:rPr lang="nl-NL" sz="1600" dirty="0"/>
              <a:t>t</a:t>
            </a:r>
            <a:r>
              <a:rPr lang="en-BE" sz="1600" dirty="0"/>
              <a:t>h</a:t>
            </a:r>
            <a:r>
              <a:rPr lang="nl-NL" sz="1600" dirty="0"/>
              <a:t>i</a:t>
            </a:r>
            <a:r>
              <a:rPr lang="en-BE" sz="1600" dirty="0"/>
              <a:t>n</a:t>
            </a:r>
            <a:r>
              <a:rPr lang="nl-NL" sz="1600" dirty="0"/>
              <a:t>g</a:t>
            </a:r>
            <a:r>
              <a:rPr lang="en-BE" sz="1600" dirty="0"/>
              <a:t>s </a:t>
            </a:r>
            <a:r>
              <a:rPr lang="nl-NL" sz="1600" dirty="0"/>
              <a:t>t</a:t>
            </a:r>
            <a:r>
              <a:rPr lang="en-BE" sz="1600" dirty="0"/>
              <a:t>h</a:t>
            </a:r>
            <a:r>
              <a:rPr lang="nl-NL" sz="1600" dirty="0"/>
              <a:t>a</a:t>
            </a:r>
            <a:r>
              <a:rPr lang="en-BE" sz="1600" dirty="0"/>
              <a:t>t </a:t>
            </a:r>
            <a:r>
              <a:rPr lang="nl-NL" sz="1600" dirty="0"/>
              <a:t>a</a:t>
            </a:r>
            <a:r>
              <a:rPr lang="en-BE" sz="1600" dirty="0"/>
              <a:t>r</a:t>
            </a:r>
            <a:r>
              <a:rPr lang="nl-NL" sz="1600" dirty="0"/>
              <a:t>e</a:t>
            </a:r>
            <a:r>
              <a:rPr lang="en-BE" sz="1600" dirty="0"/>
              <a:t> </a:t>
            </a:r>
            <a:r>
              <a:rPr lang="nl-NL" sz="1600" dirty="0"/>
              <a:t>t</a:t>
            </a:r>
            <a:r>
              <a:rPr lang="en-BE" sz="1600" dirty="0"/>
              <a:t>r</a:t>
            </a:r>
            <a:r>
              <a:rPr lang="nl-NL" sz="1600" dirty="0"/>
              <a:t>u</a:t>
            </a:r>
            <a:r>
              <a:rPr lang="en-BE" sz="1600" dirty="0"/>
              <a:t>e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BE" sz="1600" dirty="0" err="1"/>
              <a:t>Publishe</a:t>
            </a:r>
            <a:r>
              <a:rPr lang="nl-NL" sz="1600" dirty="0"/>
              <a:t>d</a:t>
            </a:r>
            <a:r>
              <a:rPr lang="en-BE" sz="1600" dirty="0"/>
              <a:t> </a:t>
            </a:r>
            <a:r>
              <a:rPr lang="nl-NL" sz="1600" dirty="0"/>
              <a:t>b</a:t>
            </a:r>
            <a:r>
              <a:rPr lang="en-BE" sz="1600" dirty="0"/>
              <a:t>y </a:t>
            </a:r>
            <a:r>
              <a:rPr lang="nl-NL" sz="1600" dirty="0"/>
              <a:t>a</a:t>
            </a:r>
            <a:r>
              <a:rPr lang="en-BE" sz="1600" dirty="0"/>
              <a:t>u</a:t>
            </a:r>
            <a:r>
              <a:rPr lang="nl-NL" sz="1600" dirty="0"/>
              <a:t>t</a:t>
            </a:r>
            <a:r>
              <a:rPr lang="en-BE" sz="1600" dirty="0"/>
              <a:t>h</a:t>
            </a:r>
            <a:r>
              <a:rPr lang="nl-NL" sz="1600" dirty="0"/>
              <a:t>o</a:t>
            </a:r>
            <a:r>
              <a:rPr lang="en-BE" sz="1600" dirty="0"/>
              <a:t>r</a:t>
            </a:r>
            <a:r>
              <a:rPr lang="nl-NL" sz="1600" dirty="0"/>
              <a:t>i</a:t>
            </a:r>
            <a:r>
              <a:rPr lang="en-BE" sz="1600" dirty="0"/>
              <a:t>z</a:t>
            </a:r>
            <a:r>
              <a:rPr lang="nl-NL" sz="1600" dirty="0"/>
              <a:t>a</a:t>
            </a:r>
            <a:r>
              <a:rPr lang="en-BE" sz="1600" dirty="0"/>
              <a:t>t</a:t>
            </a:r>
            <a:r>
              <a:rPr lang="nl-NL" sz="1600" dirty="0"/>
              <a:t>i</a:t>
            </a:r>
            <a:r>
              <a:rPr lang="en-BE" sz="1600" dirty="0"/>
              <a:t>o</a:t>
            </a:r>
            <a:r>
              <a:rPr lang="nl-NL" sz="1600" dirty="0"/>
              <a:t>n</a:t>
            </a:r>
            <a:r>
              <a:rPr lang="en-BE" sz="1600" dirty="0"/>
              <a:t> </a:t>
            </a:r>
            <a:r>
              <a:rPr lang="nl-NL" sz="1600" dirty="0"/>
              <a:t>s</a:t>
            </a:r>
            <a:r>
              <a:rPr lang="en-BE" sz="1600" dirty="0"/>
              <a:t>e</a:t>
            </a:r>
            <a:r>
              <a:rPr lang="nl-NL" sz="1600" dirty="0"/>
              <a:t>r</a:t>
            </a:r>
            <a:r>
              <a:rPr lang="en-BE" sz="1600" dirty="0"/>
              <a:t>v</a:t>
            </a:r>
            <a:r>
              <a:rPr lang="nl-NL" sz="1600" dirty="0"/>
              <a:t>e</a:t>
            </a:r>
            <a:r>
              <a:rPr lang="en-BE" sz="1600" dirty="0"/>
              <a:t>r (</a:t>
            </a:r>
            <a:r>
              <a:rPr lang="nl-NL" sz="1600" dirty="0"/>
              <a:t>e</a:t>
            </a:r>
            <a:r>
              <a:rPr lang="en-BE" sz="1600" dirty="0"/>
              <a:t>.g. Google </a:t>
            </a:r>
            <a:r>
              <a:rPr lang="nl-NL" sz="1600" dirty="0"/>
              <a:t>o</a:t>
            </a:r>
            <a:r>
              <a:rPr lang="en-BE" sz="1600" dirty="0"/>
              <a:t>r </a:t>
            </a:r>
            <a:r>
              <a:rPr lang="nl-NL" sz="1600" dirty="0"/>
              <a:t>y</a:t>
            </a:r>
            <a:r>
              <a:rPr lang="en-BE" sz="1600" dirty="0"/>
              <a:t>o</a:t>
            </a:r>
            <a:r>
              <a:rPr lang="nl-NL" sz="1600" dirty="0"/>
              <a:t>u</a:t>
            </a:r>
            <a:r>
              <a:rPr lang="en-BE" sz="1600" dirty="0"/>
              <a:t>r </a:t>
            </a:r>
            <a:r>
              <a:rPr lang="nl-NL" sz="1600" dirty="0"/>
              <a:t>o</a:t>
            </a:r>
            <a:r>
              <a:rPr lang="en-BE" sz="1600" dirty="0"/>
              <a:t>w</a:t>
            </a:r>
            <a:r>
              <a:rPr lang="nl-NL" sz="1600" dirty="0"/>
              <a:t>n</a:t>
            </a:r>
            <a:r>
              <a:rPr lang="en-BE" sz="1600" dirty="0"/>
              <a:t> </a:t>
            </a:r>
            <a:r>
              <a:rPr lang="nl-NL" sz="1600" dirty="0"/>
              <a:t>a</a:t>
            </a:r>
            <a:r>
              <a:rPr lang="en-BE" sz="1600" dirty="0"/>
              <a:t>p</a:t>
            </a:r>
            <a:r>
              <a:rPr lang="nl-NL" sz="1600" dirty="0"/>
              <a:t>p</a:t>
            </a:r>
            <a:r>
              <a:rPr lang="en-BE" sz="1600" dirty="0"/>
              <a:t>)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BE" sz="1600" dirty="0"/>
              <a:t>Si</a:t>
            </a:r>
            <a:r>
              <a:rPr lang="nl-NL" sz="1600" dirty="0"/>
              <a:t>g</a:t>
            </a:r>
            <a:r>
              <a:rPr lang="en-BE" sz="1600" dirty="0"/>
              <a:t>n</a:t>
            </a:r>
            <a:r>
              <a:rPr lang="nl-NL" sz="1600" dirty="0"/>
              <a:t>e</a:t>
            </a:r>
            <a:r>
              <a:rPr lang="en-BE" sz="1600" dirty="0"/>
              <a:t>d </a:t>
            </a:r>
            <a:r>
              <a:rPr lang="nl-NL" sz="1600" dirty="0"/>
              <a:t>w</a:t>
            </a:r>
            <a:r>
              <a:rPr lang="en-BE" sz="1600" dirty="0" err="1"/>
              <a:t>i</a:t>
            </a:r>
            <a:r>
              <a:rPr lang="nl-NL" sz="1600" dirty="0"/>
              <a:t>t</a:t>
            </a:r>
            <a:r>
              <a:rPr lang="en-BE" sz="1600" dirty="0"/>
              <a:t>h </a:t>
            </a:r>
            <a:r>
              <a:rPr lang="en-BE" sz="1400" dirty="0">
                <a:solidFill>
                  <a:srgbClr val="FF0000"/>
                </a:solidFill>
              </a:rPr>
              <a:t>PRIVATE</a:t>
            </a:r>
            <a:r>
              <a:rPr lang="en-BE" sz="1600" dirty="0"/>
              <a:t> </a:t>
            </a:r>
            <a:r>
              <a:rPr lang="nl-NL" sz="1600" dirty="0"/>
              <a:t>k</a:t>
            </a:r>
            <a:r>
              <a:rPr lang="en-BE" sz="1600" dirty="0"/>
              <a:t>e</a:t>
            </a:r>
            <a:r>
              <a:rPr lang="nl-NL" sz="1600" dirty="0"/>
              <a:t>y</a:t>
            </a:r>
            <a:endParaRPr lang="en-BE" sz="1600" dirty="0"/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BE" sz="1600" dirty="0"/>
              <a:t>Can be </a:t>
            </a:r>
            <a:r>
              <a:rPr lang="en-BE" sz="1600" dirty="0" err="1"/>
              <a:t>verif</a:t>
            </a:r>
            <a:r>
              <a:rPr lang="nl-NL" sz="1600" dirty="0"/>
              <a:t>i</a:t>
            </a:r>
            <a:r>
              <a:rPr lang="en-BE" sz="1600" dirty="0"/>
              <a:t>e</a:t>
            </a:r>
            <a:r>
              <a:rPr lang="nl-NL" sz="1600" dirty="0"/>
              <a:t>d</a:t>
            </a:r>
            <a:r>
              <a:rPr lang="en-BE" sz="1600" dirty="0"/>
              <a:t> with </a:t>
            </a:r>
            <a:r>
              <a:rPr lang="en-BE" sz="1400" dirty="0">
                <a:solidFill>
                  <a:srgbClr val="00B050"/>
                </a:solidFill>
              </a:rPr>
              <a:t>PUBLIC</a:t>
            </a:r>
            <a:r>
              <a:rPr lang="en-BE" sz="1600" dirty="0"/>
              <a:t> key</a:t>
            </a:r>
          </a:p>
          <a:p>
            <a:endParaRPr lang="nl-N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D4EC54-99CF-4ECB-92C6-5200A0209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521" y="2109889"/>
            <a:ext cx="3502576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"Google"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1536779503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jti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"vPrU7-mAEj2Lh9k7ubPpBg"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iat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1536776503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nbf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1536776383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"Gert-Jan"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"Heireman"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"City"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"Lille"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61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EE5DC-9E1D-482B-8F40-D275645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JSON Web Token</a:t>
            </a:r>
            <a:r>
              <a:rPr lang="en-BE" sz="2800" dirty="0"/>
              <a:t> (</a:t>
            </a:r>
            <a:r>
              <a:rPr lang="nl-NL" sz="2800" dirty="0"/>
              <a:t>J</a:t>
            </a:r>
            <a:r>
              <a:rPr lang="en-BE" sz="2800" dirty="0"/>
              <a:t>W</a:t>
            </a:r>
            <a:r>
              <a:rPr lang="nl-NL" sz="2800" dirty="0"/>
              <a:t>T</a:t>
            </a:r>
            <a:r>
              <a:rPr lang="en-BE" sz="2800" dirty="0"/>
              <a:t>)</a:t>
            </a:r>
            <a:endParaRPr lang="en-US" sz="2800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F6A9BFAA-109D-4EFD-8DC6-2C83071248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14772" y="1534062"/>
            <a:ext cx="7279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dirty="0"/>
              <a:t>1. G</a:t>
            </a:r>
            <a:r>
              <a:rPr lang="nl-NL" sz="2800" dirty="0"/>
              <a:t>o</a:t>
            </a:r>
            <a:r>
              <a:rPr lang="en-BE" sz="2800" dirty="0"/>
              <a:t> </a:t>
            </a:r>
            <a:r>
              <a:rPr lang="nl-NL" sz="2800" dirty="0"/>
              <a:t>t</a:t>
            </a:r>
            <a:r>
              <a:rPr lang="en-BE" sz="2800" dirty="0"/>
              <a:t>o </a:t>
            </a:r>
            <a:r>
              <a:rPr lang="nl-NL" sz="2800" dirty="0">
                <a:hlinkClick r:id="rId2"/>
              </a:rPr>
              <a:t>w</a:t>
            </a:r>
            <a:r>
              <a:rPr lang="en-BE" sz="2800" dirty="0">
                <a:hlinkClick r:id="rId2"/>
              </a:rPr>
              <a:t>w</a:t>
            </a:r>
            <a:r>
              <a:rPr lang="nl-NL" sz="2800" dirty="0">
                <a:hlinkClick r:id="rId2"/>
              </a:rPr>
              <a:t>w</a:t>
            </a:r>
            <a:r>
              <a:rPr lang="en-BE" sz="2800" dirty="0">
                <a:hlinkClick r:id="rId2"/>
              </a:rPr>
              <a:t>.</a:t>
            </a:r>
            <a:r>
              <a:rPr lang="nl-NL" sz="2800" dirty="0">
                <a:hlinkClick r:id="rId2"/>
              </a:rPr>
              <a:t>j</a:t>
            </a:r>
            <a:r>
              <a:rPr lang="en-BE" sz="2800" dirty="0">
                <a:hlinkClick r:id="rId2"/>
              </a:rPr>
              <a:t>w</a:t>
            </a:r>
            <a:r>
              <a:rPr lang="nl-NL" sz="2800" dirty="0">
                <a:hlinkClick r:id="rId2"/>
              </a:rPr>
              <a:t>t</a:t>
            </a:r>
            <a:r>
              <a:rPr lang="en-BE" sz="2800" dirty="0">
                <a:hlinkClick r:id="rId2"/>
              </a:rPr>
              <a:t>.</a:t>
            </a:r>
            <a:r>
              <a:rPr lang="nl-NL" sz="2800" dirty="0">
                <a:hlinkClick r:id="rId2"/>
              </a:rPr>
              <a:t>i</a:t>
            </a:r>
            <a:r>
              <a:rPr lang="en-BE" sz="2800" dirty="0">
                <a:hlinkClick r:id="rId2"/>
              </a:rPr>
              <a:t>o</a:t>
            </a:r>
            <a:r>
              <a:rPr lang="en-BE" sz="2800" dirty="0"/>
              <a:t> </a:t>
            </a:r>
            <a:r>
              <a:rPr lang="nl-NL" sz="2800" dirty="0"/>
              <a:t>a</a:t>
            </a:r>
            <a:r>
              <a:rPr lang="en-BE" sz="2800" dirty="0"/>
              <a:t>n</a:t>
            </a:r>
            <a:r>
              <a:rPr lang="nl-NL" sz="2800" dirty="0"/>
              <a:t>d</a:t>
            </a:r>
            <a:r>
              <a:rPr lang="en-BE" sz="2800" dirty="0"/>
              <a:t> </a:t>
            </a:r>
            <a:r>
              <a:rPr lang="nl-NL" sz="2800" dirty="0"/>
              <a:t>p</a:t>
            </a:r>
            <a:r>
              <a:rPr lang="en-BE" sz="2800" dirty="0"/>
              <a:t>a</a:t>
            </a:r>
            <a:r>
              <a:rPr lang="nl-NL" sz="2800" dirty="0"/>
              <a:t>s</a:t>
            </a:r>
            <a:r>
              <a:rPr lang="en-BE" sz="2800" dirty="0"/>
              <a:t>t</a:t>
            </a:r>
            <a:r>
              <a:rPr lang="nl-NL" sz="2800" dirty="0"/>
              <a:t>e</a:t>
            </a:r>
            <a:r>
              <a:rPr lang="en-BE" sz="2800" dirty="0"/>
              <a:t> </a:t>
            </a:r>
            <a:r>
              <a:rPr lang="nl-NL" sz="2800" dirty="0"/>
              <a:t>f</a:t>
            </a:r>
            <a:r>
              <a:rPr lang="en-BE" sz="2800" dirty="0"/>
              <a:t>o</a:t>
            </a:r>
            <a:r>
              <a:rPr lang="nl-NL" sz="2800" dirty="0"/>
              <a:t>l</a:t>
            </a:r>
            <a:r>
              <a:rPr lang="en-BE" sz="2800" dirty="0"/>
              <a:t>l</a:t>
            </a:r>
            <a:r>
              <a:rPr lang="nl-NL" sz="2800" dirty="0"/>
              <a:t>o</a:t>
            </a:r>
            <a:r>
              <a:rPr lang="en-BE" sz="2800" dirty="0"/>
              <a:t>w</a:t>
            </a:r>
            <a:r>
              <a:rPr lang="nl-NL" sz="2800" dirty="0"/>
              <a:t>i</a:t>
            </a:r>
            <a:r>
              <a:rPr lang="en-BE" sz="2800" dirty="0"/>
              <a:t>n</a:t>
            </a:r>
            <a:r>
              <a:rPr lang="nl-NL" sz="2800" dirty="0"/>
              <a:t>g</a:t>
            </a:r>
            <a:r>
              <a:rPr lang="en-BE" sz="2800" dirty="0"/>
              <a:t> </a:t>
            </a:r>
            <a:r>
              <a:rPr lang="nl-NL" sz="2800" dirty="0"/>
              <a:t>t</a:t>
            </a:r>
            <a:r>
              <a:rPr lang="en-BE" sz="2800" dirty="0"/>
              <a:t>o</a:t>
            </a:r>
            <a:r>
              <a:rPr lang="nl-NL" sz="2800" dirty="0"/>
              <a:t>k</a:t>
            </a:r>
            <a:r>
              <a:rPr lang="en-BE" sz="2800" dirty="0"/>
              <a:t>e</a:t>
            </a:r>
            <a:r>
              <a:rPr lang="nl-NL" sz="2800" dirty="0"/>
              <a:t>n</a:t>
            </a:r>
            <a:r>
              <a:rPr lang="en-BE" sz="2800" dirty="0"/>
              <a:t>:</a:t>
            </a:r>
          </a:p>
        </p:txBody>
      </p:sp>
      <p:sp>
        <p:nvSpPr>
          <p:cNvPr id="8" name="Tijdelijke aanduiding voor inhoud 6">
            <a:extLst>
              <a:ext uri="{FF2B5EF4-FFF2-40B4-BE49-F238E27FC236}">
                <a16:creationId xmlns:a16="http://schemas.microsoft.com/office/drawing/2014/main" id="{2AF8069C-6F39-458D-AB7C-E5231D98DF40}"/>
              </a:ext>
            </a:extLst>
          </p:cNvPr>
          <p:cNvSpPr txBox="1">
            <a:spLocks/>
          </p:cNvSpPr>
          <p:nvPr/>
        </p:nvSpPr>
        <p:spPr>
          <a:xfrm>
            <a:off x="467173" y="2209682"/>
            <a:ext cx="7652180" cy="83099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3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2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0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800" dirty="0"/>
              <a:t>eyJraWQiOiJUaGlzIGlzIHRoZSBrZXkiLCJhbGciOiJSUzI1NiJ9.eyJpc3MiOiJHb29nbGUiLCJleHAiOjE1MzY3Nzk1MDMsImp0aSI6InZQclU3LW1BRWoyTGg5azd1YlBwQmciLCJpYXQiOjE1MzY3NzY1MDMsIm5iZiI6MTUzNjc3NjM4MywiZmlyc3ROYW1lIjoiR2VydC1KYW4iLCJsYXN0TmFtZSI6IkhlaXJlbWFuIiwiQ2l0eSI6IkxpbGxlIiwiUm9sZSI6IkFkbWluIn0.O_7_R-kpn6wRodXv_ru_9WT8OgJK97B9RpUIahfHMvRbEn0wHp-A4_e6sCgbwhDWqFHz50pB8gxPw_RgA0zX-Ue9tVAO_tJtzcPfn8OymorC81_QR1gtf_y_9gkFGvCcUyZfpPGhOUN0Wvi90iUY8fu0IMoqoT9KfXYF_IR7thKI-t2M0-egwx-hZyf74uq9O0-NdwwSvpJ2GdlZDE8Zntz5J6xDzGwRuRoDmF_PvHIw10zB7VNBJLjnuWy7u4n797F6_QBtonvgQIryprCazUcZMSZ2ZMfmTovNuXdkIt6CqdS-97q1JBEqjfUhFjkTRCAUhu0JHHnyqcl-6NO8GA</a:t>
            </a:r>
          </a:p>
        </p:txBody>
      </p:sp>
      <p:sp>
        <p:nvSpPr>
          <p:cNvPr id="9" name="Tijdelijke aanduiding voor inhoud 6">
            <a:extLst>
              <a:ext uri="{FF2B5EF4-FFF2-40B4-BE49-F238E27FC236}">
                <a16:creationId xmlns:a16="http://schemas.microsoft.com/office/drawing/2014/main" id="{B57CC44E-C4BD-44C7-AF03-E8E88300400F}"/>
              </a:ext>
            </a:extLst>
          </p:cNvPr>
          <p:cNvSpPr txBox="1">
            <a:spLocks/>
          </p:cNvSpPr>
          <p:nvPr/>
        </p:nvSpPr>
        <p:spPr>
          <a:xfrm>
            <a:off x="314773" y="3289882"/>
            <a:ext cx="5927648" cy="52322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3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2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0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2800" dirty="0"/>
              <a:t>2. </a:t>
            </a:r>
            <a:r>
              <a:rPr lang="nl-NL" sz="2800" dirty="0"/>
              <a:t>U</a:t>
            </a:r>
            <a:r>
              <a:rPr lang="en-BE" sz="2800" dirty="0"/>
              <a:t>s</a:t>
            </a:r>
            <a:r>
              <a:rPr lang="nl-NL" sz="2800" dirty="0"/>
              <a:t>e</a:t>
            </a:r>
            <a:r>
              <a:rPr lang="en-BE" sz="2800" dirty="0"/>
              <a:t> </a:t>
            </a:r>
            <a:r>
              <a:rPr lang="en-BE" sz="2800" dirty="0">
                <a:solidFill>
                  <a:srgbClr val="00B050"/>
                </a:solidFill>
              </a:rPr>
              <a:t>PUBLIC</a:t>
            </a:r>
            <a:r>
              <a:rPr lang="en-BE" sz="2800" dirty="0"/>
              <a:t> key to verify </a:t>
            </a:r>
            <a:r>
              <a:rPr lang="nl-NL" sz="2800" dirty="0"/>
              <a:t>J</a:t>
            </a:r>
            <a:r>
              <a:rPr lang="en-BE" sz="2800" dirty="0"/>
              <a:t>W</a:t>
            </a:r>
            <a:r>
              <a:rPr lang="nl-NL" sz="2800" dirty="0"/>
              <a:t>T</a:t>
            </a:r>
            <a:r>
              <a:rPr lang="en-BE" sz="2800" dirty="0"/>
              <a:t> </a:t>
            </a:r>
            <a:r>
              <a:rPr lang="nl-NL" sz="2800" dirty="0"/>
              <a:t>t</a:t>
            </a:r>
            <a:r>
              <a:rPr lang="en-BE" sz="2800" dirty="0"/>
              <a:t>o</a:t>
            </a:r>
            <a:r>
              <a:rPr lang="nl-NL" sz="2800" dirty="0"/>
              <a:t>k</a:t>
            </a:r>
            <a:r>
              <a:rPr lang="en-BE" sz="2800" dirty="0"/>
              <a:t>e</a:t>
            </a:r>
            <a:r>
              <a:rPr lang="nl-NL" sz="2800" dirty="0"/>
              <a:t>n</a:t>
            </a:r>
            <a:endParaRPr lang="en-BE" sz="2800" dirty="0"/>
          </a:p>
        </p:txBody>
      </p:sp>
      <p:sp>
        <p:nvSpPr>
          <p:cNvPr id="11" name="Tijdelijke aanduiding voor inhoud 6">
            <a:extLst>
              <a:ext uri="{FF2B5EF4-FFF2-40B4-BE49-F238E27FC236}">
                <a16:creationId xmlns:a16="http://schemas.microsoft.com/office/drawing/2014/main" id="{9C4CED0A-F904-4DE5-A681-2580509D853D}"/>
              </a:ext>
            </a:extLst>
          </p:cNvPr>
          <p:cNvSpPr txBox="1">
            <a:spLocks/>
          </p:cNvSpPr>
          <p:nvPr/>
        </p:nvSpPr>
        <p:spPr>
          <a:xfrm>
            <a:off x="467173" y="4028917"/>
            <a:ext cx="7804580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3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2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105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rgbClr val="F7A436"/>
              </a:buClr>
              <a:buSzPct val="80000"/>
              <a:buFont typeface="Arial" charset="0"/>
              <a:buChar char="•"/>
              <a:defRPr sz="900" b="0" i="0" kern="1200">
                <a:solidFill>
                  <a:srgbClr val="575756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800" dirty="0"/>
              <a:t>-----BEGIN PUBLIC KEY-----MIIBIjANBgkqhkiG9w0BAQEFAAOCAQ8AMIIBCgKCAQEAnkMJizKC1Io6zAozs3cq4nT3PCxr0cWbVgK+Nb2mIHtCkwjxEYctFBlqesmy96+oDAKayMiDdwdxd9WvtwN6juWOtQuRxN96JM5lN0V2sOUmpUObs7QfDhCJFjaSaxM81zbcXmMKQ4j1NsOFIG6sPgg3lNn3vdcIBLPMZxIFqKoEYqMEIoq+h2kvH5f2y2VvJCNML8GMNBvcU6v8u1qCPcenVhJesliGrGE2mcQ15/r3rq9W/EmeKOhbatI8plsdWd+H+nj5NsdP/kEWaC5Vkp2yXCdCU6AmzjjnU1PP+z5S5+hX887/I2sqLh+KzxIIOPvE7DK7EjinUGZMa3DcewIDAQAB-----END PUBLIC KEY-----</a:t>
            </a:r>
          </a:p>
        </p:txBody>
      </p:sp>
    </p:spTree>
    <p:extLst>
      <p:ext uri="{BB962C8B-B14F-4D97-AF65-F5344CB8AC3E}">
        <p14:creationId xmlns:p14="http://schemas.microsoft.com/office/powerpoint/2010/main" val="25801640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F4504F3-986E-449C-8087-125BDB68F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4372" y="1975081"/>
            <a:ext cx="1395256" cy="596669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T</a:t>
            </a:r>
            <a:r>
              <a:rPr lang="nl-NL" dirty="0"/>
              <a:t>h</a:t>
            </a:r>
            <a:r>
              <a:rPr lang="en-BE" dirty="0"/>
              <a:t>e </a:t>
            </a:r>
            <a:r>
              <a:rPr lang="nl-NL" dirty="0"/>
              <a:t>E</a:t>
            </a:r>
            <a:r>
              <a:rPr lang="en-BE" dirty="0"/>
              <a:t>n</a:t>
            </a:r>
            <a:r>
              <a:rPr lang="nl-NL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0369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A99785C-3534-43FE-9B93-04624CA52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E" dirty="0"/>
              <a:t>L</a:t>
            </a:r>
            <a:r>
              <a:rPr lang="nl-NL" dirty="0"/>
              <a:t>e</a:t>
            </a:r>
            <a:r>
              <a:rPr lang="en-BE" dirty="0"/>
              <a:t>t’</a:t>
            </a:r>
            <a:r>
              <a:rPr lang="nl-NL" dirty="0"/>
              <a:t>s</a:t>
            </a:r>
            <a:r>
              <a:rPr lang="en-BE" dirty="0"/>
              <a:t> </a:t>
            </a:r>
            <a:r>
              <a:rPr lang="nl-NL" dirty="0"/>
              <a:t>g</a:t>
            </a:r>
            <a:r>
              <a:rPr lang="en-BE" dirty="0"/>
              <a:t>e</a:t>
            </a:r>
            <a:r>
              <a:rPr lang="nl-NL" dirty="0"/>
              <a:t>t</a:t>
            </a:r>
            <a:r>
              <a:rPr lang="en-BE" dirty="0"/>
              <a:t> </a:t>
            </a:r>
            <a:r>
              <a:rPr lang="nl-NL" dirty="0"/>
              <a:t>s</a:t>
            </a:r>
            <a:r>
              <a:rPr lang="en-BE" dirty="0"/>
              <a:t>t</a:t>
            </a:r>
            <a:r>
              <a:rPr lang="nl-NL" dirty="0"/>
              <a:t>a</a:t>
            </a:r>
            <a:r>
              <a:rPr lang="en-BE" dirty="0"/>
              <a:t>r</a:t>
            </a:r>
            <a:r>
              <a:rPr lang="nl-NL" dirty="0"/>
              <a:t>t</a:t>
            </a:r>
            <a:r>
              <a:rPr lang="en-BE" dirty="0"/>
              <a:t>e</a:t>
            </a:r>
            <a:r>
              <a:rPr lang="nl-NL" dirty="0"/>
              <a:t>d</a:t>
            </a:r>
            <a:r>
              <a:rPr lang="en-BE" dirty="0"/>
              <a:t>!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499A7F7-D0A0-4C5A-BD06-2C6F11E965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2665055-974E-4956-A5B4-431AA8C17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921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9890D-181E-4622-B56E-E663E4A9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7B0FCD-9F4C-4AF3-B046-D00E9DD5C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>
              <a:spcBef>
                <a:spcPts val="0"/>
              </a:spcBef>
              <a:buNone/>
            </a:pPr>
            <a:endParaRPr lang="en-BE" sz="1400" dirty="0"/>
          </a:p>
          <a:p>
            <a:pPr marL="457200" lvl="0" indent="0">
              <a:spcBef>
                <a:spcPts val="0"/>
              </a:spcBef>
              <a:buNone/>
            </a:pPr>
            <a:endParaRPr lang="en-BE" sz="1400" dirty="0"/>
          </a:p>
          <a:p>
            <a:pPr marL="457200" lvl="0" indent="0">
              <a:spcBef>
                <a:spcPts val="0"/>
              </a:spcBef>
              <a:buNone/>
            </a:pPr>
            <a:r>
              <a:rPr lang="nl-NL" sz="2400" dirty="0" err="1"/>
              <a:t>Authentication</a:t>
            </a:r>
            <a:endParaRPr lang="nl-NL" sz="2400" dirty="0"/>
          </a:p>
          <a:p>
            <a:pPr marL="457200" lvl="0" indent="0">
              <a:spcBef>
                <a:spcPts val="0"/>
              </a:spcBef>
              <a:buNone/>
            </a:pPr>
            <a:endParaRPr lang="nl-NL" sz="2400" dirty="0"/>
          </a:p>
          <a:p>
            <a:pPr marL="457200" lvl="0" indent="0">
              <a:spcBef>
                <a:spcPts val="0"/>
              </a:spcBef>
              <a:buNone/>
            </a:pPr>
            <a:endParaRPr lang="en-BE" sz="2400" dirty="0"/>
          </a:p>
          <a:p>
            <a:pPr marL="457200" lvl="0" indent="0">
              <a:spcBef>
                <a:spcPts val="0"/>
              </a:spcBef>
              <a:buNone/>
            </a:pPr>
            <a:r>
              <a:rPr lang="nl-NL" sz="2400" dirty="0" err="1"/>
              <a:t>Authorization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69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9890D-181E-4622-B56E-E663E4A9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nl-NL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BE" sz="28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7B0FCD-9F4C-4AF3-B046-D00E9DD5C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0">
              <a:spcBef>
                <a:spcPts val="0"/>
              </a:spcBef>
              <a:buNone/>
            </a:pPr>
            <a:endParaRPr lang="en-BE" sz="1400" dirty="0"/>
          </a:p>
          <a:p>
            <a:pPr marL="457200" lvl="0" indent="0">
              <a:spcBef>
                <a:spcPts val="0"/>
              </a:spcBef>
              <a:buNone/>
            </a:pPr>
            <a:endParaRPr lang="en-BE" sz="1400" dirty="0"/>
          </a:p>
          <a:p>
            <a:pPr marL="457200" lvl="0" indent="0">
              <a:spcBef>
                <a:spcPts val="0"/>
              </a:spcBef>
              <a:buNone/>
            </a:pPr>
            <a:r>
              <a:rPr lang="nl-NL" sz="2400" dirty="0" err="1"/>
              <a:t>Authentication</a:t>
            </a:r>
            <a:r>
              <a:rPr lang="en-BE" sz="2400" dirty="0"/>
              <a:t> 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BE" sz="2400" dirty="0"/>
              <a:t>	-&gt; </a:t>
            </a:r>
            <a:r>
              <a:rPr lang="nl-NL" sz="2400" dirty="0"/>
              <a:t>W</a:t>
            </a:r>
            <a:r>
              <a:rPr lang="en-BE" sz="2400" dirty="0"/>
              <a:t>ho is who</a:t>
            </a:r>
            <a:endParaRPr lang="nl-NL" sz="2400" dirty="0"/>
          </a:p>
          <a:p>
            <a:pPr marL="457200" lvl="0" indent="0">
              <a:spcBef>
                <a:spcPts val="0"/>
              </a:spcBef>
              <a:buNone/>
            </a:pPr>
            <a:endParaRPr lang="en-BE" sz="2400" dirty="0"/>
          </a:p>
          <a:p>
            <a:pPr marL="457200" lvl="0" indent="0">
              <a:spcBef>
                <a:spcPts val="0"/>
              </a:spcBef>
              <a:buNone/>
            </a:pPr>
            <a:r>
              <a:rPr lang="nl-NL" sz="2400" dirty="0" err="1"/>
              <a:t>Authorization</a:t>
            </a:r>
            <a:r>
              <a:rPr lang="en-BE" sz="2400" dirty="0"/>
              <a:t>  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-BE" sz="2400" dirty="0"/>
              <a:t>	-&gt; What a user can do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9677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_AXXES_V2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AXXES_V2" id="{9CF12FA1-4859-4F49-B770-C86199B57A26}" vid="{39524B0B-E8F8-394F-8D57-E47B4F677A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lgemeen document" ma:contentTypeID="0x01010020A4786EB02F0048A931E391524AFCF800F04D0C736EAAA144A162CB0A954C483D" ma:contentTypeVersion="11" ma:contentTypeDescription="Create a new document." ma:contentTypeScope="" ma:versionID="0f6af2664853436d320e08e812f54021">
  <xsd:schema xmlns:xsd="http://www.w3.org/2001/XMLSchema" xmlns:xs="http://www.w3.org/2001/XMLSchema" xmlns:p="http://schemas.microsoft.com/office/2006/metadata/properties" xmlns:ns2="51ae2220-a131-4b86-976a-ffb99d33527b" xmlns:ns3="03ee1ef6-c014-4d11-9f9c-3b8993edb078" targetNamespace="http://schemas.microsoft.com/office/2006/metadata/properties" ma:root="true" ma:fieldsID="6e4384feba3b93fdb2cc466ba58f7a2c" ns2:_="" ns3:_="">
    <xsd:import namespace="51ae2220-a131-4b86-976a-ffb99d33527b"/>
    <xsd:import namespace="03ee1ef6-c014-4d11-9f9c-3b8993edb078"/>
    <xsd:element name="properties">
      <xsd:complexType>
        <xsd:sequence>
          <xsd:element name="documentManagement">
            <xsd:complexType>
              <xsd:all>
                <xsd:element ref="ns2:CategorieDocument"/>
                <xsd:element ref="ns2:SubcategorieDocument"/>
                <xsd:element ref="ns3:MediaServiceDateTaken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e2220-a131-4b86-976a-ffb99d33527b" elementFormDefault="qualified">
    <xsd:import namespace="http://schemas.microsoft.com/office/2006/documentManagement/types"/>
    <xsd:import namespace="http://schemas.microsoft.com/office/infopath/2007/PartnerControls"/>
    <xsd:element name="CategorieDocument" ma:index="8" ma:displayName="CategorieDocument" ma:list="{fd37d720-2fcf-4ea1-8642-52b556ae3cde}" ma:internalName="CategorieDocument" ma:showField="Title" ma:web="51ae2220-a131-4b86-976a-ffb99d33527b">
      <xsd:simpleType>
        <xsd:restriction base="dms:Lookup"/>
      </xsd:simpleType>
    </xsd:element>
    <xsd:element name="SubcategorieDocument" ma:index="9" ma:displayName="SubcategorieDocument" ma:list="{ad5940a4-72fa-4af7-8f26-8c0d4a288a3c}" ma:internalName="SubcategorieDocument" ma:showField="Title" ma:web="51ae2220-a131-4b86-976a-ffb99d33527b">
      <xsd:simpleType>
        <xsd:restriction base="dms:Lookup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ee1ef6-c014-4d11-9f9c-3b8993edb07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bcategorieDocument xmlns="51ae2220-a131-4b86-976a-ffb99d33527b"/>
    <CategorieDocument xmlns="51ae2220-a131-4b86-976a-ffb99d33527b"/>
  </documentManagement>
</p:properties>
</file>

<file path=customXml/itemProps1.xml><?xml version="1.0" encoding="utf-8"?>
<ds:datastoreItem xmlns:ds="http://schemas.openxmlformats.org/officeDocument/2006/customXml" ds:itemID="{E73E3544-BBA4-4F00-8BDB-A050403F5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ae2220-a131-4b86-976a-ffb99d33527b"/>
    <ds:schemaRef ds:uri="03ee1ef6-c014-4d11-9f9c-3b8993edb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4B84B6-6CF7-4BF1-A941-DB716C31E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629E1-C021-48F2-AD1A-44C53FDEBDBE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51ae2220-a131-4b86-976a-ffb99d33527b"/>
    <ds:schemaRef ds:uri="http://schemas.microsoft.com/office/2006/documentManagement/types"/>
    <ds:schemaRef ds:uri="http://purl.org/dc/terms/"/>
    <ds:schemaRef ds:uri="03ee1ef6-c014-4d11-9f9c-3b8993edb078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TEMPLATE_AXXES_V2</Template>
  <TotalTime>12282</TotalTime>
  <Words>2673</Words>
  <Application>Microsoft Office PowerPoint</Application>
  <PresentationFormat>Diavoorstelling (16:9)</PresentationFormat>
  <Paragraphs>331</Paragraphs>
  <Slides>62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62</vt:i4>
      </vt:variant>
    </vt:vector>
  </HeadingPairs>
  <TitlesOfParts>
    <vt:vector size="70" baseType="lpstr">
      <vt:lpstr>Arial</vt:lpstr>
      <vt:lpstr>Calibri</vt:lpstr>
      <vt:lpstr>Century Gothic</vt:lpstr>
      <vt:lpstr>Consolas</vt:lpstr>
      <vt:lpstr>Courier New</vt:lpstr>
      <vt:lpstr>Raleway</vt:lpstr>
      <vt:lpstr>Wingdings 3</vt:lpstr>
      <vt:lpstr>TEMPLATE_AXXES_V2</vt:lpstr>
      <vt:lpstr>Spring Security @Traineeship 2019</vt:lpstr>
      <vt:lpstr>What can you expect</vt:lpstr>
      <vt:lpstr>PowerPoint-presentatie</vt:lpstr>
      <vt:lpstr>whoami</vt:lpstr>
      <vt:lpstr>Who are you?</vt:lpstr>
      <vt:lpstr>Useful links</vt:lpstr>
      <vt:lpstr>PowerPoint-presentatie</vt:lpstr>
      <vt:lpstr>Difference?</vt:lpstr>
      <vt:lpstr>Difference?</vt:lpstr>
      <vt:lpstr>PowerPoint-presentatie</vt:lpstr>
      <vt:lpstr>Why?</vt:lpstr>
      <vt:lpstr>How?</vt:lpstr>
      <vt:lpstr>How?</vt:lpstr>
      <vt:lpstr>How?</vt:lpstr>
      <vt:lpstr>Certificate</vt:lpstr>
      <vt:lpstr>Certificate </vt:lpstr>
      <vt:lpstr>Certificate chain </vt:lpstr>
      <vt:lpstr>Certificate </vt:lpstr>
      <vt:lpstr>Web of trust</vt:lpstr>
      <vt:lpstr>PowerPoint-presentatie</vt:lpstr>
      <vt:lpstr>HTTPS made simple</vt:lpstr>
      <vt:lpstr>PowerPoint-presentatie</vt:lpstr>
      <vt:lpstr>PowerPoint-presentatie</vt:lpstr>
      <vt:lpstr>PowerPoint-presentatie</vt:lpstr>
      <vt:lpstr>HTTPS made simple</vt:lpstr>
      <vt:lpstr>HTTPS explained in detail</vt:lpstr>
      <vt:lpstr>PowerPoint-presentatie</vt:lpstr>
      <vt:lpstr>Security mechanisms</vt:lpstr>
      <vt:lpstr>Security mechanisms</vt:lpstr>
      <vt:lpstr>Basic authentication</vt:lpstr>
      <vt:lpstr>Basic authentication</vt:lpstr>
      <vt:lpstr>Small exercise</vt:lpstr>
      <vt:lpstr>Digest Authentication</vt:lpstr>
      <vt:lpstr>PowerPoint-presentatie</vt:lpstr>
      <vt:lpstr>Spring internals</vt:lpstr>
      <vt:lpstr>Spring internals</vt:lpstr>
      <vt:lpstr>Spring internals</vt:lpstr>
      <vt:lpstr>Spring internals</vt:lpstr>
      <vt:lpstr>Spring internals</vt:lpstr>
      <vt:lpstr>Spring config</vt:lpstr>
      <vt:lpstr>Spring config</vt:lpstr>
      <vt:lpstr>Spring config</vt:lpstr>
      <vt:lpstr>Spring config</vt:lpstr>
      <vt:lpstr>Spring config</vt:lpstr>
      <vt:lpstr>TODO</vt:lpstr>
      <vt:lpstr>How to access authenticated user?</vt:lpstr>
      <vt:lpstr>How to access authenticated user?</vt:lpstr>
      <vt:lpstr>TODO</vt:lpstr>
      <vt:lpstr>How to access authenticated user?</vt:lpstr>
      <vt:lpstr>How to access authenticated user?</vt:lpstr>
      <vt:lpstr>TODO</vt:lpstr>
      <vt:lpstr>Another step further...</vt:lpstr>
      <vt:lpstr>How to access authenticated user?</vt:lpstr>
      <vt:lpstr>TODO</vt:lpstr>
      <vt:lpstr>Security mechanisms</vt:lpstr>
      <vt:lpstr>Idea behind Oauth 1&amp;2</vt:lpstr>
      <vt:lpstr>Oauth 1 vs Oauth 2</vt:lpstr>
      <vt:lpstr>Oauth 2 actors</vt:lpstr>
      <vt:lpstr>Oauth 2 tokens</vt:lpstr>
      <vt:lpstr>JSON Web Token (JWT)</vt:lpstr>
      <vt:lpstr>JSON Web Token (JWT)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Annelies Wellens</dc:creator>
  <cp:lastModifiedBy>Gert-Jan Heireman</cp:lastModifiedBy>
  <cp:revision>40</cp:revision>
  <dcterms:created xsi:type="dcterms:W3CDTF">2019-07-09T09:54:28Z</dcterms:created>
  <dcterms:modified xsi:type="dcterms:W3CDTF">2019-09-05T18:46:07Z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0x01010020A4786EB02F0048A931E391524AFCF800F04D0C736EAAA144A162CB0A954C483D</vt:lpwstr>
  </property>
</Properties>
</file>