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14"/>
  </p:notesMasterIdLst>
  <p:sldIdLst>
    <p:sldId id="256" r:id="rId2"/>
    <p:sldId id="267" r:id="rId3"/>
    <p:sldId id="258" r:id="rId4"/>
    <p:sldId id="257" r:id="rId5"/>
    <p:sldId id="259" r:id="rId6"/>
    <p:sldId id="260" r:id="rId7"/>
    <p:sldId id="261" r:id="rId8"/>
    <p:sldId id="270" r:id="rId9"/>
    <p:sldId id="268" r:id="rId10"/>
    <p:sldId id="269"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ED2690-ABE8-481F-818C-20DCA0A1DC28}"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DFD03-E122-49C5-82CA-28B66C65EBEB}" type="slidenum">
              <a:rPr lang="en-IN" smtClean="0"/>
              <a:t>‹#›</a:t>
            </a:fld>
            <a:endParaRPr lang="en-IN"/>
          </a:p>
        </p:txBody>
      </p:sp>
    </p:spTree>
    <p:extLst>
      <p:ext uri="{BB962C8B-B14F-4D97-AF65-F5344CB8AC3E}">
        <p14:creationId xmlns:p14="http://schemas.microsoft.com/office/powerpoint/2010/main" val="3344863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DDFD03-E122-49C5-82CA-28B66C65EBEB}" type="slidenum">
              <a:rPr lang="en-IN" smtClean="0"/>
              <a:t>1</a:t>
            </a:fld>
            <a:endParaRPr lang="en-IN"/>
          </a:p>
        </p:txBody>
      </p:sp>
    </p:spTree>
    <p:extLst>
      <p:ext uri="{BB962C8B-B14F-4D97-AF65-F5344CB8AC3E}">
        <p14:creationId xmlns:p14="http://schemas.microsoft.com/office/powerpoint/2010/main" val="2762053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DDFD03-E122-49C5-82CA-28B66C65EBEB}" type="slidenum">
              <a:rPr lang="en-IN" smtClean="0"/>
              <a:t>11</a:t>
            </a:fld>
            <a:endParaRPr lang="en-IN"/>
          </a:p>
        </p:txBody>
      </p:sp>
    </p:spTree>
    <p:extLst>
      <p:ext uri="{BB962C8B-B14F-4D97-AF65-F5344CB8AC3E}">
        <p14:creationId xmlns:p14="http://schemas.microsoft.com/office/powerpoint/2010/main" val="113894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320C-4C29-1633-EE06-9FFB89280C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7ADB09-4CAF-BFAD-2DC3-4610A8D569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35AF86-608E-E05A-AF1F-B8A0E70E497F}"/>
              </a:ext>
            </a:extLst>
          </p:cNvPr>
          <p:cNvSpPr>
            <a:spLocks noGrp="1"/>
          </p:cNvSpPr>
          <p:nvPr>
            <p:ph type="dt" sz="half" idx="10"/>
          </p:nvPr>
        </p:nvSpPr>
        <p:spPr/>
        <p:txBody>
          <a:bodyPr/>
          <a:lstStyle/>
          <a:p>
            <a:fld id="{A33F7616-E6A7-4183-A52F-51DFF054CB3C}" type="datetimeFigureOut">
              <a:rPr lang="en-IN" smtClean="0"/>
              <a:t>07-05-2025</a:t>
            </a:fld>
            <a:endParaRPr lang="en-IN"/>
          </a:p>
        </p:txBody>
      </p:sp>
      <p:sp>
        <p:nvSpPr>
          <p:cNvPr id="5" name="Footer Placeholder 4">
            <a:extLst>
              <a:ext uri="{FF2B5EF4-FFF2-40B4-BE49-F238E27FC236}">
                <a16:creationId xmlns:a16="http://schemas.microsoft.com/office/drawing/2014/main" id="{7C0D8D16-66E1-354F-8D38-894DF32BC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670E54-6378-1CBC-74F9-463482BD4A5E}"/>
              </a:ext>
            </a:extLst>
          </p:cNvPr>
          <p:cNvSpPr>
            <a:spLocks noGrp="1"/>
          </p:cNvSpPr>
          <p:nvPr>
            <p:ph type="sldNum" sz="quarter" idx="12"/>
          </p:nvPr>
        </p:nvSpPr>
        <p:spPr/>
        <p:txBody>
          <a:bodyPr/>
          <a:lstStyle/>
          <a:p>
            <a:fld id="{72DE7F03-2EBC-4105-8E8A-C6EDC0823F76}" type="slidenum">
              <a:rPr lang="en-IN" smtClean="0"/>
              <a:t>‹#›</a:t>
            </a:fld>
            <a:endParaRPr lang="en-IN"/>
          </a:p>
        </p:txBody>
      </p:sp>
    </p:spTree>
    <p:extLst>
      <p:ext uri="{BB962C8B-B14F-4D97-AF65-F5344CB8AC3E}">
        <p14:creationId xmlns:p14="http://schemas.microsoft.com/office/powerpoint/2010/main" val="1547671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8D487-369D-F768-5ABA-27C10E4E36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5EEF69-2362-17EC-F4B0-45DA39E8DB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812B5B-8A14-3665-AD64-24B68B7FF212}"/>
              </a:ext>
            </a:extLst>
          </p:cNvPr>
          <p:cNvSpPr>
            <a:spLocks noGrp="1"/>
          </p:cNvSpPr>
          <p:nvPr>
            <p:ph type="dt" sz="half" idx="10"/>
          </p:nvPr>
        </p:nvSpPr>
        <p:spPr/>
        <p:txBody>
          <a:bodyPr/>
          <a:lstStyle/>
          <a:p>
            <a:fld id="{A33F7616-E6A7-4183-A52F-51DFF054CB3C}" type="datetimeFigureOut">
              <a:rPr lang="en-IN" smtClean="0"/>
              <a:t>07-05-2025</a:t>
            </a:fld>
            <a:endParaRPr lang="en-IN"/>
          </a:p>
        </p:txBody>
      </p:sp>
      <p:sp>
        <p:nvSpPr>
          <p:cNvPr id="5" name="Footer Placeholder 4">
            <a:extLst>
              <a:ext uri="{FF2B5EF4-FFF2-40B4-BE49-F238E27FC236}">
                <a16:creationId xmlns:a16="http://schemas.microsoft.com/office/drawing/2014/main" id="{3F17D766-122C-F90F-7AC6-2562DFDB86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37535-918B-F4EA-E906-41BB7B1523E6}"/>
              </a:ext>
            </a:extLst>
          </p:cNvPr>
          <p:cNvSpPr>
            <a:spLocks noGrp="1"/>
          </p:cNvSpPr>
          <p:nvPr>
            <p:ph type="sldNum" sz="quarter" idx="12"/>
          </p:nvPr>
        </p:nvSpPr>
        <p:spPr/>
        <p:txBody>
          <a:bodyPr/>
          <a:lstStyle/>
          <a:p>
            <a:fld id="{72DE7F03-2EBC-4105-8E8A-C6EDC0823F76}" type="slidenum">
              <a:rPr lang="en-IN" smtClean="0"/>
              <a:t>‹#›</a:t>
            </a:fld>
            <a:endParaRPr lang="en-IN"/>
          </a:p>
        </p:txBody>
      </p:sp>
    </p:spTree>
    <p:extLst>
      <p:ext uri="{BB962C8B-B14F-4D97-AF65-F5344CB8AC3E}">
        <p14:creationId xmlns:p14="http://schemas.microsoft.com/office/powerpoint/2010/main" val="416922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9450C4-A1FE-C037-CC10-14E11DF840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DE1937-9EAD-F242-2804-30A547DAB4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7403F5-0232-5A37-A2D0-83953F8D5FB9}"/>
              </a:ext>
            </a:extLst>
          </p:cNvPr>
          <p:cNvSpPr>
            <a:spLocks noGrp="1"/>
          </p:cNvSpPr>
          <p:nvPr>
            <p:ph type="dt" sz="half" idx="10"/>
          </p:nvPr>
        </p:nvSpPr>
        <p:spPr/>
        <p:txBody>
          <a:bodyPr/>
          <a:lstStyle/>
          <a:p>
            <a:fld id="{A33F7616-E6A7-4183-A52F-51DFF054CB3C}" type="datetimeFigureOut">
              <a:rPr lang="en-IN" smtClean="0"/>
              <a:t>07-05-2025</a:t>
            </a:fld>
            <a:endParaRPr lang="en-IN"/>
          </a:p>
        </p:txBody>
      </p:sp>
      <p:sp>
        <p:nvSpPr>
          <p:cNvPr id="5" name="Footer Placeholder 4">
            <a:extLst>
              <a:ext uri="{FF2B5EF4-FFF2-40B4-BE49-F238E27FC236}">
                <a16:creationId xmlns:a16="http://schemas.microsoft.com/office/drawing/2014/main" id="{0D8F1ADD-F862-CEF7-A947-9067F355D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938436-A14D-8338-E572-64134EE2CE6B}"/>
              </a:ext>
            </a:extLst>
          </p:cNvPr>
          <p:cNvSpPr>
            <a:spLocks noGrp="1"/>
          </p:cNvSpPr>
          <p:nvPr>
            <p:ph type="sldNum" sz="quarter" idx="12"/>
          </p:nvPr>
        </p:nvSpPr>
        <p:spPr/>
        <p:txBody>
          <a:bodyPr/>
          <a:lstStyle/>
          <a:p>
            <a:fld id="{72DE7F03-2EBC-4105-8E8A-C6EDC0823F76}" type="slidenum">
              <a:rPr lang="en-IN" smtClean="0"/>
              <a:t>‹#›</a:t>
            </a:fld>
            <a:endParaRPr lang="en-IN"/>
          </a:p>
        </p:txBody>
      </p:sp>
    </p:spTree>
    <p:extLst>
      <p:ext uri="{BB962C8B-B14F-4D97-AF65-F5344CB8AC3E}">
        <p14:creationId xmlns:p14="http://schemas.microsoft.com/office/powerpoint/2010/main" val="1147878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5532-1CDC-17C9-9620-DBCE110B87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BD060D-2778-044B-FE12-43F2DA1EFD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E980A-AC58-50D6-74CA-89DEFEBC0A5E}"/>
              </a:ext>
            </a:extLst>
          </p:cNvPr>
          <p:cNvSpPr>
            <a:spLocks noGrp="1"/>
          </p:cNvSpPr>
          <p:nvPr>
            <p:ph type="dt" sz="half" idx="10"/>
          </p:nvPr>
        </p:nvSpPr>
        <p:spPr/>
        <p:txBody>
          <a:bodyPr/>
          <a:lstStyle/>
          <a:p>
            <a:fld id="{A33F7616-E6A7-4183-A52F-51DFF054CB3C}" type="datetimeFigureOut">
              <a:rPr lang="en-IN" smtClean="0"/>
              <a:t>07-05-2025</a:t>
            </a:fld>
            <a:endParaRPr lang="en-IN"/>
          </a:p>
        </p:txBody>
      </p:sp>
      <p:sp>
        <p:nvSpPr>
          <p:cNvPr id="5" name="Footer Placeholder 4">
            <a:extLst>
              <a:ext uri="{FF2B5EF4-FFF2-40B4-BE49-F238E27FC236}">
                <a16:creationId xmlns:a16="http://schemas.microsoft.com/office/drawing/2014/main" id="{4F62758E-8A52-1E12-B39F-AE1815D547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6B416-64C3-72E0-F8A8-802BBCDA4E86}"/>
              </a:ext>
            </a:extLst>
          </p:cNvPr>
          <p:cNvSpPr>
            <a:spLocks noGrp="1"/>
          </p:cNvSpPr>
          <p:nvPr>
            <p:ph type="sldNum" sz="quarter" idx="12"/>
          </p:nvPr>
        </p:nvSpPr>
        <p:spPr/>
        <p:txBody>
          <a:bodyPr/>
          <a:lstStyle/>
          <a:p>
            <a:fld id="{72DE7F03-2EBC-4105-8E8A-C6EDC0823F76}" type="slidenum">
              <a:rPr lang="en-IN" smtClean="0"/>
              <a:t>‹#›</a:t>
            </a:fld>
            <a:endParaRPr lang="en-IN"/>
          </a:p>
        </p:txBody>
      </p:sp>
    </p:spTree>
    <p:extLst>
      <p:ext uri="{BB962C8B-B14F-4D97-AF65-F5344CB8AC3E}">
        <p14:creationId xmlns:p14="http://schemas.microsoft.com/office/powerpoint/2010/main" val="694231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F9CDE-FE36-C7EA-0876-A36A5D889E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5F2243-A2C7-7522-6B08-7934170C64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EE06B0-C9CB-57E0-17F6-0495FB285280}"/>
              </a:ext>
            </a:extLst>
          </p:cNvPr>
          <p:cNvSpPr>
            <a:spLocks noGrp="1"/>
          </p:cNvSpPr>
          <p:nvPr>
            <p:ph type="dt" sz="half" idx="10"/>
          </p:nvPr>
        </p:nvSpPr>
        <p:spPr/>
        <p:txBody>
          <a:bodyPr/>
          <a:lstStyle/>
          <a:p>
            <a:fld id="{A33F7616-E6A7-4183-A52F-51DFF054CB3C}" type="datetimeFigureOut">
              <a:rPr lang="en-IN" smtClean="0"/>
              <a:t>07-05-2025</a:t>
            </a:fld>
            <a:endParaRPr lang="en-IN"/>
          </a:p>
        </p:txBody>
      </p:sp>
      <p:sp>
        <p:nvSpPr>
          <p:cNvPr id="5" name="Footer Placeholder 4">
            <a:extLst>
              <a:ext uri="{FF2B5EF4-FFF2-40B4-BE49-F238E27FC236}">
                <a16:creationId xmlns:a16="http://schemas.microsoft.com/office/drawing/2014/main" id="{CAF5BC1E-B70E-8F45-40E1-1C80021D5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B34FC-4DAB-02EE-0973-8E1806D253A9}"/>
              </a:ext>
            </a:extLst>
          </p:cNvPr>
          <p:cNvSpPr>
            <a:spLocks noGrp="1"/>
          </p:cNvSpPr>
          <p:nvPr>
            <p:ph type="sldNum" sz="quarter" idx="12"/>
          </p:nvPr>
        </p:nvSpPr>
        <p:spPr/>
        <p:txBody>
          <a:bodyPr/>
          <a:lstStyle/>
          <a:p>
            <a:fld id="{72DE7F03-2EBC-4105-8E8A-C6EDC0823F76}" type="slidenum">
              <a:rPr lang="en-IN" smtClean="0"/>
              <a:t>‹#›</a:t>
            </a:fld>
            <a:endParaRPr lang="en-IN"/>
          </a:p>
        </p:txBody>
      </p:sp>
    </p:spTree>
    <p:extLst>
      <p:ext uri="{BB962C8B-B14F-4D97-AF65-F5344CB8AC3E}">
        <p14:creationId xmlns:p14="http://schemas.microsoft.com/office/powerpoint/2010/main" val="1255960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5464C-60E4-2AD9-A5D7-CDD2DF9FAA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4F7ABF-E736-D9AC-2AFA-9B9B35F986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1E2F76-9D74-FA6F-609D-A49D2DDD13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050F53-AE93-E116-B6FF-D4455F82BD3C}"/>
              </a:ext>
            </a:extLst>
          </p:cNvPr>
          <p:cNvSpPr>
            <a:spLocks noGrp="1"/>
          </p:cNvSpPr>
          <p:nvPr>
            <p:ph type="dt" sz="half" idx="10"/>
          </p:nvPr>
        </p:nvSpPr>
        <p:spPr/>
        <p:txBody>
          <a:bodyPr/>
          <a:lstStyle/>
          <a:p>
            <a:fld id="{A33F7616-E6A7-4183-A52F-51DFF054CB3C}" type="datetimeFigureOut">
              <a:rPr lang="en-IN" smtClean="0"/>
              <a:t>07-05-2025</a:t>
            </a:fld>
            <a:endParaRPr lang="en-IN"/>
          </a:p>
        </p:txBody>
      </p:sp>
      <p:sp>
        <p:nvSpPr>
          <p:cNvPr id="6" name="Footer Placeholder 5">
            <a:extLst>
              <a:ext uri="{FF2B5EF4-FFF2-40B4-BE49-F238E27FC236}">
                <a16:creationId xmlns:a16="http://schemas.microsoft.com/office/drawing/2014/main" id="{7D81B36D-5E99-2BCC-A1E7-5D6DD9ED23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2C4C41-9FD0-A8FF-7D8F-2B748D375BCB}"/>
              </a:ext>
            </a:extLst>
          </p:cNvPr>
          <p:cNvSpPr>
            <a:spLocks noGrp="1"/>
          </p:cNvSpPr>
          <p:nvPr>
            <p:ph type="sldNum" sz="quarter" idx="12"/>
          </p:nvPr>
        </p:nvSpPr>
        <p:spPr/>
        <p:txBody>
          <a:bodyPr/>
          <a:lstStyle/>
          <a:p>
            <a:fld id="{72DE7F03-2EBC-4105-8E8A-C6EDC0823F76}" type="slidenum">
              <a:rPr lang="en-IN" smtClean="0"/>
              <a:t>‹#›</a:t>
            </a:fld>
            <a:endParaRPr lang="en-IN"/>
          </a:p>
        </p:txBody>
      </p:sp>
    </p:spTree>
    <p:extLst>
      <p:ext uri="{BB962C8B-B14F-4D97-AF65-F5344CB8AC3E}">
        <p14:creationId xmlns:p14="http://schemas.microsoft.com/office/powerpoint/2010/main" val="2118290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A6587-FF93-FEE0-5BB5-4E717E1BF2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80CCB8-0BB8-739B-BCE2-7FFA688B43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50CAD5-E233-46F1-35F1-4CBFD5EB5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03985A-DCDC-DC53-CAB0-DA1844C235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92082-CBF3-694E-937E-332CB882A8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6D48A6-6A6E-0006-BF7F-435BEF70854D}"/>
              </a:ext>
            </a:extLst>
          </p:cNvPr>
          <p:cNvSpPr>
            <a:spLocks noGrp="1"/>
          </p:cNvSpPr>
          <p:nvPr>
            <p:ph type="dt" sz="half" idx="10"/>
          </p:nvPr>
        </p:nvSpPr>
        <p:spPr/>
        <p:txBody>
          <a:bodyPr/>
          <a:lstStyle/>
          <a:p>
            <a:fld id="{A33F7616-E6A7-4183-A52F-51DFF054CB3C}" type="datetimeFigureOut">
              <a:rPr lang="en-IN" smtClean="0"/>
              <a:t>07-05-2025</a:t>
            </a:fld>
            <a:endParaRPr lang="en-IN"/>
          </a:p>
        </p:txBody>
      </p:sp>
      <p:sp>
        <p:nvSpPr>
          <p:cNvPr id="8" name="Footer Placeholder 7">
            <a:extLst>
              <a:ext uri="{FF2B5EF4-FFF2-40B4-BE49-F238E27FC236}">
                <a16:creationId xmlns:a16="http://schemas.microsoft.com/office/drawing/2014/main" id="{5B200C18-301D-2334-0B57-5F78B7B1D6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FC27E5-59EC-9442-F5B7-ECBC07C708EF}"/>
              </a:ext>
            </a:extLst>
          </p:cNvPr>
          <p:cNvSpPr>
            <a:spLocks noGrp="1"/>
          </p:cNvSpPr>
          <p:nvPr>
            <p:ph type="sldNum" sz="quarter" idx="12"/>
          </p:nvPr>
        </p:nvSpPr>
        <p:spPr/>
        <p:txBody>
          <a:bodyPr/>
          <a:lstStyle/>
          <a:p>
            <a:fld id="{72DE7F03-2EBC-4105-8E8A-C6EDC0823F76}" type="slidenum">
              <a:rPr lang="en-IN" smtClean="0"/>
              <a:t>‹#›</a:t>
            </a:fld>
            <a:endParaRPr lang="en-IN"/>
          </a:p>
        </p:txBody>
      </p:sp>
    </p:spTree>
    <p:extLst>
      <p:ext uri="{BB962C8B-B14F-4D97-AF65-F5344CB8AC3E}">
        <p14:creationId xmlns:p14="http://schemas.microsoft.com/office/powerpoint/2010/main" val="112065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C94E-6D32-EBE2-0D79-51F0DC974D3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F68365-16D8-AE1F-4283-8D2194BD4FF7}"/>
              </a:ext>
            </a:extLst>
          </p:cNvPr>
          <p:cNvSpPr>
            <a:spLocks noGrp="1"/>
          </p:cNvSpPr>
          <p:nvPr>
            <p:ph type="dt" sz="half" idx="10"/>
          </p:nvPr>
        </p:nvSpPr>
        <p:spPr/>
        <p:txBody>
          <a:bodyPr/>
          <a:lstStyle/>
          <a:p>
            <a:fld id="{A33F7616-E6A7-4183-A52F-51DFF054CB3C}" type="datetimeFigureOut">
              <a:rPr lang="en-IN" smtClean="0"/>
              <a:t>07-05-2025</a:t>
            </a:fld>
            <a:endParaRPr lang="en-IN"/>
          </a:p>
        </p:txBody>
      </p:sp>
      <p:sp>
        <p:nvSpPr>
          <p:cNvPr id="4" name="Footer Placeholder 3">
            <a:extLst>
              <a:ext uri="{FF2B5EF4-FFF2-40B4-BE49-F238E27FC236}">
                <a16:creationId xmlns:a16="http://schemas.microsoft.com/office/drawing/2014/main" id="{83C1FB2D-94F2-D6F8-8347-BA26D16D6E3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FC062D1-5378-A1F4-DE24-45E4A01C8484}"/>
              </a:ext>
            </a:extLst>
          </p:cNvPr>
          <p:cNvSpPr>
            <a:spLocks noGrp="1"/>
          </p:cNvSpPr>
          <p:nvPr>
            <p:ph type="sldNum" sz="quarter" idx="12"/>
          </p:nvPr>
        </p:nvSpPr>
        <p:spPr/>
        <p:txBody>
          <a:bodyPr/>
          <a:lstStyle/>
          <a:p>
            <a:fld id="{72DE7F03-2EBC-4105-8E8A-C6EDC0823F76}" type="slidenum">
              <a:rPr lang="en-IN" smtClean="0"/>
              <a:t>‹#›</a:t>
            </a:fld>
            <a:endParaRPr lang="en-IN"/>
          </a:p>
        </p:txBody>
      </p:sp>
    </p:spTree>
    <p:extLst>
      <p:ext uri="{BB962C8B-B14F-4D97-AF65-F5344CB8AC3E}">
        <p14:creationId xmlns:p14="http://schemas.microsoft.com/office/powerpoint/2010/main" val="2582310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8F9C04-3CA6-D445-5493-D5B20A892B96}"/>
              </a:ext>
            </a:extLst>
          </p:cNvPr>
          <p:cNvSpPr>
            <a:spLocks noGrp="1"/>
          </p:cNvSpPr>
          <p:nvPr>
            <p:ph type="dt" sz="half" idx="10"/>
          </p:nvPr>
        </p:nvSpPr>
        <p:spPr/>
        <p:txBody>
          <a:bodyPr/>
          <a:lstStyle/>
          <a:p>
            <a:fld id="{A33F7616-E6A7-4183-A52F-51DFF054CB3C}" type="datetimeFigureOut">
              <a:rPr lang="en-IN" smtClean="0"/>
              <a:t>07-05-2025</a:t>
            </a:fld>
            <a:endParaRPr lang="en-IN"/>
          </a:p>
        </p:txBody>
      </p:sp>
      <p:sp>
        <p:nvSpPr>
          <p:cNvPr id="3" name="Footer Placeholder 2">
            <a:extLst>
              <a:ext uri="{FF2B5EF4-FFF2-40B4-BE49-F238E27FC236}">
                <a16:creationId xmlns:a16="http://schemas.microsoft.com/office/drawing/2014/main" id="{1A9069DC-D45F-670E-28AC-3CA2BDC588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3339BC-15FA-E9A1-4136-8C313F2F4998}"/>
              </a:ext>
            </a:extLst>
          </p:cNvPr>
          <p:cNvSpPr>
            <a:spLocks noGrp="1"/>
          </p:cNvSpPr>
          <p:nvPr>
            <p:ph type="sldNum" sz="quarter" idx="12"/>
          </p:nvPr>
        </p:nvSpPr>
        <p:spPr/>
        <p:txBody>
          <a:bodyPr/>
          <a:lstStyle/>
          <a:p>
            <a:fld id="{72DE7F03-2EBC-4105-8E8A-C6EDC0823F76}" type="slidenum">
              <a:rPr lang="en-IN" smtClean="0"/>
              <a:t>‹#›</a:t>
            </a:fld>
            <a:endParaRPr lang="en-IN"/>
          </a:p>
        </p:txBody>
      </p:sp>
    </p:spTree>
    <p:extLst>
      <p:ext uri="{BB962C8B-B14F-4D97-AF65-F5344CB8AC3E}">
        <p14:creationId xmlns:p14="http://schemas.microsoft.com/office/powerpoint/2010/main" val="2218843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4359A-E13D-F267-D21E-0E93E81E9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9FE6FA-C7DF-CBD1-D304-EFC034BCB6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62FE72-3A60-11C0-296B-21227A262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98DA0F-03F1-468C-F771-3B9F7234C959}"/>
              </a:ext>
            </a:extLst>
          </p:cNvPr>
          <p:cNvSpPr>
            <a:spLocks noGrp="1"/>
          </p:cNvSpPr>
          <p:nvPr>
            <p:ph type="dt" sz="half" idx="10"/>
          </p:nvPr>
        </p:nvSpPr>
        <p:spPr/>
        <p:txBody>
          <a:bodyPr/>
          <a:lstStyle/>
          <a:p>
            <a:fld id="{A33F7616-E6A7-4183-A52F-51DFF054CB3C}" type="datetimeFigureOut">
              <a:rPr lang="en-IN" smtClean="0"/>
              <a:t>07-05-2025</a:t>
            </a:fld>
            <a:endParaRPr lang="en-IN"/>
          </a:p>
        </p:txBody>
      </p:sp>
      <p:sp>
        <p:nvSpPr>
          <p:cNvPr id="6" name="Footer Placeholder 5">
            <a:extLst>
              <a:ext uri="{FF2B5EF4-FFF2-40B4-BE49-F238E27FC236}">
                <a16:creationId xmlns:a16="http://schemas.microsoft.com/office/drawing/2014/main" id="{3CA95C3B-98EC-A50D-3FA8-89656314C8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2EEAAC-B362-2E28-4B86-3A2018DE88CC}"/>
              </a:ext>
            </a:extLst>
          </p:cNvPr>
          <p:cNvSpPr>
            <a:spLocks noGrp="1"/>
          </p:cNvSpPr>
          <p:nvPr>
            <p:ph type="sldNum" sz="quarter" idx="12"/>
          </p:nvPr>
        </p:nvSpPr>
        <p:spPr/>
        <p:txBody>
          <a:bodyPr/>
          <a:lstStyle/>
          <a:p>
            <a:fld id="{72DE7F03-2EBC-4105-8E8A-C6EDC0823F76}" type="slidenum">
              <a:rPr lang="en-IN" smtClean="0"/>
              <a:t>‹#›</a:t>
            </a:fld>
            <a:endParaRPr lang="en-IN"/>
          </a:p>
        </p:txBody>
      </p:sp>
    </p:spTree>
    <p:extLst>
      <p:ext uri="{BB962C8B-B14F-4D97-AF65-F5344CB8AC3E}">
        <p14:creationId xmlns:p14="http://schemas.microsoft.com/office/powerpoint/2010/main" val="3940737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C2D5-A54F-DBEF-A88F-FF6F4894A6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18F9BC-E126-2B3A-B0E0-1373C3C624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FA0607-423D-5B1A-1094-1E24AD634E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0AF0AA-C93E-196D-CB87-83C9BB629071}"/>
              </a:ext>
            </a:extLst>
          </p:cNvPr>
          <p:cNvSpPr>
            <a:spLocks noGrp="1"/>
          </p:cNvSpPr>
          <p:nvPr>
            <p:ph type="dt" sz="half" idx="10"/>
          </p:nvPr>
        </p:nvSpPr>
        <p:spPr/>
        <p:txBody>
          <a:bodyPr/>
          <a:lstStyle/>
          <a:p>
            <a:fld id="{A33F7616-E6A7-4183-A52F-51DFF054CB3C}" type="datetimeFigureOut">
              <a:rPr lang="en-IN" smtClean="0"/>
              <a:t>07-05-2025</a:t>
            </a:fld>
            <a:endParaRPr lang="en-IN"/>
          </a:p>
        </p:txBody>
      </p:sp>
      <p:sp>
        <p:nvSpPr>
          <p:cNvPr id="6" name="Footer Placeholder 5">
            <a:extLst>
              <a:ext uri="{FF2B5EF4-FFF2-40B4-BE49-F238E27FC236}">
                <a16:creationId xmlns:a16="http://schemas.microsoft.com/office/drawing/2014/main" id="{46E4B45F-C5C3-6AD4-65D5-C07495D3EB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50D33E-B54F-306A-75D7-D29876D0C872}"/>
              </a:ext>
            </a:extLst>
          </p:cNvPr>
          <p:cNvSpPr>
            <a:spLocks noGrp="1"/>
          </p:cNvSpPr>
          <p:nvPr>
            <p:ph type="sldNum" sz="quarter" idx="12"/>
          </p:nvPr>
        </p:nvSpPr>
        <p:spPr/>
        <p:txBody>
          <a:bodyPr/>
          <a:lstStyle/>
          <a:p>
            <a:fld id="{72DE7F03-2EBC-4105-8E8A-C6EDC0823F76}" type="slidenum">
              <a:rPr lang="en-IN" smtClean="0"/>
              <a:t>‹#›</a:t>
            </a:fld>
            <a:endParaRPr lang="en-IN"/>
          </a:p>
        </p:txBody>
      </p:sp>
    </p:spTree>
    <p:extLst>
      <p:ext uri="{BB962C8B-B14F-4D97-AF65-F5344CB8AC3E}">
        <p14:creationId xmlns:p14="http://schemas.microsoft.com/office/powerpoint/2010/main" val="180413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2AE871-83BD-0279-23F6-6D931E9CF8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A7A209-4CEA-2BEC-BDDE-E76EC9BC40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2DF514-4B60-61EA-A82B-EDBEE9E85B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F7616-E6A7-4183-A52F-51DFF054CB3C}" type="datetimeFigureOut">
              <a:rPr lang="en-IN" smtClean="0"/>
              <a:t>07-05-2025</a:t>
            </a:fld>
            <a:endParaRPr lang="en-IN"/>
          </a:p>
        </p:txBody>
      </p:sp>
      <p:sp>
        <p:nvSpPr>
          <p:cNvPr id="5" name="Footer Placeholder 4">
            <a:extLst>
              <a:ext uri="{FF2B5EF4-FFF2-40B4-BE49-F238E27FC236}">
                <a16:creationId xmlns:a16="http://schemas.microsoft.com/office/drawing/2014/main" id="{D5F3578B-1EDA-D174-CA51-0C303FAF50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CF2EA1-23AA-613D-C04C-8130AC0620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DE7F03-2EBC-4105-8E8A-C6EDC0823F76}" type="slidenum">
              <a:rPr lang="en-IN" smtClean="0"/>
              <a:t>‹#›</a:t>
            </a:fld>
            <a:endParaRPr lang="en-IN"/>
          </a:p>
        </p:txBody>
      </p:sp>
    </p:spTree>
    <p:extLst>
      <p:ext uri="{BB962C8B-B14F-4D97-AF65-F5344CB8AC3E}">
        <p14:creationId xmlns:p14="http://schemas.microsoft.com/office/powerpoint/2010/main" val="84726757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0">
            <a:extLst>
              <a:ext uri="{FF2B5EF4-FFF2-40B4-BE49-F238E27FC236}">
                <a16:creationId xmlns:a16="http://schemas.microsoft.com/office/drawing/2014/main" id="{5D14B1D9-9D44-33F0-0E43-8855A32955CC}"/>
              </a:ext>
            </a:extLst>
          </p:cNvPr>
          <p:cNvSpPr/>
          <p:nvPr/>
        </p:nvSpPr>
        <p:spPr>
          <a:xfrm>
            <a:off x="431131" y="1447853"/>
            <a:ext cx="11276276" cy="1328827"/>
          </a:xfrm>
          <a:prstGeom prst="rect">
            <a:avLst/>
          </a:prstGeom>
          <a:noFill/>
          <a:ln/>
        </p:spPr>
        <p:txBody>
          <a:bodyPr wrap="square" lIns="0" tIns="0" rIns="0" bIns="0" rtlCol="0" anchor="t"/>
          <a:lstStyle/>
          <a:p>
            <a:pPr marL="0" indent="0" algn="ctr">
              <a:lnSpc>
                <a:spcPts val="5500"/>
              </a:lnSpc>
              <a:buNone/>
            </a:pPr>
            <a:r>
              <a:rPr lang="en-US" sz="4400" b="1" dirty="0" err="1"/>
              <a:t>Archinnection</a:t>
            </a:r>
            <a:r>
              <a:rPr lang="en-US" sz="4400" b="1" dirty="0"/>
              <a:t> </a:t>
            </a:r>
          </a:p>
          <a:p>
            <a:pPr marL="0" indent="0" algn="ctr">
              <a:lnSpc>
                <a:spcPts val="5500"/>
              </a:lnSpc>
              <a:buNone/>
            </a:pPr>
            <a:r>
              <a:rPr lang="en-US" sz="4400" b="1" dirty="0"/>
              <a:t>Connecting architects with passion</a:t>
            </a:r>
          </a:p>
        </p:txBody>
      </p:sp>
      <p:pic>
        <p:nvPicPr>
          <p:cNvPr id="13" name="Picture 12">
            <a:extLst>
              <a:ext uri="{FF2B5EF4-FFF2-40B4-BE49-F238E27FC236}">
                <a16:creationId xmlns:a16="http://schemas.microsoft.com/office/drawing/2014/main" id="{AD8105BE-CD85-9DD8-3B02-0E6EC0EFCD47}"/>
              </a:ext>
            </a:extLst>
          </p:cNvPr>
          <p:cNvPicPr/>
          <p:nvPr/>
        </p:nvPicPr>
        <p:blipFill>
          <a:blip r:embed="rId3"/>
          <a:stretch>
            <a:fillRect/>
          </a:stretch>
        </p:blipFill>
        <p:spPr>
          <a:xfrm>
            <a:off x="2971869" y="171984"/>
            <a:ext cx="6571650" cy="971016"/>
          </a:xfrm>
          <a:prstGeom prst="rect">
            <a:avLst/>
          </a:prstGeom>
        </p:spPr>
      </p:pic>
      <p:sp>
        <p:nvSpPr>
          <p:cNvPr id="14" name="Text 0">
            <a:extLst>
              <a:ext uri="{FF2B5EF4-FFF2-40B4-BE49-F238E27FC236}">
                <a16:creationId xmlns:a16="http://schemas.microsoft.com/office/drawing/2014/main" id="{DEC658B7-DE1B-049D-0B52-E978A935FF63}"/>
              </a:ext>
            </a:extLst>
          </p:cNvPr>
          <p:cNvSpPr/>
          <p:nvPr/>
        </p:nvSpPr>
        <p:spPr>
          <a:xfrm>
            <a:off x="216695" y="2727007"/>
            <a:ext cx="12256168" cy="590526"/>
          </a:xfrm>
          <a:prstGeom prst="rect">
            <a:avLst/>
          </a:prstGeom>
          <a:noFill/>
          <a:ln/>
        </p:spPr>
        <p:txBody>
          <a:bodyPr wrap="square" lIns="0" tIns="0" rIns="0" bIns="0" rtlCol="0" anchor="t"/>
          <a:lstStyle/>
          <a:p>
            <a:pPr marL="0" indent="0" algn="ctr">
              <a:lnSpc>
                <a:spcPts val="5500"/>
              </a:lnSpc>
              <a:buNone/>
            </a:pPr>
            <a:r>
              <a:rPr lang="en-US" sz="3200" dirty="0"/>
              <a:t>By Dhruv, Gaurav Yadav, Aditya Kumar, Harsh</a:t>
            </a:r>
          </a:p>
        </p:txBody>
      </p:sp>
      <p:sp>
        <p:nvSpPr>
          <p:cNvPr id="15" name="Text 0">
            <a:extLst>
              <a:ext uri="{FF2B5EF4-FFF2-40B4-BE49-F238E27FC236}">
                <a16:creationId xmlns:a16="http://schemas.microsoft.com/office/drawing/2014/main" id="{4E43F938-95A5-233E-FEDF-630EC8106C4E}"/>
              </a:ext>
            </a:extLst>
          </p:cNvPr>
          <p:cNvSpPr/>
          <p:nvPr/>
        </p:nvSpPr>
        <p:spPr>
          <a:xfrm>
            <a:off x="1447800" y="4594941"/>
            <a:ext cx="9432758" cy="590526"/>
          </a:xfrm>
          <a:prstGeom prst="rect">
            <a:avLst/>
          </a:prstGeom>
          <a:noFill/>
          <a:ln/>
        </p:spPr>
        <p:txBody>
          <a:bodyPr wrap="square" lIns="0" tIns="0" rIns="0" bIns="0" rtlCol="0" anchor="t"/>
          <a:lstStyle/>
          <a:p>
            <a:pPr marL="0" indent="0" algn="ctr">
              <a:lnSpc>
                <a:spcPts val="5500"/>
              </a:lnSpc>
              <a:buNone/>
            </a:pPr>
            <a:r>
              <a:rPr lang="en-US" sz="4400" b="1" dirty="0"/>
              <a:t>School of Engineering and Technology</a:t>
            </a:r>
          </a:p>
        </p:txBody>
      </p:sp>
      <p:sp>
        <p:nvSpPr>
          <p:cNvPr id="16" name="Text 0">
            <a:extLst>
              <a:ext uri="{FF2B5EF4-FFF2-40B4-BE49-F238E27FC236}">
                <a16:creationId xmlns:a16="http://schemas.microsoft.com/office/drawing/2014/main" id="{C996F69F-B3AF-3809-6931-1BFCB56180F9}"/>
              </a:ext>
            </a:extLst>
          </p:cNvPr>
          <p:cNvSpPr/>
          <p:nvPr/>
        </p:nvSpPr>
        <p:spPr>
          <a:xfrm>
            <a:off x="1447800" y="5779791"/>
            <a:ext cx="9432758" cy="590526"/>
          </a:xfrm>
          <a:prstGeom prst="rect">
            <a:avLst/>
          </a:prstGeom>
          <a:noFill/>
          <a:ln/>
        </p:spPr>
        <p:txBody>
          <a:bodyPr wrap="square" lIns="0" tIns="0" rIns="0" bIns="0" rtlCol="0" anchor="t"/>
          <a:lstStyle/>
          <a:p>
            <a:pPr marL="0" indent="0" algn="ctr">
              <a:lnSpc>
                <a:spcPts val="5500"/>
              </a:lnSpc>
              <a:buNone/>
            </a:pPr>
            <a:endParaRPr lang="en-US" sz="4400" dirty="0"/>
          </a:p>
        </p:txBody>
      </p:sp>
      <p:sp>
        <p:nvSpPr>
          <p:cNvPr id="17" name="Text 0">
            <a:extLst>
              <a:ext uri="{FF2B5EF4-FFF2-40B4-BE49-F238E27FC236}">
                <a16:creationId xmlns:a16="http://schemas.microsoft.com/office/drawing/2014/main" id="{F0FEB262-0E68-F4FB-F167-15D2EC791264}"/>
              </a:ext>
            </a:extLst>
          </p:cNvPr>
          <p:cNvSpPr/>
          <p:nvPr/>
        </p:nvSpPr>
        <p:spPr>
          <a:xfrm>
            <a:off x="1379618" y="3277015"/>
            <a:ext cx="9432758" cy="590526"/>
          </a:xfrm>
          <a:prstGeom prst="rect">
            <a:avLst/>
          </a:prstGeom>
          <a:noFill/>
          <a:ln/>
        </p:spPr>
        <p:txBody>
          <a:bodyPr wrap="square" lIns="0" tIns="0" rIns="0" bIns="0" rtlCol="0" anchor="t"/>
          <a:lstStyle/>
          <a:p>
            <a:pPr marL="0" indent="0" algn="ctr">
              <a:lnSpc>
                <a:spcPts val="5500"/>
              </a:lnSpc>
              <a:buNone/>
            </a:pPr>
            <a:r>
              <a:rPr lang="en-US" sz="3200" dirty="0"/>
              <a:t>Under the supervision of</a:t>
            </a:r>
          </a:p>
        </p:txBody>
      </p:sp>
      <p:sp>
        <p:nvSpPr>
          <p:cNvPr id="18" name="Text 0">
            <a:extLst>
              <a:ext uri="{FF2B5EF4-FFF2-40B4-BE49-F238E27FC236}">
                <a16:creationId xmlns:a16="http://schemas.microsoft.com/office/drawing/2014/main" id="{91C247D7-DD84-9CD7-DDF3-2114598E3A6D}"/>
              </a:ext>
            </a:extLst>
          </p:cNvPr>
          <p:cNvSpPr/>
          <p:nvPr/>
        </p:nvSpPr>
        <p:spPr>
          <a:xfrm>
            <a:off x="725903" y="3862963"/>
            <a:ext cx="10740189" cy="590526"/>
          </a:xfrm>
          <a:prstGeom prst="rect">
            <a:avLst/>
          </a:prstGeom>
          <a:noFill/>
          <a:ln/>
        </p:spPr>
        <p:txBody>
          <a:bodyPr wrap="square" lIns="0" tIns="0" rIns="0" bIns="0" rtlCol="0" anchor="t"/>
          <a:lstStyle/>
          <a:p>
            <a:pPr>
              <a:lnSpc>
                <a:spcPts val="5500"/>
              </a:lnSpc>
            </a:pPr>
            <a:r>
              <a:rPr lang="en-US" sz="3200" dirty="0"/>
              <a:t>          Internal: Mr. Deepak Kaushik   External: Ms. Nikita       </a:t>
            </a:r>
          </a:p>
        </p:txBody>
      </p:sp>
      <p:sp>
        <p:nvSpPr>
          <p:cNvPr id="19" name="Rectangle 18">
            <a:extLst>
              <a:ext uri="{FF2B5EF4-FFF2-40B4-BE49-F238E27FC236}">
                <a16:creationId xmlns:a16="http://schemas.microsoft.com/office/drawing/2014/main" id="{D5CC26D2-0A4A-8649-3498-386AD0E5B45A}"/>
              </a:ext>
            </a:extLst>
          </p:cNvPr>
          <p:cNvSpPr/>
          <p:nvPr/>
        </p:nvSpPr>
        <p:spPr>
          <a:xfrm>
            <a:off x="11707407" y="10305451"/>
            <a:ext cx="1828800" cy="32413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29280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2204-B0B8-527E-C5E5-4A40E281C6A1}"/>
              </a:ext>
            </a:extLst>
          </p:cNvPr>
          <p:cNvSpPr>
            <a:spLocks noGrp="1"/>
          </p:cNvSpPr>
          <p:nvPr>
            <p:ph type="title"/>
          </p:nvPr>
        </p:nvSpPr>
        <p:spPr>
          <a:xfrm>
            <a:off x="5511799" y="615978"/>
            <a:ext cx="3097193" cy="1018000"/>
          </a:xfrm>
        </p:spPr>
        <p:txBody>
          <a:bodyPr/>
          <a:lstStyle/>
          <a:p>
            <a:r>
              <a:rPr lang="en-US" dirty="0">
                <a:latin typeface="+mn-lt"/>
              </a:rPr>
              <a:t>Applications</a:t>
            </a:r>
            <a:endParaRPr lang="en-IN" dirty="0">
              <a:latin typeface="+mn-lt"/>
            </a:endParaRPr>
          </a:p>
        </p:txBody>
      </p:sp>
      <p:sp>
        <p:nvSpPr>
          <p:cNvPr id="10" name="Text 2">
            <a:extLst>
              <a:ext uri="{FF2B5EF4-FFF2-40B4-BE49-F238E27FC236}">
                <a16:creationId xmlns:a16="http://schemas.microsoft.com/office/drawing/2014/main" id="{6C6767AD-F45B-04E4-880B-82358E5993D3}"/>
              </a:ext>
            </a:extLst>
          </p:cNvPr>
          <p:cNvSpPr/>
          <p:nvPr/>
        </p:nvSpPr>
        <p:spPr>
          <a:xfrm>
            <a:off x="5740103" y="1855176"/>
            <a:ext cx="4334359" cy="401719"/>
          </a:xfrm>
          <a:prstGeom prst="rect">
            <a:avLst/>
          </a:prstGeom>
          <a:noFill/>
          <a:ln/>
        </p:spPr>
        <p:txBody>
          <a:bodyPr wrap="none" lIns="0" tIns="0" rIns="0" bIns="0" rtlCol="0" anchor="t"/>
          <a:lstStyle/>
          <a:p>
            <a:pPr marL="0" indent="0" algn="l">
              <a:lnSpc>
                <a:spcPts val="2750"/>
              </a:lnSpc>
              <a:buNone/>
            </a:pPr>
            <a:r>
              <a:rPr lang="en-US" sz="3200" dirty="0">
                <a:solidFill>
                  <a:srgbClr val="3B3535"/>
                </a:solidFill>
                <a:ea typeface="Cascadia Code" panose="020B0609020000020004" pitchFamily="49" charset="0"/>
                <a:cs typeface="Cascadia Code" panose="020B0609020000020004" pitchFamily="49" charset="0"/>
              </a:rPr>
              <a:t>  </a:t>
            </a:r>
            <a:r>
              <a:rPr lang="en-US" sz="2800" dirty="0">
                <a:solidFill>
                  <a:srgbClr val="3B3535"/>
                </a:solidFill>
                <a:ea typeface="Cascadia Code" panose="020B0609020000020004" pitchFamily="49" charset="0"/>
                <a:cs typeface="Cascadia Code" panose="020B0609020000020004" pitchFamily="49" charset="0"/>
              </a:rPr>
              <a:t>Job Portal for Architect</a:t>
            </a:r>
            <a:endParaRPr lang="en-US" sz="2800" dirty="0">
              <a:ea typeface="Cascadia Code" panose="020B0609020000020004" pitchFamily="49" charset="0"/>
              <a:cs typeface="Cascadia Code" panose="020B0609020000020004" pitchFamily="49" charset="0"/>
            </a:endParaRPr>
          </a:p>
        </p:txBody>
      </p:sp>
      <p:sp>
        <p:nvSpPr>
          <p:cNvPr id="12" name="Text 5">
            <a:extLst>
              <a:ext uri="{FF2B5EF4-FFF2-40B4-BE49-F238E27FC236}">
                <a16:creationId xmlns:a16="http://schemas.microsoft.com/office/drawing/2014/main" id="{0FA50C6F-8106-32F9-3DC9-EE58AF89CB1A}"/>
              </a:ext>
            </a:extLst>
          </p:cNvPr>
          <p:cNvSpPr/>
          <p:nvPr/>
        </p:nvSpPr>
        <p:spPr>
          <a:xfrm>
            <a:off x="5859040" y="2169392"/>
            <a:ext cx="5916400" cy="918101"/>
          </a:xfrm>
          <a:prstGeom prst="rect">
            <a:avLst/>
          </a:prstGeom>
          <a:noFill/>
          <a:ln/>
        </p:spPr>
        <p:txBody>
          <a:bodyPr wrap="square" lIns="0" tIns="0" rIns="0" bIns="0" rtlCol="0" anchor="t"/>
          <a:lstStyle/>
          <a:p>
            <a:pPr algn="just"/>
            <a:r>
              <a:rPr lang="en-US" sz="2400" dirty="0">
                <a:latin typeface="+mj-lt"/>
              </a:rPr>
              <a:t>This website helps architect to find job opportunities based on their skills</a:t>
            </a:r>
          </a:p>
        </p:txBody>
      </p:sp>
      <p:sp>
        <p:nvSpPr>
          <p:cNvPr id="13" name="Text 2">
            <a:extLst>
              <a:ext uri="{FF2B5EF4-FFF2-40B4-BE49-F238E27FC236}">
                <a16:creationId xmlns:a16="http://schemas.microsoft.com/office/drawing/2014/main" id="{880DE53F-4CD4-9A64-A8D7-F8FD845156E9}"/>
              </a:ext>
            </a:extLst>
          </p:cNvPr>
          <p:cNvSpPr/>
          <p:nvPr/>
        </p:nvSpPr>
        <p:spPr>
          <a:xfrm>
            <a:off x="5859040" y="3107832"/>
            <a:ext cx="4334359" cy="401719"/>
          </a:xfrm>
          <a:prstGeom prst="rect">
            <a:avLst/>
          </a:prstGeom>
          <a:noFill/>
          <a:ln/>
        </p:spPr>
        <p:txBody>
          <a:bodyPr wrap="none" lIns="0" tIns="0" rIns="0" bIns="0" rtlCol="0" anchor="t"/>
          <a:lstStyle/>
          <a:p>
            <a:pPr marL="0" indent="0" algn="l">
              <a:lnSpc>
                <a:spcPts val="2750"/>
              </a:lnSpc>
              <a:buNone/>
            </a:pPr>
            <a:r>
              <a:rPr lang="en-US" sz="3200" dirty="0">
                <a:solidFill>
                  <a:srgbClr val="3B3535"/>
                </a:solidFill>
                <a:ea typeface="Cascadia Code" panose="020B0609020000020004" pitchFamily="49" charset="0"/>
                <a:cs typeface="Cascadia Code" panose="020B0609020000020004" pitchFamily="49" charset="0"/>
              </a:rPr>
              <a:t> </a:t>
            </a:r>
            <a:r>
              <a:rPr lang="en-US" sz="2800" dirty="0">
                <a:solidFill>
                  <a:srgbClr val="3B3535"/>
                </a:solidFill>
                <a:ea typeface="Cascadia Code" panose="020B0609020000020004" pitchFamily="49" charset="0"/>
                <a:cs typeface="Cascadia Code" panose="020B0609020000020004" pitchFamily="49" charset="0"/>
              </a:rPr>
              <a:t>Freelance</a:t>
            </a:r>
            <a:endParaRPr lang="en-US" sz="2800" dirty="0">
              <a:ea typeface="Cascadia Code" panose="020B0609020000020004" pitchFamily="49" charset="0"/>
              <a:cs typeface="Cascadia Code" panose="020B0609020000020004" pitchFamily="49" charset="0"/>
            </a:endParaRPr>
          </a:p>
        </p:txBody>
      </p:sp>
      <p:sp>
        <p:nvSpPr>
          <p:cNvPr id="14" name="Text 5">
            <a:extLst>
              <a:ext uri="{FF2B5EF4-FFF2-40B4-BE49-F238E27FC236}">
                <a16:creationId xmlns:a16="http://schemas.microsoft.com/office/drawing/2014/main" id="{A81F4A9C-E2CB-1909-36B5-3A919E50196D}"/>
              </a:ext>
            </a:extLst>
          </p:cNvPr>
          <p:cNvSpPr/>
          <p:nvPr/>
        </p:nvSpPr>
        <p:spPr>
          <a:xfrm>
            <a:off x="5859040" y="3455667"/>
            <a:ext cx="5916400" cy="855424"/>
          </a:xfrm>
          <a:prstGeom prst="rect">
            <a:avLst/>
          </a:prstGeom>
          <a:noFill/>
          <a:ln/>
        </p:spPr>
        <p:txBody>
          <a:bodyPr wrap="square" lIns="0" tIns="0" rIns="0" bIns="0" rtlCol="0" anchor="t"/>
          <a:lstStyle/>
          <a:p>
            <a:pPr algn="just"/>
            <a:r>
              <a:rPr lang="en-US" sz="2400" dirty="0">
                <a:latin typeface="+mj-lt"/>
              </a:rPr>
              <a:t>This website enables architects to find freelance or project based work</a:t>
            </a:r>
          </a:p>
        </p:txBody>
      </p:sp>
      <p:sp>
        <p:nvSpPr>
          <p:cNvPr id="15" name="Text 2">
            <a:extLst>
              <a:ext uri="{FF2B5EF4-FFF2-40B4-BE49-F238E27FC236}">
                <a16:creationId xmlns:a16="http://schemas.microsoft.com/office/drawing/2014/main" id="{D888BDAB-C549-C359-7687-747040845C69}"/>
              </a:ext>
            </a:extLst>
          </p:cNvPr>
          <p:cNvSpPr/>
          <p:nvPr/>
        </p:nvSpPr>
        <p:spPr>
          <a:xfrm>
            <a:off x="5859040" y="4458066"/>
            <a:ext cx="4334359" cy="401719"/>
          </a:xfrm>
          <a:prstGeom prst="rect">
            <a:avLst/>
          </a:prstGeom>
          <a:noFill/>
          <a:ln/>
        </p:spPr>
        <p:txBody>
          <a:bodyPr wrap="none" lIns="0" tIns="0" rIns="0" bIns="0" rtlCol="0" anchor="t"/>
          <a:lstStyle/>
          <a:p>
            <a:pPr marL="0" indent="0" algn="l">
              <a:lnSpc>
                <a:spcPts val="2750"/>
              </a:lnSpc>
              <a:buNone/>
            </a:pPr>
            <a:r>
              <a:rPr lang="en-US" sz="3200" dirty="0">
                <a:solidFill>
                  <a:srgbClr val="3B3535"/>
                </a:solidFill>
                <a:ea typeface="Cascadia Code" panose="020B0609020000020004" pitchFamily="49" charset="0"/>
                <a:cs typeface="Cascadia Code" panose="020B0609020000020004" pitchFamily="49" charset="0"/>
              </a:rPr>
              <a:t> </a:t>
            </a:r>
            <a:r>
              <a:rPr lang="en-US" sz="2800" dirty="0">
                <a:solidFill>
                  <a:srgbClr val="3B3535"/>
                </a:solidFill>
                <a:ea typeface="Cascadia Code" panose="020B0609020000020004" pitchFamily="49" charset="0"/>
                <a:cs typeface="Cascadia Code" panose="020B0609020000020004" pitchFamily="49" charset="0"/>
              </a:rPr>
              <a:t>Networking</a:t>
            </a:r>
            <a:endParaRPr lang="en-US" sz="2800" dirty="0">
              <a:ea typeface="Cascadia Code" panose="020B0609020000020004" pitchFamily="49" charset="0"/>
              <a:cs typeface="Cascadia Code" panose="020B0609020000020004" pitchFamily="49" charset="0"/>
            </a:endParaRPr>
          </a:p>
        </p:txBody>
      </p:sp>
      <p:sp>
        <p:nvSpPr>
          <p:cNvPr id="17" name="Text 5">
            <a:extLst>
              <a:ext uri="{FF2B5EF4-FFF2-40B4-BE49-F238E27FC236}">
                <a16:creationId xmlns:a16="http://schemas.microsoft.com/office/drawing/2014/main" id="{5AA5D5E6-035A-87B3-5D90-F196ECEF5CE1}"/>
              </a:ext>
            </a:extLst>
          </p:cNvPr>
          <p:cNvSpPr/>
          <p:nvPr/>
        </p:nvSpPr>
        <p:spPr>
          <a:xfrm>
            <a:off x="5859040" y="4775458"/>
            <a:ext cx="5916400" cy="1168141"/>
          </a:xfrm>
          <a:prstGeom prst="rect">
            <a:avLst/>
          </a:prstGeom>
          <a:noFill/>
          <a:ln/>
        </p:spPr>
        <p:txBody>
          <a:bodyPr wrap="square" lIns="0" tIns="0" rIns="0" bIns="0" rtlCol="0" anchor="t"/>
          <a:lstStyle/>
          <a:p>
            <a:pPr algn="just"/>
            <a:r>
              <a:rPr lang="en-US" sz="2400" dirty="0">
                <a:latin typeface="+mj-lt"/>
              </a:rPr>
              <a:t>This website makes collaboration or knowledge sharing between architects, designers and firms easier</a:t>
            </a:r>
          </a:p>
        </p:txBody>
      </p:sp>
      <p:sp>
        <p:nvSpPr>
          <p:cNvPr id="3" name="Rectangle: Rounded Corners 2">
            <a:extLst>
              <a:ext uri="{FF2B5EF4-FFF2-40B4-BE49-F238E27FC236}">
                <a16:creationId xmlns:a16="http://schemas.microsoft.com/office/drawing/2014/main" id="{0F440333-3E58-96E4-143B-0E8264609898}"/>
              </a:ext>
            </a:extLst>
          </p:cNvPr>
          <p:cNvSpPr/>
          <p:nvPr/>
        </p:nvSpPr>
        <p:spPr>
          <a:xfrm>
            <a:off x="5344932" y="1855176"/>
            <a:ext cx="395171" cy="314216"/>
          </a:xfrm>
          <a:prstGeom prst="roundRect">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EE209075-30A3-632B-D8E4-4020F5A6EF27}"/>
              </a:ext>
            </a:extLst>
          </p:cNvPr>
          <p:cNvSpPr/>
          <p:nvPr/>
        </p:nvSpPr>
        <p:spPr>
          <a:xfrm>
            <a:off x="5344931" y="3084545"/>
            <a:ext cx="395171" cy="314216"/>
          </a:xfrm>
          <a:prstGeom prst="roundRect">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76A2F4D-487C-2E2A-B43A-0B6F48F235FD}"/>
              </a:ext>
            </a:extLst>
          </p:cNvPr>
          <p:cNvSpPr/>
          <p:nvPr/>
        </p:nvSpPr>
        <p:spPr>
          <a:xfrm>
            <a:off x="5344932" y="4458066"/>
            <a:ext cx="395171" cy="314216"/>
          </a:xfrm>
          <a:prstGeom prst="roundRect">
            <a:avLst/>
          </a:prstGeom>
          <a:solidFill>
            <a:schemeClr val="accent2">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 2">
            <a:extLst>
              <a:ext uri="{FF2B5EF4-FFF2-40B4-BE49-F238E27FC236}">
                <a16:creationId xmlns:a16="http://schemas.microsoft.com/office/drawing/2014/main" id="{CEEBB22B-B8F4-F41F-414F-C6DF5C2ECF29}"/>
              </a:ext>
            </a:extLst>
          </p:cNvPr>
          <p:cNvSpPr/>
          <p:nvPr/>
        </p:nvSpPr>
        <p:spPr>
          <a:xfrm>
            <a:off x="5400916" y="1859587"/>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1.</a:t>
            </a:r>
          </a:p>
        </p:txBody>
      </p:sp>
      <p:sp>
        <p:nvSpPr>
          <p:cNvPr id="8" name="Text 2">
            <a:extLst>
              <a:ext uri="{FF2B5EF4-FFF2-40B4-BE49-F238E27FC236}">
                <a16:creationId xmlns:a16="http://schemas.microsoft.com/office/drawing/2014/main" id="{12B05D6F-27EC-CF46-A677-496B0517EB5A}"/>
              </a:ext>
            </a:extLst>
          </p:cNvPr>
          <p:cNvSpPr/>
          <p:nvPr/>
        </p:nvSpPr>
        <p:spPr>
          <a:xfrm>
            <a:off x="5413436" y="3084545"/>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2.</a:t>
            </a:r>
          </a:p>
        </p:txBody>
      </p:sp>
      <p:sp>
        <p:nvSpPr>
          <p:cNvPr id="9" name="Text 2">
            <a:extLst>
              <a:ext uri="{FF2B5EF4-FFF2-40B4-BE49-F238E27FC236}">
                <a16:creationId xmlns:a16="http://schemas.microsoft.com/office/drawing/2014/main" id="{66AD3237-0370-7C18-4451-192321B0216C}"/>
              </a:ext>
            </a:extLst>
          </p:cNvPr>
          <p:cNvSpPr/>
          <p:nvPr/>
        </p:nvSpPr>
        <p:spPr>
          <a:xfrm>
            <a:off x="5413435" y="4475155"/>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3.</a:t>
            </a:r>
          </a:p>
        </p:txBody>
      </p:sp>
      <p:pic>
        <p:nvPicPr>
          <p:cNvPr id="11" name="Picture 10">
            <a:extLst>
              <a:ext uri="{FF2B5EF4-FFF2-40B4-BE49-F238E27FC236}">
                <a16:creationId xmlns:a16="http://schemas.microsoft.com/office/drawing/2014/main" id="{74537770-78BA-51E7-7F0C-7D91DDC1DD80}"/>
              </a:ext>
            </a:extLst>
          </p:cNvPr>
          <p:cNvPicPr>
            <a:picLocks noChangeAspect="1"/>
          </p:cNvPicPr>
          <p:nvPr/>
        </p:nvPicPr>
        <p:blipFill>
          <a:blip r:embed="rId2"/>
          <a:stretch>
            <a:fillRect/>
          </a:stretch>
        </p:blipFill>
        <p:spPr>
          <a:xfrm>
            <a:off x="0" y="0"/>
            <a:ext cx="5019040" cy="6858000"/>
          </a:xfrm>
          <a:prstGeom prst="rect">
            <a:avLst/>
          </a:prstGeom>
        </p:spPr>
      </p:pic>
    </p:spTree>
    <p:extLst>
      <p:ext uri="{BB962C8B-B14F-4D97-AF65-F5344CB8AC3E}">
        <p14:creationId xmlns:p14="http://schemas.microsoft.com/office/powerpoint/2010/main" val="1985020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2E997-3E1B-9A5F-C64E-AAA6AB334C84}"/>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9E7FB832-392A-01A6-5B62-05291D7F1109}"/>
              </a:ext>
            </a:extLst>
          </p:cNvPr>
          <p:cNvSpPr/>
          <p:nvPr/>
        </p:nvSpPr>
        <p:spPr>
          <a:xfrm>
            <a:off x="545933" y="1371600"/>
            <a:ext cx="2788281" cy="588391"/>
          </a:xfrm>
          <a:prstGeom prst="rect">
            <a:avLst/>
          </a:prstGeom>
          <a:noFill/>
          <a:ln/>
        </p:spPr>
        <p:txBody>
          <a:bodyPr wrap="none" lIns="0" tIns="0" rIns="0" bIns="0" rtlCol="0" anchor="t"/>
          <a:lstStyle/>
          <a:p>
            <a:pPr marL="0" indent="0">
              <a:lnSpc>
                <a:spcPts val="5500"/>
              </a:lnSpc>
              <a:buNone/>
            </a:pPr>
            <a:r>
              <a:rPr lang="en-US" sz="4400" dirty="0">
                <a:solidFill>
                  <a:srgbClr val="1F1E1E"/>
                </a:solidFill>
                <a:ea typeface="Red Hat Text" pitchFamily="34" charset="-122"/>
                <a:cs typeface="Red Hat Text" pitchFamily="34" charset="-120"/>
              </a:rPr>
              <a:t>Conclusion</a:t>
            </a:r>
            <a:endParaRPr lang="en-US" sz="4400" dirty="0"/>
          </a:p>
        </p:txBody>
      </p:sp>
      <p:sp>
        <p:nvSpPr>
          <p:cNvPr id="4" name="Text 1">
            <a:extLst>
              <a:ext uri="{FF2B5EF4-FFF2-40B4-BE49-F238E27FC236}">
                <a16:creationId xmlns:a16="http://schemas.microsoft.com/office/drawing/2014/main" id="{4CE81491-21E3-A409-5C88-A40840B4F642}"/>
              </a:ext>
            </a:extLst>
          </p:cNvPr>
          <p:cNvSpPr/>
          <p:nvPr/>
        </p:nvSpPr>
        <p:spPr>
          <a:xfrm>
            <a:off x="456722" y="2025108"/>
            <a:ext cx="11094811" cy="2872902"/>
          </a:xfrm>
          <a:prstGeom prst="rect">
            <a:avLst/>
          </a:prstGeom>
          <a:noFill/>
          <a:ln/>
        </p:spPr>
        <p:txBody>
          <a:bodyPr wrap="square" lIns="0" tIns="0" rIns="0" bIns="0" rtlCol="0" anchor="t"/>
          <a:lstStyle/>
          <a:p>
            <a:pPr marL="0" indent="0" algn="just">
              <a:lnSpc>
                <a:spcPts val="3000"/>
              </a:lnSpc>
              <a:buNone/>
            </a:pPr>
            <a:r>
              <a:rPr lang="en-US" sz="2400" dirty="0"/>
              <a:t>The website aims to bridge the gap between talent and opportunity in the architectural field by providing a space for graduates to present their skills and connecting them with employers. It also provides enhancing opportunities for jobs and networking through facilities such as interactive portfolios and filtering options for employers. Next step include the design of a user-friendly and visually and engaging website, accompanied by a focused marketing strategy aimed at both graduates and employers for maximum reach and engagement</a:t>
            </a:r>
          </a:p>
        </p:txBody>
      </p:sp>
    </p:spTree>
    <p:extLst>
      <p:ext uri="{BB962C8B-B14F-4D97-AF65-F5344CB8AC3E}">
        <p14:creationId xmlns:p14="http://schemas.microsoft.com/office/powerpoint/2010/main" val="3595629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B37B1-268E-F987-AECB-4E8E962EFDC6}"/>
            </a:ext>
          </a:extLst>
        </p:cNvPr>
        <p:cNvGrpSpPr/>
        <p:nvPr/>
      </p:nvGrpSpPr>
      <p:grpSpPr>
        <a:xfrm>
          <a:off x="0" y="0"/>
          <a:ext cx="0" cy="0"/>
          <a:chOff x="0" y="0"/>
          <a:chExt cx="0" cy="0"/>
        </a:xfrm>
      </p:grpSpPr>
      <p:sp>
        <p:nvSpPr>
          <p:cNvPr id="17" name="Text 0">
            <a:extLst>
              <a:ext uri="{FF2B5EF4-FFF2-40B4-BE49-F238E27FC236}">
                <a16:creationId xmlns:a16="http://schemas.microsoft.com/office/drawing/2014/main" id="{96BCD98C-9DB2-0B9D-B7B1-B2BAFEEDAA8D}"/>
              </a:ext>
            </a:extLst>
          </p:cNvPr>
          <p:cNvSpPr/>
          <p:nvPr/>
        </p:nvSpPr>
        <p:spPr>
          <a:xfrm>
            <a:off x="0" y="3229582"/>
            <a:ext cx="12192000" cy="875489"/>
          </a:xfrm>
          <a:prstGeom prst="rect">
            <a:avLst/>
          </a:prstGeom>
          <a:noFill/>
          <a:ln/>
        </p:spPr>
        <p:txBody>
          <a:bodyPr wrap="none" lIns="0" tIns="0" rIns="0" bIns="0" rtlCol="0" anchor="t"/>
          <a:lstStyle/>
          <a:p>
            <a:pPr marL="0" indent="0" algn="ctr">
              <a:lnSpc>
                <a:spcPts val="5500"/>
              </a:lnSpc>
              <a:buNone/>
            </a:pPr>
            <a:r>
              <a:rPr lang="en-US" sz="6600" b="1" dirty="0"/>
              <a:t>THANK YOU</a:t>
            </a:r>
          </a:p>
        </p:txBody>
      </p:sp>
    </p:spTree>
    <p:extLst>
      <p:ext uri="{BB962C8B-B14F-4D97-AF65-F5344CB8AC3E}">
        <p14:creationId xmlns:p14="http://schemas.microsoft.com/office/powerpoint/2010/main" val="3970949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DFCE8AB-DC69-9364-E7A3-79BA67617DFB}"/>
              </a:ext>
            </a:extLst>
          </p:cNvPr>
          <p:cNvSpPr txBox="1">
            <a:spLocks/>
          </p:cNvSpPr>
          <p:nvPr/>
        </p:nvSpPr>
        <p:spPr>
          <a:xfrm>
            <a:off x="838201" y="1128532"/>
            <a:ext cx="6407552" cy="1013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mn-lt"/>
              </a:rPr>
              <a:t>Introduction</a:t>
            </a:r>
            <a:endParaRPr lang="en-IN" dirty="0">
              <a:latin typeface="+mn-lt"/>
            </a:endParaRPr>
          </a:p>
        </p:txBody>
      </p:sp>
      <p:sp>
        <p:nvSpPr>
          <p:cNvPr id="12" name="Content Placeholder 2">
            <a:extLst>
              <a:ext uri="{FF2B5EF4-FFF2-40B4-BE49-F238E27FC236}">
                <a16:creationId xmlns:a16="http://schemas.microsoft.com/office/drawing/2014/main" id="{F30BD356-429A-7232-E7C6-74DF44F84BC6}"/>
              </a:ext>
            </a:extLst>
          </p:cNvPr>
          <p:cNvSpPr txBox="1">
            <a:spLocks/>
          </p:cNvSpPr>
          <p:nvPr/>
        </p:nvSpPr>
        <p:spPr>
          <a:xfrm>
            <a:off x="838201" y="1965974"/>
            <a:ext cx="7113608" cy="376349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dirty="0">
                <a:latin typeface="+mj-lt"/>
              </a:rPr>
              <a:t>In today’s competitive architectural job market, securing a position can be very challenging. This presentation addresses these difficulties faced by architects in showcasing their work and experience effectively. We will guide them through creating a strong portfolio for sharing, highlighting key components  and demonstrating various tools and platforms to help you stand out</a:t>
            </a:r>
            <a:endParaRPr lang="en-IN" sz="2400" dirty="0">
              <a:latin typeface="+mj-lt"/>
            </a:endParaRPr>
          </a:p>
        </p:txBody>
      </p:sp>
      <p:pic>
        <p:nvPicPr>
          <p:cNvPr id="13" name="Picture 12">
            <a:extLst>
              <a:ext uri="{FF2B5EF4-FFF2-40B4-BE49-F238E27FC236}">
                <a16:creationId xmlns:a16="http://schemas.microsoft.com/office/drawing/2014/main" id="{4BC04BB9-4AAA-BF86-D380-6A77B76EB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1809" y="11576"/>
            <a:ext cx="4240191" cy="6858000"/>
          </a:xfrm>
          <a:prstGeom prst="rect">
            <a:avLst/>
          </a:prstGeom>
        </p:spPr>
      </p:pic>
    </p:spTree>
    <p:extLst>
      <p:ext uri="{BB962C8B-B14F-4D97-AF65-F5344CB8AC3E}">
        <p14:creationId xmlns:p14="http://schemas.microsoft.com/office/powerpoint/2010/main" val="679806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6CF8F-9B31-D17C-EB6B-1AA9DA30829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4FB1334-84EF-C767-9813-2CB76A794835}"/>
              </a:ext>
            </a:extLst>
          </p:cNvPr>
          <p:cNvSpPr/>
          <p:nvPr/>
        </p:nvSpPr>
        <p:spPr>
          <a:xfrm>
            <a:off x="12452230" y="7719683"/>
            <a:ext cx="1494636" cy="4658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t>
            </a:r>
            <a:endParaRPr lang="en-IN" dirty="0"/>
          </a:p>
        </p:txBody>
      </p:sp>
      <p:sp>
        <p:nvSpPr>
          <p:cNvPr id="8" name="Title 1">
            <a:extLst>
              <a:ext uri="{FF2B5EF4-FFF2-40B4-BE49-F238E27FC236}">
                <a16:creationId xmlns:a16="http://schemas.microsoft.com/office/drawing/2014/main" id="{ECB6EB50-BB97-AA1F-DFE9-FCE79145D1D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mn-lt"/>
              </a:rPr>
              <a:t>Problem statement</a:t>
            </a:r>
            <a:endParaRPr lang="en-IN" dirty="0">
              <a:latin typeface="+mn-lt"/>
            </a:endParaRPr>
          </a:p>
        </p:txBody>
      </p:sp>
      <p:sp>
        <p:nvSpPr>
          <p:cNvPr id="9" name="Text 5">
            <a:extLst>
              <a:ext uri="{FF2B5EF4-FFF2-40B4-BE49-F238E27FC236}">
                <a16:creationId xmlns:a16="http://schemas.microsoft.com/office/drawing/2014/main" id="{8EE421EC-BF24-2DAF-F5F0-CEB1F8426382}"/>
              </a:ext>
            </a:extLst>
          </p:cNvPr>
          <p:cNvSpPr/>
          <p:nvPr/>
        </p:nvSpPr>
        <p:spPr>
          <a:xfrm>
            <a:off x="1360987" y="1506547"/>
            <a:ext cx="9179314" cy="1922453"/>
          </a:xfrm>
          <a:prstGeom prst="rect">
            <a:avLst/>
          </a:prstGeom>
          <a:noFill/>
          <a:ln/>
        </p:spPr>
        <p:txBody>
          <a:bodyPr wrap="square" lIns="0" tIns="0" rIns="0" bIns="0" rtlCol="0" anchor="t"/>
          <a:lstStyle/>
          <a:p>
            <a:pPr algn="just"/>
            <a:r>
              <a:rPr lang="en-US" sz="2800" dirty="0"/>
              <a:t>Intense Competition</a:t>
            </a:r>
          </a:p>
          <a:p>
            <a:pPr algn="just"/>
            <a:r>
              <a:rPr lang="en-US" sz="2400" dirty="0">
                <a:latin typeface="+mj-lt"/>
              </a:rPr>
              <a:t>The architecture field is highly competitive with numerous skilled professionals competing for limited positions. This makes it challenging for individual architects to differentiate themselves and grab the attention of employers. </a:t>
            </a:r>
          </a:p>
        </p:txBody>
      </p:sp>
      <p:sp>
        <p:nvSpPr>
          <p:cNvPr id="10" name="Text 5">
            <a:extLst>
              <a:ext uri="{FF2B5EF4-FFF2-40B4-BE49-F238E27FC236}">
                <a16:creationId xmlns:a16="http://schemas.microsoft.com/office/drawing/2014/main" id="{88304042-AE74-1F23-552E-F2842B02E915}"/>
              </a:ext>
            </a:extLst>
          </p:cNvPr>
          <p:cNvSpPr/>
          <p:nvPr/>
        </p:nvSpPr>
        <p:spPr>
          <a:xfrm>
            <a:off x="1360987" y="3875770"/>
            <a:ext cx="9179314" cy="1475683"/>
          </a:xfrm>
          <a:prstGeom prst="rect">
            <a:avLst/>
          </a:prstGeom>
          <a:noFill/>
          <a:ln/>
        </p:spPr>
        <p:txBody>
          <a:bodyPr wrap="square" lIns="0" tIns="0" rIns="0" bIns="0" rtlCol="0" anchor="t"/>
          <a:lstStyle/>
          <a:p>
            <a:pPr algn="just"/>
            <a:r>
              <a:rPr lang="en-US" sz="2800" dirty="0"/>
              <a:t>Limited Exposure</a:t>
            </a:r>
          </a:p>
          <a:p>
            <a:pPr algn="just"/>
            <a:r>
              <a:rPr lang="en-US" sz="2400" dirty="0">
                <a:latin typeface="+mj-lt"/>
              </a:rPr>
              <a:t>Architects mainly face difficulties in gaining exposure and reaching potential employers beyond their immediate network. Traditional job search methods are time consuming and may not give the desired results.</a:t>
            </a:r>
          </a:p>
        </p:txBody>
      </p:sp>
      <p:sp>
        <p:nvSpPr>
          <p:cNvPr id="11" name="Rectangle: Rounded Corners 10">
            <a:extLst>
              <a:ext uri="{FF2B5EF4-FFF2-40B4-BE49-F238E27FC236}">
                <a16:creationId xmlns:a16="http://schemas.microsoft.com/office/drawing/2014/main" id="{C0D7DB14-599D-CF81-E688-60C4D0D61707}"/>
              </a:ext>
            </a:extLst>
          </p:cNvPr>
          <p:cNvSpPr/>
          <p:nvPr/>
        </p:nvSpPr>
        <p:spPr>
          <a:xfrm>
            <a:off x="838200" y="1585731"/>
            <a:ext cx="435015" cy="300942"/>
          </a:xfrm>
          <a:prstGeom prst="round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858B0EE-18CD-950B-9138-54CAFDBC0033}"/>
              </a:ext>
            </a:extLst>
          </p:cNvPr>
          <p:cNvSpPr/>
          <p:nvPr/>
        </p:nvSpPr>
        <p:spPr>
          <a:xfrm>
            <a:off x="838199" y="3922070"/>
            <a:ext cx="435015" cy="300942"/>
          </a:xfrm>
          <a:prstGeom prst="roundRect">
            <a:avLst/>
          </a:prstGeom>
          <a:solidFill>
            <a:schemeClr val="accent4">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 2">
            <a:extLst>
              <a:ext uri="{FF2B5EF4-FFF2-40B4-BE49-F238E27FC236}">
                <a16:creationId xmlns:a16="http://schemas.microsoft.com/office/drawing/2014/main" id="{3D969152-5639-D6AB-7F99-3E7FAA3210C4}"/>
              </a:ext>
            </a:extLst>
          </p:cNvPr>
          <p:cNvSpPr/>
          <p:nvPr/>
        </p:nvSpPr>
        <p:spPr>
          <a:xfrm>
            <a:off x="974852" y="1585731"/>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1.</a:t>
            </a:r>
          </a:p>
        </p:txBody>
      </p:sp>
      <p:sp>
        <p:nvSpPr>
          <p:cNvPr id="14" name="Text 2">
            <a:extLst>
              <a:ext uri="{FF2B5EF4-FFF2-40B4-BE49-F238E27FC236}">
                <a16:creationId xmlns:a16="http://schemas.microsoft.com/office/drawing/2014/main" id="{FC038A88-E9F5-208B-AEF2-FD71928A1621}"/>
              </a:ext>
            </a:extLst>
          </p:cNvPr>
          <p:cNvSpPr/>
          <p:nvPr/>
        </p:nvSpPr>
        <p:spPr>
          <a:xfrm>
            <a:off x="930965" y="3925885"/>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2.</a:t>
            </a:r>
          </a:p>
        </p:txBody>
      </p:sp>
    </p:spTree>
    <p:extLst>
      <p:ext uri="{BB962C8B-B14F-4D97-AF65-F5344CB8AC3E}">
        <p14:creationId xmlns:p14="http://schemas.microsoft.com/office/powerpoint/2010/main" val="17327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9AA5-30E2-1690-5AAC-7536F2DFC8C0}"/>
              </a:ext>
            </a:extLst>
          </p:cNvPr>
          <p:cNvSpPr txBox="1">
            <a:spLocks/>
          </p:cNvSpPr>
          <p:nvPr/>
        </p:nvSpPr>
        <p:spPr>
          <a:xfrm>
            <a:off x="685803" y="330401"/>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atin typeface="+mn-lt"/>
              </a:rPr>
              <a:t>Our Objective</a:t>
            </a:r>
            <a:endParaRPr lang="en-IN" dirty="0">
              <a:latin typeface="+mn-lt"/>
            </a:endParaRPr>
          </a:p>
        </p:txBody>
      </p:sp>
      <p:sp>
        <p:nvSpPr>
          <p:cNvPr id="5" name="Text 5">
            <a:extLst>
              <a:ext uri="{FF2B5EF4-FFF2-40B4-BE49-F238E27FC236}">
                <a16:creationId xmlns:a16="http://schemas.microsoft.com/office/drawing/2014/main" id="{503F83E3-F3D6-D033-AABF-A2C7AEE27248}"/>
              </a:ext>
            </a:extLst>
          </p:cNvPr>
          <p:cNvSpPr/>
          <p:nvPr/>
        </p:nvSpPr>
        <p:spPr>
          <a:xfrm>
            <a:off x="1083195" y="1191615"/>
            <a:ext cx="9179314" cy="1475683"/>
          </a:xfrm>
          <a:prstGeom prst="rect">
            <a:avLst/>
          </a:prstGeom>
          <a:noFill/>
          <a:ln/>
        </p:spPr>
        <p:txBody>
          <a:bodyPr wrap="square" lIns="0" tIns="0" rIns="0" bIns="0" rtlCol="0" anchor="t"/>
          <a:lstStyle/>
          <a:p>
            <a:pPr algn="just"/>
            <a:r>
              <a:rPr lang="en-US" sz="2800" dirty="0"/>
              <a:t>Refine Presentation</a:t>
            </a:r>
          </a:p>
          <a:p>
            <a:pPr algn="just"/>
            <a:r>
              <a:rPr lang="en-US" sz="2400" dirty="0">
                <a:latin typeface="+mj-lt"/>
              </a:rPr>
              <a:t>Our primary aim is to assist architects in refining their resume and portfolio presentation. This includes optimizing the layout, content and visual appeal of their professional documents.</a:t>
            </a:r>
          </a:p>
        </p:txBody>
      </p:sp>
      <p:sp>
        <p:nvSpPr>
          <p:cNvPr id="6" name="Text 5">
            <a:extLst>
              <a:ext uri="{FF2B5EF4-FFF2-40B4-BE49-F238E27FC236}">
                <a16:creationId xmlns:a16="http://schemas.microsoft.com/office/drawing/2014/main" id="{F0BD1859-93F8-1D5E-DF1B-5B199F309F90}"/>
              </a:ext>
            </a:extLst>
          </p:cNvPr>
          <p:cNvSpPr/>
          <p:nvPr/>
        </p:nvSpPr>
        <p:spPr>
          <a:xfrm>
            <a:off x="1083195" y="3147449"/>
            <a:ext cx="9179314" cy="1212448"/>
          </a:xfrm>
          <a:prstGeom prst="rect">
            <a:avLst/>
          </a:prstGeom>
          <a:noFill/>
          <a:ln/>
        </p:spPr>
        <p:txBody>
          <a:bodyPr wrap="square" lIns="0" tIns="0" rIns="0" bIns="0" rtlCol="0" anchor="t"/>
          <a:lstStyle/>
          <a:p>
            <a:pPr algn="just"/>
            <a:r>
              <a:rPr lang="en-US" sz="2800" dirty="0"/>
              <a:t>Expand Reach</a:t>
            </a:r>
          </a:p>
          <a:p>
            <a:pPr algn="just"/>
            <a:r>
              <a:rPr lang="en-US" sz="2400" dirty="0">
                <a:latin typeface="+mj-lt"/>
              </a:rPr>
              <a:t>We aim to guide architects in expanding their reach by utilizing various online platforms and networking strategies.</a:t>
            </a:r>
          </a:p>
        </p:txBody>
      </p:sp>
      <p:sp>
        <p:nvSpPr>
          <p:cNvPr id="7" name="Text 5">
            <a:extLst>
              <a:ext uri="{FF2B5EF4-FFF2-40B4-BE49-F238E27FC236}">
                <a16:creationId xmlns:a16="http://schemas.microsoft.com/office/drawing/2014/main" id="{924884D3-59A8-CF8D-1E84-A1B936EBD9E9}"/>
              </a:ext>
            </a:extLst>
          </p:cNvPr>
          <p:cNvSpPr/>
          <p:nvPr/>
        </p:nvSpPr>
        <p:spPr>
          <a:xfrm>
            <a:off x="1083195" y="4687648"/>
            <a:ext cx="9179314" cy="1456579"/>
          </a:xfrm>
          <a:prstGeom prst="rect">
            <a:avLst/>
          </a:prstGeom>
          <a:noFill/>
          <a:ln/>
        </p:spPr>
        <p:txBody>
          <a:bodyPr wrap="square" lIns="0" tIns="0" rIns="0" bIns="0" rtlCol="0" anchor="t"/>
          <a:lstStyle/>
          <a:p>
            <a:pPr algn="just"/>
            <a:r>
              <a:rPr lang="en-US" sz="2800" dirty="0"/>
              <a:t>Maximize Impact</a:t>
            </a:r>
          </a:p>
          <a:p>
            <a:pPr algn="just"/>
            <a:r>
              <a:rPr lang="en-US" sz="2400" dirty="0">
                <a:latin typeface="+mj-lt"/>
              </a:rPr>
              <a:t>Finally, we want to help architects to maximize the impacts of their portfolios. By showcasing their best work and experiences, architects can increase their chance of getting their dream job. </a:t>
            </a:r>
          </a:p>
        </p:txBody>
      </p:sp>
      <p:sp>
        <p:nvSpPr>
          <p:cNvPr id="3" name="Oval 2">
            <a:extLst>
              <a:ext uri="{FF2B5EF4-FFF2-40B4-BE49-F238E27FC236}">
                <a16:creationId xmlns:a16="http://schemas.microsoft.com/office/drawing/2014/main" id="{B0E595EF-92F3-3B76-F74C-24F80D6E12F0}"/>
              </a:ext>
            </a:extLst>
          </p:cNvPr>
          <p:cNvSpPr/>
          <p:nvPr/>
        </p:nvSpPr>
        <p:spPr>
          <a:xfrm>
            <a:off x="876298" y="1361440"/>
            <a:ext cx="126997" cy="1320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Oval 3">
            <a:extLst>
              <a:ext uri="{FF2B5EF4-FFF2-40B4-BE49-F238E27FC236}">
                <a16:creationId xmlns:a16="http://schemas.microsoft.com/office/drawing/2014/main" id="{DF4C5006-7C7B-0DBE-BA33-0C285C5F7EF7}"/>
              </a:ext>
            </a:extLst>
          </p:cNvPr>
          <p:cNvSpPr/>
          <p:nvPr/>
        </p:nvSpPr>
        <p:spPr>
          <a:xfrm>
            <a:off x="876298" y="3296920"/>
            <a:ext cx="126997" cy="1320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F2BFF990-40A2-C600-74DE-4F945D35D5DA}"/>
              </a:ext>
            </a:extLst>
          </p:cNvPr>
          <p:cNvSpPr/>
          <p:nvPr/>
        </p:nvSpPr>
        <p:spPr>
          <a:xfrm>
            <a:off x="876298" y="4815840"/>
            <a:ext cx="126997" cy="1320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0185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AF96D-BCC5-A485-BA6D-9CD476082A97}"/>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B0EF11A3-C35E-F072-0AA3-5CA466761B38}"/>
              </a:ext>
            </a:extLst>
          </p:cNvPr>
          <p:cNvSpPr/>
          <p:nvPr/>
        </p:nvSpPr>
        <p:spPr>
          <a:xfrm>
            <a:off x="4058957" y="802376"/>
            <a:ext cx="7565920" cy="1444823"/>
          </a:xfrm>
          <a:prstGeom prst="rect">
            <a:avLst/>
          </a:prstGeom>
          <a:noFill/>
          <a:ln/>
        </p:spPr>
        <p:txBody>
          <a:bodyPr wrap="square" lIns="0" tIns="0" rIns="0" bIns="0" rtlCol="0" anchor="t"/>
          <a:lstStyle/>
          <a:p>
            <a:pPr marL="0" indent="0" algn="ctr">
              <a:lnSpc>
                <a:spcPts val="5500"/>
              </a:lnSpc>
              <a:buNone/>
            </a:pPr>
            <a:r>
              <a:rPr lang="en-US" sz="4400" dirty="0">
                <a:solidFill>
                  <a:srgbClr val="1F1E1E"/>
                </a:solidFill>
                <a:ea typeface="Red Hat Text" pitchFamily="34" charset="-122"/>
                <a:cs typeface="Red Hat Text" pitchFamily="34" charset="-120"/>
              </a:rPr>
              <a:t>Creating a Resume-Sharing Platform</a:t>
            </a:r>
            <a:endParaRPr lang="en-US" sz="4400" dirty="0"/>
          </a:p>
        </p:txBody>
      </p:sp>
      <p:sp>
        <p:nvSpPr>
          <p:cNvPr id="4" name="Shape 1">
            <a:extLst>
              <a:ext uri="{FF2B5EF4-FFF2-40B4-BE49-F238E27FC236}">
                <a16:creationId xmlns:a16="http://schemas.microsoft.com/office/drawing/2014/main" id="{B83B647B-ED85-6808-86C2-BA946711FFA7}"/>
              </a:ext>
            </a:extLst>
          </p:cNvPr>
          <p:cNvSpPr/>
          <p:nvPr/>
        </p:nvSpPr>
        <p:spPr>
          <a:xfrm>
            <a:off x="4172885" y="2624664"/>
            <a:ext cx="3428999" cy="1929207"/>
          </a:xfrm>
          <a:prstGeom prst="roundRect">
            <a:avLst>
              <a:gd name="adj" fmla="val 1691"/>
            </a:avLst>
          </a:prstGeom>
          <a:solidFill>
            <a:srgbClr val="F3E8E8"/>
          </a:solidFill>
          <a:ln/>
        </p:spPr>
        <p:txBody>
          <a:bodyPr/>
          <a:lstStyle/>
          <a:p>
            <a:endParaRPr lang="en-IN"/>
          </a:p>
        </p:txBody>
      </p:sp>
      <p:sp>
        <p:nvSpPr>
          <p:cNvPr id="5" name="Text 2">
            <a:extLst>
              <a:ext uri="{FF2B5EF4-FFF2-40B4-BE49-F238E27FC236}">
                <a16:creationId xmlns:a16="http://schemas.microsoft.com/office/drawing/2014/main" id="{01F9E503-DFB3-4748-DD3E-2B5456B47B18}"/>
              </a:ext>
            </a:extLst>
          </p:cNvPr>
          <p:cNvSpPr/>
          <p:nvPr/>
        </p:nvSpPr>
        <p:spPr>
          <a:xfrm>
            <a:off x="4223254" y="2616948"/>
            <a:ext cx="2525535" cy="363325"/>
          </a:xfrm>
          <a:prstGeom prst="rect">
            <a:avLst/>
          </a:prstGeom>
          <a:noFill/>
          <a:ln/>
        </p:spPr>
        <p:txBody>
          <a:bodyPr wrap="none" lIns="0" tIns="0" rIns="0" bIns="0" rtlCol="0" anchor="t"/>
          <a:lstStyle/>
          <a:p>
            <a:pPr marL="0" indent="0">
              <a:lnSpc>
                <a:spcPts val="2750"/>
              </a:lnSpc>
              <a:buNone/>
            </a:pPr>
            <a:r>
              <a:rPr lang="en-US" sz="3000" dirty="0">
                <a:solidFill>
                  <a:srgbClr val="3B3535"/>
                </a:solidFill>
                <a:ea typeface="Red Hat Text" pitchFamily="34" charset="-122"/>
                <a:cs typeface="Red Hat Text" pitchFamily="34" charset="-120"/>
              </a:rPr>
              <a:t>Centralized Hub</a:t>
            </a:r>
            <a:endParaRPr lang="en-US" sz="3000" dirty="0"/>
          </a:p>
        </p:txBody>
      </p:sp>
      <p:sp>
        <p:nvSpPr>
          <p:cNvPr id="6" name="Text 3">
            <a:extLst>
              <a:ext uri="{FF2B5EF4-FFF2-40B4-BE49-F238E27FC236}">
                <a16:creationId xmlns:a16="http://schemas.microsoft.com/office/drawing/2014/main" id="{48DBF0DC-C425-88EE-69F5-FAE3A3FB4601}"/>
              </a:ext>
            </a:extLst>
          </p:cNvPr>
          <p:cNvSpPr/>
          <p:nvPr/>
        </p:nvSpPr>
        <p:spPr>
          <a:xfrm>
            <a:off x="4262754" y="2998918"/>
            <a:ext cx="3339130" cy="1565882"/>
          </a:xfrm>
          <a:prstGeom prst="rect">
            <a:avLst/>
          </a:prstGeom>
          <a:noFill/>
          <a:ln/>
        </p:spPr>
        <p:txBody>
          <a:bodyPr wrap="square" lIns="0" tIns="0" rIns="0" bIns="0" rtlCol="0" anchor="t"/>
          <a:lstStyle/>
          <a:p>
            <a:pPr marL="0" indent="0" algn="just">
              <a:lnSpc>
                <a:spcPts val="3000"/>
              </a:lnSpc>
              <a:buNone/>
            </a:pPr>
            <a:r>
              <a:rPr lang="en-US" sz="2800" dirty="0">
                <a:solidFill>
                  <a:srgbClr val="3B3535"/>
                </a:solidFill>
                <a:latin typeface="+mj-lt"/>
                <a:ea typeface="Roboto Light" pitchFamily="34" charset="-122"/>
                <a:cs typeface="Roboto Light" pitchFamily="34" charset="-120"/>
              </a:rPr>
              <a:t>A dedicated website where graduates can upload their resumes and portfolios</a:t>
            </a:r>
            <a:r>
              <a:rPr lang="en-US" sz="1850" dirty="0">
                <a:solidFill>
                  <a:srgbClr val="3B3535"/>
                </a:solidFill>
                <a:latin typeface="Roboto Light" pitchFamily="34" charset="0"/>
                <a:ea typeface="Roboto Light" pitchFamily="34" charset="-122"/>
                <a:cs typeface="Roboto Light" pitchFamily="34" charset="-120"/>
              </a:rPr>
              <a:t>.</a:t>
            </a:r>
            <a:endParaRPr lang="en-US" sz="1850" dirty="0"/>
          </a:p>
        </p:txBody>
      </p:sp>
      <p:sp>
        <p:nvSpPr>
          <p:cNvPr id="7" name="Shape 4">
            <a:extLst>
              <a:ext uri="{FF2B5EF4-FFF2-40B4-BE49-F238E27FC236}">
                <a16:creationId xmlns:a16="http://schemas.microsoft.com/office/drawing/2014/main" id="{EEA8CE11-C68A-5E82-A438-B92E4101EA5A}"/>
              </a:ext>
            </a:extLst>
          </p:cNvPr>
          <p:cNvSpPr/>
          <p:nvPr/>
        </p:nvSpPr>
        <p:spPr>
          <a:xfrm>
            <a:off x="7955903" y="2624663"/>
            <a:ext cx="3304640" cy="1929207"/>
          </a:xfrm>
          <a:prstGeom prst="roundRect">
            <a:avLst>
              <a:gd name="adj" fmla="val 1691"/>
            </a:avLst>
          </a:prstGeom>
          <a:solidFill>
            <a:srgbClr val="F3E8E8"/>
          </a:solidFill>
          <a:ln/>
        </p:spPr>
        <p:txBody>
          <a:bodyPr/>
          <a:lstStyle/>
          <a:p>
            <a:endParaRPr lang="en-IN" dirty="0"/>
          </a:p>
        </p:txBody>
      </p:sp>
      <p:sp>
        <p:nvSpPr>
          <p:cNvPr id="8" name="Text 5">
            <a:extLst>
              <a:ext uri="{FF2B5EF4-FFF2-40B4-BE49-F238E27FC236}">
                <a16:creationId xmlns:a16="http://schemas.microsoft.com/office/drawing/2014/main" id="{54514743-C5FB-0608-70ED-4486C2EFC127}"/>
              </a:ext>
            </a:extLst>
          </p:cNvPr>
          <p:cNvSpPr/>
          <p:nvPr/>
        </p:nvSpPr>
        <p:spPr>
          <a:xfrm>
            <a:off x="8051644" y="2744009"/>
            <a:ext cx="2913476" cy="363325"/>
          </a:xfrm>
          <a:prstGeom prst="rect">
            <a:avLst/>
          </a:prstGeom>
          <a:noFill/>
          <a:ln/>
        </p:spPr>
        <p:txBody>
          <a:bodyPr wrap="none" lIns="0" tIns="0" rIns="0" bIns="0" rtlCol="0" anchor="t"/>
          <a:lstStyle/>
          <a:p>
            <a:pPr marL="0" indent="0">
              <a:lnSpc>
                <a:spcPts val="2750"/>
              </a:lnSpc>
              <a:buNone/>
            </a:pPr>
            <a:r>
              <a:rPr lang="en-US" sz="3000" dirty="0">
                <a:solidFill>
                  <a:srgbClr val="3B3535"/>
                </a:solidFill>
                <a:ea typeface="Red Hat Text" pitchFamily="34" charset="-122"/>
                <a:cs typeface="Red Hat Text" pitchFamily="34" charset="-120"/>
              </a:rPr>
              <a:t>Targeted Exposure</a:t>
            </a:r>
            <a:endParaRPr lang="en-US" sz="3000" dirty="0"/>
          </a:p>
        </p:txBody>
      </p:sp>
      <p:sp>
        <p:nvSpPr>
          <p:cNvPr id="9" name="Text 6">
            <a:extLst>
              <a:ext uri="{FF2B5EF4-FFF2-40B4-BE49-F238E27FC236}">
                <a16:creationId xmlns:a16="http://schemas.microsoft.com/office/drawing/2014/main" id="{FD3A3598-A2C8-C560-19D5-C382EA4C2B53}"/>
              </a:ext>
            </a:extLst>
          </p:cNvPr>
          <p:cNvSpPr/>
          <p:nvPr/>
        </p:nvSpPr>
        <p:spPr>
          <a:xfrm>
            <a:off x="7994618" y="3050651"/>
            <a:ext cx="3240847" cy="1462416"/>
          </a:xfrm>
          <a:prstGeom prst="rect">
            <a:avLst/>
          </a:prstGeom>
          <a:noFill/>
          <a:ln/>
        </p:spPr>
        <p:txBody>
          <a:bodyPr wrap="square" lIns="0" tIns="0" rIns="0" bIns="0" rtlCol="0" anchor="t"/>
          <a:lstStyle/>
          <a:p>
            <a:pPr marL="0" indent="0" algn="just">
              <a:lnSpc>
                <a:spcPts val="3000"/>
              </a:lnSpc>
              <a:buNone/>
            </a:pPr>
            <a:r>
              <a:rPr lang="en-US" sz="2800" dirty="0">
                <a:solidFill>
                  <a:srgbClr val="3B3535"/>
                </a:solidFill>
                <a:latin typeface="+mj-lt"/>
                <a:ea typeface="Roboto Light" pitchFamily="34" charset="-122"/>
                <a:cs typeface="Roboto Light" pitchFamily="34" charset="-120"/>
              </a:rPr>
              <a:t>The platform allows companies to access a curated talent pool</a:t>
            </a:r>
            <a:r>
              <a:rPr lang="en-US" sz="1850" dirty="0">
                <a:solidFill>
                  <a:srgbClr val="3B3535"/>
                </a:solidFill>
                <a:latin typeface="Roboto Light" pitchFamily="34" charset="0"/>
                <a:ea typeface="Roboto Light" pitchFamily="34" charset="-122"/>
                <a:cs typeface="Roboto Light" pitchFamily="34" charset="-120"/>
              </a:rPr>
              <a:t>.</a:t>
            </a:r>
            <a:endParaRPr lang="en-US" sz="1850" dirty="0"/>
          </a:p>
        </p:txBody>
      </p:sp>
      <p:sp>
        <p:nvSpPr>
          <p:cNvPr id="10" name="Rectangle 9">
            <a:extLst>
              <a:ext uri="{FF2B5EF4-FFF2-40B4-BE49-F238E27FC236}">
                <a16:creationId xmlns:a16="http://schemas.microsoft.com/office/drawing/2014/main" id="{318315C8-FE3A-8D9D-E523-A3A103EE69CB}"/>
              </a:ext>
            </a:extLst>
          </p:cNvPr>
          <p:cNvSpPr/>
          <p:nvPr/>
        </p:nvSpPr>
        <p:spPr>
          <a:xfrm>
            <a:off x="12680830" y="10412083"/>
            <a:ext cx="772633" cy="29114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a:extLst>
              <a:ext uri="{FF2B5EF4-FFF2-40B4-BE49-F238E27FC236}">
                <a16:creationId xmlns:a16="http://schemas.microsoft.com/office/drawing/2014/main" id="{B54758BD-95B8-4973-CDDA-EAD9C5A76EA2}"/>
              </a:ext>
            </a:extLst>
          </p:cNvPr>
          <p:cNvPicPr/>
          <p:nvPr/>
        </p:nvPicPr>
        <p:blipFill>
          <a:blip r:embed="rId2"/>
          <a:stretch>
            <a:fillRect/>
          </a:stretch>
        </p:blipFill>
        <p:spPr>
          <a:xfrm>
            <a:off x="6628" y="0"/>
            <a:ext cx="3429000" cy="6858000"/>
          </a:xfrm>
          <a:prstGeom prst="rect">
            <a:avLst/>
          </a:prstGeom>
        </p:spPr>
      </p:pic>
    </p:spTree>
    <p:extLst>
      <p:ext uri="{BB962C8B-B14F-4D97-AF65-F5344CB8AC3E}">
        <p14:creationId xmlns:p14="http://schemas.microsoft.com/office/powerpoint/2010/main" val="39219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061B6-8D08-A938-88FA-E10067376E39}"/>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03A34B09-389A-E121-C216-03FD6B80845F}"/>
              </a:ext>
            </a:extLst>
          </p:cNvPr>
          <p:cNvSpPr/>
          <p:nvPr/>
        </p:nvSpPr>
        <p:spPr>
          <a:xfrm>
            <a:off x="459632" y="350358"/>
            <a:ext cx="6438565" cy="914075"/>
          </a:xfrm>
          <a:prstGeom prst="rect">
            <a:avLst/>
          </a:prstGeom>
          <a:noFill/>
          <a:ln/>
        </p:spPr>
        <p:txBody>
          <a:bodyPr wrap="none" lIns="0" tIns="0" rIns="0" bIns="0" rtlCol="0" anchor="t"/>
          <a:lstStyle/>
          <a:p>
            <a:pPr marL="0" indent="0">
              <a:lnSpc>
                <a:spcPts val="5500"/>
              </a:lnSpc>
              <a:buNone/>
            </a:pPr>
            <a:r>
              <a:rPr lang="en-US" sz="4400" dirty="0">
                <a:solidFill>
                  <a:srgbClr val="1F1E1E"/>
                </a:solidFill>
                <a:ea typeface="Red Hat Text" pitchFamily="34" charset="-122"/>
                <a:cs typeface="Red Hat Text" pitchFamily="34" charset="-120"/>
              </a:rPr>
              <a:t>Key Features of the Website</a:t>
            </a:r>
            <a:endParaRPr lang="en-US" sz="4400" dirty="0"/>
          </a:p>
        </p:txBody>
      </p:sp>
      <p:sp>
        <p:nvSpPr>
          <p:cNvPr id="6" name="Text 3">
            <a:extLst>
              <a:ext uri="{FF2B5EF4-FFF2-40B4-BE49-F238E27FC236}">
                <a16:creationId xmlns:a16="http://schemas.microsoft.com/office/drawing/2014/main" id="{60243918-C49D-1C8F-045F-BC54E762056E}"/>
              </a:ext>
            </a:extLst>
          </p:cNvPr>
          <p:cNvSpPr/>
          <p:nvPr/>
        </p:nvSpPr>
        <p:spPr>
          <a:xfrm>
            <a:off x="1169431" y="1264433"/>
            <a:ext cx="2711191" cy="333912"/>
          </a:xfrm>
          <a:prstGeom prst="rect">
            <a:avLst/>
          </a:prstGeom>
          <a:noFill/>
          <a:ln/>
        </p:spPr>
        <p:txBody>
          <a:bodyPr wrap="none" lIns="0" tIns="0" rIns="0" bIns="0" rtlCol="0" anchor="t"/>
          <a:lstStyle/>
          <a:p>
            <a:pPr marL="0" indent="0">
              <a:lnSpc>
                <a:spcPts val="2750"/>
              </a:lnSpc>
              <a:buNone/>
            </a:pPr>
            <a:r>
              <a:rPr lang="en-US" sz="3000" dirty="0">
                <a:solidFill>
                  <a:srgbClr val="3B3535"/>
                </a:solidFill>
                <a:ea typeface="Red Hat Text" pitchFamily="34" charset="-122"/>
                <a:cs typeface="Red Hat Text" pitchFamily="34" charset="-120"/>
              </a:rPr>
              <a:t>Easy Registration</a:t>
            </a:r>
            <a:endParaRPr lang="en-US" sz="3000" dirty="0"/>
          </a:p>
        </p:txBody>
      </p:sp>
      <p:sp>
        <p:nvSpPr>
          <p:cNvPr id="7" name="Text 4">
            <a:extLst>
              <a:ext uri="{FF2B5EF4-FFF2-40B4-BE49-F238E27FC236}">
                <a16:creationId xmlns:a16="http://schemas.microsoft.com/office/drawing/2014/main" id="{995BD97F-7A22-C2FF-97CD-F46DE28349C1}"/>
              </a:ext>
            </a:extLst>
          </p:cNvPr>
          <p:cNvSpPr/>
          <p:nvPr/>
        </p:nvSpPr>
        <p:spPr>
          <a:xfrm>
            <a:off x="1104413" y="1607651"/>
            <a:ext cx="6797380" cy="1222914"/>
          </a:xfrm>
          <a:prstGeom prst="rect">
            <a:avLst/>
          </a:prstGeom>
          <a:noFill/>
          <a:ln/>
        </p:spPr>
        <p:txBody>
          <a:bodyPr wrap="square" lIns="0" tIns="0" rIns="0" bIns="0" rtlCol="0" anchor="t"/>
          <a:lstStyle/>
          <a:p>
            <a:pPr marL="0" indent="0" algn="just">
              <a:lnSpc>
                <a:spcPts val="3000"/>
              </a:lnSpc>
              <a:buNone/>
            </a:pPr>
            <a:r>
              <a:rPr lang="en-US" sz="2400" dirty="0">
                <a:latin typeface="+mj-lt"/>
              </a:rPr>
              <a:t>Make an easy registration portal for architect graduates where they can just sign up using their basic information and upload their credentials like resumes or certificates.</a:t>
            </a:r>
          </a:p>
        </p:txBody>
      </p:sp>
      <p:sp>
        <p:nvSpPr>
          <p:cNvPr id="10" name="Text 7">
            <a:extLst>
              <a:ext uri="{FF2B5EF4-FFF2-40B4-BE49-F238E27FC236}">
                <a16:creationId xmlns:a16="http://schemas.microsoft.com/office/drawing/2014/main" id="{9466FE08-A398-0474-B510-D61EC2F0146C}"/>
              </a:ext>
            </a:extLst>
          </p:cNvPr>
          <p:cNvSpPr/>
          <p:nvPr/>
        </p:nvSpPr>
        <p:spPr>
          <a:xfrm>
            <a:off x="1142941" y="3253912"/>
            <a:ext cx="2082179" cy="279972"/>
          </a:xfrm>
          <a:prstGeom prst="rect">
            <a:avLst/>
          </a:prstGeom>
          <a:noFill/>
          <a:ln/>
        </p:spPr>
        <p:txBody>
          <a:bodyPr wrap="none" lIns="0" tIns="0" rIns="0" bIns="0" rtlCol="0" anchor="t"/>
          <a:lstStyle/>
          <a:p>
            <a:pPr marL="0" indent="0">
              <a:lnSpc>
                <a:spcPts val="2750"/>
              </a:lnSpc>
              <a:buNone/>
            </a:pPr>
            <a:r>
              <a:rPr lang="en-US" sz="3000" dirty="0">
                <a:solidFill>
                  <a:srgbClr val="3B3535"/>
                </a:solidFill>
                <a:ea typeface="Red Hat Text" pitchFamily="34" charset="-122"/>
                <a:cs typeface="Red Hat Text" pitchFamily="34" charset="-120"/>
              </a:rPr>
              <a:t>Advanced Search</a:t>
            </a:r>
            <a:endParaRPr lang="en-US" sz="3000" dirty="0"/>
          </a:p>
        </p:txBody>
      </p:sp>
      <p:sp>
        <p:nvSpPr>
          <p:cNvPr id="11" name="Text 8">
            <a:extLst>
              <a:ext uri="{FF2B5EF4-FFF2-40B4-BE49-F238E27FC236}">
                <a16:creationId xmlns:a16="http://schemas.microsoft.com/office/drawing/2014/main" id="{0019781F-7004-32EC-7E49-39E6748D3322}"/>
              </a:ext>
            </a:extLst>
          </p:cNvPr>
          <p:cNvSpPr/>
          <p:nvPr/>
        </p:nvSpPr>
        <p:spPr>
          <a:xfrm>
            <a:off x="1142941" y="3622891"/>
            <a:ext cx="6503440" cy="1025144"/>
          </a:xfrm>
          <a:prstGeom prst="rect">
            <a:avLst/>
          </a:prstGeom>
          <a:noFill/>
          <a:ln/>
        </p:spPr>
        <p:txBody>
          <a:bodyPr wrap="square" lIns="0" tIns="0" rIns="0" bIns="0" rtlCol="0" anchor="t"/>
          <a:lstStyle/>
          <a:p>
            <a:pPr marL="0" indent="0" algn="just">
              <a:lnSpc>
                <a:spcPts val="3000"/>
              </a:lnSpc>
              <a:buNone/>
            </a:pPr>
            <a:r>
              <a:rPr lang="en-US" sz="2400" dirty="0">
                <a:solidFill>
                  <a:srgbClr val="3B3535"/>
                </a:solidFill>
                <a:latin typeface="+mj-lt"/>
                <a:ea typeface="Roboto Light" pitchFamily="34" charset="-122"/>
                <a:cs typeface="Roboto Light" pitchFamily="34" charset="-120"/>
              </a:rPr>
              <a:t>Companies have options that they can filter candidates based on their location, experience and specialization.</a:t>
            </a:r>
            <a:endParaRPr lang="en-US" sz="2400" dirty="0">
              <a:latin typeface="+mj-lt"/>
            </a:endParaRPr>
          </a:p>
        </p:txBody>
      </p:sp>
      <p:sp>
        <p:nvSpPr>
          <p:cNvPr id="14" name="Text 11">
            <a:extLst>
              <a:ext uri="{FF2B5EF4-FFF2-40B4-BE49-F238E27FC236}">
                <a16:creationId xmlns:a16="http://schemas.microsoft.com/office/drawing/2014/main" id="{987D1B3E-B700-B4E9-D945-D3D6AB6CCB88}"/>
              </a:ext>
            </a:extLst>
          </p:cNvPr>
          <p:cNvSpPr/>
          <p:nvPr/>
        </p:nvSpPr>
        <p:spPr>
          <a:xfrm>
            <a:off x="1104411" y="4851985"/>
            <a:ext cx="2987829" cy="268795"/>
          </a:xfrm>
          <a:prstGeom prst="rect">
            <a:avLst/>
          </a:prstGeom>
          <a:noFill/>
          <a:ln/>
        </p:spPr>
        <p:txBody>
          <a:bodyPr wrap="none" lIns="0" tIns="0" rIns="0" bIns="0" rtlCol="0" anchor="t"/>
          <a:lstStyle/>
          <a:p>
            <a:pPr marL="0" indent="0">
              <a:lnSpc>
                <a:spcPts val="2750"/>
              </a:lnSpc>
              <a:buNone/>
            </a:pPr>
            <a:r>
              <a:rPr lang="en-US" sz="3000" dirty="0">
                <a:solidFill>
                  <a:srgbClr val="3B3535"/>
                </a:solidFill>
                <a:ea typeface="Red Hat Text" pitchFamily="34" charset="-122"/>
                <a:cs typeface="Red Hat Text" pitchFamily="34" charset="-120"/>
              </a:rPr>
              <a:t>Portfolio Showcase</a:t>
            </a:r>
            <a:endParaRPr lang="en-US" sz="3000" dirty="0"/>
          </a:p>
        </p:txBody>
      </p:sp>
      <p:sp>
        <p:nvSpPr>
          <p:cNvPr id="15" name="Text 12">
            <a:extLst>
              <a:ext uri="{FF2B5EF4-FFF2-40B4-BE49-F238E27FC236}">
                <a16:creationId xmlns:a16="http://schemas.microsoft.com/office/drawing/2014/main" id="{122D5B9A-C9E7-76EB-86DF-304E07648349}"/>
              </a:ext>
            </a:extLst>
          </p:cNvPr>
          <p:cNvSpPr/>
          <p:nvPr/>
        </p:nvSpPr>
        <p:spPr>
          <a:xfrm>
            <a:off x="1104412" y="5186796"/>
            <a:ext cx="6797380" cy="1104080"/>
          </a:xfrm>
          <a:prstGeom prst="rect">
            <a:avLst/>
          </a:prstGeom>
          <a:noFill/>
          <a:ln/>
        </p:spPr>
        <p:txBody>
          <a:bodyPr wrap="square" lIns="0" tIns="0" rIns="0" bIns="0" rtlCol="0" anchor="t"/>
          <a:lstStyle/>
          <a:p>
            <a:pPr marL="0" indent="0" algn="just">
              <a:lnSpc>
                <a:spcPts val="3000"/>
              </a:lnSpc>
              <a:buNone/>
            </a:pPr>
            <a:r>
              <a:rPr lang="en-US" sz="2400" dirty="0">
                <a:solidFill>
                  <a:srgbClr val="3B3535"/>
                </a:solidFill>
                <a:latin typeface="+mj-lt"/>
                <a:ea typeface="Roboto Light" pitchFamily="34" charset="-122"/>
                <a:cs typeface="Roboto Light" pitchFamily="34" charset="-120"/>
              </a:rPr>
              <a:t>Graduates can present their design projects and skills through interactive portfolio that allows potential employers to explore the work and show creativity.</a:t>
            </a:r>
            <a:endParaRPr lang="en-US" sz="2400" dirty="0">
              <a:latin typeface="+mj-lt"/>
            </a:endParaRPr>
          </a:p>
        </p:txBody>
      </p:sp>
      <p:sp>
        <p:nvSpPr>
          <p:cNvPr id="16" name="Rectangle 15">
            <a:extLst>
              <a:ext uri="{FF2B5EF4-FFF2-40B4-BE49-F238E27FC236}">
                <a16:creationId xmlns:a16="http://schemas.microsoft.com/office/drawing/2014/main" id="{5102B3A3-5AAE-597A-69DD-0CFAB255A4E9}"/>
              </a:ext>
            </a:extLst>
          </p:cNvPr>
          <p:cNvSpPr/>
          <p:nvPr/>
        </p:nvSpPr>
        <p:spPr>
          <a:xfrm>
            <a:off x="12680830" y="10412083"/>
            <a:ext cx="1352145" cy="37055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1AC82F16-B8FB-EEBC-5C12-245795C52579}"/>
              </a:ext>
            </a:extLst>
          </p:cNvPr>
          <p:cNvCxnSpPr>
            <a:cxnSpLocks/>
          </p:cNvCxnSpPr>
          <p:nvPr/>
        </p:nvCxnSpPr>
        <p:spPr>
          <a:xfrm>
            <a:off x="718277" y="885348"/>
            <a:ext cx="0" cy="41010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7AF4CE4-1E2C-7AEC-0911-FCF683F616FA}"/>
              </a:ext>
            </a:extLst>
          </p:cNvPr>
          <p:cNvCxnSpPr>
            <a:endCxn id="6" idx="1"/>
          </p:cNvCxnSpPr>
          <p:nvPr/>
        </p:nvCxnSpPr>
        <p:spPr>
          <a:xfrm>
            <a:off x="718277" y="1431389"/>
            <a:ext cx="4511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90440E7-BB1B-DAD8-A593-2B0E96747F56}"/>
              </a:ext>
            </a:extLst>
          </p:cNvPr>
          <p:cNvCxnSpPr/>
          <p:nvPr/>
        </p:nvCxnSpPr>
        <p:spPr>
          <a:xfrm>
            <a:off x="653257" y="3393897"/>
            <a:ext cx="4511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4AF1F59-50DB-39EA-17B7-AADDFE9ADE79}"/>
              </a:ext>
            </a:extLst>
          </p:cNvPr>
          <p:cNvCxnSpPr/>
          <p:nvPr/>
        </p:nvCxnSpPr>
        <p:spPr>
          <a:xfrm>
            <a:off x="656291" y="5000547"/>
            <a:ext cx="451154"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27045C09-D630-517D-0891-16329A74B42A}"/>
              </a:ext>
            </a:extLst>
          </p:cNvPr>
          <p:cNvSpPr/>
          <p:nvPr/>
        </p:nvSpPr>
        <p:spPr>
          <a:xfrm>
            <a:off x="459632" y="1264433"/>
            <a:ext cx="451152" cy="333905"/>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13F98DD-421F-CD63-809D-7B36B10D49A7}"/>
              </a:ext>
            </a:extLst>
          </p:cNvPr>
          <p:cNvSpPr/>
          <p:nvPr/>
        </p:nvSpPr>
        <p:spPr>
          <a:xfrm>
            <a:off x="492702" y="3226945"/>
            <a:ext cx="451152" cy="333905"/>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E6BC6C1A-A244-EAA8-C2E9-462F6F68BD38}"/>
              </a:ext>
            </a:extLst>
          </p:cNvPr>
          <p:cNvSpPr/>
          <p:nvPr/>
        </p:nvSpPr>
        <p:spPr>
          <a:xfrm>
            <a:off x="497190" y="4833595"/>
            <a:ext cx="451152" cy="333905"/>
          </a:xfrm>
          <a:prstGeom prst="round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 2">
            <a:extLst>
              <a:ext uri="{FF2B5EF4-FFF2-40B4-BE49-F238E27FC236}">
                <a16:creationId xmlns:a16="http://schemas.microsoft.com/office/drawing/2014/main" id="{F69DFC2D-FABD-F46B-6D71-207904AB06FC}"/>
              </a:ext>
            </a:extLst>
          </p:cNvPr>
          <p:cNvSpPr/>
          <p:nvPr/>
        </p:nvSpPr>
        <p:spPr>
          <a:xfrm>
            <a:off x="602330" y="1282821"/>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1.</a:t>
            </a:r>
          </a:p>
        </p:txBody>
      </p:sp>
      <p:sp>
        <p:nvSpPr>
          <p:cNvPr id="23" name="Text 2">
            <a:extLst>
              <a:ext uri="{FF2B5EF4-FFF2-40B4-BE49-F238E27FC236}">
                <a16:creationId xmlns:a16="http://schemas.microsoft.com/office/drawing/2014/main" id="{BF0CE7B4-0CB1-0657-1468-1E360EB9BDCF}"/>
              </a:ext>
            </a:extLst>
          </p:cNvPr>
          <p:cNvSpPr/>
          <p:nvPr/>
        </p:nvSpPr>
        <p:spPr>
          <a:xfrm>
            <a:off x="618680" y="3236757"/>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2.</a:t>
            </a:r>
          </a:p>
        </p:txBody>
      </p:sp>
      <p:sp>
        <p:nvSpPr>
          <p:cNvPr id="24" name="Text 2">
            <a:extLst>
              <a:ext uri="{FF2B5EF4-FFF2-40B4-BE49-F238E27FC236}">
                <a16:creationId xmlns:a16="http://schemas.microsoft.com/office/drawing/2014/main" id="{22E96966-11C6-79D7-89AE-78FA94FC0160}"/>
              </a:ext>
            </a:extLst>
          </p:cNvPr>
          <p:cNvSpPr/>
          <p:nvPr/>
        </p:nvSpPr>
        <p:spPr>
          <a:xfrm>
            <a:off x="618680" y="4851985"/>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3.</a:t>
            </a:r>
          </a:p>
        </p:txBody>
      </p:sp>
      <p:pic>
        <p:nvPicPr>
          <p:cNvPr id="5" name="Picture 4">
            <a:extLst>
              <a:ext uri="{FF2B5EF4-FFF2-40B4-BE49-F238E27FC236}">
                <a16:creationId xmlns:a16="http://schemas.microsoft.com/office/drawing/2014/main" id="{E98D896D-BD82-549A-253D-EF7C2689F9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0322" y="447040"/>
            <a:ext cx="4251678" cy="6101397"/>
          </a:xfrm>
          <a:prstGeom prst="rect">
            <a:avLst/>
          </a:prstGeom>
        </p:spPr>
      </p:pic>
    </p:spTree>
    <p:extLst>
      <p:ext uri="{BB962C8B-B14F-4D97-AF65-F5344CB8AC3E}">
        <p14:creationId xmlns:p14="http://schemas.microsoft.com/office/powerpoint/2010/main" val="2119750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44D16-46EB-D218-0C87-B1EFE68DB33C}"/>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BE9FB83C-A930-2F07-CF44-CF22243F71B8}"/>
              </a:ext>
            </a:extLst>
          </p:cNvPr>
          <p:cNvSpPr/>
          <p:nvPr/>
        </p:nvSpPr>
        <p:spPr>
          <a:xfrm>
            <a:off x="508762" y="617490"/>
            <a:ext cx="8336733" cy="919201"/>
          </a:xfrm>
          <a:prstGeom prst="rect">
            <a:avLst/>
          </a:prstGeom>
          <a:noFill/>
          <a:ln/>
        </p:spPr>
        <p:txBody>
          <a:bodyPr wrap="square" lIns="0" tIns="0" rIns="0" bIns="0" rtlCol="0" anchor="t"/>
          <a:lstStyle/>
          <a:p>
            <a:pPr marL="0" indent="0">
              <a:lnSpc>
                <a:spcPts val="5500"/>
              </a:lnSpc>
              <a:buNone/>
            </a:pPr>
            <a:r>
              <a:rPr lang="en-US" sz="4400" dirty="0">
                <a:solidFill>
                  <a:srgbClr val="1F1E1E"/>
                </a:solidFill>
                <a:ea typeface="Red Hat Text" pitchFamily="34" charset="-122"/>
                <a:cs typeface="Red Hat Text" pitchFamily="34" charset="-120"/>
              </a:rPr>
              <a:t>Benefits for Architecture Graduates</a:t>
            </a:r>
            <a:endParaRPr lang="en-US" sz="4400" dirty="0"/>
          </a:p>
        </p:txBody>
      </p:sp>
      <p:pic>
        <p:nvPicPr>
          <p:cNvPr id="4" name="Image 1" descr="preencoded.png">
            <a:extLst>
              <a:ext uri="{FF2B5EF4-FFF2-40B4-BE49-F238E27FC236}">
                <a16:creationId xmlns:a16="http://schemas.microsoft.com/office/drawing/2014/main" id="{B58084D4-F509-BF93-30A0-F6714DC5F77F}"/>
              </a:ext>
            </a:extLst>
          </p:cNvPr>
          <p:cNvPicPr>
            <a:picLocks noChangeAspect="1"/>
          </p:cNvPicPr>
          <p:nvPr/>
        </p:nvPicPr>
        <p:blipFill>
          <a:blip r:embed="rId2"/>
          <a:stretch>
            <a:fillRect/>
          </a:stretch>
        </p:blipFill>
        <p:spPr>
          <a:xfrm>
            <a:off x="554039" y="1438255"/>
            <a:ext cx="374005" cy="374005"/>
          </a:xfrm>
          <a:prstGeom prst="rect">
            <a:avLst/>
          </a:prstGeom>
        </p:spPr>
      </p:pic>
      <p:sp>
        <p:nvSpPr>
          <p:cNvPr id="5" name="Text 1">
            <a:extLst>
              <a:ext uri="{FF2B5EF4-FFF2-40B4-BE49-F238E27FC236}">
                <a16:creationId xmlns:a16="http://schemas.microsoft.com/office/drawing/2014/main" id="{9888A9DC-CC90-B2A3-BC68-486B88035B27}"/>
              </a:ext>
            </a:extLst>
          </p:cNvPr>
          <p:cNvSpPr/>
          <p:nvPr/>
        </p:nvSpPr>
        <p:spPr>
          <a:xfrm>
            <a:off x="992355" y="1489326"/>
            <a:ext cx="3089364" cy="374005"/>
          </a:xfrm>
          <a:prstGeom prst="rect">
            <a:avLst/>
          </a:prstGeom>
          <a:noFill/>
          <a:ln/>
        </p:spPr>
        <p:txBody>
          <a:bodyPr wrap="none" lIns="0" tIns="0" rIns="0" bIns="0" rtlCol="0" anchor="t"/>
          <a:lstStyle/>
          <a:p>
            <a:pPr marL="0" indent="0" algn="l">
              <a:lnSpc>
                <a:spcPts val="2750"/>
              </a:lnSpc>
              <a:buNone/>
            </a:pPr>
            <a:r>
              <a:rPr lang="en-US" sz="3000" dirty="0">
                <a:solidFill>
                  <a:srgbClr val="3B3535"/>
                </a:solidFill>
                <a:ea typeface="Red Hat Text" pitchFamily="34" charset="-122"/>
                <a:cs typeface="Red Hat Text" pitchFamily="34" charset="-120"/>
              </a:rPr>
              <a:t>Increased Visibility</a:t>
            </a:r>
            <a:endParaRPr lang="en-US" sz="3000" dirty="0"/>
          </a:p>
        </p:txBody>
      </p:sp>
      <p:sp>
        <p:nvSpPr>
          <p:cNvPr id="6" name="Text 2">
            <a:extLst>
              <a:ext uri="{FF2B5EF4-FFF2-40B4-BE49-F238E27FC236}">
                <a16:creationId xmlns:a16="http://schemas.microsoft.com/office/drawing/2014/main" id="{82692F51-EE39-D3FB-1CB7-7AC959E8F831}"/>
              </a:ext>
            </a:extLst>
          </p:cNvPr>
          <p:cNvSpPr/>
          <p:nvPr/>
        </p:nvSpPr>
        <p:spPr>
          <a:xfrm>
            <a:off x="908785" y="1934250"/>
            <a:ext cx="8737019" cy="749846"/>
          </a:xfrm>
          <a:prstGeom prst="rect">
            <a:avLst/>
          </a:prstGeom>
          <a:noFill/>
          <a:ln/>
        </p:spPr>
        <p:txBody>
          <a:bodyPr wrap="square" lIns="0" tIns="0" rIns="0" bIns="0" rtlCol="0" anchor="t"/>
          <a:lstStyle/>
          <a:p>
            <a:pPr marL="0" indent="0" algn="just">
              <a:lnSpc>
                <a:spcPts val="3000"/>
              </a:lnSpc>
              <a:buNone/>
            </a:pPr>
            <a:r>
              <a:rPr lang="en-US" sz="2400" dirty="0">
                <a:latin typeface="+mj-lt"/>
              </a:rPr>
              <a:t>Graduates will have a broader reach and wider exposure to possible employers, therefore increasing the possibilities of jobs offers. </a:t>
            </a:r>
          </a:p>
        </p:txBody>
      </p:sp>
      <p:pic>
        <p:nvPicPr>
          <p:cNvPr id="7" name="Image 2" descr="preencoded.png">
            <a:extLst>
              <a:ext uri="{FF2B5EF4-FFF2-40B4-BE49-F238E27FC236}">
                <a16:creationId xmlns:a16="http://schemas.microsoft.com/office/drawing/2014/main" id="{19D281AE-F55E-BC0C-EC37-BBAFC5EA9C7D}"/>
              </a:ext>
            </a:extLst>
          </p:cNvPr>
          <p:cNvPicPr>
            <a:picLocks noChangeAspect="1"/>
          </p:cNvPicPr>
          <p:nvPr/>
        </p:nvPicPr>
        <p:blipFill>
          <a:blip r:embed="rId3"/>
          <a:stretch>
            <a:fillRect/>
          </a:stretch>
        </p:blipFill>
        <p:spPr>
          <a:xfrm flipV="1">
            <a:off x="554039" y="3063813"/>
            <a:ext cx="374005" cy="374005"/>
          </a:xfrm>
          <a:prstGeom prst="rect">
            <a:avLst/>
          </a:prstGeom>
        </p:spPr>
      </p:pic>
      <p:sp>
        <p:nvSpPr>
          <p:cNvPr id="8" name="Text 3">
            <a:extLst>
              <a:ext uri="{FF2B5EF4-FFF2-40B4-BE49-F238E27FC236}">
                <a16:creationId xmlns:a16="http://schemas.microsoft.com/office/drawing/2014/main" id="{547BA153-503B-465F-734C-D4C053707EB7}"/>
              </a:ext>
            </a:extLst>
          </p:cNvPr>
          <p:cNvSpPr/>
          <p:nvPr/>
        </p:nvSpPr>
        <p:spPr>
          <a:xfrm>
            <a:off x="992355" y="3086117"/>
            <a:ext cx="4160550" cy="374004"/>
          </a:xfrm>
          <a:prstGeom prst="rect">
            <a:avLst/>
          </a:prstGeom>
          <a:noFill/>
          <a:ln/>
        </p:spPr>
        <p:txBody>
          <a:bodyPr wrap="none" lIns="0" tIns="0" rIns="0" bIns="0" rtlCol="0" anchor="t"/>
          <a:lstStyle/>
          <a:p>
            <a:pPr marL="0" indent="0" algn="l">
              <a:lnSpc>
                <a:spcPts val="2750"/>
              </a:lnSpc>
              <a:buNone/>
            </a:pPr>
            <a:r>
              <a:rPr lang="en-US" sz="3000" dirty="0">
                <a:solidFill>
                  <a:srgbClr val="3B3535"/>
                </a:solidFill>
                <a:ea typeface="Red Hat Text" pitchFamily="34" charset="-122"/>
                <a:cs typeface="Red Hat Text" pitchFamily="34" charset="-120"/>
              </a:rPr>
              <a:t>Networking Opportunities</a:t>
            </a:r>
            <a:endParaRPr lang="en-US" sz="3000" dirty="0"/>
          </a:p>
        </p:txBody>
      </p:sp>
      <p:sp>
        <p:nvSpPr>
          <p:cNvPr id="9" name="Text 4">
            <a:extLst>
              <a:ext uri="{FF2B5EF4-FFF2-40B4-BE49-F238E27FC236}">
                <a16:creationId xmlns:a16="http://schemas.microsoft.com/office/drawing/2014/main" id="{B26CAEAA-BB78-9718-6447-D9AA4387A8FC}"/>
              </a:ext>
            </a:extLst>
          </p:cNvPr>
          <p:cNvSpPr/>
          <p:nvPr/>
        </p:nvSpPr>
        <p:spPr>
          <a:xfrm>
            <a:off x="973097" y="3459557"/>
            <a:ext cx="8382775" cy="1193745"/>
          </a:xfrm>
          <a:prstGeom prst="rect">
            <a:avLst/>
          </a:prstGeom>
          <a:noFill/>
          <a:ln/>
        </p:spPr>
        <p:txBody>
          <a:bodyPr wrap="square" lIns="0" tIns="0" rIns="0" bIns="0" rtlCol="0" anchor="t"/>
          <a:lstStyle/>
          <a:p>
            <a:pPr marL="0" indent="0" algn="just">
              <a:lnSpc>
                <a:spcPts val="3000"/>
              </a:lnSpc>
              <a:buNone/>
            </a:pPr>
            <a:r>
              <a:rPr lang="en-US" sz="2400" dirty="0">
                <a:latin typeface="+mj-lt"/>
              </a:rPr>
              <a:t>Graduates have access to a community of fellow architects and industry professionals, providing networking, collaboration and knowledge sharing for career growth.</a:t>
            </a:r>
          </a:p>
        </p:txBody>
      </p:sp>
      <p:pic>
        <p:nvPicPr>
          <p:cNvPr id="10" name="Image 3" descr="preencoded.png">
            <a:extLst>
              <a:ext uri="{FF2B5EF4-FFF2-40B4-BE49-F238E27FC236}">
                <a16:creationId xmlns:a16="http://schemas.microsoft.com/office/drawing/2014/main" id="{1F0964CA-3E8B-8682-B0D6-7B960385BB11}"/>
              </a:ext>
            </a:extLst>
          </p:cNvPr>
          <p:cNvPicPr>
            <a:picLocks noChangeAspect="1"/>
          </p:cNvPicPr>
          <p:nvPr/>
        </p:nvPicPr>
        <p:blipFill>
          <a:blip r:embed="rId4"/>
          <a:stretch>
            <a:fillRect/>
          </a:stretch>
        </p:blipFill>
        <p:spPr>
          <a:xfrm>
            <a:off x="517538" y="4833206"/>
            <a:ext cx="374006" cy="374006"/>
          </a:xfrm>
          <a:prstGeom prst="rect">
            <a:avLst/>
          </a:prstGeom>
        </p:spPr>
      </p:pic>
      <p:sp>
        <p:nvSpPr>
          <p:cNvPr id="11" name="Text 5">
            <a:extLst>
              <a:ext uri="{FF2B5EF4-FFF2-40B4-BE49-F238E27FC236}">
                <a16:creationId xmlns:a16="http://schemas.microsoft.com/office/drawing/2014/main" id="{6676B80B-BF30-4CC5-D299-C76536D1CD1E}"/>
              </a:ext>
            </a:extLst>
          </p:cNvPr>
          <p:cNvSpPr/>
          <p:nvPr/>
        </p:nvSpPr>
        <p:spPr>
          <a:xfrm>
            <a:off x="992355" y="4931642"/>
            <a:ext cx="3384909" cy="275569"/>
          </a:xfrm>
          <a:prstGeom prst="rect">
            <a:avLst/>
          </a:prstGeom>
          <a:noFill/>
          <a:ln/>
        </p:spPr>
        <p:txBody>
          <a:bodyPr wrap="none" lIns="0" tIns="0" rIns="0" bIns="0" rtlCol="0" anchor="t"/>
          <a:lstStyle/>
          <a:p>
            <a:pPr marL="0" indent="0" algn="l">
              <a:lnSpc>
                <a:spcPts val="2750"/>
              </a:lnSpc>
              <a:buNone/>
            </a:pPr>
            <a:r>
              <a:rPr lang="en-US" sz="3000" dirty="0">
                <a:solidFill>
                  <a:srgbClr val="3B3535"/>
                </a:solidFill>
                <a:ea typeface="Red Hat Text" pitchFamily="34" charset="-122"/>
                <a:cs typeface="Red Hat Text" pitchFamily="34" charset="-120"/>
              </a:rPr>
              <a:t>Career Advancement</a:t>
            </a:r>
            <a:endParaRPr lang="en-US" sz="3000" dirty="0"/>
          </a:p>
        </p:txBody>
      </p:sp>
      <p:sp>
        <p:nvSpPr>
          <p:cNvPr id="12" name="Text 6">
            <a:extLst>
              <a:ext uri="{FF2B5EF4-FFF2-40B4-BE49-F238E27FC236}">
                <a16:creationId xmlns:a16="http://schemas.microsoft.com/office/drawing/2014/main" id="{8D2C290E-43EC-2805-D5BD-24C01F689A95}"/>
              </a:ext>
            </a:extLst>
          </p:cNvPr>
          <p:cNvSpPr/>
          <p:nvPr/>
        </p:nvSpPr>
        <p:spPr>
          <a:xfrm>
            <a:off x="928044" y="5296749"/>
            <a:ext cx="8382775" cy="1193745"/>
          </a:xfrm>
          <a:prstGeom prst="rect">
            <a:avLst/>
          </a:prstGeom>
          <a:noFill/>
          <a:ln/>
        </p:spPr>
        <p:txBody>
          <a:bodyPr wrap="square" lIns="0" tIns="0" rIns="0" bIns="0" rtlCol="0" anchor="t"/>
          <a:lstStyle/>
          <a:p>
            <a:pPr marL="0" indent="0" algn="just">
              <a:lnSpc>
                <a:spcPts val="3000"/>
              </a:lnSpc>
              <a:buNone/>
            </a:pPr>
            <a:r>
              <a:rPr lang="en-US" sz="2400" dirty="0">
                <a:latin typeface="+mj-lt"/>
              </a:rPr>
              <a:t>Graduates are better off with more job opportunities for jobs and quicker entrance to work through increased visibility and networking with potential employers.</a:t>
            </a:r>
          </a:p>
        </p:txBody>
      </p:sp>
    </p:spTree>
    <p:extLst>
      <p:ext uri="{BB962C8B-B14F-4D97-AF65-F5344CB8AC3E}">
        <p14:creationId xmlns:p14="http://schemas.microsoft.com/office/powerpoint/2010/main" val="328124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40464-5739-ABC0-FA23-0B8F246696BF}"/>
              </a:ext>
            </a:extLst>
          </p:cNvPr>
          <p:cNvSpPr>
            <a:spLocks noGrp="1"/>
          </p:cNvSpPr>
          <p:nvPr>
            <p:ph type="title"/>
          </p:nvPr>
        </p:nvSpPr>
        <p:spPr>
          <a:xfrm>
            <a:off x="838199" y="151905"/>
            <a:ext cx="3896361" cy="1179604"/>
          </a:xfrm>
        </p:spPr>
        <p:txBody>
          <a:bodyPr/>
          <a:lstStyle/>
          <a:p>
            <a:r>
              <a:rPr lang="en-US" dirty="0">
                <a:latin typeface="+mn-lt"/>
              </a:rPr>
              <a:t>Methodology</a:t>
            </a:r>
            <a:endParaRPr lang="en-IN" dirty="0">
              <a:latin typeface="+mn-lt"/>
            </a:endParaRPr>
          </a:p>
        </p:txBody>
      </p:sp>
      <p:sp>
        <p:nvSpPr>
          <p:cNvPr id="4" name="Text 5">
            <a:extLst>
              <a:ext uri="{FF2B5EF4-FFF2-40B4-BE49-F238E27FC236}">
                <a16:creationId xmlns:a16="http://schemas.microsoft.com/office/drawing/2014/main" id="{CAFF9772-E45F-8EC2-AA76-D496FBEFC09F}"/>
              </a:ext>
            </a:extLst>
          </p:cNvPr>
          <p:cNvSpPr/>
          <p:nvPr/>
        </p:nvSpPr>
        <p:spPr>
          <a:xfrm>
            <a:off x="1730870" y="1429168"/>
            <a:ext cx="7438959" cy="718446"/>
          </a:xfrm>
          <a:prstGeom prst="rect">
            <a:avLst/>
          </a:prstGeom>
          <a:noFill/>
          <a:ln/>
        </p:spPr>
        <p:txBody>
          <a:bodyPr wrap="square" lIns="0" tIns="0" rIns="0" bIns="0" rtlCol="0" anchor="t"/>
          <a:lstStyle/>
          <a:p>
            <a:pPr algn="just"/>
            <a:r>
              <a:rPr lang="en-US" sz="2000" dirty="0"/>
              <a:t>We conducted focused research with architects to build features that solve real-world pain points in their professional networking.</a:t>
            </a:r>
            <a:endParaRPr lang="en-US" sz="2000" dirty="0">
              <a:latin typeface="+mj-lt"/>
            </a:endParaRPr>
          </a:p>
        </p:txBody>
      </p:sp>
      <p:sp>
        <p:nvSpPr>
          <p:cNvPr id="5" name="Text 5">
            <a:extLst>
              <a:ext uri="{FF2B5EF4-FFF2-40B4-BE49-F238E27FC236}">
                <a16:creationId xmlns:a16="http://schemas.microsoft.com/office/drawing/2014/main" id="{55C53C59-7BF0-4123-11A2-6178643C4C6D}"/>
              </a:ext>
            </a:extLst>
          </p:cNvPr>
          <p:cNvSpPr/>
          <p:nvPr/>
        </p:nvSpPr>
        <p:spPr>
          <a:xfrm>
            <a:off x="1761641" y="2440724"/>
            <a:ext cx="7408188" cy="718446"/>
          </a:xfrm>
          <a:prstGeom prst="rect">
            <a:avLst/>
          </a:prstGeom>
          <a:noFill/>
          <a:ln/>
        </p:spPr>
        <p:txBody>
          <a:bodyPr wrap="square" lIns="0" tIns="0" rIns="0" bIns="0" rtlCol="0" anchor="t"/>
          <a:lstStyle/>
          <a:p>
            <a:pPr algn="just"/>
            <a:r>
              <a:rPr lang="en-US" sz="2000" dirty="0"/>
              <a:t>We used Next.js to deliver fast-loading, SEO-optimized pages that scale efficiently as our platform and user base grow.</a:t>
            </a:r>
            <a:endParaRPr lang="en-US" sz="2000" dirty="0">
              <a:latin typeface="+mj-lt"/>
            </a:endParaRPr>
          </a:p>
        </p:txBody>
      </p:sp>
      <p:sp>
        <p:nvSpPr>
          <p:cNvPr id="6" name="Text 5">
            <a:extLst>
              <a:ext uri="{FF2B5EF4-FFF2-40B4-BE49-F238E27FC236}">
                <a16:creationId xmlns:a16="http://schemas.microsoft.com/office/drawing/2014/main" id="{D48231B0-0624-9CE8-8A78-6CFBA7C0B095}"/>
              </a:ext>
            </a:extLst>
          </p:cNvPr>
          <p:cNvSpPr/>
          <p:nvPr/>
        </p:nvSpPr>
        <p:spPr>
          <a:xfrm>
            <a:off x="1719294" y="3525947"/>
            <a:ext cx="7450535" cy="684540"/>
          </a:xfrm>
          <a:prstGeom prst="rect">
            <a:avLst/>
          </a:prstGeom>
          <a:noFill/>
          <a:ln/>
        </p:spPr>
        <p:txBody>
          <a:bodyPr wrap="square" lIns="0" tIns="0" rIns="0" bIns="0" rtlCol="0" anchor="t"/>
          <a:lstStyle/>
          <a:p>
            <a:pPr algn="just"/>
            <a:r>
              <a:rPr lang="en-US" sz="2000" dirty="0"/>
              <a:t>Implemented OAuth-based login with robust encryption to ensure user data is protected and access to the platform remains secure.</a:t>
            </a:r>
            <a:endParaRPr lang="en-US" sz="2000" dirty="0">
              <a:latin typeface="+mj-lt"/>
            </a:endParaRPr>
          </a:p>
        </p:txBody>
      </p:sp>
      <p:sp>
        <p:nvSpPr>
          <p:cNvPr id="7" name="Text 5">
            <a:extLst>
              <a:ext uri="{FF2B5EF4-FFF2-40B4-BE49-F238E27FC236}">
                <a16:creationId xmlns:a16="http://schemas.microsoft.com/office/drawing/2014/main" id="{3FE58DED-22B9-A105-2CF7-BB6F4F912F73}"/>
              </a:ext>
            </a:extLst>
          </p:cNvPr>
          <p:cNvSpPr/>
          <p:nvPr/>
        </p:nvSpPr>
        <p:spPr>
          <a:xfrm>
            <a:off x="1730870" y="5541059"/>
            <a:ext cx="6122809" cy="850216"/>
          </a:xfrm>
          <a:prstGeom prst="rect">
            <a:avLst/>
          </a:prstGeom>
          <a:noFill/>
          <a:ln/>
        </p:spPr>
        <p:txBody>
          <a:bodyPr wrap="square" lIns="0" tIns="0" rIns="0" bIns="0" rtlCol="0" anchor="t"/>
          <a:lstStyle/>
          <a:p>
            <a:pPr algn="just"/>
            <a:endParaRPr lang="en-US" sz="2400" dirty="0">
              <a:latin typeface="+mj-lt"/>
            </a:endParaRPr>
          </a:p>
        </p:txBody>
      </p:sp>
      <p:sp>
        <p:nvSpPr>
          <p:cNvPr id="8" name="Text 2">
            <a:extLst>
              <a:ext uri="{FF2B5EF4-FFF2-40B4-BE49-F238E27FC236}">
                <a16:creationId xmlns:a16="http://schemas.microsoft.com/office/drawing/2014/main" id="{DE638AD5-4D26-D200-1D89-26A381B61FE6}"/>
              </a:ext>
            </a:extLst>
          </p:cNvPr>
          <p:cNvSpPr/>
          <p:nvPr/>
        </p:nvSpPr>
        <p:spPr>
          <a:xfrm>
            <a:off x="1719294" y="2128949"/>
            <a:ext cx="4334359" cy="401719"/>
          </a:xfrm>
          <a:prstGeom prst="rect">
            <a:avLst/>
          </a:prstGeom>
          <a:noFill/>
          <a:ln/>
        </p:spPr>
        <p:txBody>
          <a:bodyPr wrap="none" lIns="0" tIns="0" rIns="0" bIns="0" rtlCol="0" anchor="t"/>
          <a:lstStyle/>
          <a:p>
            <a:pPr marL="0" indent="0" algn="l">
              <a:lnSpc>
                <a:spcPts val="2750"/>
              </a:lnSpc>
              <a:buNone/>
            </a:pPr>
            <a:r>
              <a:rPr lang="en-IN" sz="2800" dirty="0"/>
              <a:t>Next.js framework</a:t>
            </a:r>
            <a:endParaRPr lang="en-US" sz="2800" dirty="0">
              <a:ea typeface="Cascadia Code" panose="020B0609020000020004" pitchFamily="49" charset="0"/>
              <a:cs typeface="Cascadia Code" panose="020B0609020000020004" pitchFamily="49" charset="0"/>
            </a:endParaRPr>
          </a:p>
        </p:txBody>
      </p:sp>
      <p:sp>
        <p:nvSpPr>
          <p:cNvPr id="9" name="Text 2">
            <a:extLst>
              <a:ext uri="{FF2B5EF4-FFF2-40B4-BE49-F238E27FC236}">
                <a16:creationId xmlns:a16="http://schemas.microsoft.com/office/drawing/2014/main" id="{626D1B76-51DA-5BFE-A1E8-532FCEE29871}"/>
              </a:ext>
            </a:extLst>
          </p:cNvPr>
          <p:cNvSpPr/>
          <p:nvPr/>
        </p:nvSpPr>
        <p:spPr>
          <a:xfrm>
            <a:off x="1712944" y="1084609"/>
            <a:ext cx="4334359" cy="401719"/>
          </a:xfrm>
          <a:prstGeom prst="rect">
            <a:avLst/>
          </a:prstGeom>
          <a:noFill/>
          <a:ln/>
        </p:spPr>
        <p:txBody>
          <a:bodyPr wrap="none" lIns="0" tIns="0" rIns="0" bIns="0" rtlCol="0" anchor="t"/>
          <a:lstStyle/>
          <a:p>
            <a:pPr marL="0" indent="0" algn="l">
              <a:lnSpc>
                <a:spcPts val="2750"/>
              </a:lnSpc>
              <a:buNone/>
            </a:pPr>
            <a:r>
              <a:rPr lang="en-IN" sz="2800" dirty="0"/>
              <a:t>User-Centric Design</a:t>
            </a:r>
            <a:endParaRPr lang="en-US" sz="2800" dirty="0">
              <a:ea typeface="Cascadia Code" panose="020B0609020000020004" pitchFamily="49" charset="0"/>
              <a:cs typeface="Cascadia Code" panose="020B0609020000020004" pitchFamily="49" charset="0"/>
            </a:endParaRPr>
          </a:p>
        </p:txBody>
      </p:sp>
      <p:sp>
        <p:nvSpPr>
          <p:cNvPr id="10" name="Text 2">
            <a:extLst>
              <a:ext uri="{FF2B5EF4-FFF2-40B4-BE49-F238E27FC236}">
                <a16:creationId xmlns:a16="http://schemas.microsoft.com/office/drawing/2014/main" id="{DCB952E0-F93D-B767-E35F-0657FEA7E9B6}"/>
              </a:ext>
            </a:extLst>
          </p:cNvPr>
          <p:cNvSpPr/>
          <p:nvPr/>
        </p:nvSpPr>
        <p:spPr>
          <a:xfrm>
            <a:off x="1730870" y="3173289"/>
            <a:ext cx="4334359" cy="401719"/>
          </a:xfrm>
          <a:prstGeom prst="rect">
            <a:avLst/>
          </a:prstGeom>
          <a:noFill/>
          <a:ln/>
        </p:spPr>
        <p:txBody>
          <a:bodyPr wrap="none" lIns="0" tIns="0" rIns="0" bIns="0" rtlCol="0" anchor="t"/>
          <a:lstStyle/>
          <a:p>
            <a:pPr marL="0" indent="0" algn="l">
              <a:lnSpc>
                <a:spcPts val="2750"/>
              </a:lnSpc>
              <a:buNone/>
            </a:pPr>
            <a:r>
              <a:rPr lang="en-IN" sz="2800" dirty="0"/>
              <a:t>Secure authentication</a:t>
            </a:r>
            <a:endParaRPr lang="en-US" sz="2800" dirty="0">
              <a:ea typeface="Cascadia Code" panose="020B0609020000020004" pitchFamily="49" charset="0"/>
              <a:cs typeface="Cascadia Code" panose="020B0609020000020004" pitchFamily="49" charset="0"/>
            </a:endParaRPr>
          </a:p>
        </p:txBody>
      </p:sp>
      <p:sp>
        <p:nvSpPr>
          <p:cNvPr id="11" name="Text 2">
            <a:extLst>
              <a:ext uri="{FF2B5EF4-FFF2-40B4-BE49-F238E27FC236}">
                <a16:creationId xmlns:a16="http://schemas.microsoft.com/office/drawing/2014/main" id="{649A188D-74BC-1890-D8DC-E16CA45445D8}"/>
              </a:ext>
            </a:extLst>
          </p:cNvPr>
          <p:cNvSpPr/>
          <p:nvPr/>
        </p:nvSpPr>
        <p:spPr>
          <a:xfrm>
            <a:off x="1761641" y="4318003"/>
            <a:ext cx="4334359" cy="401719"/>
          </a:xfrm>
          <a:prstGeom prst="rect">
            <a:avLst/>
          </a:prstGeom>
          <a:noFill/>
          <a:ln/>
        </p:spPr>
        <p:txBody>
          <a:bodyPr wrap="none" lIns="0" tIns="0" rIns="0" bIns="0" rtlCol="0" anchor="t"/>
          <a:lstStyle/>
          <a:p>
            <a:pPr marL="0" indent="0" algn="l">
              <a:lnSpc>
                <a:spcPts val="2750"/>
              </a:lnSpc>
              <a:buNone/>
            </a:pPr>
            <a:r>
              <a:rPr lang="en-IN" sz="2800" dirty="0"/>
              <a:t>Custom profiles</a:t>
            </a:r>
            <a:endParaRPr lang="en-US" sz="2800" dirty="0">
              <a:ea typeface="Cascadia Code" panose="020B0609020000020004" pitchFamily="49" charset="0"/>
              <a:cs typeface="Cascadia Code" panose="020B0609020000020004" pitchFamily="49" charset="0"/>
            </a:endParaRPr>
          </a:p>
        </p:txBody>
      </p:sp>
      <p:sp>
        <p:nvSpPr>
          <p:cNvPr id="21" name="Arrow: Chevron 20">
            <a:extLst>
              <a:ext uri="{FF2B5EF4-FFF2-40B4-BE49-F238E27FC236}">
                <a16:creationId xmlns:a16="http://schemas.microsoft.com/office/drawing/2014/main" id="{A3088C53-8C4B-2BA3-6FBC-B6894FF65CD2}"/>
              </a:ext>
            </a:extLst>
          </p:cNvPr>
          <p:cNvSpPr/>
          <p:nvPr/>
        </p:nvSpPr>
        <p:spPr>
          <a:xfrm rot="5400000">
            <a:off x="467123" y="1117757"/>
            <a:ext cx="1179604" cy="898003"/>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Arrow: Chevron 21">
            <a:extLst>
              <a:ext uri="{FF2B5EF4-FFF2-40B4-BE49-F238E27FC236}">
                <a16:creationId xmlns:a16="http://schemas.microsoft.com/office/drawing/2014/main" id="{5D860532-AFB0-0AF5-C26E-C5029AF42B00}"/>
              </a:ext>
            </a:extLst>
          </p:cNvPr>
          <p:cNvSpPr/>
          <p:nvPr/>
        </p:nvSpPr>
        <p:spPr>
          <a:xfrm rot="5400000">
            <a:off x="504357" y="2249997"/>
            <a:ext cx="1179604" cy="898003"/>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3" name="Arrow: Chevron 22">
            <a:extLst>
              <a:ext uri="{FF2B5EF4-FFF2-40B4-BE49-F238E27FC236}">
                <a16:creationId xmlns:a16="http://schemas.microsoft.com/office/drawing/2014/main" id="{8FDBCF5D-C596-838C-0E8C-9C74DDF83770}"/>
              </a:ext>
            </a:extLst>
          </p:cNvPr>
          <p:cNvSpPr/>
          <p:nvPr/>
        </p:nvSpPr>
        <p:spPr>
          <a:xfrm rot="5400000">
            <a:off x="511665" y="3323741"/>
            <a:ext cx="1090520" cy="898003"/>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4" name="Arrow: Chevron 23">
            <a:extLst>
              <a:ext uri="{FF2B5EF4-FFF2-40B4-BE49-F238E27FC236}">
                <a16:creationId xmlns:a16="http://schemas.microsoft.com/office/drawing/2014/main" id="{ED774F52-16E0-F7E7-4BDB-BF8BE88E7BCC}"/>
              </a:ext>
            </a:extLst>
          </p:cNvPr>
          <p:cNvSpPr/>
          <p:nvPr/>
        </p:nvSpPr>
        <p:spPr>
          <a:xfrm rot="5400000">
            <a:off x="474429" y="4403513"/>
            <a:ext cx="1090523" cy="898003"/>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26" name="Text 2">
            <a:extLst>
              <a:ext uri="{FF2B5EF4-FFF2-40B4-BE49-F238E27FC236}">
                <a16:creationId xmlns:a16="http://schemas.microsoft.com/office/drawing/2014/main" id="{208604B3-0705-10EB-6117-0FF0DF795F47}"/>
              </a:ext>
            </a:extLst>
          </p:cNvPr>
          <p:cNvSpPr/>
          <p:nvPr/>
        </p:nvSpPr>
        <p:spPr>
          <a:xfrm>
            <a:off x="967366" y="1460224"/>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1.</a:t>
            </a:r>
          </a:p>
        </p:txBody>
      </p:sp>
      <p:sp>
        <p:nvSpPr>
          <p:cNvPr id="27" name="Text 2">
            <a:extLst>
              <a:ext uri="{FF2B5EF4-FFF2-40B4-BE49-F238E27FC236}">
                <a16:creationId xmlns:a16="http://schemas.microsoft.com/office/drawing/2014/main" id="{A9A29019-AF68-4CD7-3DD1-8934DE7BB7C8}"/>
              </a:ext>
            </a:extLst>
          </p:cNvPr>
          <p:cNvSpPr/>
          <p:nvPr/>
        </p:nvSpPr>
        <p:spPr>
          <a:xfrm>
            <a:off x="1041889" y="2714118"/>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2.</a:t>
            </a:r>
          </a:p>
        </p:txBody>
      </p:sp>
      <p:sp>
        <p:nvSpPr>
          <p:cNvPr id="28" name="Text 2">
            <a:extLst>
              <a:ext uri="{FF2B5EF4-FFF2-40B4-BE49-F238E27FC236}">
                <a16:creationId xmlns:a16="http://schemas.microsoft.com/office/drawing/2014/main" id="{1C0C64AE-89EA-CC4A-A514-F8A11F795751}"/>
              </a:ext>
            </a:extLst>
          </p:cNvPr>
          <p:cNvSpPr/>
          <p:nvPr/>
        </p:nvSpPr>
        <p:spPr>
          <a:xfrm>
            <a:off x="891218" y="3757604"/>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3.</a:t>
            </a:r>
          </a:p>
        </p:txBody>
      </p:sp>
      <p:sp>
        <p:nvSpPr>
          <p:cNvPr id="29" name="Text 2">
            <a:extLst>
              <a:ext uri="{FF2B5EF4-FFF2-40B4-BE49-F238E27FC236}">
                <a16:creationId xmlns:a16="http://schemas.microsoft.com/office/drawing/2014/main" id="{030E793E-F740-8EE1-BE9E-6359D01D3C3E}"/>
              </a:ext>
            </a:extLst>
          </p:cNvPr>
          <p:cNvSpPr/>
          <p:nvPr/>
        </p:nvSpPr>
        <p:spPr>
          <a:xfrm>
            <a:off x="926145" y="4774702"/>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4.</a:t>
            </a:r>
          </a:p>
        </p:txBody>
      </p:sp>
      <p:sp>
        <p:nvSpPr>
          <p:cNvPr id="15" name="Arrow: Chevron 14">
            <a:extLst>
              <a:ext uri="{FF2B5EF4-FFF2-40B4-BE49-F238E27FC236}">
                <a16:creationId xmlns:a16="http://schemas.microsoft.com/office/drawing/2014/main" id="{85DDAE62-94A0-8FF7-4163-DB3896EDCB3F}"/>
              </a:ext>
            </a:extLst>
          </p:cNvPr>
          <p:cNvSpPr/>
          <p:nvPr/>
        </p:nvSpPr>
        <p:spPr>
          <a:xfrm rot="5400000">
            <a:off x="528016" y="5517165"/>
            <a:ext cx="1090523" cy="898003"/>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7" name="Text 5">
            <a:extLst>
              <a:ext uri="{FF2B5EF4-FFF2-40B4-BE49-F238E27FC236}">
                <a16:creationId xmlns:a16="http://schemas.microsoft.com/office/drawing/2014/main" id="{4EFBAB30-A3F2-3476-CBEB-98A2EE5B2DC5}"/>
              </a:ext>
            </a:extLst>
          </p:cNvPr>
          <p:cNvSpPr/>
          <p:nvPr/>
        </p:nvSpPr>
        <p:spPr>
          <a:xfrm>
            <a:off x="1798875" y="4650564"/>
            <a:ext cx="7456885" cy="684540"/>
          </a:xfrm>
          <a:prstGeom prst="rect">
            <a:avLst/>
          </a:prstGeom>
          <a:noFill/>
          <a:ln/>
        </p:spPr>
        <p:txBody>
          <a:bodyPr wrap="square" lIns="0" tIns="0" rIns="0" bIns="0" rtlCol="0" anchor="t"/>
          <a:lstStyle/>
          <a:p>
            <a:pPr algn="just"/>
            <a:r>
              <a:rPr lang="en-US" sz="2000" dirty="0"/>
              <a:t>Each user gets a visually-rich portfolio profile designed specifically for showcasing architectural projects, designs, and professional achievements.</a:t>
            </a:r>
            <a:endParaRPr lang="en-US" sz="2000" dirty="0">
              <a:latin typeface="+mj-lt"/>
            </a:endParaRPr>
          </a:p>
        </p:txBody>
      </p:sp>
      <p:sp>
        <p:nvSpPr>
          <p:cNvPr id="20" name="Text 2">
            <a:extLst>
              <a:ext uri="{FF2B5EF4-FFF2-40B4-BE49-F238E27FC236}">
                <a16:creationId xmlns:a16="http://schemas.microsoft.com/office/drawing/2014/main" id="{88B9FB07-DE2A-65AC-1082-C55D29AA2132}"/>
              </a:ext>
            </a:extLst>
          </p:cNvPr>
          <p:cNvSpPr/>
          <p:nvPr/>
        </p:nvSpPr>
        <p:spPr>
          <a:xfrm>
            <a:off x="954399" y="5889708"/>
            <a:ext cx="386135" cy="297127"/>
          </a:xfrm>
          <a:prstGeom prst="rect">
            <a:avLst/>
          </a:prstGeom>
          <a:noFill/>
          <a:ln/>
        </p:spPr>
        <p:txBody>
          <a:bodyPr wrap="none" lIns="0" tIns="0" rIns="0" bIns="0" rtlCol="0" anchor="t"/>
          <a:lstStyle/>
          <a:p>
            <a:pPr marL="0" indent="0" algn="l">
              <a:lnSpc>
                <a:spcPts val="2750"/>
              </a:lnSpc>
              <a:buNone/>
            </a:pPr>
            <a:r>
              <a:rPr lang="en-US" sz="2800" dirty="0">
                <a:ea typeface="Cascadia Code" panose="020B0609020000020004" pitchFamily="49" charset="0"/>
                <a:cs typeface="Cascadia Code" panose="020B0609020000020004" pitchFamily="49" charset="0"/>
              </a:rPr>
              <a:t>5.</a:t>
            </a:r>
          </a:p>
        </p:txBody>
      </p:sp>
      <p:sp>
        <p:nvSpPr>
          <p:cNvPr id="25" name="Text 2">
            <a:extLst>
              <a:ext uri="{FF2B5EF4-FFF2-40B4-BE49-F238E27FC236}">
                <a16:creationId xmlns:a16="http://schemas.microsoft.com/office/drawing/2014/main" id="{5D5615B0-8224-6F34-31C3-99A71AF3FC8D}"/>
              </a:ext>
            </a:extLst>
          </p:cNvPr>
          <p:cNvSpPr/>
          <p:nvPr/>
        </p:nvSpPr>
        <p:spPr>
          <a:xfrm>
            <a:off x="1730870" y="5636552"/>
            <a:ext cx="4334359" cy="401719"/>
          </a:xfrm>
          <a:prstGeom prst="rect">
            <a:avLst/>
          </a:prstGeom>
          <a:noFill/>
          <a:ln/>
        </p:spPr>
        <p:txBody>
          <a:bodyPr wrap="none" lIns="0" tIns="0" rIns="0" bIns="0" rtlCol="0" anchor="t"/>
          <a:lstStyle/>
          <a:p>
            <a:pPr marL="0" indent="0" algn="l">
              <a:lnSpc>
                <a:spcPts val="2750"/>
              </a:lnSpc>
              <a:buNone/>
            </a:pPr>
            <a:r>
              <a:rPr lang="en-IN" sz="2800" dirty="0"/>
              <a:t>Smart networking</a:t>
            </a:r>
            <a:endParaRPr lang="en-US" sz="2800" dirty="0">
              <a:ea typeface="Cascadia Code" panose="020B0609020000020004" pitchFamily="49" charset="0"/>
              <a:cs typeface="Cascadia Code" panose="020B0609020000020004" pitchFamily="49" charset="0"/>
            </a:endParaRPr>
          </a:p>
        </p:txBody>
      </p:sp>
      <p:sp>
        <p:nvSpPr>
          <p:cNvPr id="30" name="Text 5">
            <a:extLst>
              <a:ext uri="{FF2B5EF4-FFF2-40B4-BE49-F238E27FC236}">
                <a16:creationId xmlns:a16="http://schemas.microsoft.com/office/drawing/2014/main" id="{2A4FD748-250E-779F-35A1-1E44606EA358}"/>
              </a:ext>
            </a:extLst>
          </p:cNvPr>
          <p:cNvSpPr/>
          <p:nvPr/>
        </p:nvSpPr>
        <p:spPr>
          <a:xfrm>
            <a:off x="1712944" y="5889708"/>
            <a:ext cx="7456885" cy="684540"/>
          </a:xfrm>
          <a:prstGeom prst="rect">
            <a:avLst/>
          </a:prstGeom>
          <a:noFill/>
          <a:ln/>
        </p:spPr>
        <p:txBody>
          <a:bodyPr wrap="square" lIns="0" tIns="0" rIns="0" bIns="0" rtlCol="0" anchor="t"/>
          <a:lstStyle/>
          <a:p>
            <a:pPr algn="just"/>
            <a:r>
              <a:rPr lang="en-US" sz="2000" dirty="0"/>
              <a:t>The platform recommends relevant architects, firms, or students based on user roles, interests, and activity to build valuable connections.</a:t>
            </a:r>
            <a:endParaRPr lang="en-US" sz="2000" dirty="0">
              <a:latin typeface="+mj-lt"/>
            </a:endParaRPr>
          </a:p>
        </p:txBody>
      </p:sp>
    </p:spTree>
    <p:extLst>
      <p:ext uri="{BB962C8B-B14F-4D97-AF65-F5344CB8AC3E}">
        <p14:creationId xmlns:p14="http://schemas.microsoft.com/office/powerpoint/2010/main" val="1032238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0B11-209B-F070-ED3F-13BE6BAB5060}"/>
              </a:ext>
            </a:extLst>
          </p:cNvPr>
          <p:cNvSpPr>
            <a:spLocks noGrp="1"/>
          </p:cNvSpPr>
          <p:nvPr>
            <p:ph type="title"/>
          </p:nvPr>
        </p:nvSpPr>
        <p:spPr>
          <a:xfrm>
            <a:off x="524494" y="379105"/>
            <a:ext cx="4682924" cy="1057999"/>
          </a:xfrm>
        </p:spPr>
        <p:txBody>
          <a:bodyPr/>
          <a:lstStyle/>
          <a:p>
            <a:r>
              <a:rPr lang="en-US" b="1" dirty="0"/>
              <a:t>Future Works</a:t>
            </a:r>
            <a:endParaRPr lang="en-IN" b="1" dirty="0"/>
          </a:p>
        </p:txBody>
      </p:sp>
      <p:sp>
        <p:nvSpPr>
          <p:cNvPr id="5" name="Text 5">
            <a:extLst>
              <a:ext uri="{FF2B5EF4-FFF2-40B4-BE49-F238E27FC236}">
                <a16:creationId xmlns:a16="http://schemas.microsoft.com/office/drawing/2014/main" id="{A9F5E5DD-7465-A207-63C9-74D43A44C3AB}"/>
              </a:ext>
            </a:extLst>
          </p:cNvPr>
          <p:cNvSpPr/>
          <p:nvPr/>
        </p:nvSpPr>
        <p:spPr>
          <a:xfrm>
            <a:off x="524493" y="1406465"/>
            <a:ext cx="6953265" cy="1057999"/>
          </a:xfrm>
          <a:prstGeom prst="rect">
            <a:avLst/>
          </a:prstGeom>
          <a:noFill/>
          <a:ln/>
        </p:spPr>
        <p:txBody>
          <a:bodyPr wrap="square" lIns="0" tIns="0" rIns="0" bIns="0" rtlCol="0" anchor="t"/>
          <a:lstStyle/>
          <a:p>
            <a:r>
              <a:rPr lang="en-US" sz="2400" b="1" dirty="0">
                <a:latin typeface="+mj-lt"/>
              </a:rPr>
              <a:t>1.Mobile App Development</a:t>
            </a:r>
            <a:br>
              <a:rPr lang="en-US" sz="2400" dirty="0">
                <a:latin typeface="+mj-lt"/>
              </a:rPr>
            </a:br>
            <a:r>
              <a:rPr lang="en-US" sz="2400" dirty="0">
                <a:latin typeface="+mj-lt"/>
              </a:rPr>
              <a:t>Build native iOS and Android apps to enhance      accessibility and real-time engagement</a:t>
            </a:r>
            <a:r>
              <a:rPr lang="en-US" sz="2400" dirty="0"/>
              <a:t>.</a:t>
            </a:r>
            <a:endParaRPr lang="en-US" sz="2400" dirty="0">
              <a:latin typeface="+mj-lt"/>
            </a:endParaRPr>
          </a:p>
        </p:txBody>
      </p:sp>
      <p:sp>
        <p:nvSpPr>
          <p:cNvPr id="7" name="Text 5">
            <a:extLst>
              <a:ext uri="{FF2B5EF4-FFF2-40B4-BE49-F238E27FC236}">
                <a16:creationId xmlns:a16="http://schemas.microsoft.com/office/drawing/2014/main" id="{1A34FC21-91B2-1845-C13E-34964772915C}"/>
              </a:ext>
            </a:extLst>
          </p:cNvPr>
          <p:cNvSpPr/>
          <p:nvPr/>
        </p:nvSpPr>
        <p:spPr>
          <a:xfrm>
            <a:off x="524493" y="2650641"/>
            <a:ext cx="7095507" cy="1389523"/>
          </a:xfrm>
          <a:prstGeom prst="rect">
            <a:avLst/>
          </a:prstGeom>
          <a:noFill/>
          <a:ln/>
        </p:spPr>
        <p:txBody>
          <a:bodyPr wrap="square" lIns="0" tIns="0" rIns="0" bIns="0" rtlCol="0" anchor="t"/>
          <a:lstStyle/>
          <a:p>
            <a:r>
              <a:rPr lang="en-US" sz="2400" b="1" dirty="0">
                <a:latin typeface="+mj-lt"/>
              </a:rPr>
              <a:t>2.</a:t>
            </a:r>
            <a:r>
              <a:rPr lang="en-US" sz="2400" dirty="0">
                <a:latin typeface="+mj-lt"/>
              </a:rPr>
              <a:t> </a:t>
            </a:r>
            <a:r>
              <a:rPr lang="en-US" sz="2400" b="1" dirty="0">
                <a:latin typeface="+mj-lt"/>
              </a:rPr>
              <a:t>AI-Powered Project Matching</a:t>
            </a:r>
            <a:br>
              <a:rPr lang="en-US" sz="2400" dirty="0">
                <a:latin typeface="+mj-lt"/>
              </a:rPr>
            </a:br>
            <a:r>
              <a:rPr lang="en-US" sz="2400" dirty="0">
                <a:latin typeface="+mj-lt"/>
              </a:rPr>
              <a:t>Use AI to intelligently connect architects with relevant people, firms, and projects based on their portfolio and interests.</a:t>
            </a:r>
          </a:p>
        </p:txBody>
      </p:sp>
      <p:sp>
        <p:nvSpPr>
          <p:cNvPr id="8" name="Text 5">
            <a:extLst>
              <a:ext uri="{FF2B5EF4-FFF2-40B4-BE49-F238E27FC236}">
                <a16:creationId xmlns:a16="http://schemas.microsoft.com/office/drawing/2014/main" id="{117EF7D5-C00D-5891-87C7-DE5EB77A8F4C}"/>
              </a:ext>
            </a:extLst>
          </p:cNvPr>
          <p:cNvSpPr/>
          <p:nvPr/>
        </p:nvSpPr>
        <p:spPr>
          <a:xfrm>
            <a:off x="524492" y="4226341"/>
            <a:ext cx="6953265" cy="1057999"/>
          </a:xfrm>
          <a:prstGeom prst="rect">
            <a:avLst/>
          </a:prstGeom>
          <a:noFill/>
          <a:ln/>
        </p:spPr>
        <p:txBody>
          <a:bodyPr wrap="square" lIns="0" tIns="0" rIns="0" bIns="0" rtlCol="0" anchor="t"/>
          <a:lstStyle/>
          <a:p>
            <a:r>
              <a:rPr lang="en-US" sz="2400" b="1" dirty="0">
                <a:latin typeface="+mj-lt"/>
              </a:rPr>
              <a:t>3.</a:t>
            </a:r>
            <a:r>
              <a:rPr lang="en-US" sz="2400" b="1" dirty="0"/>
              <a:t> </a:t>
            </a:r>
            <a:r>
              <a:rPr lang="en-US" sz="2400" b="1" dirty="0">
                <a:latin typeface="+mj-lt"/>
              </a:rPr>
              <a:t>AR/VR Integration</a:t>
            </a:r>
            <a:br>
              <a:rPr lang="en-US" sz="2400" dirty="0">
                <a:latin typeface="+mj-lt"/>
              </a:rPr>
            </a:br>
            <a:r>
              <a:rPr lang="en-US" sz="2400" dirty="0">
                <a:latin typeface="+mj-lt"/>
              </a:rPr>
              <a:t>Allow immersive showcasing of architectural designs through augmented and virtual reality experiences.</a:t>
            </a:r>
          </a:p>
        </p:txBody>
      </p:sp>
      <p:sp>
        <p:nvSpPr>
          <p:cNvPr id="9" name="Text 5">
            <a:extLst>
              <a:ext uri="{FF2B5EF4-FFF2-40B4-BE49-F238E27FC236}">
                <a16:creationId xmlns:a16="http://schemas.microsoft.com/office/drawing/2014/main" id="{40091388-6A8E-AC55-B63D-D6B84247EF6A}"/>
              </a:ext>
            </a:extLst>
          </p:cNvPr>
          <p:cNvSpPr/>
          <p:nvPr/>
        </p:nvSpPr>
        <p:spPr>
          <a:xfrm>
            <a:off x="524492" y="5470517"/>
            <a:ext cx="6383734" cy="1150694"/>
          </a:xfrm>
          <a:prstGeom prst="rect">
            <a:avLst/>
          </a:prstGeom>
          <a:noFill/>
          <a:ln/>
        </p:spPr>
        <p:txBody>
          <a:bodyPr wrap="square" lIns="0" tIns="0" rIns="0" bIns="0" rtlCol="0" anchor="t"/>
          <a:lstStyle/>
          <a:p>
            <a:r>
              <a:rPr lang="en-US" sz="2400" b="1" dirty="0">
                <a:latin typeface="+mj-lt"/>
              </a:rPr>
              <a:t>4. Global Community Features</a:t>
            </a:r>
            <a:br>
              <a:rPr lang="en-US" sz="2400" dirty="0">
                <a:latin typeface="+mj-lt"/>
              </a:rPr>
            </a:br>
            <a:r>
              <a:rPr lang="en-US" sz="2400" dirty="0">
                <a:latin typeface="+mj-lt"/>
              </a:rPr>
              <a:t>Support international networking through multi-language support and region-specific content.</a:t>
            </a:r>
          </a:p>
        </p:txBody>
      </p:sp>
      <p:pic>
        <p:nvPicPr>
          <p:cNvPr id="1026" name="Picture 2">
            <a:extLst>
              <a:ext uri="{FF2B5EF4-FFF2-40B4-BE49-F238E27FC236}">
                <a16:creationId xmlns:a16="http://schemas.microsoft.com/office/drawing/2014/main" id="{402BDBD7-D781-8A3F-BCA2-B4B1CAC968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0"/>
            <a:ext cx="457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682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580</TotalTime>
  <Words>805</Words>
  <Application>Microsoft Office PowerPoint</Application>
  <PresentationFormat>Widescreen</PresentationFormat>
  <Paragraphs>81</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Cascadia Code</vt:lpstr>
      <vt:lpstr>Red Hat Text</vt:lpstr>
      <vt:lpstr>Roboto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Methodology</vt:lpstr>
      <vt:lpstr>Future Works</vt:lpstr>
      <vt:lpstr>Applications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khushi0212@outlook.com</dc:creator>
  <cp:lastModifiedBy>khushi0212@outlook.com</cp:lastModifiedBy>
  <cp:revision>20</cp:revision>
  <dcterms:created xsi:type="dcterms:W3CDTF">2025-01-30T15:45:02Z</dcterms:created>
  <dcterms:modified xsi:type="dcterms:W3CDTF">2025-05-07T12:23:56Z</dcterms:modified>
</cp:coreProperties>
</file>