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2" r:id="rId8"/>
    <p:sldId id="279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19-03-25T07:33:16.903" v="102" actId="20577"/>
      <pc:docMkLst>
        <pc:docMk/>
      </pc:docMkLst>
      <pc:sldChg chg="modSp modNotes">
        <pc:chgData name="Fake Test User" userId="SID-0" providerId="Test" clId="FakeClientId" dt="2019-03-22T03:09:41.543" v="52" actId="790"/>
        <pc:sldMkLst>
          <pc:docMk/>
          <pc:sldMk cId="0" sldId="256"/>
        </pc:sldMkLst>
        <pc:spChg chg="mod">
          <ac:chgData name="Fake Test User" userId="SID-0" providerId="Test" clId="FakeClientId" dt="2019-03-22T02:52:25.824" v="1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ke Test User" userId="SID-0" providerId="Test" clId="FakeClientId" dt="2019-03-22T02:52:25.824" v="1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3-22T03:09:46.949" v="53" actId="790"/>
        <pc:sldMkLst>
          <pc:docMk/>
          <pc:sldMk cId="0" sldId="257"/>
        </pc:sldMkLst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6" creationId="{855D0777-B08C-4808-A096-0F7AA6935459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7" creationId="{B8FCD5F1-B09D-4B0A-BB07-423B979A624C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19" creationId="{5B0AFAEF-42AD-47C8-9B67-16166ACDF8E5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21" creationId="{E8BE8ECF-AA6E-4DD3-ADD0-612F0B1E235D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23" creationId="{1DA29D9A-DD96-43EF-B182-868A71CA63FC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25" creationId="{6F6F0E5B-C28D-49F0-ABA5-2E5EFDC4F4F7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27" creationId="{5BC79C1B-DDB2-464B-ABAC-AB735A52A176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29" creationId="{6A76CCF2-B0FA-4F8F-8B47-90D77F8752F3}"/>
          </ac:spMkLst>
        </pc:spChg>
        <pc:spChg chg="mod">
          <ac:chgData name="Fake Test User" userId="SID-0" providerId="Test" clId="FakeClientId" dt="2019-03-22T02:53:22.493" v="15" actId="790"/>
          <ac:spMkLst>
            <pc:docMk/>
            <pc:sldMk cId="0" sldId="257"/>
            <ac:spMk id="31" creationId="{581D9412-6870-452F-A54C-AFA568D05E5F}"/>
          </ac:spMkLst>
        </pc:spChg>
        <pc:grpChg chg="mod">
          <ac:chgData name="Fake Test User" userId="SID-0" providerId="Test" clId="FakeClientId" dt="2019-03-22T02:52:53.120" v="14" actId="14100"/>
          <ac:grpSpMkLst>
            <pc:docMk/>
            <pc:sldMk cId="0" sldId="257"/>
            <ac:grpSpMk id="11" creationId="{D8BE7A4D-0952-4CCE-B4D5-5EA8630027CD}"/>
          </ac:grpSpMkLst>
        </pc:grpChg>
        <pc:grpChg chg="mod">
          <ac:chgData name="Fake Test User" userId="SID-0" providerId="Test" clId="FakeClientId" dt="2019-03-22T02:52:47.760" v="9" actId="14100"/>
          <ac:grpSpMkLst>
            <pc:docMk/>
            <pc:sldMk cId="0" sldId="257"/>
            <ac:grpSpMk id="15" creationId="{E62F7363-23DF-4B13-B949-1B67E5B9A4DB}"/>
          </ac:grpSpMkLst>
        </pc:grpChg>
        <pc:grpChg chg="mod">
          <ac:chgData name="Fake Test User" userId="SID-0" providerId="Test" clId="FakeClientId" dt="2019-03-22T02:52:40.168" v="4" actId="14100"/>
          <ac:grpSpMkLst>
            <pc:docMk/>
            <pc:sldMk cId="0" sldId="257"/>
            <ac:grpSpMk id="17" creationId="{1D227B02-3746-4E15-9429-D3DBB15D0457}"/>
          </ac:grpSpMkLst>
        </pc:grpChg>
      </pc:sldChg>
      <pc:sldChg chg="modSp modNotes">
        <pc:chgData name="Fake Test User" userId="SID-0" providerId="Test" clId="FakeClientId" dt="2019-03-22T03:09:51.152" v="54" actId="790"/>
        <pc:sldMkLst>
          <pc:docMk/>
          <pc:sldMk cId="0" sldId="258"/>
        </pc:sldMkLst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4" creationId="{1959AD99-6BDF-4994-BB96-51E4881985D2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5" creationId="{63114880-DADC-4F85-86A5-B5EC46980DB7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12" creationId="{726B5A03-7F87-4174-B569-E5E11B47BD78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13" creationId="{C96BEBCF-6B37-4CB0-B101-BE4FC27A8A83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14" creationId="{EEE08402-AE66-4BD0-91FE-EE2B207C31A1}"/>
          </ac:spMkLst>
        </pc:spChg>
        <pc:spChg chg="mod">
          <ac:chgData name="Fake Test User" userId="SID-0" providerId="Test" clId="FakeClientId" dt="2019-03-22T03:02:07.965" v="25" actId="790"/>
          <ac:spMkLst>
            <pc:docMk/>
            <pc:sldMk cId="0" sldId="258"/>
            <ac:spMk id="15" creationId="{3D120688-CE29-447A-A09D-FA1909809B67}"/>
          </ac:spMkLst>
        </pc:spChg>
        <pc:grpChg chg="mod">
          <ac:chgData name="Fake Test User" userId="SID-0" providerId="Test" clId="FakeClientId" dt="2019-03-22T02:53:53.507" v="20" actId="14100"/>
          <ac:grpSpMkLst>
            <pc:docMk/>
            <pc:sldMk cId="0" sldId="258"/>
            <ac:grpSpMk id="16" creationId="{92B4D1F2-57B4-4296-B895-05D9C201FBF9}"/>
          </ac:grpSpMkLst>
        </pc:grpChg>
        <pc:grpChg chg="mod">
          <ac:chgData name="Fake Test User" userId="SID-0" providerId="Test" clId="FakeClientId" dt="2019-03-22T02:54:06.959" v="22" actId="14100"/>
          <ac:grpSpMkLst>
            <pc:docMk/>
            <pc:sldMk cId="0" sldId="258"/>
            <ac:grpSpMk id="19" creationId="{24C46028-366E-4F67-A5A9-B08CF5110F58}"/>
          </ac:grpSpMkLst>
        </pc:grpChg>
      </pc:sldChg>
      <pc:sldChg chg="modSp modNotes">
        <pc:chgData name="Fake Test User" userId="SID-0" providerId="Test" clId="FakeClientId" dt="2019-03-22T03:09:55.479" v="55" actId="790"/>
        <pc:sldMkLst>
          <pc:docMk/>
          <pc:sldMk cId="0" sldId="259"/>
        </pc:sldMkLst>
        <pc:spChg chg="mod">
          <ac:chgData name="Fake Test User" userId="SID-0" providerId="Test" clId="FakeClientId" dt="2019-03-22T03:02:51.431" v="28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Fake Test User" userId="SID-0" providerId="Test" clId="FakeClientId" dt="2019-03-22T03:02:51.431" v="28" actId="27636"/>
          <ac:spMkLst>
            <pc:docMk/>
            <pc:sldMk cId="0" sldId="259"/>
            <ac:spMk id="5" creationId="{1D6FE538-2311-4065-976F-4BE902626094}"/>
          </ac:spMkLst>
        </pc:spChg>
        <pc:spChg chg="mod">
          <ac:chgData name="Fake Test User" userId="SID-0" providerId="Test" clId="FakeClientId" dt="2019-03-22T03:02:51.431" v="28" actId="27636"/>
          <ac:spMkLst>
            <pc:docMk/>
            <pc:sldMk cId="0" sldId="259"/>
            <ac:spMk id="6" creationId="{F2040447-BBDA-4C18-B81B-B5DA1D4FA85B}"/>
          </ac:spMkLst>
        </pc:spChg>
        <pc:graphicFrameChg chg="mod">
          <ac:chgData name="Fake Test User" userId="SID-0" providerId="Test" clId="FakeClientId" dt="2019-03-22T03:02:51.431" v="28" actId="27636"/>
          <ac:graphicFrameMkLst>
            <pc:docMk/>
            <pc:sldMk cId="0" sldId="259"/>
            <ac:graphicFrameMk id="8" creationId="{598C553F-4143-4A91-9E18-950B2D9198C3}"/>
          </ac:graphicFrameMkLst>
        </pc:graphicFrameChg>
      </pc:sldChg>
      <pc:sldChg chg="mod modNotes">
        <pc:chgData name="Fake Test User" userId="SID-0" providerId="Test" clId="FakeClientId" dt="2019-03-22T03:09:59.526" v="56" actId="790"/>
        <pc:sldMkLst>
          <pc:docMk/>
          <pc:sldMk cId="0" sldId="260"/>
        </pc:sldMkLst>
      </pc:sldChg>
      <pc:sldChg chg="modNotes">
        <pc:chgData name="Fake Test User" userId="SID-0" providerId="Test" clId="FakeClientId" dt="2019-03-22T03:10:03.776" v="57" actId="790"/>
        <pc:sldMkLst>
          <pc:docMk/>
          <pc:sldMk cId="0" sldId="261"/>
        </pc:sldMkLst>
      </pc:sldChg>
      <pc:sldChg chg="modSp modNotes">
        <pc:chgData name="Fake Test User" userId="SID-0" providerId="Test" clId="FakeClientId" dt="2019-03-22T03:10:07.854" v="58" actId="790"/>
        <pc:sldMkLst>
          <pc:docMk/>
          <pc:sldMk cId="0" sldId="262"/>
        </pc:sldMkLst>
        <pc:spChg chg="mod">
          <ac:chgData name="Fake Test User" userId="SID-0" providerId="Test" clId="FakeClientId" dt="2019-03-22T03:07:28.504" v="34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22T03:07:28.504" v="34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Fake Test User" userId="SID-0" providerId="Test" clId="FakeClientId" dt="2019-03-22T03:07:28.504" v="34" actId="790"/>
          <ac:spMkLst>
            <pc:docMk/>
            <pc:sldMk cId="0" sldId="262"/>
            <ac:spMk id="4" creationId="{2B71AD4F-48C0-4EF8-AFA6-7E2673DF9DFA}"/>
          </ac:spMkLst>
        </pc:spChg>
        <pc:spChg chg="mod">
          <ac:chgData name="Fake Test User" userId="SID-0" providerId="Test" clId="FakeClientId" dt="2019-03-22T03:07:28.504" v="34" actId="790"/>
          <ac:spMkLst>
            <pc:docMk/>
            <pc:sldMk cId="0" sldId="262"/>
            <ac:spMk id="5" creationId="{D7506178-583F-4423-9987-AE775F9EA36C}"/>
          </ac:spMkLst>
        </pc:spChg>
      </pc:sldChg>
      <pc:sldChg chg="modSp modNotes">
        <pc:chgData name="Fake Test User" userId="SID-0" providerId="Test" clId="FakeClientId" dt="2019-03-25T07:32:05.470" v="100"/>
        <pc:sldMkLst>
          <pc:docMk/>
          <pc:sldMk cId="0" sldId="263"/>
        </pc:sldMkLst>
        <pc:graphicFrameChg chg="mod">
          <ac:chgData name="Fake Test User" userId="SID-0" providerId="Test" clId="FakeClientId" dt="2019-03-25T07:32:05.470" v="100"/>
          <ac:graphicFrameMkLst>
            <pc:docMk/>
            <pc:sldMk cId="0" sldId="263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3-22T03:10:16.556" v="60" actId="790"/>
        <pc:sldMkLst>
          <pc:docMk/>
          <pc:sldMk cId="0" sldId="264"/>
        </pc:sldMkLst>
        <pc:spChg chg="mod">
          <ac:chgData name="Fake Test User" userId="SID-0" providerId="Test" clId="FakeClientId" dt="2019-03-22T03:08:09.829" v="36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22T03:08:09.829" v="36" actId="790"/>
          <ac:spMkLst>
            <pc:docMk/>
            <pc:sldMk cId="0" sldId="264"/>
            <ac:spMk id="4" creationId="{5BC5789F-7017-44D1-94D9-F925BFFC815A}"/>
          </ac:spMkLst>
        </pc:spChg>
        <pc:spChg chg="mod">
          <ac:chgData name="Fake Test User" userId="SID-0" providerId="Test" clId="FakeClientId" dt="2019-03-22T03:08:09.829" v="36" actId="790"/>
          <ac:spMkLst>
            <pc:docMk/>
            <pc:sldMk cId="0" sldId="264"/>
            <ac:spMk id="5" creationId="{161CB7FE-4BC2-4768-8C6C-F2EDE3AAC421}"/>
          </ac:spMkLst>
        </pc:spChg>
        <pc:spChg chg="mod">
          <ac:chgData name="Fake Test User" userId="SID-0" providerId="Test" clId="FakeClientId" dt="2019-03-22T03:08:09.829" v="36" actId="790"/>
          <ac:spMkLst>
            <pc:docMk/>
            <pc:sldMk cId="0" sldId="264"/>
            <ac:spMk id="8" creationId="{F9973C09-F636-4499-99F3-ECA4BD64B332}"/>
          </ac:spMkLst>
        </pc:spChg>
      </pc:sldChg>
      <pc:sldChg chg="modSp modNotes">
        <pc:chgData name="Fake Test User" userId="SID-0" providerId="Test" clId="FakeClientId" dt="2019-03-22T03:10:20.619" v="61" actId="790"/>
        <pc:sldMkLst>
          <pc:docMk/>
          <pc:sldMk cId="0" sldId="265"/>
        </pc:sldMkLst>
        <pc:spChg chg="mod">
          <ac:chgData name="Fake Test User" userId="SID-0" providerId="Test" clId="FakeClientId" dt="2019-03-22T03:08:23" v="43" actId="14100"/>
          <ac:spMkLst>
            <pc:docMk/>
            <pc:sldMk cId="0" sldId="265"/>
            <ac:spMk id="2" creationId="{00000000-0000-0000-0000-000000000000}"/>
          </ac:spMkLst>
        </pc:spChg>
        <pc:graphicFrameChg chg="mod">
          <ac:chgData name="Fake Test User" userId="SID-0" providerId="Test" clId="FakeClientId" dt="2019-03-22T03:08:42.530" v="51"/>
          <ac:graphicFrameMkLst>
            <pc:docMk/>
            <pc:sldMk cId="0" sldId="265"/>
            <ac:graphicFrameMk id="10" creationId="{D1AC5E11-1154-464F-B56E-523DE54E5000}"/>
          </ac:graphicFrameMkLst>
        </pc:graphicFrameChg>
      </pc:sldChg>
      <pc:sldMasterChg chg="modSp modSldLayout">
        <pc:chgData name="Fake Test User" userId="SID-0" providerId="Test" clId="FakeClientId" dt="2019-03-22T03:10:53.695" v="67" actId="790"/>
        <pc:sldMasterMkLst>
          <pc:docMk/>
          <pc:sldMasterMk cId="0" sldId="2147483648"/>
        </pc:sldMasterMkLst>
        <pc:spChg chg="mod">
          <ac:chgData name="Fake Test User" userId="SID-0" providerId="Test" clId="FakeClientId" dt="2019-03-22T03:10:33.337" v="62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22T03:10:33.337" v="62" actId="79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Fake Test User" userId="SID-0" providerId="Test" clId="FakeClientId" dt="2019-03-22T03:10:33.337" v="62" actId="79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Fake Test User" userId="SID-0" providerId="Test" clId="FakeClientId" dt="2019-03-22T03:10:33.337" v="62" actId="790"/>
          <ac:spMkLst>
            <pc:docMk/>
            <pc:sldMasterMk cId="0" sldId="2147483648"/>
            <ac:spMk id="23" creationId="{00000000-0000-0000-0000-000000000000}"/>
          </ac:spMkLst>
        </pc:spChg>
        <pc:sldLayoutChg chg="modSp">
          <pc:chgData name="Fake Test User" userId="SID-0" providerId="Test" clId="FakeClientId" dt="2019-03-22T03:10:37.946" v="63" actId="790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22T03:10:37.946" v="63" actId="790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Fake Test User" userId="SID-0" providerId="Test" clId="FakeClientId" dt="2019-03-22T03:10:37.946" v="63" actId="790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Fake Test User" userId="SID-0" providerId="Test" clId="FakeClientId" dt="2019-03-22T03:10:37.946" v="63" actId="79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Fake Test User" userId="SID-0" providerId="Test" clId="FakeClientId" dt="2019-03-22T03:10:37.946" v="63" actId="79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3:10:41.774" v="64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22T03:10:41.774" v="64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3:10:41.774" v="64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3:10:41.774" v="64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22T03:10:41.774" v="64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3:10:49.555" v="66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22T03:10:49.555" v="66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3:10:49.555" v="66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3:10:49.555" v="66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3:10:49.555" v="66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3:10:49.555" v="66" actId="790"/>
            <ac:spMkLst>
              <pc:docMk/>
              <pc:sldMasterMk cId="0" sldId="2147483648"/>
              <pc:sldLayoutMk cId="0" sldId="2147483652"/>
              <ac:spMk id="9" creationId="{B32CA5EA-865E-4EF0-89BB-61FD6EFE265C}"/>
            </ac:spMkLst>
          </pc:spChg>
        </pc:sldLayoutChg>
        <pc:sldLayoutChg chg="modSp">
          <pc:chgData name="Fake Test User" userId="SID-0" providerId="Test" clId="FakeClientId" dt="2019-03-22T03:10:53.695" v="67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22T03:10:53.695" v="67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3:10:53.695" v="67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3:10:53.695" v="67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3:10:53.695" v="67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3:10:53.695" v="67" actId="790"/>
            <ac:spMkLst>
              <pc:docMk/>
              <pc:sldMasterMk cId="0" sldId="2147483648"/>
              <pc:sldLayoutMk cId="0" sldId="2147483656"/>
              <ac:spMk id="9" creationId="{BD5BE3E6-AFB3-460C-834B-D73EE2A7C06F}"/>
            </ac:spMkLst>
          </pc:spChg>
        </pc:sldLayoutChg>
        <pc:sldLayoutChg chg="modSp">
          <pc:chgData name="Fake Test User" userId="SID-0" providerId="Test" clId="FakeClientId" dt="2019-03-22T03:10:45.680" v="65" actId="790"/>
          <pc:sldLayoutMkLst>
            <pc:docMk/>
            <pc:sldMasterMk cId="0" sldId="2147483648"/>
            <pc:sldLayoutMk cId="2718787432" sldId="2147483657"/>
          </pc:sldLayoutMkLst>
          <pc:spChg chg="mod">
            <ac:chgData name="Fake Test User" userId="SID-0" providerId="Test" clId="FakeClientId" dt="2019-03-22T03:10:45.680" v="65" actId="790"/>
            <ac:spMkLst>
              <pc:docMk/>
              <pc:sldMasterMk cId="0" sldId="2147483648"/>
              <pc:sldLayoutMk cId="2718787432" sldId="2147483657"/>
              <ac:spMk id="2" creationId="{33133CFB-98CB-4408-8818-24F931AC137B}"/>
            </ac:spMkLst>
          </pc:spChg>
          <pc:spChg chg="mod">
            <ac:chgData name="Fake Test User" userId="SID-0" providerId="Test" clId="FakeClientId" dt="2019-03-22T03:10:45.680" v="65" actId="790"/>
            <ac:spMkLst>
              <pc:docMk/>
              <pc:sldMasterMk cId="0" sldId="2147483648"/>
              <pc:sldLayoutMk cId="2718787432" sldId="2147483657"/>
              <ac:spMk id="3" creationId="{A6EE7E31-13F0-404F-BFFF-EE236EB5D4B4}"/>
            </ac:spMkLst>
          </pc:spChg>
          <pc:spChg chg="mod">
            <ac:chgData name="Fake Test User" userId="SID-0" providerId="Test" clId="FakeClientId" dt="2019-03-22T03:10:45.680" v="65" actId="790"/>
            <ac:spMkLst>
              <pc:docMk/>
              <pc:sldMasterMk cId="0" sldId="2147483648"/>
              <pc:sldLayoutMk cId="2718787432" sldId="2147483657"/>
              <ac:spMk id="4" creationId="{04FC6F67-BAE4-413D-8066-1E361D58912A}"/>
            </ac:spMkLst>
          </pc:spChg>
          <pc:spChg chg="mod">
            <ac:chgData name="Fake Test User" userId="SID-0" providerId="Test" clId="FakeClientId" dt="2019-03-22T03:10:45.680" v="65" actId="790"/>
            <ac:spMkLst>
              <pc:docMk/>
              <pc:sldMasterMk cId="0" sldId="2147483648"/>
              <pc:sldLayoutMk cId="2718787432" sldId="2147483657"/>
              <ac:spMk id="14" creationId="{DF566D8F-E696-41DE-BA1C-A8D0C7F03ED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F213B2-E2C9-4D26-B99C-1D93EB2FF7C8}" type="datetime1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E3601ECC-644E-4472-9679-D346751698B5}" type="datetime1">
              <a:rPr lang="pt-BR" noProof="0" smtClean="0"/>
              <a:t>13/06/2019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659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Elemento gráfico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Elemento gráfico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Elemento gráfico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Elemento gráfico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E6C7EF2B-38EE-4158-B7C7-89070C88B753}" type="datetime1">
              <a:rPr lang="pt-BR" sz="1000" noProof="0" smtClean="0"/>
              <a:t>13/06/2019</a:t>
            </a:fld>
            <a:endParaRPr lang="pt-BR" sz="1000" noProof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pt-BR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www.website.com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Elemento gráfico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www.website.com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pt-BR" noProof="0"/>
              <a:t>www.website.com</a:t>
            </a:r>
          </a:p>
        </p:txBody>
      </p:sp>
      <p:sp>
        <p:nvSpPr>
          <p:cNvPr id="9" name="Espaço Reservado para o Número do Slide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pt-BR" noProof="0"/>
              <a:t>www.website.com</a:t>
            </a:r>
          </a:p>
        </p:txBody>
      </p:sp>
      <p:sp>
        <p:nvSpPr>
          <p:cNvPr id="9" name="Espaço Reservado para o Número do Slide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Elemento gráfico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Elemento gráfico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www.website.com</a:t>
            </a:r>
            <a:endParaRPr lang="pt-BR" noProof="0" dirty="0"/>
          </a:p>
        </p:txBody>
      </p:sp>
      <p:sp>
        <p:nvSpPr>
          <p:cNvPr id="23" name="Espaço Reservado para o Número do Slide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1" name="Elemento gráfico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Elemento gráfico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egomacedo.com.br/arquiteturas-olap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 rtlCol="0"/>
          <a:lstStyle/>
          <a:p>
            <a:pPr rtl="0"/>
            <a:r>
              <a:rPr lang="pt-BR" sz="6600" dirty="0" smtClean="0"/>
              <a:t>OLAP</a:t>
            </a:r>
            <a:endParaRPr lang="pt-BR" sz="6600" b="0" dirty="0"/>
          </a:p>
        </p:txBody>
      </p:sp>
      <p:sp>
        <p:nvSpPr>
          <p:cNvPr id="3" name="Retângulo 2"/>
          <p:cNvSpPr>
            <a:spLocks noGrp="1"/>
          </p:cNvSpPr>
          <p:nvPr>
            <p:ph type="subTitle" idx="1"/>
          </p:nvPr>
        </p:nvSpPr>
        <p:spPr>
          <a:xfrm>
            <a:off x="2555776" y="3849666"/>
            <a:ext cx="6047680" cy="1234575"/>
          </a:xfrm>
        </p:spPr>
        <p:txBody>
          <a:bodyPr rtlCol="0"/>
          <a:lstStyle/>
          <a:p>
            <a:pPr algn="r"/>
            <a:r>
              <a:rPr lang="pt-BR" dirty="0" smtClean="0"/>
              <a:t>Manipulação </a:t>
            </a:r>
            <a:r>
              <a:rPr lang="pt-BR" dirty="0"/>
              <a:t>de Dados Corporativos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10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71697"/>
          </a:xfrm>
        </p:spPr>
        <p:txBody>
          <a:bodyPr>
            <a:normAutofit/>
          </a:bodyPr>
          <a:lstStyle/>
          <a:p>
            <a:r>
              <a:rPr lang="pt-BR" dirty="0"/>
              <a:t>A tecnologia OLAP é muito eficiente para o processo de tomada de decisão, haja vista que possibilita não apenas uma variedade de visualização das informações, mas por ser um instrumento mais flexível.</a:t>
            </a:r>
          </a:p>
          <a:p>
            <a:r>
              <a:rPr lang="pt-BR" dirty="0"/>
              <a:t>P</a:t>
            </a:r>
            <a:r>
              <a:rPr lang="pt-BR" dirty="0" smtClean="0"/>
              <a:t>ode </a:t>
            </a:r>
            <a:r>
              <a:rPr lang="pt-BR" dirty="0"/>
              <a:t>ser utilizado como uma alternativa de melhoria do processo de tomada de decisão </a:t>
            </a:r>
            <a:r>
              <a:rPr lang="pt-BR" dirty="0" smtClean="0"/>
              <a:t>e </a:t>
            </a:r>
            <a:r>
              <a:rPr lang="pt-BR" dirty="0"/>
              <a:t>auxilia na obtenção de informações para a elaboração de estratégias nos diversos níveis da hierarquia estratégica. </a:t>
            </a:r>
            <a:endParaRPr lang="pt-BR" dirty="0" smtClean="0"/>
          </a:p>
          <a:p>
            <a:r>
              <a:rPr lang="pt-BR" dirty="0"/>
              <a:t>P</a:t>
            </a:r>
            <a:r>
              <a:rPr lang="pt-BR" dirty="0" smtClean="0"/>
              <a:t>ossibilita </a:t>
            </a:r>
            <a:r>
              <a:rPr lang="pt-BR" dirty="0"/>
              <a:t>a explicitação de informações que se encontram ocultas em grandes massas de </a:t>
            </a:r>
            <a:r>
              <a:rPr lang="pt-BR" dirty="0" smtClean="0"/>
              <a:t>dados.</a:t>
            </a:r>
          </a:p>
          <a:p>
            <a:r>
              <a:rPr lang="pt-BR" dirty="0" smtClean="0"/>
              <a:t> </a:t>
            </a:r>
            <a:r>
              <a:rPr lang="pt-BR" dirty="0"/>
              <a:t>E uma ferramenta de grande utilidade é o Microsoft Office </a:t>
            </a:r>
            <a:r>
              <a:rPr lang="pt-BR" dirty="0" smtClean="0"/>
              <a:t>Excel, e podemos </a:t>
            </a:r>
            <a:r>
              <a:rPr lang="pt-BR" dirty="0"/>
              <a:t>visualizar em tempo real as informações possíveis de acordo com a preferência de cada usuário.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620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11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71697"/>
          </a:xfrm>
        </p:spPr>
        <p:txBody>
          <a:bodyPr>
            <a:normAutofit/>
          </a:bodyPr>
          <a:lstStyle/>
          <a:p>
            <a:pPr marL="406908" indent="-342900">
              <a:buFont typeface="Arial" pitchFamily="34" charset="0"/>
              <a:buChar char="•"/>
            </a:pPr>
            <a:r>
              <a:rPr lang="pt-BR" dirty="0" err="1" smtClean="0"/>
              <a:t>Ivã_Cielo</a:t>
            </a:r>
            <a:r>
              <a:rPr lang="pt-BR" dirty="0"/>
              <a:t>. Contextualizando o que é</a:t>
            </a:r>
            <a:r>
              <a:rPr lang="pt-BR" dirty="0" smtClean="0"/>
              <a:t> </a:t>
            </a:r>
            <a:r>
              <a:rPr lang="pt-BR" dirty="0"/>
              <a:t>OLAP, (Dezembro 2017).</a:t>
            </a:r>
          </a:p>
          <a:p>
            <a:r>
              <a:rPr lang="pt-BR" dirty="0" smtClean="0"/>
              <a:t>     https</a:t>
            </a:r>
            <a:r>
              <a:rPr lang="pt-BR" dirty="0"/>
              <a:t>://analyticsbr.com.br/contextualizando-o-que-e-olap</a:t>
            </a:r>
            <a:r>
              <a:rPr lang="pt-BR" dirty="0" smtClean="0"/>
              <a:t>/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Diego </a:t>
            </a:r>
            <a:r>
              <a:rPr lang="pt-BR" dirty="0" smtClean="0"/>
              <a:t>Macêdo</a:t>
            </a:r>
            <a:r>
              <a:rPr lang="pt-BR" dirty="0"/>
              <a:t>. Arquiteturas OLAP, (Janeiro 2012</a:t>
            </a:r>
            <a:r>
              <a:rPr lang="pt-BR" dirty="0" smtClean="0"/>
              <a:t>).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www.diegomacedo.com.br/arquiteturas-olap/</a:t>
            </a:r>
            <a:endParaRPr lang="pt-BR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Erika Maria Teixeira </a:t>
            </a:r>
            <a:r>
              <a:rPr lang="pt-BR" dirty="0" smtClean="0"/>
              <a:t>Araújo</a:t>
            </a:r>
            <a:r>
              <a:rPr lang="pt-BR" dirty="0"/>
              <a:t>, </a:t>
            </a:r>
            <a:r>
              <a:rPr lang="pt-BR" dirty="0" smtClean="0"/>
              <a:t>M</a:t>
            </a:r>
            <a:r>
              <a:rPr lang="pt-BR" dirty="0"/>
              <a:t>ô</a:t>
            </a:r>
            <a:r>
              <a:rPr lang="pt-BR" dirty="0" smtClean="0"/>
              <a:t>nica </a:t>
            </a:r>
            <a:r>
              <a:rPr lang="pt-BR" dirty="0"/>
              <a:t>de Lourdes Souza Batista, </a:t>
            </a:r>
            <a:r>
              <a:rPr lang="pt-BR" dirty="0" smtClean="0"/>
              <a:t>Teresinha Moreira </a:t>
            </a:r>
            <a:r>
              <a:rPr lang="pt-BR" dirty="0"/>
              <a:t>de </a:t>
            </a:r>
            <a:r>
              <a:rPr lang="pt-BR" dirty="0" smtClean="0"/>
              <a:t>Magalhães</a:t>
            </a:r>
            <a:r>
              <a:rPr lang="pt-BR" dirty="0"/>
              <a:t>. OLAP: </a:t>
            </a:r>
            <a:r>
              <a:rPr lang="pt-BR" dirty="0" smtClean="0"/>
              <a:t>Características</a:t>
            </a:r>
            <a:r>
              <a:rPr lang="pt-BR" dirty="0"/>
              <a:t>, Arquitetura e Ferramentas, (</a:t>
            </a:r>
            <a:r>
              <a:rPr lang="pt-BR" dirty="0" smtClean="0"/>
              <a:t>Março 2009).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Pablo Lopes Alenquer. Regras de </a:t>
            </a:r>
            <a:r>
              <a:rPr lang="pt-BR" dirty="0" smtClean="0"/>
              <a:t>Negócio </a:t>
            </a:r>
            <a:r>
              <a:rPr lang="pt-BR" dirty="0"/>
              <a:t>para </a:t>
            </a:r>
            <a:r>
              <a:rPr lang="pt-BR" dirty="0" smtClean="0"/>
              <a:t>Análise </a:t>
            </a:r>
            <a:r>
              <a:rPr lang="pt-BR" dirty="0"/>
              <a:t>em Ambientes OLAP</a:t>
            </a:r>
            <a:r>
              <a:rPr lang="pt-BR" dirty="0" smtClean="0"/>
              <a:t>, (</a:t>
            </a:r>
            <a:r>
              <a:rPr lang="pt-BR" dirty="0"/>
              <a:t>Julho 2002</a:t>
            </a:r>
            <a:r>
              <a:rPr lang="pt-BR" dirty="0" smtClean="0"/>
              <a:t>).</a:t>
            </a:r>
          </a:p>
          <a:p>
            <a:pPr marL="406908" indent="-342900">
              <a:buFont typeface="Arial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8075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12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71697"/>
          </a:xfrm>
        </p:spPr>
        <p:txBody>
          <a:bodyPr>
            <a:normAutofit/>
          </a:bodyPr>
          <a:lstStyle/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ANZANELLO</a:t>
            </a:r>
            <a:r>
              <a:rPr lang="pt-BR" dirty="0"/>
              <a:t>, Cynthia Aurora. OLAP conceitos e utilização. Instituto </a:t>
            </a:r>
            <a:r>
              <a:rPr lang="pt-BR" dirty="0" smtClean="0"/>
              <a:t>de </a:t>
            </a:r>
            <a:r>
              <a:rPr lang="en-US" dirty="0" err="1" smtClean="0"/>
              <a:t>Informática</a:t>
            </a:r>
            <a:r>
              <a:rPr lang="en-US" dirty="0"/>
              <a:t>,</a:t>
            </a:r>
            <a:endParaRPr lang="pt-BR" dirty="0"/>
          </a:p>
          <a:p>
            <a:pPr marL="406908" indent="-342900">
              <a:buFont typeface="Arial" pitchFamily="34" charset="0"/>
              <a:buChar char="•"/>
            </a:pPr>
            <a:r>
              <a:rPr lang="en-US" dirty="0"/>
              <a:t>KIMBALL, Ralph. Data warehouse toolkit. </a:t>
            </a:r>
            <a:r>
              <a:rPr lang="pt-BR" dirty="0"/>
              <a:t>Tradução Mônica </a:t>
            </a:r>
            <a:r>
              <a:rPr lang="pt-BR" dirty="0" err="1"/>
              <a:t>Rosemberg</a:t>
            </a:r>
            <a:r>
              <a:rPr lang="pt-BR" dirty="0"/>
              <a:t>. </a:t>
            </a:r>
            <a:r>
              <a:rPr lang="pt-BR" dirty="0" smtClean="0"/>
              <a:t>São Paulo</a:t>
            </a:r>
            <a:r>
              <a:rPr lang="pt-BR" dirty="0"/>
              <a:t>: Makron Books, 1998. 388p.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INMON, W.H. Como construir o data </a:t>
            </a:r>
            <a:r>
              <a:rPr lang="pt-BR" dirty="0" err="1"/>
              <a:t>warehouse</a:t>
            </a:r>
            <a:r>
              <a:rPr lang="pt-BR" dirty="0"/>
              <a:t>. Rio de Janeiro: Campus, 1997. </a:t>
            </a:r>
          </a:p>
          <a:p>
            <a:pPr marL="406908" indent="-342900">
              <a:buFont typeface="Arial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005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0" dirty="0" smtClean="0"/>
              <a:t>Integrantes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4662EC0-24F4-46E8-82EC-B0F6843B8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05D434F-27C4-4511-BDF5-080E1BB2A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EA1243F-3000-4347-94A4-FBDEAD3122CB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4595633"/>
          </a:xfrm>
        </p:spPr>
        <p:txBody>
          <a:bodyPr>
            <a:normAutofit/>
          </a:bodyPr>
          <a:lstStyle/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Gustavo de </a:t>
            </a:r>
            <a:r>
              <a:rPr lang="pt-BR" dirty="0" smtClean="0"/>
              <a:t>Paula Silva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Lucas Santos Nogueira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err="1" smtClean="0"/>
              <a:t>Hemílio</a:t>
            </a:r>
            <a:r>
              <a:rPr lang="pt-BR" dirty="0" smtClean="0"/>
              <a:t> Lauro de Araújo Melo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Matheus Barbosa Souza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Rafael Sidnei Alves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err="1" smtClean="0"/>
              <a:t>Raiane</a:t>
            </a:r>
            <a:r>
              <a:rPr lang="pt-BR" dirty="0" smtClean="0"/>
              <a:t> Possas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Thiago L. M. </a:t>
            </a:r>
            <a:r>
              <a:rPr lang="pt-BR" dirty="0" err="1" smtClean="0"/>
              <a:t>Falzon</a:t>
            </a:r>
            <a:endParaRPr lang="pt-BR" dirty="0" smtClean="0"/>
          </a:p>
          <a:p>
            <a:endParaRPr lang="pt-BR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mbscbsjbs@gmail.com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3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4091577"/>
          </a:xfrm>
        </p:spPr>
        <p:txBody>
          <a:bodyPr>
            <a:normAutofit/>
          </a:bodyPr>
          <a:lstStyle/>
          <a:p>
            <a:pPr marL="521208" indent="-4572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521208" indent="-457200">
              <a:buFont typeface="+mj-lt"/>
              <a:buAutoNum type="arabicPeriod"/>
            </a:pPr>
            <a:r>
              <a:rPr lang="pt-BR" dirty="0" smtClean="0"/>
              <a:t>Operações</a:t>
            </a:r>
          </a:p>
          <a:p>
            <a:pPr marL="521208" indent="-457200">
              <a:buFont typeface="+mj-lt"/>
              <a:buAutoNum type="arabicPeriod"/>
            </a:pPr>
            <a:r>
              <a:rPr lang="pt-BR" dirty="0" smtClean="0"/>
              <a:t>Arquiteturas</a:t>
            </a:r>
          </a:p>
          <a:p>
            <a:pPr marL="521208" indent="-457200">
              <a:buFont typeface="+mj-lt"/>
              <a:buAutoNum type="arabicPeriod"/>
            </a:pPr>
            <a:r>
              <a:rPr lang="pt-BR" dirty="0" smtClean="0"/>
              <a:t>Exemplos de Ferramentas</a:t>
            </a:r>
          </a:p>
          <a:p>
            <a:pPr marL="521208" indent="-4572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521208" indent="-457200">
              <a:buFont typeface="+mj-lt"/>
              <a:buAutoNum type="arabicPeriod"/>
            </a:pPr>
            <a:r>
              <a:rPr lang="pt-BR" dirty="0" smtClean="0"/>
              <a:t>Referências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2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mbscbsjbs@gmail.com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243705"/>
          </a:xfrm>
        </p:spPr>
        <p:txBody>
          <a:bodyPr>
            <a:normAutofit/>
          </a:bodyPr>
          <a:lstStyle/>
          <a:p>
            <a:r>
              <a:rPr lang="pt-BR" dirty="0"/>
              <a:t>OLAP (On-Line </a:t>
            </a:r>
            <a:r>
              <a:rPr lang="pt-BR" dirty="0" err="1"/>
              <a:t>Analytic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 smtClean="0"/>
              <a:t>)  surge </a:t>
            </a:r>
            <a:r>
              <a:rPr lang="pt-BR" dirty="0"/>
              <a:t>neste </a:t>
            </a:r>
            <a:r>
              <a:rPr lang="pt-BR" dirty="0" smtClean="0"/>
              <a:t>cenário </a:t>
            </a:r>
            <a:r>
              <a:rPr lang="pt-BR" dirty="0"/>
              <a:t>como forma de </a:t>
            </a:r>
            <a:r>
              <a:rPr lang="pt-BR" dirty="0" smtClean="0"/>
              <a:t>solução.</a:t>
            </a:r>
          </a:p>
          <a:p>
            <a:r>
              <a:rPr lang="pt-BR" dirty="0" smtClean="0"/>
              <a:t>É uma </a:t>
            </a:r>
            <a:r>
              <a:rPr lang="pt-BR" dirty="0"/>
              <a:t>tecnologia que organiza </a:t>
            </a:r>
            <a:r>
              <a:rPr lang="pt-BR" dirty="0" smtClean="0"/>
              <a:t>grandes bancos </a:t>
            </a:r>
            <a:r>
              <a:rPr lang="pt-BR" dirty="0"/>
              <a:t>de </a:t>
            </a:r>
            <a:r>
              <a:rPr lang="pt-BR" dirty="0" smtClean="0"/>
              <a:t>dados comerciais </a:t>
            </a:r>
            <a:r>
              <a:rPr lang="pt-BR" dirty="0"/>
              <a:t>e </a:t>
            </a:r>
            <a:r>
              <a:rPr lang="pt-BR" dirty="0" smtClean="0"/>
              <a:t>da </a:t>
            </a:r>
            <a:r>
              <a:rPr lang="pt-BR" dirty="0"/>
              <a:t>suporte à</a:t>
            </a:r>
            <a:r>
              <a:rPr lang="pt-BR" dirty="0" smtClean="0"/>
              <a:t> análise </a:t>
            </a:r>
            <a:r>
              <a:rPr lang="pt-BR" dirty="0"/>
              <a:t>complexa, podendo ser utilizado </a:t>
            </a:r>
            <a:r>
              <a:rPr lang="pt-BR" dirty="0" smtClean="0"/>
              <a:t>para executar </a:t>
            </a:r>
            <a:r>
              <a:rPr lang="pt-BR" dirty="0"/>
              <a:t>consultas </a:t>
            </a:r>
            <a:r>
              <a:rPr lang="pt-BR" dirty="0" smtClean="0"/>
              <a:t>analíticas </a:t>
            </a:r>
            <a:r>
              <a:rPr lang="pt-BR" dirty="0"/>
              <a:t>complexas sem prejudicar sistemas transacionais</a:t>
            </a:r>
            <a:r>
              <a:rPr lang="pt-BR" dirty="0" smtClean="0"/>
              <a:t>.</a:t>
            </a:r>
          </a:p>
          <a:p>
            <a:r>
              <a:rPr lang="pt-BR" dirty="0"/>
              <a:t>Os </a:t>
            </a:r>
            <a:r>
              <a:rPr lang="pt-BR" dirty="0" smtClean="0"/>
              <a:t>sistemas OLAP </a:t>
            </a:r>
            <a:r>
              <a:rPr lang="pt-BR" dirty="0"/>
              <a:t>foram projetados para ajudar a extrair essas </a:t>
            </a:r>
            <a:r>
              <a:rPr lang="pt-BR" dirty="0" smtClean="0"/>
              <a:t>informações </a:t>
            </a:r>
            <a:r>
              <a:rPr lang="pt-BR" dirty="0"/>
              <a:t>de business </a:t>
            </a:r>
            <a:r>
              <a:rPr lang="pt-BR" dirty="0" err="1" smtClean="0"/>
              <a:t>intelligence</a:t>
            </a:r>
            <a:r>
              <a:rPr lang="pt-BR" dirty="0" smtClean="0"/>
              <a:t> dos </a:t>
            </a:r>
            <a:r>
              <a:rPr lang="pt-BR" dirty="0"/>
              <a:t>dados de uma maneira com alto desempenho. Isso ocorre porque os bancos de dados</a:t>
            </a:r>
          </a:p>
          <a:p>
            <a:r>
              <a:rPr lang="pt-BR" dirty="0"/>
              <a:t>OLAP </a:t>
            </a:r>
            <a:r>
              <a:rPr lang="pt-BR" dirty="0" smtClean="0"/>
              <a:t>são </a:t>
            </a:r>
            <a:r>
              <a:rPr lang="pt-BR" dirty="0"/>
              <a:t>otimizados para cargas de trabalho com leitura intensa e com pouca </a:t>
            </a:r>
            <a:r>
              <a:rPr lang="pt-BR" dirty="0" smtClean="0"/>
              <a:t>gravação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dirty="0" smtClean="0"/>
              <a:t>características </a:t>
            </a:r>
            <a:r>
              <a:rPr lang="pt-BR" dirty="0"/>
              <a:t>dessa ferramenta, bem como suas vantagens e desvantagens </a:t>
            </a:r>
            <a:r>
              <a:rPr lang="pt-BR" dirty="0" smtClean="0"/>
              <a:t>em aplicações serão </a:t>
            </a:r>
            <a:r>
              <a:rPr lang="pt-BR" dirty="0"/>
              <a:t>descritas nas </a:t>
            </a:r>
            <a:r>
              <a:rPr lang="pt-BR" dirty="0" smtClean="0"/>
              <a:t>seções </a:t>
            </a:r>
            <a:r>
              <a:rPr lang="pt-BR" dirty="0"/>
              <a:t>subsequentes.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5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mbscbsjbs@gmail.com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5</a:t>
            </a:fld>
            <a:endParaRPr lang="pt-BR" noProof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53777"/>
            <a:ext cx="80962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6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71697"/>
          </a:xfrm>
        </p:spPr>
        <p:txBody>
          <a:bodyPr>
            <a:normAutofit/>
          </a:bodyPr>
          <a:lstStyle/>
          <a:p>
            <a:pPr marL="406908" indent="-342900">
              <a:buFont typeface="Arial" pitchFamily="34" charset="0"/>
              <a:buChar char="•"/>
            </a:pPr>
            <a:r>
              <a:rPr lang="pt-BR" b="1" dirty="0" err="1"/>
              <a:t>Drill</a:t>
            </a:r>
            <a:r>
              <a:rPr lang="pt-BR" b="1" dirty="0"/>
              <a:t> </a:t>
            </a:r>
            <a:r>
              <a:rPr lang="pt-BR" b="1" dirty="0" err="1" smtClean="0"/>
              <a:t>Across</a:t>
            </a: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b="1" dirty="0" err="1" smtClean="0"/>
              <a:t>Drill</a:t>
            </a:r>
            <a:r>
              <a:rPr lang="pt-BR" b="1" dirty="0" smtClean="0"/>
              <a:t> Down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b="1" dirty="0" err="1" smtClean="0"/>
              <a:t>Drill</a:t>
            </a:r>
            <a:r>
              <a:rPr lang="pt-BR" b="1" dirty="0" smtClean="0"/>
              <a:t> </a:t>
            </a:r>
            <a:r>
              <a:rPr lang="pt-BR" b="1" dirty="0" err="1" smtClean="0"/>
              <a:t>Up</a:t>
            </a: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b="1" dirty="0" err="1"/>
              <a:t>Drill</a:t>
            </a:r>
            <a:r>
              <a:rPr lang="pt-BR" b="1" dirty="0"/>
              <a:t> </a:t>
            </a:r>
            <a:r>
              <a:rPr lang="pt-BR" b="1" dirty="0" err="1" smtClean="0"/>
              <a:t>Throught</a:t>
            </a: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b="1" dirty="0" err="1"/>
              <a:t>Slice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Dice</a:t>
            </a: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03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Arquiteturas 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71697"/>
          </a:xfrm>
        </p:spPr>
        <p:txBody>
          <a:bodyPr>
            <a:normAutofit/>
          </a:bodyPr>
          <a:lstStyle/>
          <a:p>
            <a:pPr marL="406908" indent="-342900">
              <a:buFont typeface="Arial" pitchFamily="34" charset="0"/>
              <a:buChar char="•"/>
            </a:pPr>
            <a:r>
              <a:rPr lang="pt-BR" b="1" dirty="0" smtClean="0"/>
              <a:t>DOLAP </a:t>
            </a:r>
            <a:r>
              <a:rPr lang="pt-BR" b="1" dirty="0"/>
              <a:t>(Desktop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Line</a:t>
            </a:r>
            <a:r>
              <a:rPr lang="pt-BR" b="1" dirty="0"/>
              <a:t> </a:t>
            </a:r>
            <a:r>
              <a:rPr lang="pt-BR" b="1" dirty="0" err="1"/>
              <a:t>Analytical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b="1" dirty="0" smtClean="0"/>
              <a:t>)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b="1" dirty="0"/>
              <a:t>ROLAP (</a:t>
            </a:r>
            <a:r>
              <a:rPr lang="pt-BR" b="1" dirty="0" err="1"/>
              <a:t>Relational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Line</a:t>
            </a:r>
            <a:r>
              <a:rPr lang="pt-BR" b="1" dirty="0"/>
              <a:t> </a:t>
            </a:r>
            <a:r>
              <a:rPr lang="pt-BR" b="1" dirty="0" err="1"/>
              <a:t>Analytical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b="1" dirty="0" smtClean="0"/>
              <a:t>)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b="1" dirty="0"/>
              <a:t>MOLAP (Multidimensional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Line</a:t>
            </a:r>
            <a:r>
              <a:rPr lang="pt-BR" b="1" dirty="0"/>
              <a:t> </a:t>
            </a:r>
            <a:r>
              <a:rPr lang="pt-BR" b="1" dirty="0" err="1"/>
              <a:t>Analytical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b="1" dirty="0" smtClean="0"/>
              <a:t>)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en-US" b="1" dirty="0"/>
              <a:t>HOLAP (Hybrid On Line Analytical Processing</a:t>
            </a:r>
            <a:r>
              <a:rPr lang="en-US" b="1" dirty="0" smtClean="0"/>
              <a:t>)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en-US" b="1" dirty="0"/>
              <a:t>WOLAP (Web On Line Analytical Processing</a:t>
            </a:r>
            <a:r>
              <a:rPr lang="en-US" b="1" dirty="0" smtClean="0"/>
              <a:t>)</a:t>
            </a: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endParaRPr lang="pt-BR" b="1" dirty="0" smtClean="0"/>
          </a:p>
          <a:p>
            <a:pPr marL="406908" indent="-342900">
              <a:buFont typeface="Arial" pitchFamily="34" charset="0"/>
              <a:buChar char="•"/>
            </a:pPr>
            <a:endParaRPr lang="pt-BR" b="1" dirty="0"/>
          </a:p>
          <a:p>
            <a:pPr marL="406908" indent="-342900">
              <a:buFont typeface="Arial" pitchFamily="34" charset="0"/>
              <a:buChar char="•"/>
            </a:pPr>
            <a:endParaRPr lang="pt-BR" b="1" dirty="0"/>
          </a:p>
          <a:p>
            <a:pPr marL="406908" indent="-342900">
              <a:buFont typeface="Arial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70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pt-BR" noProof="0" smtClean="0"/>
              <a:t>www.website.com</a:t>
            </a:r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8</a:t>
            </a:fld>
            <a:endParaRPr lang="pt-BR" noProof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2502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1462" y="5447004"/>
            <a:ext cx="82404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https://s3.amazonaws.com/ead_casa/ead_casa/ead_casa/CursoSecaoItem/apostila-banco-do-brasil-parte-6-escriturario-informatica-marcio-hunecke.pdf</a:t>
            </a:r>
          </a:p>
          <a:p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Exemplos de Ferramentas OLAP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mbscbsjbs@gmail.com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pt-BR" noProof="0" smtClean="0"/>
              <a:pPr rtl="0"/>
              <a:t>9</a:t>
            </a:fld>
            <a:endParaRPr lang="pt-BR" noProof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71697"/>
          </a:xfrm>
        </p:spPr>
        <p:txBody>
          <a:bodyPr>
            <a:normAutofit/>
          </a:bodyPr>
          <a:lstStyle/>
          <a:p>
            <a:r>
              <a:rPr lang="pt-BR" b="1" dirty="0" smtClean="0"/>
              <a:t>Segue abaixo alguns exemplos de Ferramentas OLAP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err="1" smtClean="0"/>
              <a:t>Analysis</a:t>
            </a:r>
            <a:r>
              <a:rPr lang="pt-BR" dirty="0" smtClean="0"/>
              <a:t> </a:t>
            </a:r>
            <a:r>
              <a:rPr lang="pt-BR" dirty="0"/>
              <a:t>Services </a:t>
            </a:r>
            <a:r>
              <a:rPr lang="pt-BR" dirty="0" smtClean="0"/>
              <a:t>2005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OLAP </a:t>
            </a:r>
            <a:r>
              <a:rPr lang="pt-BR" dirty="0" err="1"/>
              <a:t>Option</a:t>
            </a:r>
            <a:r>
              <a:rPr lang="pt-BR" dirty="0"/>
              <a:t> da </a:t>
            </a:r>
            <a:r>
              <a:rPr lang="pt-BR" dirty="0" smtClean="0"/>
              <a:t>Oracle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DSS </a:t>
            </a:r>
            <a:r>
              <a:rPr lang="pt-BR" dirty="0" err="1" smtClean="0"/>
              <a:t>MicroStrategy</a:t>
            </a:r>
            <a:endParaRPr lang="pt-BR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Maestro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674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latrio_de_status_do_projet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677389_TF10167107" id="{D9C2F652-D3EA-4ADB-A559-1F5ACB700A24}" vid="{B64FAF08-6D5E-4AB5-A08B-FA9761C7F1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Relatrio_de_status_do_projeto</Template>
  <TotalTime>128</TotalTime>
  <Words>498</Words>
  <Application>Microsoft Office PowerPoint</Application>
  <PresentationFormat>Apresentação na tela (4:3)</PresentationFormat>
  <Paragraphs>84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Relatrio_de_status_do_projeto</vt:lpstr>
      <vt:lpstr>OLAP</vt:lpstr>
      <vt:lpstr>Integrantes</vt:lpstr>
      <vt:lpstr>Sumário </vt:lpstr>
      <vt:lpstr>Introdução</vt:lpstr>
      <vt:lpstr>Apresentação do PowerPoint</vt:lpstr>
      <vt:lpstr>Operações</vt:lpstr>
      <vt:lpstr>Arquiteturas </vt:lpstr>
      <vt:lpstr>Arquiteturas</vt:lpstr>
      <vt:lpstr>Exemplos de Ferramentas OLAP</vt:lpstr>
      <vt:lpstr>Conclusão</vt:lpstr>
      <vt:lpstr>Referencias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</dc:title>
  <dc:creator>Rafael</dc:creator>
  <cp:lastModifiedBy>Rafael</cp:lastModifiedBy>
  <cp:revision>28</cp:revision>
  <dcterms:created xsi:type="dcterms:W3CDTF">2019-06-12T22:32:32Z</dcterms:created>
  <dcterms:modified xsi:type="dcterms:W3CDTF">2019-06-13T13:47:30Z</dcterms:modified>
</cp:coreProperties>
</file>