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70" r:id="rId5"/>
    <p:sldId id="269" r:id="rId6"/>
    <p:sldId id="271" r:id="rId7"/>
    <p:sldId id="272" r:id="rId8"/>
    <p:sldId id="274" r:id="rId9"/>
    <p:sldId id="286" r:id="rId10"/>
    <p:sldId id="295" r:id="rId11"/>
    <p:sldId id="296" r:id="rId12"/>
    <p:sldId id="288" r:id="rId13"/>
    <p:sldId id="289" r:id="rId14"/>
    <p:sldId id="292" r:id="rId15"/>
    <p:sldId id="293" r:id="rId16"/>
    <p:sldId id="268" r:id="rId17"/>
    <p:sldId id="28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C1E0C-B2A2-4B4C-B692-57F2D22D2B19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8AB27-4B01-414A-A22C-20E20A2191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168321-A260-47A0-9ADB-704C2874E403}" type="datetime1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  <a:endParaRPr lang="pt-BR"/>
          </a:p>
          <a:p>
            <a:pPr lvl="1" eaLnBrk="1" latinLnBrk="0" hangingPunct="1"/>
            <a:r>
              <a:rPr lang="pt-BR"/>
              <a:t>Segundo nível</a:t>
            </a:r>
            <a:endParaRPr lang="pt-BR"/>
          </a:p>
          <a:p>
            <a:pPr lvl="2" eaLnBrk="1" latinLnBrk="0" hangingPunct="1"/>
            <a:r>
              <a:rPr lang="pt-BR"/>
              <a:t>Terceiro nível</a:t>
            </a:r>
            <a:endParaRPr lang="pt-BR"/>
          </a:p>
          <a:p>
            <a:pPr lvl="3" eaLnBrk="1" latinLnBrk="0" hangingPunct="1"/>
            <a:r>
              <a:rPr lang="pt-BR"/>
              <a:t>Quarto nível</a:t>
            </a:r>
            <a:endParaRPr lang="pt-BR"/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B9EC-2B3C-442B-8FF0-D8475E18D159}" type="datetime1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  <a:endParaRPr lang="pt-BR"/>
          </a:p>
          <a:p>
            <a:pPr lvl="1" eaLnBrk="1" latinLnBrk="0" hangingPunct="1"/>
            <a:r>
              <a:rPr lang="pt-BR"/>
              <a:t>Segundo nível</a:t>
            </a:r>
            <a:endParaRPr lang="pt-BR"/>
          </a:p>
          <a:p>
            <a:pPr lvl="2" eaLnBrk="1" latinLnBrk="0" hangingPunct="1"/>
            <a:r>
              <a:rPr lang="pt-BR"/>
              <a:t>Terceiro nível</a:t>
            </a:r>
            <a:endParaRPr lang="pt-BR"/>
          </a:p>
          <a:p>
            <a:pPr lvl="3" eaLnBrk="1" latinLnBrk="0" hangingPunct="1"/>
            <a:r>
              <a:rPr lang="pt-BR"/>
              <a:t>Quarto nível</a:t>
            </a:r>
            <a:endParaRPr lang="pt-BR"/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B04B-22A6-44B4-9EA8-5D1C5BB3808E}" type="datetime1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  <a:endParaRPr lang="pt-BR"/>
          </a:p>
          <a:p>
            <a:pPr lvl="1" eaLnBrk="1" latinLnBrk="0" hangingPunct="1"/>
            <a:r>
              <a:rPr lang="pt-BR"/>
              <a:t>Segundo nível</a:t>
            </a:r>
            <a:endParaRPr lang="pt-BR"/>
          </a:p>
          <a:p>
            <a:pPr lvl="2" eaLnBrk="1" latinLnBrk="0" hangingPunct="1"/>
            <a:r>
              <a:rPr lang="pt-BR"/>
              <a:t>Terceiro nível</a:t>
            </a:r>
            <a:endParaRPr lang="pt-BR"/>
          </a:p>
          <a:p>
            <a:pPr lvl="3" eaLnBrk="1" latinLnBrk="0" hangingPunct="1"/>
            <a:r>
              <a:rPr lang="pt-BR"/>
              <a:t>Quarto nível</a:t>
            </a:r>
            <a:endParaRPr lang="pt-BR"/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1C1C-0684-4061-A877-6D22EE36BDC7}" type="datetime1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  <a:endParaRPr kumimoji="0"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80E7-6764-410D-AD0B-686A550CE41D}" type="datetime1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  <a:endParaRPr lang="pt-BR"/>
          </a:p>
          <a:p>
            <a:pPr lvl="1" eaLnBrk="1" latinLnBrk="0" hangingPunct="1"/>
            <a:r>
              <a:rPr lang="pt-BR"/>
              <a:t>Segundo nível</a:t>
            </a:r>
            <a:endParaRPr lang="pt-BR"/>
          </a:p>
          <a:p>
            <a:pPr lvl="2" eaLnBrk="1" latinLnBrk="0" hangingPunct="1"/>
            <a:r>
              <a:rPr lang="pt-BR"/>
              <a:t>Terceiro nível</a:t>
            </a:r>
            <a:endParaRPr lang="pt-BR"/>
          </a:p>
          <a:p>
            <a:pPr lvl="3" eaLnBrk="1" latinLnBrk="0" hangingPunct="1"/>
            <a:r>
              <a:rPr lang="pt-BR"/>
              <a:t>Quarto nível</a:t>
            </a:r>
            <a:endParaRPr lang="pt-BR"/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  <a:endParaRPr lang="pt-BR"/>
          </a:p>
          <a:p>
            <a:pPr lvl="1" eaLnBrk="1" latinLnBrk="0" hangingPunct="1"/>
            <a:r>
              <a:rPr lang="pt-BR"/>
              <a:t>Segundo nível</a:t>
            </a:r>
            <a:endParaRPr lang="pt-BR"/>
          </a:p>
          <a:p>
            <a:pPr lvl="2" eaLnBrk="1" latinLnBrk="0" hangingPunct="1"/>
            <a:r>
              <a:rPr lang="pt-BR"/>
              <a:t>Terceiro nível</a:t>
            </a:r>
            <a:endParaRPr lang="pt-BR"/>
          </a:p>
          <a:p>
            <a:pPr lvl="3" eaLnBrk="1" latinLnBrk="0" hangingPunct="1"/>
            <a:r>
              <a:rPr lang="pt-BR"/>
              <a:t>Quarto nível</a:t>
            </a:r>
            <a:endParaRPr lang="pt-BR"/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41E6-5616-4E04-81B4-CDD25C205B2F}" type="datetime1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  <a:endParaRPr kumimoji="0"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  <a:endParaRPr kumimoji="0"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  <a:endParaRPr lang="pt-BR"/>
          </a:p>
          <a:p>
            <a:pPr lvl="1" eaLnBrk="1" latinLnBrk="0" hangingPunct="1"/>
            <a:r>
              <a:rPr lang="pt-BR"/>
              <a:t>Segundo nível</a:t>
            </a:r>
            <a:endParaRPr lang="pt-BR"/>
          </a:p>
          <a:p>
            <a:pPr lvl="2" eaLnBrk="1" latinLnBrk="0" hangingPunct="1"/>
            <a:r>
              <a:rPr lang="pt-BR"/>
              <a:t>Terceiro nível</a:t>
            </a:r>
            <a:endParaRPr lang="pt-BR"/>
          </a:p>
          <a:p>
            <a:pPr lvl="3" eaLnBrk="1" latinLnBrk="0" hangingPunct="1"/>
            <a:r>
              <a:rPr lang="pt-BR"/>
              <a:t>Quarto nível</a:t>
            </a:r>
            <a:endParaRPr lang="pt-BR"/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  <a:endParaRPr lang="pt-BR"/>
          </a:p>
          <a:p>
            <a:pPr lvl="1" eaLnBrk="1" latinLnBrk="0" hangingPunct="1"/>
            <a:r>
              <a:rPr lang="pt-BR"/>
              <a:t>Segundo nível</a:t>
            </a:r>
            <a:endParaRPr lang="pt-BR"/>
          </a:p>
          <a:p>
            <a:pPr lvl="2" eaLnBrk="1" latinLnBrk="0" hangingPunct="1"/>
            <a:r>
              <a:rPr lang="pt-BR"/>
              <a:t>Terceiro nível</a:t>
            </a:r>
            <a:endParaRPr lang="pt-BR"/>
          </a:p>
          <a:p>
            <a:pPr lvl="3" eaLnBrk="1" latinLnBrk="0" hangingPunct="1"/>
            <a:r>
              <a:rPr lang="pt-BR"/>
              <a:t>Quarto nível</a:t>
            </a:r>
            <a:endParaRPr lang="pt-BR"/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0287-CDCF-4090-A2D1-B6A791896B36}" type="datetime1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52F-4047-402B-88CA-02B7E5781DFE}" type="datetime1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6094-8D79-41B1-A338-2267FEB10CB2}" type="datetime1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  <a:endParaRPr kumimoji="0"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  <a:endParaRPr lang="pt-BR"/>
          </a:p>
          <a:p>
            <a:pPr lvl="1" eaLnBrk="1" latinLnBrk="0" hangingPunct="1"/>
            <a:r>
              <a:rPr lang="pt-BR"/>
              <a:t>Segundo nível</a:t>
            </a:r>
            <a:endParaRPr lang="pt-BR"/>
          </a:p>
          <a:p>
            <a:pPr lvl="2" eaLnBrk="1" latinLnBrk="0" hangingPunct="1"/>
            <a:r>
              <a:rPr lang="pt-BR"/>
              <a:t>Terceiro nível</a:t>
            </a:r>
            <a:endParaRPr lang="pt-BR"/>
          </a:p>
          <a:p>
            <a:pPr lvl="3" eaLnBrk="1" latinLnBrk="0" hangingPunct="1"/>
            <a:r>
              <a:rPr lang="pt-BR"/>
              <a:t>Quarto nível</a:t>
            </a:r>
            <a:endParaRPr lang="pt-BR"/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4310755-2FD6-4637-8653-92C070EDAE95}" type="datetime1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  <a:endParaRPr kumimoji="0"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D7BDF7-4004-4EE3-9960-23CC5C7AC9E3}" type="datetime1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  <a:endParaRPr kumimoji="0" lang="pt-BR"/>
          </a:p>
          <a:p>
            <a:pPr lvl="1" eaLnBrk="1" latinLnBrk="0" hangingPunct="1"/>
            <a:r>
              <a:rPr kumimoji="0" lang="pt-BR"/>
              <a:t>Segundo nível</a:t>
            </a:r>
            <a:endParaRPr kumimoji="0" lang="pt-BR"/>
          </a:p>
          <a:p>
            <a:pPr lvl="2" eaLnBrk="1" latinLnBrk="0" hangingPunct="1"/>
            <a:r>
              <a:rPr kumimoji="0" lang="pt-BR"/>
              <a:t>Terceiro nível</a:t>
            </a:r>
            <a:endParaRPr kumimoji="0" lang="pt-BR"/>
          </a:p>
          <a:p>
            <a:pPr lvl="3" eaLnBrk="1" latinLnBrk="0" hangingPunct="1"/>
            <a:r>
              <a:rPr kumimoji="0" lang="pt-BR"/>
              <a:t>Quarto nível</a:t>
            </a:r>
            <a:endParaRPr kumimoji="0" lang="pt-BR"/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980A5EA7-9F0B-45FA-9F66-72AC9D59EDCB}" type="datetime1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mbscbsjbs@gmail.c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0027" y="476672"/>
            <a:ext cx="7772400" cy="1829761"/>
          </a:xfrm>
        </p:spPr>
        <p:txBody>
          <a:bodyPr>
            <a:normAutofit/>
          </a:bodyPr>
          <a:lstStyle/>
          <a:p>
            <a:r>
              <a:rPr lang="" altLang="pt-BR" sz="5400" b="1" i="1" dirty="0"/>
              <a:t>FTP</a:t>
            </a:r>
            <a:endParaRPr lang="" altLang="pt-BR" sz="5400" b="1" i="1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4427855" y="2853055"/>
            <a:ext cx="4030345" cy="202692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dirty="0"/>
              <a:t>Gustavo de Paula Silva</a:t>
            </a:r>
            <a:endParaRPr lang="pt-BR" dirty="0"/>
          </a:p>
          <a:p>
            <a:pPr algn="l"/>
            <a:r>
              <a:rPr lang="pt-BR" dirty="0"/>
              <a:t>Hemílio Lauro de Araújo Melo</a:t>
            </a:r>
            <a:endParaRPr lang="pt-BR" dirty="0"/>
          </a:p>
          <a:p>
            <a:pPr algn="l"/>
            <a:r>
              <a:rPr lang="pt-BR" dirty="0"/>
              <a:t>Lucas Santos Nogueira</a:t>
            </a:r>
            <a:endParaRPr lang="pt-BR" dirty="0"/>
          </a:p>
          <a:p>
            <a:pPr algn="l"/>
            <a:r>
              <a:rPr lang="pt-BR" dirty="0"/>
              <a:t>Matheus Barbosa Souza</a:t>
            </a:r>
            <a:endParaRPr lang="pt-BR" dirty="0"/>
          </a:p>
          <a:p>
            <a:pPr algn="l"/>
            <a:r>
              <a:rPr lang="pt-BR" dirty="0"/>
              <a:t>Rafael Sidnei Alves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Text Box 4"/>
          <p:cNvSpPr txBox="1"/>
          <p:nvPr/>
        </p:nvSpPr>
        <p:spPr>
          <a:xfrm>
            <a:off x="658495" y="394970"/>
            <a:ext cx="801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1450" y="1335405"/>
            <a:ext cx="88004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Um servidor FTP é o servidor que oferece um serviço de acesso a um disco rígido ou servidor de arquivos criados através de um protocolo FTP</a:t>
            </a:r>
            <a:r>
              <a:rPr lang="" altLang="en-US"/>
              <a:t>.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endParaRPr lang="" altLang="en-US"/>
          </a:p>
          <a:p>
            <a:pPr indent="0" algn="just">
              <a:buFont typeface="Arial" panose="02080604020202020204" pitchFamily="34" charset="0"/>
              <a:buNone/>
            </a:pPr>
            <a:r>
              <a:rPr lang="" altLang="en-US"/>
              <a:t>É ele que armazena as informações ou dados enviados por um usuário e que estarão acessíveis por qualquer membro da internet.</a:t>
            </a:r>
            <a:endParaRPr lang="" altLang="en-US"/>
          </a:p>
          <a:p>
            <a:pPr indent="0" algn="just">
              <a:buFont typeface="Arial" panose="02080604020202020204" pitchFamily="34" charset="0"/>
              <a:buNone/>
            </a:pPr>
            <a:endParaRPr lang="" altLang="en-US"/>
          </a:p>
          <a:p>
            <a:pPr indent="0" algn="just">
              <a:buFont typeface="Arial" panose="02080604020202020204" pitchFamily="34" charset="0"/>
              <a:buNone/>
            </a:pPr>
            <a:r>
              <a:rPr lang="" altLang="en-US"/>
              <a:t>Qual a diferença entre FTP e servidor FTP?</a:t>
            </a:r>
            <a:endParaRPr lang="" altLang="en-US"/>
          </a:p>
          <a:p>
            <a:pPr indent="0" algn="just">
              <a:buFont typeface="Arial" panose="02080604020202020204" pitchFamily="34" charset="0"/>
              <a:buNone/>
            </a:pPr>
            <a:endParaRPr lang="" altLang="en-US"/>
          </a:p>
          <a:p>
            <a:pPr indent="0" algn="just">
              <a:buFont typeface="Arial" panose="02080604020202020204" pitchFamily="34" charset="0"/>
              <a:buNone/>
            </a:pPr>
            <a:r>
              <a:rPr lang="" altLang="en-US"/>
              <a:t>	</a:t>
            </a:r>
            <a:r>
              <a:rPr lang="" altLang="en-US" i="1"/>
              <a:t>Basicamente, o primeiro é um tipo de protocolo de transporte e 	entrega de arquivos. O segundo é um ambiente virtual gerenciável 	por um software instalado em qualquer computador.   </a:t>
            </a:r>
            <a:r>
              <a:rPr lang="" altLang="en-US"/>
              <a:t> 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87843"/>
            <a:ext cx="8229600" cy="1143000"/>
          </a:xfrm>
        </p:spPr>
        <p:txBody>
          <a:bodyPr/>
          <a:p>
            <a:pPr algn="ctr"/>
            <a:r>
              <a:rPr lang="en-US"/>
              <a:t>Exemplos de clientes FTP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Text Box 4"/>
          <p:cNvSpPr txBox="1"/>
          <p:nvPr/>
        </p:nvSpPr>
        <p:spPr>
          <a:xfrm>
            <a:off x="658495" y="394970"/>
            <a:ext cx="801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6" name="Imagem 3" descr="O FileZilla é um dos clientes FTP mais populares do mund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9120" y="394970"/>
            <a:ext cx="563626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171450" y="3434715"/>
            <a:ext cx="88004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O FileZilla é simplesmente o cliente FTP mais popular do mundo.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endParaRPr lang="" altLang="en-US"/>
          </a:p>
          <a:p>
            <a:pPr algn="just"/>
            <a:r>
              <a:rPr lang="" altLang="en-US"/>
              <a:t>Algumas das características mais marcantes na experiência de uso com ele são a sua leveza e a facilidade de uso com menus amigáveis e conexões simples de realizar, ideal para usuários novatos.</a:t>
            </a:r>
            <a:endParaRPr lang="" altLang="en-US"/>
          </a:p>
          <a:p>
            <a:pPr algn="just"/>
            <a:endParaRPr lang="" altLang="en-US"/>
          </a:p>
          <a:p>
            <a:r>
              <a:rPr lang="" altLang="en-US"/>
              <a:t>Além disso, o FileZilla permite que o usuário simplesmente arraste seus dados em duas árvores de gerenciamento, dinamizando o seu trabalho.</a:t>
            </a: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Text Box 4"/>
          <p:cNvSpPr txBox="1"/>
          <p:nvPr/>
        </p:nvSpPr>
        <p:spPr>
          <a:xfrm>
            <a:off x="658495" y="394970"/>
            <a:ext cx="801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1450" y="3423920"/>
            <a:ext cx="88004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O SmartFTP também é um dos mais usados clientes de FTP no mundo.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algn="just"/>
            <a:r>
              <a:rPr lang="" altLang="en-US"/>
              <a:t>U</a:t>
            </a:r>
            <a:r>
              <a:rPr lang="en-US" altLang="en-US"/>
              <a:t>m dos mais confiáveis e completos em termos de funções para os usuários transferirem, enviarem e baixarem arquivos de um servidor na internet.</a:t>
            </a:r>
            <a:endParaRPr lang="en-US" altLang="en-US"/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Ele também é amigável na utilização, permitindo que o usuário arraste e solte conteúdos entre as janelas de edição.</a:t>
            </a:r>
            <a:endParaRPr lang="en-US" altLang="en-US"/>
          </a:p>
        </p:txBody>
      </p:sp>
      <p:pic>
        <p:nvPicPr>
          <p:cNvPr id="2" name="Imagem 2" descr="O SmartFTP é uma excelente alternativa ao FileZilla como cliente FT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2730" y="394970"/>
            <a:ext cx="60991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Text Box 4"/>
          <p:cNvSpPr txBox="1"/>
          <p:nvPr/>
        </p:nvSpPr>
        <p:spPr>
          <a:xfrm>
            <a:off x="658495" y="394970"/>
            <a:ext cx="801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1450" y="3434715"/>
            <a:ext cx="88004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C</a:t>
            </a:r>
            <a:r>
              <a:rPr lang="en-US" altLang="en-US"/>
              <a:t>liente FTP dedicado a</a:t>
            </a:r>
            <a:r>
              <a:rPr lang="" altLang="en-US"/>
              <a:t>os Sistemas Operacionais baseados em Linux.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" altLang="en-US"/>
              <a:t>Gerenciador de código aberto.</a:t>
            </a: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endParaRPr lang="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E alguns dos seus diferenciais é que, embora seja de Linux, um sistema pouco comum para usuários de Windows, ele tem uma interface bastante limpa e intuitiva</a:t>
            </a:r>
            <a:r>
              <a:rPr lang="" altLang="en-US"/>
              <a:t>.</a:t>
            </a:r>
            <a:r>
              <a:rPr lang="en-US" altLang="en-US"/>
              <a:t> </a:t>
            </a:r>
            <a:endParaRPr lang="en-US" altLang="en-US"/>
          </a:p>
        </p:txBody>
      </p:sp>
      <p:pic>
        <p:nvPicPr>
          <p:cNvPr id="2" name="Imagem 1" descr="O gFTP é para quem quer usar um cliente FTP no sistema operacional Linu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0825" y="394970"/>
            <a:ext cx="6102350" cy="291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Dúvidas?</a:t>
            </a:r>
            <a:br>
              <a:rPr lang="pt-BR" dirty="0"/>
            </a:b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Email de contato:</a:t>
            </a:r>
            <a:endParaRPr lang="pt-BR" dirty="0"/>
          </a:p>
          <a:p>
            <a:r>
              <a:rPr lang="pt-BR" dirty="0">
                <a:hlinkClick r:id="rId1"/>
              </a:rPr>
              <a:t>mbscbsjbs@gmail.com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7672" y="2286000"/>
            <a:ext cx="8229600" cy="1143000"/>
          </a:xfrm>
        </p:spPr>
        <p:txBody>
          <a:bodyPr/>
          <a:lstStyle/>
          <a:p>
            <a:pPr algn="ctr"/>
            <a:r>
              <a:rPr lang="pt-BR" dirty="0"/>
              <a:t>OBRIGADO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Sumário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marL="624205" indent="-514350">
              <a:buFont typeface="+mj-lt"/>
              <a:buAutoNum type="arabicPeriod"/>
            </a:pPr>
            <a:r>
              <a:rPr lang="" altLang="en-US"/>
              <a:t> </a:t>
            </a:r>
            <a:r>
              <a:rPr lang="" altLang="en-US" i="1">
                <a:latin typeface="Monospace" charset="0"/>
                <a:ea typeface="Monospace" charset="0"/>
                <a:cs typeface="Noto Mono" panose="020B0609030804020204" charset="0"/>
              </a:rPr>
              <a:t>O que é FTP?</a:t>
            </a:r>
            <a:endParaRPr lang="" altLang="en-US" i="1"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624205" indent="-514350">
              <a:buFont typeface="+mj-lt"/>
              <a:buAutoNum type="arabicPeriod"/>
            </a:pPr>
            <a:endParaRPr lang="" altLang="en-US" i="1"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" altLang="en-US" i="1">
                <a:latin typeface="Monospace" charset="0"/>
                <a:ea typeface="Monospace" charset="0"/>
                <a:cs typeface="Noto Mono" panose="020B0609030804020204" charset="0"/>
              </a:rPr>
              <a:t>Como surgiu o FTP?</a:t>
            </a:r>
            <a:endParaRPr lang="" altLang="en-US" i="1"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624205" indent="-514350">
              <a:buFont typeface="+mj-lt"/>
              <a:buAutoNum type="arabicPeriod"/>
            </a:pPr>
            <a:endParaRPr lang="" altLang="en-US" i="1"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" altLang="en-US" i="1">
                <a:latin typeface="Monospace" charset="0"/>
                <a:ea typeface="Monospace" charset="0"/>
                <a:cs typeface="Noto Mono" panose="020B0609030804020204" charset="0"/>
              </a:rPr>
              <a:t>Para que serve o FTP?</a:t>
            </a:r>
            <a:endParaRPr lang="" altLang="en-US" i="1"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624205" indent="-514350">
              <a:buFont typeface="+mj-lt"/>
              <a:buAutoNum type="arabicPeriod"/>
            </a:pPr>
            <a:endParaRPr lang="" altLang="en-US" i="1"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altLang="en-US" i="1">
                <a:latin typeface="Monospace" charset="0"/>
                <a:ea typeface="Monospace" charset="0"/>
                <a:cs typeface="Noto Mono" panose="020B0609030804020204" charset="0"/>
                <a:sym typeface="+mn-ea"/>
              </a:rPr>
              <a:t>O que é um servidor FTP?</a:t>
            </a:r>
            <a:endParaRPr lang="en-US" altLang="en-US" i="1">
              <a:latin typeface="Monospace" charset="0"/>
              <a:ea typeface="Monospace" charset="0"/>
              <a:cs typeface="Noto Mono" panose="020B0609030804020204" charset="0"/>
              <a:sym typeface="+mn-ea"/>
            </a:endParaRPr>
          </a:p>
          <a:p>
            <a:pPr marL="624205" indent="-514350">
              <a:buFont typeface="+mj-lt"/>
              <a:buAutoNum type="arabicPeriod"/>
            </a:pPr>
            <a:endParaRPr lang="en-US" altLang="en-US" i="1">
              <a:latin typeface="Monospace" charset="0"/>
              <a:ea typeface="Monospace" charset="0"/>
              <a:cs typeface="Noto Mono" panose="020B0609030804020204" charset="0"/>
              <a:sym typeface="+mn-ea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altLang="en-US" i="1">
                <a:latin typeface="Monospace" charset="0"/>
                <a:ea typeface="Monospace" charset="0"/>
                <a:cs typeface="Noto Mono" panose="020B0609030804020204" charset="0"/>
                <a:sym typeface="+mn-ea"/>
              </a:rPr>
              <a:t>Exemplos de clientes FTP</a:t>
            </a:r>
            <a:endParaRPr lang="en-US" altLang="en-US" i="1"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624205" indent="-514350">
              <a:buFont typeface="+mj-lt"/>
              <a:buAutoNum type="arabicPeriod"/>
            </a:pPr>
            <a:endParaRPr lang="en-US" altLang="en-US" i="1"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624205" indent="-514350">
              <a:buFont typeface="+mj-lt"/>
              <a:buAutoNum type="arabicPeriod"/>
            </a:pPr>
            <a:endParaRPr lang="" altLang="en-US" i="1"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624205" indent="-514350">
              <a:buFont typeface="+mj-lt"/>
              <a:buAutoNum type="arabicPeriod"/>
            </a:pPr>
            <a:endParaRPr lang="" altLang="en-US" i="1"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624205" indent="-514350">
              <a:buFont typeface="+mj-lt"/>
              <a:buAutoNum type="arabicPeriod"/>
            </a:pPr>
            <a:endParaRPr lang="en-US" altLang="en-US" i="1">
              <a:latin typeface="Monospace" charset="0"/>
              <a:ea typeface="Monospace" charset="0"/>
              <a:cs typeface="Noto Mono" panose="020B0609030804020204" charset="0"/>
              <a:sym typeface="+mn-ea"/>
            </a:endParaRPr>
          </a:p>
          <a:p>
            <a:pPr marL="681355" indent="-571500">
              <a:buNone/>
            </a:pPr>
            <a:endParaRPr lang="en-US" altLang="en-US" i="1"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624205" indent="-514350">
              <a:buFont typeface="+mj-lt"/>
              <a:buAutoNum type="arabicPeriod"/>
            </a:pPr>
            <a:endParaRPr lang="" altLang="en-US" i="1"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624205" indent="-514350">
              <a:buFont typeface="+mj-lt"/>
              <a:buAutoNum type="arabicPeriod"/>
            </a:pPr>
            <a:endParaRPr lang="" altLang="en-US" i="1"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109855" indent="0">
              <a:buNone/>
            </a:pPr>
            <a:endParaRPr lang="" altLang="en-US" i="1">
              <a:latin typeface="Monospace" charset="0"/>
              <a:ea typeface="Monospace" charset="0"/>
              <a:cs typeface="Noto Mono" panose="020B06090308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42594"/>
          </a:xfrm>
        </p:spPr>
        <p:txBody>
          <a:bodyPr>
            <a:normAutofit/>
          </a:bodyPr>
          <a:lstStyle/>
          <a:p>
            <a:pPr algn="ctr"/>
            <a:r>
              <a:rPr lang="" altLang="pt-BR" sz="4400" dirty="0"/>
              <a:t>O que é FTP?</a:t>
            </a:r>
            <a:endParaRPr lang="" alt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6" name="Espaço Reservado para Conteúdo 1"/>
          <p:cNvSpPr txBox="1"/>
          <p:nvPr/>
        </p:nvSpPr>
        <p:spPr>
          <a:xfrm>
            <a:off x="57785" y="3154045"/>
            <a:ext cx="8956040" cy="2756535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065" lvl="1" indent="0">
              <a:buNone/>
            </a:pPr>
            <a:r>
              <a:rPr lang="en-US" altLang="pt-BR" sz="2000" dirty="0">
                <a:effectLst/>
                <a:latin typeface="Monospace" charset="0"/>
                <a:ea typeface="Monospace" charset="0"/>
                <a:cs typeface="Noto Mono" panose="020B0609030804020204" charset="0"/>
                <a:sym typeface="+mn-ea"/>
              </a:rPr>
              <a:t>FTP é a sigla para File Transfer Protocol, um termo que, traduzido para o português, significa Protocolo de Transferência de Arquivos.</a:t>
            </a:r>
            <a:endParaRPr lang="en-US" altLang="pt-BR" sz="2000" dirty="0">
              <a:solidFill>
                <a:schemeClr val="tx1"/>
              </a:solidFill>
              <a:effectLst/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lvl="1" algn="just"/>
            <a:endParaRPr lang="en-US" altLang="pt-BR" sz="2000" dirty="0">
              <a:solidFill>
                <a:schemeClr val="tx1"/>
              </a:solidFill>
              <a:effectLst/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393065" lvl="1" indent="0">
              <a:buNone/>
            </a:pPr>
            <a:r>
              <a:rPr lang="en-US" altLang="pt-BR" sz="2000" dirty="0">
                <a:effectLst/>
                <a:latin typeface="Monospace" charset="0"/>
                <a:ea typeface="Monospace" charset="0"/>
                <a:cs typeface="Noto Mono" panose="020B0609030804020204" charset="0"/>
                <a:sym typeface="+mn-ea"/>
              </a:rPr>
              <a:t>Ele é basicamente um tipo de conexão que permite a troca de arquivos entre dois computadores conectados à internet.</a:t>
            </a:r>
            <a:endParaRPr lang="en-US" altLang="pt-BR" sz="2000" dirty="0">
              <a:solidFill>
                <a:schemeClr val="tx1"/>
              </a:solidFill>
              <a:effectLst/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lvl="1"/>
            <a:endParaRPr lang="en-US" altLang="pt-BR" sz="2000" dirty="0">
              <a:solidFill>
                <a:schemeClr val="tx1"/>
              </a:solidFill>
              <a:effectLst/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marL="393065" lvl="1" indent="0">
              <a:buNone/>
            </a:pPr>
            <a:r>
              <a:rPr lang="en-US" altLang="pt-BR" sz="2000" dirty="0">
                <a:effectLst/>
                <a:latin typeface="Monospace" charset="0"/>
                <a:ea typeface="Monospace" charset="0"/>
                <a:cs typeface="Noto Mono" panose="020B0609030804020204" charset="0"/>
                <a:sym typeface="+mn-ea"/>
              </a:rPr>
              <a:t>Com ela, você pode enviar qualquer coisa para outra máquina ou armazená-los em um servidor FTP, ficando ela sempre disponível para o usuário acessar.  </a:t>
            </a:r>
            <a:endParaRPr lang="en-US" altLang="pt-BR" sz="2000" dirty="0">
              <a:solidFill>
                <a:schemeClr val="tx1"/>
              </a:solidFill>
              <a:effectLst/>
              <a:latin typeface="Monospace" charset="0"/>
              <a:ea typeface="Monospace" charset="0"/>
              <a:cs typeface="Noto Mono" panose="020B0609030804020204" charset="0"/>
            </a:endParaRPr>
          </a:p>
          <a:p>
            <a:pPr lvl="1"/>
            <a:endParaRPr lang="pt-BR" sz="2000" dirty="0">
              <a:latin typeface="Monospace" charset="0"/>
              <a:ea typeface="Monospace" charset="0"/>
            </a:endParaRPr>
          </a:p>
        </p:txBody>
      </p:sp>
      <p:pic>
        <p:nvPicPr>
          <p:cNvPr id="3" name="Picture 2" descr="ftp_00_thum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35" y="-20955"/>
            <a:ext cx="6696710" cy="2930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42594"/>
          </a:xfrm>
        </p:spPr>
        <p:txBody>
          <a:bodyPr>
            <a:normAutofit/>
          </a:bodyPr>
          <a:lstStyle/>
          <a:p>
            <a:pPr algn="ctr"/>
            <a:r>
              <a:rPr lang="" altLang="pt-BR" sz="4400" dirty="0"/>
              <a:t>Como surgiu o FTP?</a:t>
            </a:r>
            <a:br>
              <a:rPr lang="pt-BR" sz="4400" dirty="0"/>
            </a:b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3" name="Espaço Reservado para Conteúdo 1"/>
          <p:cNvSpPr txBox="1"/>
          <p:nvPr/>
        </p:nvSpPr>
        <p:spPr>
          <a:xfrm>
            <a:off x="457200" y="980728"/>
            <a:ext cx="8229600" cy="4525963"/>
          </a:xfrm>
          <a:prstGeom prst="rect">
            <a:avLst/>
          </a:prstGeom>
        </p:spPr>
        <p:txBody>
          <a:bodyPr>
            <a:normAutofit fontScale="70000"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" altLang="pt-BR" dirty="0">
                <a:latin typeface="Monospace" charset="0"/>
                <a:ea typeface="Monospace" charset="0"/>
              </a:rPr>
              <a:t>A origem do FTP data da década de 1970;</a:t>
            </a:r>
            <a:endParaRPr lang="" altLang="pt-BR" dirty="0">
              <a:latin typeface="Monospace" charset="0"/>
              <a:ea typeface="Monospace" charset="0"/>
            </a:endParaRPr>
          </a:p>
          <a:p>
            <a:pPr algn="just"/>
            <a:endParaRPr lang="" altLang="pt-BR" dirty="0">
              <a:latin typeface="Monospace" charset="0"/>
              <a:ea typeface="Monospace" charset="0"/>
            </a:endParaRPr>
          </a:p>
          <a:p>
            <a:pPr algn="just"/>
            <a:r>
              <a:rPr lang="" altLang="pt-BR" dirty="0">
                <a:latin typeface="Monospace" charset="0"/>
                <a:ea typeface="Monospace" charset="0"/>
              </a:rPr>
              <a:t>Desenvolvida por Abhay Bhushan;</a:t>
            </a:r>
            <a:endParaRPr lang="" altLang="pt-BR" dirty="0">
              <a:latin typeface="Monospace" charset="0"/>
              <a:ea typeface="Monospace" charset="0"/>
            </a:endParaRPr>
          </a:p>
          <a:p>
            <a:pPr algn="just"/>
            <a:endParaRPr lang="" altLang="pt-BR" dirty="0">
              <a:latin typeface="Monospace" charset="0"/>
              <a:ea typeface="Monospace" charset="0"/>
            </a:endParaRPr>
          </a:p>
          <a:p>
            <a:pPr algn="just"/>
            <a:r>
              <a:rPr lang="" altLang="pt-BR" dirty="0">
                <a:latin typeface="Monospace" charset="0"/>
                <a:ea typeface="Monospace" charset="0"/>
              </a:rPr>
              <a:t>O FTP apareceu inicialmente com a proposta de criar um fluxo de transferência segura de arquivos entre os computadores e os servidores da ARPANET Network Control Program;</a:t>
            </a:r>
            <a:endParaRPr lang="" altLang="pt-BR" dirty="0">
              <a:latin typeface="Monospace" charset="0"/>
              <a:ea typeface="Monospace" charset="0"/>
            </a:endParaRPr>
          </a:p>
          <a:p>
            <a:pPr algn="just"/>
            <a:endParaRPr lang="" altLang="pt-BR" dirty="0">
              <a:latin typeface="Monospace" charset="0"/>
              <a:ea typeface="Monospace" charset="0"/>
            </a:endParaRPr>
          </a:p>
          <a:p>
            <a:pPr algn="just"/>
            <a:r>
              <a:rPr lang="" altLang="pt-BR" dirty="0">
                <a:latin typeface="Monospace" charset="0"/>
                <a:ea typeface="Monospace" charset="0"/>
              </a:rPr>
              <a:t>Com a demanda dos usuários por recursos focados em armazenamento e troca de arquivos pela internet, não demorou para que o FTP se consolidasse com um dos métodos mais eficientes e populares de compartilhamento de conteúdos pela rede.</a:t>
            </a:r>
            <a:endParaRPr lang="" altLang="pt-BR" dirty="0">
              <a:latin typeface="Monospace" charset="0"/>
              <a:ea typeface="Monospace" charset="0"/>
            </a:endParaRPr>
          </a:p>
          <a:p>
            <a:pPr algn="just"/>
            <a:endParaRPr lang="" altLang="pt-BR" dirty="0">
              <a:latin typeface="Monospace" charset="0"/>
              <a:ea typeface="Monospace" charset="0"/>
            </a:endParaRPr>
          </a:p>
          <a:p>
            <a:pPr algn="just"/>
            <a:endParaRPr lang="" altLang="pt-BR" dirty="0">
              <a:latin typeface="Monospace" charset="0"/>
              <a:ea typeface="Monospace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42594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Para que serve o FTP?</a:t>
            </a:r>
            <a:endParaRPr lang="pt-BR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3" name="Espaço Reservado para Conteúdo 1"/>
          <p:cNvSpPr txBox="1"/>
          <p:nvPr/>
        </p:nvSpPr>
        <p:spPr>
          <a:xfrm>
            <a:off x="457200" y="980728"/>
            <a:ext cx="8229600" cy="4525963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pt-BR" dirty="0">
                <a:latin typeface="Monospace" charset="0"/>
                <a:ea typeface="Monospace" charset="0"/>
              </a:rPr>
              <a:t>Cliente - servidor;</a:t>
            </a:r>
            <a:endParaRPr lang="en-US" altLang="pt-BR" dirty="0">
              <a:latin typeface="Monospace" charset="0"/>
              <a:ea typeface="Monospace" charset="0"/>
            </a:endParaRPr>
          </a:p>
          <a:p>
            <a:pPr algn="just"/>
            <a:endParaRPr lang="en-US" altLang="pt-BR" dirty="0">
              <a:latin typeface="Monospace" charset="0"/>
              <a:ea typeface="Monospace" charset="0"/>
            </a:endParaRPr>
          </a:p>
          <a:p>
            <a:pPr algn="just"/>
            <a:r>
              <a:rPr lang="en-US" altLang="pt-BR" dirty="0">
                <a:latin typeface="Monospace" charset="0"/>
                <a:ea typeface="Monospace" charset="0"/>
              </a:rPr>
              <a:t>Necessita autenticação</a:t>
            </a:r>
            <a:r>
              <a:rPr lang="" altLang="en-US" dirty="0">
                <a:latin typeface="Monospace" charset="0"/>
                <a:ea typeface="Monospace" charset="0"/>
              </a:rPr>
              <a:t>;</a:t>
            </a:r>
            <a:endParaRPr lang="" altLang="en-US" dirty="0">
              <a:latin typeface="Monospace" charset="0"/>
              <a:ea typeface="Monospace" charset="0"/>
            </a:endParaRPr>
          </a:p>
          <a:p>
            <a:pPr algn="just"/>
            <a:endParaRPr lang="" altLang="en-US" dirty="0">
              <a:latin typeface="Monospace" charset="0"/>
              <a:ea typeface="Monospace" charset="0"/>
            </a:endParaRPr>
          </a:p>
          <a:p>
            <a:pPr algn="just"/>
            <a:r>
              <a:rPr lang="en-US" altLang="pt-BR" dirty="0">
                <a:latin typeface="Monospace" charset="0"/>
                <a:ea typeface="Monospace" charset="0"/>
              </a:rPr>
              <a:t>Utiliza duas conexões TCP paralelas;</a:t>
            </a:r>
            <a:endParaRPr lang="en-US" altLang="pt-BR" dirty="0">
              <a:latin typeface="Monospace" charset="0"/>
              <a:ea typeface="Monospace" charset="0"/>
            </a:endParaRPr>
          </a:p>
          <a:p>
            <a:pPr marL="109855" indent="0" algn="just">
              <a:buNone/>
            </a:pPr>
            <a:r>
              <a:rPr lang="en-US" altLang="pt-BR" dirty="0">
                <a:latin typeface="Monospace" charset="0"/>
                <a:ea typeface="Monospace" charset="0"/>
              </a:rPr>
              <a:t>	</a:t>
            </a:r>
            <a:r>
              <a:rPr lang="en-US" altLang="pt-BR" sz="2200" dirty="0">
                <a:latin typeface="Monospace" charset="0"/>
                <a:ea typeface="Monospace" charset="0"/>
              </a:rPr>
              <a:t>Conexão de controle - Conexão </a:t>
            </a:r>
            <a:r>
              <a:rPr lang="" altLang="en-US" sz="2200" dirty="0">
                <a:latin typeface="Monospace" charset="0"/>
                <a:ea typeface="Monospace" charset="0"/>
              </a:rPr>
              <a:t>	</a:t>
            </a:r>
            <a:r>
              <a:rPr lang="en-US" altLang="pt-BR" sz="2200" dirty="0">
                <a:latin typeface="Monospace" charset="0"/>
                <a:ea typeface="Monospace" charset="0"/>
              </a:rPr>
              <a:t>persistente;</a:t>
            </a:r>
            <a:endParaRPr lang="en-US" altLang="pt-BR" sz="2200" dirty="0">
              <a:latin typeface="Monospace" charset="0"/>
              <a:ea typeface="Monospace" charset="0"/>
            </a:endParaRPr>
          </a:p>
          <a:p>
            <a:pPr marL="109855" indent="0" algn="l">
              <a:buNone/>
            </a:pPr>
            <a:r>
              <a:rPr lang="en-US" altLang="pt-BR" sz="2200" dirty="0">
                <a:latin typeface="Monospace" charset="0"/>
                <a:ea typeface="Monospace" charset="0"/>
              </a:rPr>
              <a:t>	Conexão de dados - Conexão não persistente ;</a:t>
            </a:r>
            <a:endParaRPr lang="en-US" altLang="pt-BR" sz="2200" dirty="0">
              <a:latin typeface="Monospace" charset="0"/>
              <a:ea typeface="Monospace" charset="0"/>
            </a:endParaRPr>
          </a:p>
          <a:p>
            <a:pPr marL="109855" indent="0" algn="just">
              <a:buNone/>
            </a:pPr>
            <a:endParaRPr lang="en-US" altLang="pt-BR" dirty="0">
              <a:latin typeface="Monospace" charset="0"/>
              <a:ea typeface="Monospace" charset="0"/>
            </a:endParaRPr>
          </a:p>
          <a:p>
            <a:pPr algn="just"/>
            <a:r>
              <a:rPr lang="en-US" altLang="pt-BR" dirty="0">
                <a:latin typeface="Monospace" charset="0"/>
                <a:ea typeface="Monospace" charset="0"/>
              </a:rPr>
              <a:t>FTP Ativo e FTP Passivo;</a:t>
            </a:r>
            <a:endParaRPr lang="en-US" altLang="pt-BR" dirty="0">
              <a:latin typeface="Monospace" charset="0"/>
              <a:ea typeface="Monospace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42594"/>
          </a:xfrm>
        </p:spPr>
        <p:txBody>
          <a:bodyPr>
            <a:normAutofit/>
          </a:bodyPr>
          <a:lstStyle/>
          <a:p>
            <a:pPr algn="ctr"/>
            <a:r>
              <a:rPr lang="" altLang="en-US" sz="4400" dirty="0"/>
              <a:t>O que é servidor FTP?</a:t>
            </a:r>
            <a:endParaRPr lang="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Personalizada 1">
      <a:dk1>
        <a:sysClr val="windowText" lastClr="000000"/>
      </a:dk1>
      <a:lt1>
        <a:sysClr val="window" lastClr="FFFFFF"/>
      </a:lt1>
      <a:dk2>
        <a:srgbClr val="7F7F7F"/>
      </a:dk2>
      <a:lt2>
        <a:srgbClr val="EAEBDE"/>
      </a:lt2>
      <a:accent1>
        <a:srgbClr val="595959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6A7B8"/>
      </a:hlink>
      <a:folHlink>
        <a:srgbClr val="66A7B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2909</Words>
  <Application>WPS Presentation</Application>
  <PresentationFormat>Apresentação na tela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SimSun</vt:lpstr>
      <vt:lpstr>Wingdings</vt:lpstr>
      <vt:lpstr>Wingdings 3</vt:lpstr>
      <vt:lpstr>Verdana</vt:lpstr>
      <vt:lpstr>Wingdings 2</vt:lpstr>
      <vt:lpstr>Century Schoolbook</vt:lpstr>
      <vt:lpstr>DejaVu Sans</vt:lpstr>
      <vt:lpstr>微软雅黑</vt:lpstr>
      <vt:lpstr>Droid Sans Fallback</vt:lpstr>
      <vt:lpstr/>
      <vt:lpstr>Arial Unicode MS</vt:lpstr>
      <vt:lpstr>Calibri</vt:lpstr>
      <vt:lpstr>NanumBarunGothic</vt:lpstr>
      <vt:lpstr>Noto Mono</vt:lpstr>
      <vt:lpstr>Noto Sans</vt:lpstr>
      <vt:lpstr>Monospace</vt:lpstr>
      <vt:lpstr>Wingdings</vt:lpstr>
      <vt:lpstr>Open Sans</vt:lpstr>
      <vt:lpstr>Concurso</vt:lpstr>
      <vt:lpstr>Andrew Stuart Tanenbaum</vt:lpstr>
      <vt:lpstr>Sumário</vt:lpstr>
      <vt:lpstr>Quem é Andrew Stuart Tanenbaum? </vt:lpstr>
      <vt:lpstr>PowerPoint 演示文稿</vt:lpstr>
      <vt:lpstr>PROJETOS </vt:lpstr>
      <vt:lpstr>PowerPoint 演示文稿</vt:lpstr>
      <vt:lpstr>PUBLICAÇÕES</vt:lpstr>
      <vt:lpstr>PowerPoint 演示文稿</vt:lpstr>
      <vt:lpstr>O que é FTP?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Dúvidas? 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Stuart Tanenbaum</dc:title>
  <dc:creator>Matheus</dc:creator>
  <cp:lastModifiedBy>matheus</cp:lastModifiedBy>
  <cp:revision>22</cp:revision>
  <dcterms:created xsi:type="dcterms:W3CDTF">2019-03-25T14:00:37Z</dcterms:created>
  <dcterms:modified xsi:type="dcterms:W3CDTF">2019-03-25T14:00:37Z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