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878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1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5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8813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83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43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77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09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6E33D5-3D2B-4884-9DCA-CB6319997F5C}" type="datetimeFigureOut">
              <a:rPr lang="pt-BR" smtClean="0"/>
              <a:t>17/10/2017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51733F-593E-4E66-AF3F-A46F35A549B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Barramentos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 </a:t>
            </a:r>
            <a:r>
              <a:rPr lang="pt-BR" dirty="0" err="1" smtClean="0"/>
              <a:t>Hemilio</a:t>
            </a:r>
            <a:r>
              <a:rPr lang="pt-BR" dirty="0" smtClean="0"/>
              <a:t> Lauro, Lucas Santos, Matheus Barbosa e Rafael Sidnei.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Barramento USB (Universal Serial Bus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3505200"/>
            <a:ext cx="9601200" cy="2362200"/>
          </a:xfrm>
        </p:spPr>
        <p:txBody>
          <a:bodyPr/>
          <a:lstStyle/>
          <a:p>
            <a:r>
              <a:rPr lang="pt-BR" dirty="0" smtClean="0"/>
              <a:t>Criado </a:t>
            </a:r>
            <a:r>
              <a:rPr lang="pt-BR" dirty="0"/>
              <a:t>em 1995 pelo grupo Microsoft, Intel, NEC, IBM e Apple.</a:t>
            </a:r>
          </a:p>
          <a:p>
            <a:r>
              <a:rPr lang="pt-BR" dirty="0"/>
              <a:t>É o padrão que facilitou a conexão de equipamentos como (câmeras, mouses, teclados, </a:t>
            </a:r>
            <a:r>
              <a:rPr lang="pt-BR" dirty="0" err="1"/>
              <a:t>hd’s</a:t>
            </a:r>
            <a:r>
              <a:rPr lang="pt-BR" dirty="0"/>
              <a:t>) ao </a:t>
            </a:r>
            <a:r>
              <a:rPr lang="pt-BR" dirty="0" smtClean="0"/>
              <a:t>computador;</a:t>
            </a:r>
          </a:p>
          <a:p>
            <a:r>
              <a:rPr lang="pt-BR" dirty="0"/>
              <a:t>Este padrão é munido da tecnologia “</a:t>
            </a:r>
            <a:r>
              <a:rPr lang="pt-BR" dirty="0" err="1"/>
              <a:t>Plug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Play</a:t>
            </a:r>
            <a:r>
              <a:rPr lang="pt-BR" dirty="0" smtClean="0"/>
              <a:t>”;</a:t>
            </a:r>
          </a:p>
          <a:p>
            <a:r>
              <a:rPr lang="pt-BR" dirty="0"/>
              <a:t>“Hot-Swap</a:t>
            </a:r>
            <a:r>
              <a:rPr lang="pt-BR" dirty="0" smtClean="0"/>
              <a:t>”;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us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8454"/>
            <a:ext cx="4724400" cy="1604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Barramento é o meio de comunicação utilizado em computadores para interconexão de todos os </a:t>
            </a:r>
            <a:r>
              <a:rPr lang="pt-BR" dirty="0" smtClean="0"/>
              <a:t>periféricos.</a:t>
            </a:r>
          </a:p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barramentos sofreram algumas evoluções e são itens essenciais</a:t>
            </a:r>
          </a:p>
          <a:p>
            <a:pPr marL="0" indent="0">
              <a:buNone/>
            </a:pPr>
            <a:r>
              <a:rPr lang="pt-BR" dirty="0"/>
              <a:t>para os computadores, pois sem eles não existiria a troca de dados entre os</a:t>
            </a:r>
          </a:p>
          <a:p>
            <a:pPr marL="0" indent="0">
              <a:buNone/>
            </a:pPr>
            <a:r>
              <a:rPr lang="pt-BR" dirty="0"/>
              <a:t>periféricos das máquinas o que impossibilitaria o funcionamento ou até</a:t>
            </a:r>
          </a:p>
          <a:p>
            <a:pPr marL="0" indent="0">
              <a:buNone/>
            </a:pPr>
            <a:r>
              <a:rPr lang="pt-BR" dirty="0"/>
              <a:t>mesmo a existência das mesmas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Existem diversos outros tipos de barramentos de </a:t>
            </a:r>
            <a:r>
              <a:rPr lang="pt-BR" dirty="0" smtClean="0"/>
              <a:t>entrada/saída </a:t>
            </a:r>
            <a:r>
              <a:rPr lang="pt-BR" dirty="0"/>
              <a:t>(ATA, SATA,</a:t>
            </a:r>
          </a:p>
          <a:p>
            <a:pPr marL="0" indent="0">
              <a:buNone/>
            </a:pPr>
            <a:r>
              <a:rPr lang="pt-BR" dirty="0"/>
              <a:t>SAS, </a:t>
            </a:r>
            <a:r>
              <a:rPr lang="pt-BR" dirty="0" smtClean="0"/>
              <a:t>PS/2).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9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Barramentos: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Existem </a:t>
            </a:r>
            <a:r>
              <a:rPr lang="pt-BR" dirty="0"/>
              <a:t>vários tipos de barramentos:</a:t>
            </a:r>
          </a:p>
          <a:p>
            <a:r>
              <a:rPr lang="pt-BR" dirty="0" smtClean="0"/>
              <a:t>Barramento </a:t>
            </a:r>
            <a:r>
              <a:rPr lang="pt-BR" dirty="0"/>
              <a:t>do processador;</a:t>
            </a:r>
          </a:p>
          <a:p>
            <a:r>
              <a:rPr lang="pt-BR" dirty="0" smtClean="0"/>
              <a:t>Barramento </a:t>
            </a:r>
            <a:r>
              <a:rPr lang="pt-BR" dirty="0"/>
              <a:t>de endereços;</a:t>
            </a:r>
          </a:p>
          <a:p>
            <a:r>
              <a:rPr lang="pt-BR" dirty="0" smtClean="0"/>
              <a:t>Barramento de memória;</a:t>
            </a:r>
          </a:p>
          <a:p>
            <a:r>
              <a:rPr lang="pt-BR" dirty="0" smtClean="0"/>
              <a:t>Barramento </a:t>
            </a:r>
            <a:r>
              <a:rPr lang="pt-BR" dirty="0"/>
              <a:t>de entrada/saída;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6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Barramentos DE ENTRADA/SAÍDA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Barramento ISA (</a:t>
            </a:r>
            <a:r>
              <a:rPr lang="pt-BR" dirty="0" err="1" smtClean="0"/>
              <a:t>Industry</a:t>
            </a:r>
            <a:r>
              <a:rPr lang="pt-BR" dirty="0" smtClean="0"/>
              <a:t> Standard </a:t>
            </a:r>
            <a:r>
              <a:rPr lang="pt-BR" dirty="0" err="1" smtClean="0"/>
              <a:t>Architecture</a:t>
            </a:r>
            <a:r>
              <a:rPr lang="pt-BR" dirty="0" smtClean="0"/>
              <a:t>):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3111500"/>
            <a:ext cx="10553700" cy="3530600"/>
          </a:xfrm>
        </p:spPr>
        <p:txBody>
          <a:bodyPr>
            <a:normAutofit/>
          </a:bodyPr>
          <a:lstStyle/>
          <a:p>
            <a:r>
              <a:rPr lang="pt-BR" dirty="0" smtClean="0"/>
              <a:t>Criada pela IBM em 1981;</a:t>
            </a:r>
          </a:p>
          <a:p>
            <a:r>
              <a:rPr lang="pt-BR" dirty="0"/>
              <a:t>P</a:t>
            </a:r>
            <a:r>
              <a:rPr lang="pt-BR" dirty="0" smtClean="0"/>
              <a:t>rimeira </a:t>
            </a:r>
            <a:r>
              <a:rPr lang="pt-BR" dirty="0"/>
              <a:t>versão </a:t>
            </a:r>
            <a:r>
              <a:rPr lang="pt-BR" dirty="0" smtClean="0"/>
              <a:t>trabalhava </a:t>
            </a:r>
            <a:r>
              <a:rPr lang="pt-BR" dirty="0"/>
              <a:t>com </a:t>
            </a:r>
            <a:r>
              <a:rPr lang="pt-BR" dirty="0" smtClean="0"/>
              <a:t>transferência </a:t>
            </a:r>
            <a:r>
              <a:rPr lang="pt-BR" dirty="0"/>
              <a:t>de 8 bits por vez e </a:t>
            </a:r>
            <a:r>
              <a:rPr lang="pt-BR" dirty="0" err="1"/>
              <a:t>clock</a:t>
            </a:r>
            <a:r>
              <a:rPr lang="pt-BR" dirty="0"/>
              <a:t> de 8,33 </a:t>
            </a:r>
            <a:r>
              <a:rPr lang="pt-BR" dirty="0" smtClean="0"/>
              <a:t>MHz;</a:t>
            </a:r>
          </a:p>
          <a:p>
            <a:r>
              <a:rPr lang="pt-BR" dirty="0" smtClean="0"/>
              <a:t>Teve uma atualização para 16 bits e 8 MB por segundo;</a:t>
            </a:r>
            <a:endParaRPr lang="pt-BR" dirty="0"/>
          </a:p>
        </p:txBody>
      </p:sp>
      <p:pic>
        <p:nvPicPr>
          <p:cNvPr id="4" name="Imagem 3" descr="Slots IS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43384" r="8150" b="34935"/>
          <a:stretch/>
        </p:blipFill>
        <p:spPr bwMode="auto">
          <a:xfrm>
            <a:off x="1371600" y="1960880"/>
            <a:ext cx="5092700" cy="1036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46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it-IT" dirty="0"/>
              <a:t>Barramento PCI (Peripheral Component Interconnect</a:t>
            </a:r>
            <a:r>
              <a:rPr lang="it-IT" dirty="0" smtClean="0"/>
              <a:t>):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3390900"/>
            <a:ext cx="9601200" cy="2476500"/>
          </a:xfrm>
        </p:spPr>
        <p:txBody>
          <a:bodyPr/>
          <a:lstStyle/>
          <a:p>
            <a:r>
              <a:rPr lang="it-IT" dirty="0"/>
              <a:t>Criado pela Intel em </a:t>
            </a:r>
            <a:r>
              <a:rPr lang="it-IT" dirty="0" smtClean="0"/>
              <a:t>1990;</a:t>
            </a:r>
          </a:p>
          <a:p>
            <a:r>
              <a:rPr lang="pt-BR" dirty="0" smtClean="0"/>
              <a:t>Capacidade </a:t>
            </a:r>
            <a:r>
              <a:rPr lang="pt-BR" dirty="0"/>
              <a:t>de transferir dados é 32 bits e o </a:t>
            </a:r>
            <a:r>
              <a:rPr lang="pt-BR" dirty="0" err="1"/>
              <a:t>clock</a:t>
            </a:r>
            <a:r>
              <a:rPr lang="pt-BR" dirty="0"/>
              <a:t> é de 33 </a:t>
            </a:r>
            <a:r>
              <a:rPr lang="pt-BR" dirty="0" smtClean="0"/>
              <a:t>MHz;</a:t>
            </a:r>
          </a:p>
          <a:p>
            <a:r>
              <a:rPr lang="pt-BR" dirty="0" smtClean="0"/>
              <a:t>Capaz </a:t>
            </a:r>
            <a:r>
              <a:rPr lang="pt-BR" dirty="0"/>
              <a:t>de transmitir dados a uma taxa de até </a:t>
            </a:r>
            <a:r>
              <a:rPr lang="pt-BR" dirty="0" smtClean="0"/>
              <a:t>132MB </a:t>
            </a:r>
            <a:r>
              <a:rPr lang="pt-BR" dirty="0"/>
              <a:t>por </a:t>
            </a:r>
            <a:r>
              <a:rPr lang="pt-BR" dirty="0" smtClean="0"/>
              <a:t>segundo;</a:t>
            </a:r>
            <a:endParaRPr lang="pt-BR" dirty="0"/>
          </a:p>
        </p:txBody>
      </p:sp>
      <p:pic>
        <p:nvPicPr>
          <p:cNvPr id="4" name="Imagem 3" descr="Slots PCI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3918" r="216"/>
          <a:stretch/>
        </p:blipFill>
        <p:spPr bwMode="auto">
          <a:xfrm>
            <a:off x="1371600" y="2171700"/>
            <a:ext cx="5181600" cy="1079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9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Barramento PCI-X (</a:t>
            </a:r>
            <a:r>
              <a:rPr lang="pt-BR" dirty="0" err="1"/>
              <a:t>Peripheral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Interconnect</a:t>
            </a:r>
            <a:r>
              <a:rPr lang="pt-BR" dirty="0"/>
              <a:t> </a:t>
            </a:r>
            <a:r>
              <a:rPr lang="pt-BR" dirty="0" err="1"/>
              <a:t>Extended</a:t>
            </a:r>
            <a:r>
              <a:rPr lang="pt-BR" dirty="0" smtClean="0"/>
              <a:t>):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3419474"/>
            <a:ext cx="9601200" cy="2447926"/>
          </a:xfrm>
        </p:spPr>
        <p:txBody>
          <a:bodyPr/>
          <a:lstStyle/>
          <a:p>
            <a:r>
              <a:rPr lang="pt-BR" dirty="0"/>
              <a:t>Criado pela Intel em </a:t>
            </a:r>
            <a:r>
              <a:rPr lang="pt-BR" dirty="0" smtClean="0"/>
              <a:t>1992;</a:t>
            </a:r>
          </a:p>
          <a:p>
            <a:r>
              <a:rPr lang="pt-BR" dirty="0"/>
              <a:t>O PCI-X é a evolução do PCI de 64 </a:t>
            </a:r>
            <a:r>
              <a:rPr lang="pt-BR" dirty="0" smtClean="0"/>
              <a:t>bits;</a:t>
            </a:r>
          </a:p>
          <a:p>
            <a:r>
              <a:rPr lang="pt-BR" dirty="0"/>
              <a:t>C</a:t>
            </a:r>
            <a:r>
              <a:rPr lang="pt-BR" dirty="0" smtClean="0"/>
              <a:t>apaz </a:t>
            </a:r>
            <a:r>
              <a:rPr lang="pt-BR" dirty="0"/>
              <a:t>de operar nas frequências de 100 MHz e 133 MHz com transferência de 1064MB por </a:t>
            </a:r>
            <a:r>
              <a:rPr lang="pt-BR" dirty="0" smtClean="0"/>
              <a:t>segundo;</a:t>
            </a:r>
            <a:endParaRPr lang="pt-BR" dirty="0"/>
          </a:p>
        </p:txBody>
      </p:sp>
      <p:pic>
        <p:nvPicPr>
          <p:cNvPr id="4" name="Imagem 3" descr="pcix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933574"/>
            <a:ext cx="4660900" cy="13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Barramento</a:t>
            </a:r>
            <a:r>
              <a:rPr lang="en-US" dirty="0"/>
              <a:t> AGP (Accelerated Graphics Port</a:t>
            </a:r>
            <a:r>
              <a:rPr lang="en-US" dirty="0" smtClean="0"/>
              <a:t>):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3136900"/>
            <a:ext cx="9601200" cy="2730500"/>
          </a:xfrm>
        </p:spPr>
        <p:txBody>
          <a:bodyPr/>
          <a:lstStyle/>
          <a:p>
            <a:r>
              <a:rPr lang="pt-BR" dirty="0"/>
              <a:t>Criado pela Intel em </a:t>
            </a:r>
            <a:r>
              <a:rPr lang="pt-BR" dirty="0" smtClean="0"/>
              <a:t>1996;</a:t>
            </a:r>
          </a:p>
          <a:p>
            <a:r>
              <a:rPr lang="pt-BR" dirty="0"/>
              <a:t>T</a:t>
            </a:r>
            <a:r>
              <a:rPr lang="pt-BR" dirty="0" smtClean="0"/>
              <a:t>rabalha </a:t>
            </a:r>
            <a:r>
              <a:rPr lang="pt-BR" dirty="0"/>
              <a:t>a 32 bits e tem </a:t>
            </a:r>
            <a:r>
              <a:rPr lang="pt-BR" dirty="0" err="1"/>
              <a:t>clock</a:t>
            </a:r>
            <a:r>
              <a:rPr lang="pt-BR" dirty="0"/>
              <a:t> de 66 </a:t>
            </a:r>
            <a:r>
              <a:rPr lang="pt-BR" dirty="0" smtClean="0"/>
              <a:t>MHz;</a:t>
            </a:r>
          </a:p>
          <a:p>
            <a:r>
              <a:rPr lang="pt-BR" dirty="0"/>
              <a:t>T</a:t>
            </a:r>
            <a:r>
              <a:rPr lang="pt-BR" dirty="0" smtClean="0"/>
              <a:t>axa </a:t>
            </a:r>
            <a:r>
              <a:rPr lang="pt-BR" dirty="0"/>
              <a:t>de transferência de dados de até 266 MB por segundo, mas na verdade, pode chegar ao valor de </a:t>
            </a:r>
            <a:r>
              <a:rPr lang="pt-BR" dirty="0" smtClean="0"/>
              <a:t>532MB </a:t>
            </a:r>
            <a:r>
              <a:rPr lang="pt-BR" dirty="0"/>
              <a:t>por </a:t>
            </a:r>
            <a:r>
              <a:rPr lang="pt-BR" dirty="0" smtClean="0"/>
              <a:t>segundo;</a:t>
            </a:r>
            <a:endParaRPr lang="pt-BR" dirty="0"/>
          </a:p>
          <a:p>
            <a:r>
              <a:rPr lang="pt-BR" dirty="0" smtClean="0"/>
              <a:t>Houve atualizações com </a:t>
            </a:r>
            <a:r>
              <a:rPr lang="pt-BR" dirty="0"/>
              <a:t>uma taxa de transferência de 1.066 MB por </a:t>
            </a:r>
            <a:r>
              <a:rPr lang="pt-BR" dirty="0" smtClean="0"/>
              <a:t>segundo (AGP 2.0) e outra com uma </a:t>
            </a:r>
            <a:r>
              <a:rPr lang="pt-BR" dirty="0"/>
              <a:t>taxa de transferência de 2.133 MB por </a:t>
            </a:r>
            <a:r>
              <a:rPr lang="pt-BR" dirty="0" smtClean="0"/>
              <a:t>segundo (AGP 3.0);</a:t>
            </a:r>
            <a:endParaRPr lang="pt-BR" dirty="0"/>
          </a:p>
        </p:txBody>
      </p:sp>
      <p:pic>
        <p:nvPicPr>
          <p:cNvPr id="4" name="Imagem 3" descr="Slot AG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7" r="1381"/>
          <a:stretch/>
        </p:blipFill>
        <p:spPr bwMode="auto">
          <a:xfrm>
            <a:off x="1371600" y="1853247"/>
            <a:ext cx="4203700" cy="9280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02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Barramento PCI Express (</a:t>
            </a:r>
            <a:r>
              <a:rPr lang="pt-BR" dirty="0" err="1" smtClean="0"/>
              <a:t>PCIe</a:t>
            </a:r>
            <a:r>
              <a:rPr lang="pt-BR" dirty="0" smtClean="0"/>
              <a:t>/PCI-EX):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997200"/>
            <a:ext cx="9601200" cy="2870200"/>
          </a:xfrm>
        </p:spPr>
        <p:txBody>
          <a:bodyPr>
            <a:normAutofit/>
          </a:bodyPr>
          <a:lstStyle/>
          <a:p>
            <a:r>
              <a:rPr lang="pt-BR" dirty="0"/>
              <a:t>Criado em 2004 pelo grupo </a:t>
            </a:r>
            <a:r>
              <a:rPr lang="pt-BR" dirty="0" smtClean="0"/>
              <a:t>Intel</a:t>
            </a:r>
            <a:r>
              <a:rPr lang="pt-BR" dirty="0"/>
              <a:t>, Dell, HP e </a:t>
            </a:r>
            <a:r>
              <a:rPr lang="pt-BR" dirty="0" smtClean="0"/>
              <a:t>IBM;</a:t>
            </a:r>
          </a:p>
          <a:p>
            <a:r>
              <a:rPr lang="pt-BR" dirty="0" smtClean="0"/>
              <a:t>Sua </a:t>
            </a:r>
            <a:r>
              <a:rPr lang="pt-BR" dirty="0"/>
              <a:t>velocidade vai de 1x até </a:t>
            </a:r>
            <a:r>
              <a:rPr lang="pt-BR" dirty="0" smtClean="0"/>
              <a:t>16x;</a:t>
            </a:r>
          </a:p>
          <a:p>
            <a:r>
              <a:rPr lang="pt-BR" dirty="0"/>
              <a:t>A versão 1x consegue ser seis vezes mais rápido que o PCI </a:t>
            </a:r>
            <a:r>
              <a:rPr lang="pt-BR" dirty="0" smtClean="0"/>
              <a:t>tradicional;</a:t>
            </a:r>
          </a:p>
          <a:p>
            <a:r>
              <a:rPr lang="pt-BR" dirty="0"/>
              <a:t>U</a:t>
            </a:r>
            <a:r>
              <a:rPr lang="pt-BR" dirty="0" smtClean="0"/>
              <a:t>m </a:t>
            </a:r>
            <a:r>
              <a:rPr lang="pt-BR" dirty="0"/>
              <a:t>slot PCI Express 16x é duas vezes mais rápido que um AGP </a:t>
            </a:r>
            <a:r>
              <a:rPr lang="pt-BR" dirty="0" smtClean="0"/>
              <a:t>8x;</a:t>
            </a:r>
          </a:p>
          <a:p>
            <a:r>
              <a:rPr lang="pt-BR" dirty="0"/>
              <a:t>Com o lançamento do PCI Express 2.0, que aconteceu no início de 2007, as taxas de transferência da tecnologia praticamente </a:t>
            </a:r>
            <a:r>
              <a:rPr lang="pt-BR" dirty="0" smtClean="0"/>
              <a:t>dobraram;</a:t>
            </a:r>
            <a:endParaRPr lang="pt-BR" dirty="0"/>
          </a:p>
        </p:txBody>
      </p:sp>
      <p:pic>
        <p:nvPicPr>
          <p:cNvPr id="4" name="Imagem 3" descr="Slots PCI Express 16x e 1x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9" b="49676"/>
          <a:stretch/>
        </p:blipFill>
        <p:spPr bwMode="auto">
          <a:xfrm>
            <a:off x="1371600" y="1763394"/>
            <a:ext cx="4495800" cy="878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66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56</TotalTime>
  <Words>463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Barramentos</vt:lpstr>
      <vt:lpstr>Resumo:</vt:lpstr>
      <vt:lpstr>Tipos de Barramentos:</vt:lpstr>
      <vt:lpstr>Barramentos DE ENTRADA/SAÍDA</vt:lpstr>
      <vt:lpstr>Barramento ISA (Industry Standard Architecture): </vt:lpstr>
      <vt:lpstr>Barramento PCI (Peripheral Component Interconnect): </vt:lpstr>
      <vt:lpstr>Barramento PCI-X (Peripheral Component Interconnect Extended): </vt:lpstr>
      <vt:lpstr>Barramento AGP (Accelerated Graphics Port): </vt:lpstr>
      <vt:lpstr>Barramento PCI Express (PCIe/PCI-EX):</vt:lpstr>
      <vt:lpstr>Barramento USB (Universal Serial Bus):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Barramentos</dc:title>
  <dc:creator>aluno</dc:creator>
  <cp:lastModifiedBy>aluno</cp:lastModifiedBy>
  <cp:revision>7</cp:revision>
  <dcterms:created xsi:type="dcterms:W3CDTF">2017-10-17T19:20:22Z</dcterms:created>
  <dcterms:modified xsi:type="dcterms:W3CDTF">2017-10-17T20:16:23Z</dcterms:modified>
</cp:coreProperties>
</file>