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8.jpeg" ContentType="image/jpeg"/>
  <Override PartName="/ppt/media/image9.png" ContentType="image/png"/>
  <Override PartName="/ppt/media/image7.jpeg" ContentType="image/jpe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28360" y="717840"/>
            <a:ext cx="835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900000" y="2160000"/>
            <a:ext cx="8279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900000" y="4449960"/>
            <a:ext cx="8279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28360" y="717840"/>
            <a:ext cx="835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900000" y="2160000"/>
            <a:ext cx="4040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42600" y="2160000"/>
            <a:ext cx="4040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900000" y="4449960"/>
            <a:ext cx="4040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42600" y="4449960"/>
            <a:ext cx="4040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28360" y="717840"/>
            <a:ext cx="835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900000" y="2160000"/>
            <a:ext cx="26658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699360" y="2160000"/>
            <a:ext cx="26658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499080" y="2160000"/>
            <a:ext cx="26658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900000" y="4449960"/>
            <a:ext cx="26658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699360" y="4449960"/>
            <a:ext cx="26658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499080" y="4449960"/>
            <a:ext cx="26658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828360" y="717840"/>
            <a:ext cx="835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900000" y="2160000"/>
            <a:ext cx="8279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828360" y="717840"/>
            <a:ext cx="835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900000" y="2160000"/>
            <a:ext cx="82792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28360" y="717840"/>
            <a:ext cx="835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900000" y="2160000"/>
            <a:ext cx="40402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42600" y="2160000"/>
            <a:ext cx="40402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28360" y="717840"/>
            <a:ext cx="835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828360" y="717840"/>
            <a:ext cx="8350920" cy="584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28360" y="717840"/>
            <a:ext cx="835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900000" y="2160000"/>
            <a:ext cx="4040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42600" y="2160000"/>
            <a:ext cx="40402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900000" y="4449960"/>
            <a:ext cx="4040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28360" y="717840"/>
            <a:ext cx="835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900000" y="2160000"/>
            <a:ext cx="8279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28360" y="717840"/>
            <a:ext cx="835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900000" y="2160000"/>
            <a:ext cx="40402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42600" y="2160000"/>
            <a:ext cx="4040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42600" y="4449960"/>
            <a:ext cx="4040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28360" y="717840"/>
            <a:ext cx="835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900000" y="2160000"/>
            <a:ext cx="4040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42600" y="2160000"/>
            <a:ext cx="4040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900000" y="4449960"/>
            <a:ext cx="8279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28360" y="717840"/>
            <a:ext cx="835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900000" y="2160000"/>
            <a:ext cx="8279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900000" y="4449960"/>
            <a:ext cx="8279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28360" y="717840"/>
            <a:ext cx="835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900000" y="2160000"/>
            <a:ext cx="4040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42600" y="2160000"/>
            <a:ext cx="4040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900000" y="4449960"/>
            <a:ext cx="4040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42600" y="4449960"/>
            <a:ext cx="4040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28360" y="717840"/>
            <a:ext cx="835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900000" y="2160000"/>
            <a:ext cx="26658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699360" y="2160000"/>
            <a:ext cx="26658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499080" y="2160000"/>
            <a:ext cx="26658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900000" y="4449960"/>
            <a:ext cx="26658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699360" y="4449960"/>
            <a:ext cx="26658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499080" y="4449960"/>
            <a:ext cx="26658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28360" y="717840"/>
            <a:ext cx="835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900000" y="2160000"/>
            <a:ext cx="8279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828360" y="717840"/>
            <a:ext cx="835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900000" y="2160000"/>
            <a:ext cx="82792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28360" y="717840"/>
            <a:ext cx="835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900000" y="2160000"/>
            <a:ext cx="40402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42600" y="2160000"/>
            <a:ext cx="40402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828360" y="717840"/>
            <a:ext cx="835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28360" y="717840"/>
            <a:ext cx="835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900000" y="2160000"/>
            <a:ext cx="82792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828360" y="717840"/>
            <a:ext cx="8350920" cy="584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28360" y="717840"/>
            <a:ext cx="835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900000" y="2160000"/>
            <a:ext cx="4040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42600" y="2160000"/>
            <a:ext cx="40402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900000" y="4449960"/>
            <a:ext cx="4040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28360" y="717840"/>
            <a:ext cx="835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900000" y="2160000"/>
            <a:ext cx="40402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42600" y="2160000"/>
            <a:ext cx="4040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42600" y="4449960"/>
            <a:ext cx="4040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28360" y="717840"/>
            <a:ext cx="835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900000" y="2160000"/>
            <a:ext cx="4040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42600" y="2160000"/>
            <a:ext cx="4040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900000" y="4449960"/>
            <a:ext cx="8279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828360" y="717840"/>
            <a:ext cx="835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900000" y="2160000"/>
            <a:ext cx="8279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900000" y="4449960"/>
            <a:ext cx="8279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828360" y="717840"/>
            <a:ext cx="835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900000" y="2160000"/>
            <a:ext cx="4040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42600" y="2160000"/>
            <a:ext cx="4040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900000" y="4449960"/>
            <a:ext cx="4040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42600" y="4449960"/>
            <a:ext cx="4040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828360" y="717840"/>
            <a:ext cx="835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900000" y="2160000"/>
            <a:ext cx="26658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699360" y="2160000"/>
            <a:ext cx="26658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499080" y="2160000"/>
            <a:ext cx="26658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900000" y="4449960"/>
            <a:ext cx="26658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699360" y="4449960"/>
            <a:ext cx="26658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499080" y="4449960"/>
            <a:ext cx="26658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28360" y="717840"/>
            <a:ext cx="835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900000" y="2160000"/>
            <a:ext cx="40402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42600" y="2160000"/>
            <a:ext cx="40402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28360" y="717840"/>
            <a:ext cx="835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828360" y="717840"/>
            <a:ext cx="8350920" cy="584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28360" y="717840"/>
            <a:ext cx="835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900000" y="2160000"/>
            <a:ext cx="4040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42600" y="2160000"/>
            <a:ext cx="40402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900000" y="4449960"/>
            <a:ext cx="4040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28360" y="717840"/>
            <a:ext cx="835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900000" y="2160000"/>
            <a:ext cx="40402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42600" y="2160000"/>
            <a:ext cx="4040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42600" y="4449960"/>
            <a:ext cx="4040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28360" y="717840"/>
            <a:ext cx="835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900000" y="2160000"/>
            <a:ext cx="4040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42600" y="2160000"/>
            <a:ext cx="4040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900000" y="4449960"/>
            <a:ext cx="8279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28360" y="717840"/>
            <a:ext cx="8350920" cy="1261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</a:t>
            </a:r>
            <a:r>
              <a:rPr b="0" lang="pt-BR" sz="3200" spc="-1" strike="noStrike">
                <a:latin typeface="Arial"/>
              </a:rPr>
              <a:t>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28360" y="717840"/>
            <a:ext cx="8350920" cy="1261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900000" y="2160000"/>
            <a:ext cx="82792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Clique para editar o formato do texto da estrutura de tópicos</a:t>
            </a:r>
            <a:endParaRPr b="0" lang="pt-B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2.º nível da estrutura de tópicos</a:t>
            </a:r>
            <a:endParaRPr b="0" lang="pt-B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3.º nível da estrutura de tópicos</a:t>
            </a:r>
            <a:endParaRPr b="0" lang="pt-B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4.º nível da estrutura de tópicos</a:t>
            </a:r>
            <a:endParaRPr b="0" lang="pt-B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5.º nível da estrutura de tópicos</a:t>
            </a:r>
            <a:endParaRPr b="0" lang="pt-B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6.º nível da estrutura de tópicos</a:t>
            </a:r>
            <a:endParaRPr b="0" lang="pt-B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7.º nível da estrutura de tópicos</a:t>
            </a:r>
            <a:endParaRPr b="0" lang="pt-B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pt.wikipedia.org/wiki/Microsoft&quot; \t &quot;Microsoft" TargetMode="External"/><Relationship Id="rId2" Type="http://schemas.openxmlformats.org/officeDocument/2006/relationships/hyperlink" Target="https://pt.wikipedia.org/wiki/Microsoft_Windows&quot; \t &quot;Microsoft Windows" TargetMode="External"/><Relationship Id="rId3" Type="http://schemas.openxmlformats.org/officeDocument/2006/relationships/hyperlink" Target="https://pt.wikipedia.org/wiki/1990&quot; \t &quot;1990" TargetMode="External"/><Relationship Id="rId4" Type="http://schemas.openxmlformats.org/officeDocument/2006/relationships/hyperlink" Target="https://pt.wikipedia.org/wiki/1996&quot; \t &quot;1996" TargetMode="External"/><Relationship Id="rId5" Type="http://schemas.openxmlformats.org/officeDocument/2006/relationships/hyperlink" Target="https://pt.wikipedia.org/wiki/Apple_Computer&quot; \t &quot;Apple Computer" TargetMode="External"/><Relationship Id="rId6" Type="http://schemas.openxmlformats.org/officeDocument/2006/relationships/hyperlink" Target="https://pt.wikipedia.org/wiki/Apple_Macintosh&quot; \t &quot;Apple Macintosh" TargetMode="External"/><Relationship Id="rId7" Type="http://schemas.openxmlformats.org/officeDocument/2006/relationships/hyperlink" Target="https://pt.wikipedia.org/wiki/Apple_Inc.&quot; \t &quot;Apple Inc." TargetMode="External"/><Relationship Id="rId8" Type="http://schemas.openxmlformats.org/officeDocument/2006/relationships/hyperlink" Target="https://pt.wikipedia.org/wiki/Sistemas_operacionais&quot; \t &quot;Sistemas operacionais" TargetMode="External"/><Relationship Id="rId9" Type="http://schemas.openxmlformats.org/officeDocument/2006/relationships/hyperlink" Target="https://pt.wikipedia.org/wiki/DOS&quot; \t &quot;DOS" TargetMode="External"/><Relationship Id="rId10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828360" y="717840"/>
            <a:ext cx="835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BR" sz="6600" spc="-1" strike="noStrike">
                <a:solidFill>
                  <a:srgbClr val="000000"/>
                </a:solidFill>
                <a:latin typeface="Arial"/>
              </a:rPr>
              <a:t>Windows</a:t>
            </a:r>
            <a:endParaRPr b="0" lang="pt-BR" sz="66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900000" y="2160000"/>
            <a:ext cx="8279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r">
              <a:lnSpc>
                <a:spcPts val="1417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Gustavo de Paula</a:t>
            </a:r>
            <a:endParaRPr b="0" lang="pt-BR" sz="2400" spc="-1" strike="noStrike">
              <a:latin typeface="Arial"/>
            </a:endParaRPr>
          </a:p>
          <a:p>
            <a:pPr algn="r">
              <a:lnSpc>
                <a:spcPts val="1417"/>
              </a:lnSpc>
            </a:pPr>
            <a:endParaRPr b="0" lang="pt-BR" sz="2400" spc="-1" strike="noStrike">
              <a:latin typeface="Arial"/>
            </a:endParaRPr>
          </a:p>
          <a:p>
            <a:pPr algn="r">
              <a:lnSpc>
                <a:spcPts val="1417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Robson Heron</a:t>
            </a:r>
            <a:endParaRPr b="0" lang="pt-BR" sz="2400" spc="-1" strike="noStrike">
              <a:latin typeface="Arial"/>
            </a:endParaRPr>
          </a:p>
          <a:p>
            <a:pPr algn="r">
              <a:lnSpc>
                <a:spcPts val="1417"/>
              </a:lnSpc>
            </a:pPr>
            <a:endParaRPr b="0" lang="pt-BR" sz="2400" spc="-1" strike="noStrike">
              <a:latin typeface="Arial"/>
            </a:endParaRPr>
          </a:p>
          <a:p>
            <a:pPr algn="r">
              <a:lnSpc>
                <a:spcPts val="1417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Lucas Santos</a:t>
            </a:r>
            <a:endParaRPr b="0" lang="pt-BR" sz="2400" spc="-1" strike="noStrike">
              <a:latin typeface="Arial"/>
            </a:endParaRPr>
          </a:p>
          <a:p>
            <a:pPr algn="r">
              <a:lnSpc>
                <a:spcPts val="1417"/>
              </a:lnSpc>
            </a:pPr>
            <a:endParaRPr b="0" lang="pt-BR" sz="2400" spc="-1" strike="noStrike">
              <a:latin typeface="Arial"/>
            </a:endParaRPr>
          </a:p>
          <a:p>
            <a:pPr algn="r">
              <a:lnSpc>
                <a:spcPts val="1417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Rafael Sidnei</a:t>
            </a:r>
            <a:endParaRPr b="0" lang="pt-BR" sz="2400" spc="-1" strike="noStrike">
              <a:latin typeface="Arial"/>
            </a:endParaRPr>
          </a:p>
          <a:p>
            <a:pPr algn="r">
              <a:lnSpc>
                <a:spcPts val="1417"/>
              </a:lnSpc>
            </a:pPr>
            <a:endParaRPr b="0" lang="pt-BR" sz="2400" spc="-1" strike="noStrike">
              <a:latin typeface="Arial"/>
            </a:endParaRPr>
          </a:p>
          <a:p>
            <a:pPr algn="r">
              <a:lnSpc>
                <a:spcPts val="1417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Hemílio Araújo</a:t>
            </a:r>
            <a:endParaRPr b="0" lang="pt-BR" sz="2400" spc="-1" strike="noStrike">
              <a:latin typeface="Arial"/>
            </a:endParaRPr>
          </a:p>
          <a:p>
            <a:pPr algn="r">
              <a:lnSpc>
                <a:spcPts val="1417"/>
              </a:lnSpc>
            </a:pPr>
            <a:endParaRPr b="0" lang="pt-BR" sz="2400" spc="-1" strike="noStrike">
              <a:latin typeface="Arial"/>
            </a:endParaRPr>
          </a:p>
          <a:p>
            <a:pPr algn="r">
              <a:lnSpc>
                <a:spcPts val="1417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Matheus Barbosa</a:t>
            </a:r>
            <a:endParaRPr b="0" lang="pt-BR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828360" y="717840"/>
            <a:ext cx="835092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pt-BR" sz="3200" spc="-1" strike="noStrike">
                <a:latin typeface="Arial"/>
              </a:rPr>
              <a:t>Windows 3</a:t>
            </a:r>
            <a:endParaRPr b="1" lang="pt-BR" sz="3200" spc="-1" strike="noStrike">
              <a:latin typeface="Arial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900000" y="2160000"/>
            <a:ext cx="8279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Vantagens: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lnSpc>
                <a:spcPts val="567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  <a:ea typeface="Arial"/>
              </a:rPr>
              <a:t>Executar o Windows 3.1 permite esses usuários desfrutar o software que preferir (sem se preocupar com atualizações ou aprender novos sistemas)</a:t>
            </a:r>
            <a:endParaRPr b="0" lang="pt-BR" sz="3200" spc="-1" strike="noStrike">
              <a:latin typeface="Arial"/>
              <a:ea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  <a:ea typeface="Arial"/>
              </a:rPr>
              <a:t>Se você tem um Pentium low-end ou um 486 o Windows 3.1 vai correr muito mais rápido do que o Windows 95</a:t>
            </a:r>
            <a:endParaRPr b="0" lang="pt-BR" sz="3200" spc="-1" strike="noStrike">
              <a:latin typeface="Arial"/>
              <a:ea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828360" y="717840"/>
            <a:ext cx="835092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pt-BR" sz="3200" spc="-1" strike="noStrike">
                <a:latin typeface="Arial"/>
              </a:rPr>
              <a:t>Windows 3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900000" y="2160000"/>
            <a:ext cx="8279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Desvantagens: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lnSpc>
                <a:spcPts val="567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latin typeface="Arial"/>
                <a:ea typeface="Arial"/>
              </a:rPr>
              <a:t>Windows 3.1 é uma extensão do MSDOS (por isso herda várias limitações que eram inerentes ao MSDOS)</a:t>
            </a:r>
            <a:endParaRPr b="0" lang="pt-BR" sz="2800" spc="-1" strike="noStrike">
              <a:latin typeface="Arial"/>
              <a:ea typeface="Arial"/>
            </a:endParaRPr>
          </a:p>
          <a:p>
            <a:pPr marL="432000" indent="-324000">
              <a:lnSpc>
                <a:spcPts val="18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latin typeface="Arial"/>
                <a:ea typeface="Arial"/>
              </a:rPr>
              <a:t> </a:t>
            </a:r>
            <a:r>
              <a:rPr b="0" lang="pt-BR" sz="2800" spc="-1" strike="noStrike">
                <a:latin typeface="Arial"/>
                <a:ea typeface="Arial"/>
              </a:rPr>
              <a:t>A interface gráfica do usuário, apesar de ser uma melhoria em relação ao MSDOS, ainda é ineficiente e pode ser melhorada</a:t>
            </a:r>
            <a:endParaRPr b="0" lang="pt-BR" sz="2800" spc="-1" strike="noStrike">
              <a:latin typeface="Arial"/>
              <a:ea typeface="Arial"/>
            </a:endParaRPr>
          </a:p>
          <a:p>
            <a:pPr marL="432000" indent="-324000">
              <a:lnSpc>
                <a:spcPts val="18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latin typeface="Arial"/>
                <a:ea typeface="Arial"/>
              </a:rPr>
              <a:t>A arquitetura subjacente significa que  um programa errado pode travar todo o sistema operacional</a:t>
            </a:r>
            <a:endParaRPr b="0" lang="pt-BR" sz="2800" spc="-1" strike="noStrike">
              <a:latin typeface="Arial"/>
              <a:ea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828360" y="717840"/>
            <a:ext cx="835092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pt-BR" sz="3200" spc="-1" strike="noStrike">
                <a:latin typeface="Arial"/>
              </a:rPr>
              <a:t>Windows 3</a:t>
            </a:r>
            <a:endParaRPr b="1" lang="pt-BR" sz="3200" spc="-1" strike="noStrike">
              <a:latin typeface="Arial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2425680" y="1979280"/>
            <a:ext cx="5227200" cy="4384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828360" y="762840"/>
            <a:ext cx="8350920" cy="117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Windows 95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900000" y="1934640"/>
            <a:ext cx="8279280" cy="445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Foi lançado no ano de 1995</a:t>
            </a:r>
            <a:endParaRPr b="0" lang="pt-BR" sz="32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Trouxe, pela primeira vez, o Menu Iniciar e a Barra de ferramentas tão familiares para todos nós. </a:t>
            </a:r>
            <a:endParaRPr b="0" lang="pt-BR" sz="32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O Windows 95 também inaugurou o conceito de “plug and play”, facilitando bastante a vida de quem precisasse utilizar um periférico diferente.</a:t>
            </a:r>
            <a:endParaRPr b="0" lang="pt-BR" sz="32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E a estreia do Internet Explorer</a:t>
            </a:r>
            <a:endParaRPr b="0" lang="pt-BR" sz="32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828360" y="717840"/>
            <a:ext cx="835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9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O Windows95 oferece várias vantagens em relação a versões prévias do Windows e do MSDOS: </a:t>
            </a:r>
            <a:br/>
            <a:endParaRPr b="0" lang="pt-BR" sz="28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900000" y="2160000"/>
            <a:ext cx="8279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Mais fácil de se usar e se aprender do que Windows 3.1 ou MSDOS</a:t>
            </a:r>
            <a:endParaRPr b="0" lang="pt-BR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Mais fiel à proteção do sistema operacional, abortando programas errados</a:t>
            </a:r>
            <a:endParaRPr b="0" lang="pt-BR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Suporta todos os protocolos principais de rede, inclusive Novell IPX e TCP/IP</a:t>
            </a:r>
            <a:endParaRPr b="0" lang="pt-BR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Como clientes de rede são mais rápidos, mais fidedignos, e não usa nenhuma memória convencional</a:t>
            </a:r>
            <a:endParaRPr b="0" lang="pt-BR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Interface de usuário simplificada</a:t>
            </a:r>
            <a:endParaRPr b="0" lang="pt-BR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Instalação automática e personalizada para todos os usuários</a:t>
            </a:r>
            <a:endParaRPr b="0" lang="pt-BR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Suporte embutido para administração remota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0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828360" y="717840"/>
            <a:ext cx="835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O Windows95 oferece várias vantagens em relação a versões prévias do Windows e do MSDOS: </a:t>
            </a:r>
            <a:br/>
            <a:endParaRPr b="0" lang="pt-BR" sz="28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900000" y="2160000"/>
            <a:ext cx="8279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Suporta configurações personalizadas para vários usuários em um único PC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Multitarefa preemptiva e multi-threads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Suporta plug-and-play para dispositivos de hardware, tornando mais fácil de se adicionar novo hardware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Rede dial-up (serviços de acessos remotos)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Suporta o MS-DOS e drivers e programas Windows</a:t>
            </a:r>
            <a:endParaRPr b="0" lang="pt-BR" sz="24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828360" y="717840"/>
            <a:ext cx="835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90000"/>
              </a:lnSpc>
            </a:pPr>
            <a:r>
              <a:rPr b="1" lang="pt-BR" sz="3600" spc="-1" strike="noStrike">
                <a:solidFill>
                  <a:srgbClr val="000000"/>
                </a:solidFill>
                <a:latin typeface="Arial"/>
                <a:ea typeface="DejaVu Sans"/>
              </a:rPr>
              <a:t>Exigências do Windows95 para o computador</a:t>
            </a:r>
            <a:r>
              <a:rPr b="0" lang="pt-BR" sz="3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900000" y="2160000"/>
            <a:ext cx="8279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As exigências de sistema para rodar Windows 95 são: </a:t>
            </a:r>
            <a:br/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  </a:t>
            </a:r>
            <a:endParaRPr b="0" lang="pt-BR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386DX ou superior</a:t>
            </a:r>
            <a:endParaRPr b="0" lang="pt-BR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4MB de memória ou superior [8MB recomendado]</a:t>
            </a:r>
            <a:endParaRPr b="0" lang="pt-BR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no mínimo 35-40MB em espaço de disco</a:t>
            </a:r>
            <a:endParaRPr b="0" lang="pt-BR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drive flexível 3.5 " ou CDROM</a:t>
            </a:r>
            <a:endParaRPr b="0" lang="pt-BR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placa VGA ou placas gráficas de resolução mais alta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4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Imagem 4" descr=""/>
          <p:cNvPicPr/>
          <p:nvPr/>
        </p:nvPicPr>
        <p:blipFill>
          <a:blip r:embed="rId1"/>
          <a:srcRect l="14126" t="4198" r="14194" b="2538"/>
          <a:stretch/>
        </p:blipFill>
        <p:spPr>
          <a:xfrm>
            <a:off x="839520" y="764640"/>
            <a:ext cx="8376120" cy="5560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828360" y="717840"/>
            <a:ext cx="835092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pt-BR" sz="4000" spc="-1" strike="noStrike">
                <a:latin typeface="Arial"/>
              </a:rPr>
              <a:t>	</a:t>
            </a:r>
            <a:r>
              <a:rPr b="1" lang="pt-BR" sz="4000" spc="-1" strike="noStrike">
                <a:latin typeface="Arial"/>
              </a:rPr>
              <a:t>Windows XP</a:t>
            </a:r>
            <a:endParaRPr b="1" lang="pt-BR" sz="4000" spc="-1" strike="noStrike">
              <a:latin typeface="Arial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900000" y="2160000"/>
            <a:ext cx="8279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Lançado em 25/10/2001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Versões em 32 e 64 bits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Sistema mais utilizado no mundo até Julho/2010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Substituído pelo Windows Vista a partir de 8 de Novembro 2006;</a:t>
            </a:r>
            <a:endParaRPr b="0" lang="pt-BR" sz="32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828360" y="717840"/>
            <a:ext cx="835092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pt-BR" sz="3200" spc="-1" strike="noStrike">
                <a:latin typeface="Arial"/>
              </a:rPr>
              <a:t>Windows XP</a:t>
            </a:r>
            <a:endParaRPr b="1" lang="pt-BR" sz="3200" spc="-1" strike="noStrike">
              <a:latin typeface="Arial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900000" y="2160000"/>
            <a:ext cx="8279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Versões do Windows XP: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XP Home Edition (Para usuários domésticos)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XP Professional Edition (Destinado a usuários avançados)</a:t>
            </a:r>
            <a:endParaRPr b="0" lang="pt-BR" sz="32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828360" y="717840"/>
            <a:ext cx="835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t-BR" sz="4000" spc="-1" strike="noStrike">
                <a:solidFill>
                  <a:srgbClr val="000000"/>
                </a:solidFill>
                <a:latin typeface="Arial"/>
              </a:rPr>
              <a:t>Windows 1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817200" y="2311920"/>
            <a:ext cx="8279280" cy="27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O Windows 1.0 foi o primeiro da família Windows</a:t>
            </a:r>
            <a:endParaRPr b="0" lang="pt-BR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Criado em novembro de 1985</a:t>
            </a:r>
            <a:endParaRPr b="0" lang="pt-BR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Não era considerado um sistema operacional próprio (mas sim uma interface bidimensional entre o MS-DOS e o usuario)</a:t>
            </a:r>
            <a:endParaRPr b="0" lang="pt-BR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Com funcionalidades relativamente limitadas</a:t>
            </a:r>
            <a:endParaRPr b="0" lang="pt-BR" sz="2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828360" y="717840"/>
            <a:ext cx="835092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pt-BR" sz="3200" spc="-1" strike="noStrike">
                <a:latin typeface="Arial"/>
              </a:rPr>
              <a:t>Windows XP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900000" y="1879920"/>
            <a:ext cx="8279280" cy="4600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Service Packs: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Service Pack 1: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Lançado em 09/09/2002</a:t>
            </a:r>
            <a:endParaRPr b="0" lang="pt-BR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Suporte a USB 2.0</a:t>
            </a:r>
            <a:endParaRPr b="0" lang="pt-BR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Service Pack 2: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Lançado em 06/08/2004</a:t>
            </a:r>
            <a:endParaRPr b="0" lang="pt-BR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Adicionado firewall</a:t>
            </a:r>
            <a:endParaRPr b="0" lang="pt-BR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Suporte a wi-fi</a:t>
            </a:r>
            <a:endParaRPr b="0" lang="pt-BR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Bloqueio de pop-up no IE</a:t>
            </a:r>
            <a:endParaRPr b="0" lang="pt-BR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Suporte a Bluetooth</a:t>
            </a:r>
            <a:endParaRPr b="0" lang="pt-BR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Service Pack 3: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Lançado em 06/05/2008</a:t>
            </a:r>
            <a:endParaRPr b="0" lang="pt-BR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Atualizações de segurança</a:t>
            </a:r>
            <a:endParaRPr b="0" lang="pt-BR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Suporte a segurança WPA e WPA2 em redes wi-fi</a:t>
            </a:r>
            <a:endParaRPr b="0" lang="pt-BR" sz="28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828360" y="717840"/>
            <a:ext cx="835092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pt-BR" sz="3200" spc="-1" strike="noStrike">
                <a:latin typeface="Arial"/>
              </a:rPr>
              <a:t>Windows XP</a:t>
            </a:r>
            <a:endParaRPr b="1" lang="pt-BR" sz="3200" spc="-1" strike="noStrike">
              <a:latin typeface="Arial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1"/>
          <a:stretch/>
        </p:blipFill>
        <p:spPr>
          <a:xfrm>
            <a:off x="2116800" y="1979280"/>
            <a:ext cx="5845680" cy="4384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828360" y="717840"/>
            <a:ext cx="835092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pt-BR" sz="4000" spc="-1" strike="noStrike">
                <a:latin typeface="Arial"/>
              </a:rPr>
              <a:t>Windows 10</a:t>
            </a:r>
            <a:endParaRPr b="1" lang="pt-BR" sz="4000" spc="-1" strike="noStrike">
              <a:latin typeface="Arial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900000" y="2160000"/>
            <a:ext cx="8279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latin typeface="Arial"/>
              </a:rPr>
              <a:t>O Windows 10 é a versão mais recente do sistema operacional da Microsoft lançado em 2015</a:t>
            </a:r>
            <a:endParaRPr b="0" lang="pt-BR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latin typeface="Arial"/>
              </a:rPr>
              <a:t>Ao contrário de edições anteriores, o Windows 10 é vendido como um serviço (em vez de um Windows 11, por exemplo, os usuários recebem grandes atualizações, que promovem a adição de novos recursos e tecnologias de forma gratuita e horizontal, já que todo mundo passa a ter acesso a essas novidades)</a:t>
            </a:r>
            <a:endParaRPr b="0" lang="pt-BR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latin typeface="Arial"/>
              </a:rPr>
              <a:t>o Windows 10 apresenta um design revisitado e que busca acabar com as pesadas críticas que acompanharam o ciclo do Windows 8 e 8.1</a:t>
            </a:r>
            <a:endParaRPr b="0" lang="pt-BR" sz="28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828360" y="717840"/>
            <a:ext cx="835092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pt-BR" sz="3200" spc="-1" strike="noStrike">
                <a:latin typeface="Arial"/>
              </a:rPr>
              <a:t>Windows 10</a:t>
            </a:r>
            <a:endParaRPr b="1" lang="pt-BR" sz="3200" spc="-1" strike="noStrike">
              <a:latin typeface="Arial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900000" y="2160000"/>
            <a:ext cx="8279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Menu Iniciar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Modo Jogo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Cortana</a:t>
            </a:r>
            <a:endParaRPr b="0" lang="pt-BR" sz="32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828360" y="717840"/>
            <a:ext cx="835092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pt-BR" sz="3200" spc="-1" strike="noStrike">
                <a:latin typeface="Arial"/>
              </a:rPr>
              <a:t>Windows 10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1"/>
          <a:stretch/>
        </p:blipFill>
        <p:spPr>
          <a:xfrm>
            <a:off x="1751400" y="1951920"/>
            <a:ext cx="6576120" cy="4384080"/>
          </a:xfrm>
          <a:prstGeom prst="rect">
            <a:avLst/>
          </a:prstGeom>
          <a:ln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828360" y="717840"/>
            <a:ext cx="835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000000"/>
                </a:solidFill>
                <a:latin typeface="Arial"/>
              </a:rPr>
              <a:t>Windows 1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900000" y="2160000"/>
            <a:ext cx="8279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Era necessário o MS-DOS 2.0 ou 3.0, 256kB de RAM e um disco rígido(naquela época a maioria dos computadores não possuía disco rígido)</a:t>
            </a:r>
            <a:endParaRPr b="0" lang="pt-BR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Naquele tempo, o MS-DOS só conseguia suportar 1024 kB de aplicações (Era uma primeira tentativa de criar um sistema multitarefa)</a:t>
            </a:r>
            <a:endParaRPr b="0" lang="pt-BR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Foi instalado em computadores IBM XTs que tinham apenas 512 kB de memória (ocupava praticamente toda a memória do computador)</a:t>
            </a:r>
            <a:endParaRPr b="0" lang="pt-BR" sz="2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828360" y="717840"/>
            <a:ext cx="835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000000"/>
                </a:solidFill>
                <a:latin typeface="Arial"/>
              </a:rPr>
              <a:t>Windows 1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900000" y="2160000"/>
            <a:ext cx="8279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Inicialmente, ele foi lançado em 4 disquetes de 5.1/4 de 360 kB cada um. Continha o jogo Reversi, um Calendário, Bloco De Notas, Calculadora, Relógio, o CardFile, o Microsoft Windows Writer, o Paint e programas de comunicação. Não possuía sobreposição de janelas (e sim os comandos "Zoom" e "Iconize").</a:t>
            </a:r>
            <a:endParaRPr b="0" lang="pt-BR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Possuía muitos erros (principalmente na versão 1.0 Premiere Edition e a versão 1.01).</a:t>
            </a:r>
            <a:endParaRPr b="0" lang="pt-BR" sz="2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828360" y="717840"/>
            <a:ext cx="835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000000"/>
                </a:solidFill>
                <a:latin typeface="Arial"/>
              </a:rPr>
              <a:t>Windows 1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1552680" y="2023560"/>
            <a:ext cx="7014960" cy="4384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828360" y="717840"/>
            <a:ext cx="835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t-BR" sz="4400" spc="-1" strike="noStrike">
                <a:solidFill>
                  <a:srgbClr val="000000"/>
                </a:solidFill>
                <a:latin typeface="Arial"/>
              </a:rPr>
              <a:t>Windows 2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900000" y="2160000"/>
            <a:ext cx="8279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Windows 2.0 foi lançado em 1987 e foi completado foi completado em 1988 por Windows/286 e Windows/386.</a:t>
            </a:r>
            <a:endParaRPr b="0" lang="pt-BR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Windows 2.0 permitiu janelas de aplicativos para sobrepor um ao outro (ao contrario do windows 1)</a:t>
            </a:r>
            <a:endParaRPr b="0" lang="pt-BR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Windows 2.0 também foi a primeira versão do Windows para integrar o painel de controle. (integrou tambem as teclas de atalho e a terminologia de minimizar e maximizar)</a:t>
            </a:r>
            <a:endParaRPr b="0" lang="pt-BR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Foi também a última versão do Windows que não necessitam de um disco rígido.</a:t>
            </a:r>
            <a:endParaRPr b="0" lang="pt-BR" sz="2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828360" y="717840"/>
            <a:ext cx="835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000000"/>
                </a:solidFill>
                <a:latin typeface="Arial"/>
              </a:rPr>
              <a:t>Windows 2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900000" y="2160000"/>
            <a:ext cx="8279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O Windows 2.0 praticamente possui a mesma interface do Windows 1.0. (com a diferença de ter mais recursos, ferramentas e cores)</a:t>
            </a:r>
            <a:endParaRPr b="0" lang="pt-BR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Existe a versão Windows 2.0/386. (otimizada para microprocessadores 386 e similares)</a:t>
            </a:r>
            <a:endParaRPr b="0" lang="pt-BR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Foi o primeiro Windows que dava suporte ao VGA e aos computadores PS/2.</a:t>
            </a:r>
            <a:endParaRPr b="0" lang="pt-BR" sz="2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828360" y="717840"/>
            <a:ext cx="835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000000"/>
                </a:solidFill>
                <a:latin typeface="Arial"/>
              </a:rPr>
              <a:t>Windows 2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2130480" y="1883520"/>
            <a:ext cx="5845320" cy="4384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828360" y="717840"/>
            <a:ext cx="835092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pt-BR" sz="4000" spc="-1" strike="noStrike">
                <a:latin typeface="Arial"/>
              </a:rPr>
              <a:t>Windows 3</a:t>
            </a:r>
            <a:endParaRPr b="1" lang="pt-BR" sz="4000" spc="-1" strike="noStrike">
              <a:latin typeface="Arial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900000" y="2160000"/>
            <a:ext cx="8279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Os ambientes operacionais </a:t>
            </a:r>
            <a:r>
              <a:rPr b="1" lang="pt-BR" sz="2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Windows 3.x</a:t>
            </a: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 da família </a:t>
            </a:r>
            <a:r>
              <a:rPr b="0" lang="pt-BR" sz="2800" spc="-1" strike="noStrike">
                <a:latin typeface="Arial"/>
                <a:ea typeface="Noto Sans CJK SC Regular"/>
                <a:hlinkClick r:id="rId1"/>
              </a:rPr>
              <a:t>Microsoft</a:t>
            </a: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 </a:t>
            </a:r>
            <a:r>
              <a:rPr b="0" lang="pt-BR" sz="2800" spc="-1" strike="noStrike">
                <a:latin typeface="Arial"/>
                <a:ea typeface="Noto Sans CJK SC Regular"/>
                <a:hlinkClick r:id="rId2"/>
              </a:rPr>
              <a:t>Windows</a:t>
            </a: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 foram lançados entre </a:t>
            </a:r>
            <a:r>
              <a:rPr b="0" lang="pt-BR" sz="2800" spc="-1" strike="noStrike">
                <a:latin typeface="Arial"/>
                <a:ea typeface="Noto Sans CJK SC Regular"/>
                <a:hlinkClick r:id="rId3"/>
              </a:rPr>
              <a:t>1990</a:t>
            </a: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 e </a:t>
            </a:r>
            <a:r>
              <a:rPr b="0" lang="pt-BR" sz="2800" spc="-1" strike="noStrike">
                <a:latin typeface="Arial"/>
                <a:ea typeface="Noto Sans CJK SC Regular"/>
                <a:hlinkClick r:id="rId4"/>
              </a:rPr>
              <a:t>1996</a:t>
            </a:r>
            <a:endParaRPr b="0" lang="pt-BR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A versão 3.0 foi o primeiro sucesso amplo do Windows (permitindo que a Microsoft pudesse competir com a </a:t>
            </a:r>
            <a:r>
              <a:rPr b="0" lang="pt-BR" sz="2800" spc="-1" strike="noStrike">
                <a:latin typeface="Arial"/>
                <a:ea typeface="Noto Sans CJK SC Regular"/>
                <a:hlinkClick r:id="rId5"/>
              </a:rPr>
              <a:t>Apple Computer</a:t>
            </a: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 e seu sistema, com o </a:t>
            </a:r>
            <a:r>
              <a:rPr b="0" lang="pt-BR" sz="2800" spc="-1" strike="noStrike">
                <a:latin typeface="Arial"/>
                <a:ea typeface="Noto Sans CJK SC Regular"/>
                <a:hlinkClick r:id="rId6"/>
              </a:rPr>
              <a:t>Macintosh</a:t>
            </a: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 da </a:t>
            </a:r>
            <a:r>
              <a:rPr b="0" lang="pt-BR" sz="2800" spc="-1" strike="noStrike">
                <a:latin typeface="Arial"/>
                <a:ea typeface="Noto Sans CJK SC Regular"/>
                <a:hlinkClick r:id="rId7"/>
              </a:rPr>
              <a:t>Apple Inc.</a:t>
            </a:r>
            <a:r>
              <a:rPr b="0" lang="pt-BR" sz="2800" spc="-1" strike="noStrike">
                <a:latin typeface="Arial"/>
                <a:ea typeface="Noto Sans CJK SC Regular"/>
              </a:rPr>
              <a:t>)</a:t>
            </a:r>
            <a:endParaRPr b="0" lang="pt-BR" sz="2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Não eram propriamente </a:t>
            </a:r>
            <a:r>
              <a:rPr b="0" lang="pt-BR" sz="2800" spc="-1" strike="noStrike">
                <a:latin typeface="Arial"/>
                <a:ea typeface="Noto Sans CJK SC Regular"/>
                <a:hlinkClick r:id="rId8"/>
              </a:rPr>
              <a:t>sistemas operacionais</a:t>
            </a: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, pois tinham como pré-requisito a existência de uma versão do </a:t>
            </a:r>
            <a:r>
              <a:rPr b="0" lang="pt-BR" sz="2800" spc="-1" strike="noStrike">
                <a:latin typeface="Arial"/>
                <a:ea typeface="Noto Sans CJK SC Regular"/>
                <a:hlinkClick r:id="rId9"/>
              </a:rPr>
              <a:t>DOS</a:t>
            </a: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 devidamente</a:t>
            </a: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 instalada no computador (esse sim sendo o sistema operacional do computador)</a:t>
            </a:r>
            <a:endParaRPr b="0" lang="pt-BR" sz="2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lyt-keyboard</Template>
  <TotalTime>151</TotalTime>
  <Application>LibreOffice/6.0.3.2$Linux_X86_64 LibreOffice_project/00m0$Build-2</Application>
  <Words>207</Words>
  <Paragraphs>27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2018-09-22T12:00:36Z</dcterms:created>
  <dc:creator/>
  <dc:description/>
  <dc:language>pt-BR</dc:language>
  <cp:lastModifiedBy/>
  <dcterms:modified xsi:type="dcterms:W3CDTF">2018-09-24T09:58:22Z</dcterms:modified>
  <cp:revision>12</cp:revision>
  <dc:subject/>
  <dc:title>lyt-keyboard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Info 1">
    <vt:lpwstr/>
  </property>
  <property fmtid="{D5CDD505-2E9C-101B-9397-08002B2CF9AE}" pid="6" name="Info 2">
    <vt:lpwstr/>
  </property>
  <property fmtid="{D5CDD505-2E9C-101B-9397-08002B2CF9AE}" pid="7" name="Info 3">
    <vt:lpwstr/>
  </property>
  <property fmtid="{D5CDD505-2E9C-101B-9397-08002B2CF9AE}" pid="8" name="Info 4">
    <vt:lpwstr/>
  </property>
  <property fmtid="{D5CDD505-2E9C-101B-9397-08002B2CF9AE}" pid="9" name="LinksUpToDate">
    <vt:bool>0</vt:bool>
  </property>
  <property fmtid="{D5CDD505-2E9C-101B-9397-08002B2CF9AE}" pid="10" name="MMClips">
    <vt:i4>0</vt:i4>
  </property>
  <property fmtid="{D5CDD505-2E9C-101B-9397-08002B2CF9AE}" pid="11" name="Notes">
    <vt:i4>0</vt:i4>
  </property>
  <property fmtid="{D5CDD505-2E9C-101B-9397-08002B2CF9AE}" pid="12" name="PresentationFormat">
    <vt:lpwstr>Personalizar</vt:lpwstr>
  </property>
  <property fmtid="{D5CDD505-2E9C-101B-9397-08002B2CF9AE}" pid="13" name="ScaleCrop">
    <vt:bool>0</vt:bool>
  </property>
  <property fmtid="{D5CDD505-2E9C-101B-9397-08002B2CF9AE}" pid="14" name="ShareDoc">
    <vt:bool>0</vt:bool>
  </property>
  <property fmtid="{D5CDD505-2E9C-101B-9397-08002B2CF9AE}" pid="15" name="Slides">
    <vt:i4>7</vt:i4>
  </property>
</Properties>
</file>