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
  </p:handoutMasterIdLst>
  <p:sldIdLst>
    <p:sldId id="258" r:id="rId2"/>
    <p:sldId id="259" r:id="rId3"/>
    <p:sldId id="260" r:id="rId4"/>
  </p:sldIdLst>
  <p:sldSz cx="12192000" cy="6858000"/>
  <p:notesSz cx="6858000" cy="9144000"/>
  <p:custShowLst>
    <p:custShow name="Custom Show 1" id="0">
      <p:sldLst>
        <p:sld r:id="rId2"/>
        <p:sld r:id="rId3"/>
        <p:sld r:id="rId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55" autoAdjust="0"/>
  </p:normalViewPr>
  <p:slideViewPr>
    <p:cSldViewPr snapToGrid="0">
      <p:cViewPr varScale="1">
        <p:scale>
          <a:sx n="64" d="100"/>
          <a:sy n="64" d="100"/>
        </p:scale>
        <p:origin x="748"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57A758-773E-481B-9B09-C3C0CB9F0B49}" type="datetimeFigureOut">
              <a:rPr lang="en-GB" smtClean="0"/>
              <a:t>26/09/2022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E3F230-03BC-43AC-9C4D-EDF6EF680D88}" type="slidenum">
              <a:rPr lang="en-GB" smtClean="0"/>
              <a:t>‹#›</a:t>
            </a:fld>
            <a:endParaRPr lang="en-GB"/>
          </a:p>
        </p:txBody>
      </p:sp>
    </p:spTree>
    <p:extLst>
      <p:ext uri="{BB962C8B-B14F-4D97-AF65-F5344CB8AC3E}">
        <p14:creationId xmlns:p14="http://schemas.microsoft.com/office/powerpoint/2010/main" val="15502937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0CC7D85-2809-4C7C-BC6A-1F05CC574986}"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395924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C7D85-2809-4C7C-BC6A-1F05CC574986}"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305675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C7D85-2809-4C7C-BC6A-1F05CC574986}"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102784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C7D85-2809-4C7C-BC6A-1F05CC574986}"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10706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CC7D85-2809-4C7C-BC6A-1F05CC574986}"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429444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0CC7D85-2809-4C7C-BC6A-1F05CC574986}"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3412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0CC7D85-2809-4C7C-BC6A-1F05CC574986}" type="datetimeFigureOut">
              <a:rPr lang="en-GB" smtClean="0"/>
              <a:t>26/09/2022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86598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0CC7D85-2809-4C7C-BC6A-1F05CC574986}" type="datetimeFigureOut">
              <a:rPr lang="en-GB" smtClean="0"/>
              <a:t>26/09/2022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394812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C7D85-2809-4C7C-BC6A-1F05CC574986}" type="datetimeFigureOut">
              <a:rPr lang="en-GB" smtClean="0"/>
              <a:t>26/09/2022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284570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CC7D85-2809-4C7C-BC6A-1F05CC574986}"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136583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CC7D85-2809-4C7C-BC6A-1F05CC574986}"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EA46C0-3B3D-4BA0-A747-120A61DCA83D}" type="slidenum">
              <a:rPr lang="en-GB" smtClean="0"/>
              <a:t>‹#›</a:t>
            </a:fld>
            <a:endParaRPr lang="en-GB"/>
          </a:p>
        </p:txBody>
      </p:sp>
    </p:spTree>
    <p:extLst>
      <p:ext uri="{BB962C8B-B14F-4D97-AF65-F5344CB8AC3E}">
        <p14:creationId xmlns:p14="http://schemas.microsoft.com/office/powerpoint/2010/main" val="252134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C7D85-2809-4C7C-BC6A-1F05CC574986}" type="datetimeFigureOut">
              <a:rPr lang="en-GB" smtClean="0"/>
              <a:t>26/09/2022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A46C0-3B3D-4BA0-A747-120A61DCA83D}" type="slidenum">
              <a:rPr lang="en-GB" smtClean="0"/>
              <a:t>‹#›</a:t>
            </a:fld>
            <a:endParaRPr lang="en-GB"/>
          </a:p>
        </p:txBody>
      </p:sp>
    </p:spTree>
    <p:extLst>
      <p:ext uri="{BB962C8B-B14F-4D97-AF65-F5344CB8AC3E}">
        <p14:creationId xmlns:p14="http://schemas.microsoft.com/office/powerpoint/2010/main" val="1139098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016" y="683475"/>
            <a:ext cx="6183984" cy="4039386"/>
          </a:xfrm>
          <a:prstGeom prst="rect">
            <a:avLst/>
          </a:prstGeom>
        </p:spPr>
      </p:pic>
      <p:sp>
        <p:nvSpPr>
          <p:cNvPr id="3" name="TextBox 2"/>
          <p:cNvSpPr txBox="1"/>
          <p:nvPr/>
        </p:nvSpPr>
        <p:spPr>
          <a:xfrm>
            <a:off x="175967" y="254522"/>
            <a:ext cx="11840066" cy="523220"/>
          </a:xfrm>
          <a:prstGeom prst="rect">
            <a:avLst/>
          </a:prstGeom>
          <a:noFill/>
        </p:spPr>
        <p:txBody>
          <a:bodyPr wrap="square" rtlCol="0">
            <a:spAutoFit/>
          </a:bodyPr>
          <a:lstStyle/>
          <a:p>
            <a:pPr algn="ctr"/>
            <a:r>
              <a:rPr lang="en-GB" sz="2800" b="1" dirty="0" smtClean="0">
                <a:ln w="6600">
                  <a:solidFill>
                    <a:schemeClr val="accent2"/>
                  </a:solidFill>
                  <a:prstDash val="solid"/>
                </a:ln>
                <a:solidFill>
                  <a:srgbClr val="FFC000"/>
                </a:solidFill>
                <a:effectLst>
                  <a:innerShdw blurRad="114300">
                    <a:prstClr val="black"/>
                  </a:innerShdw>
                </a:effectLst>
              </a:rPr>
              <a:t>PROPOSAL FOR RECRUITING </a:t>
            </a:r>
            <a:r>
              <a:rPr lang="en-GB" sz="2800" b="1" dirty="0">
                <a:ln w="6600">
                  <a:solidFill>
                    <a:schemeClr val="accent2"/>
                  </a:solidFill>
                  <a:prstDash val="solid"/>
                </a:ln>
                <a:solidFill>
                  <a:srgbClr val="FFC000"/>
                </a:solidFill>
                <a:effectLst>
                  <a:innerShdw blurRad="114300">
                    <a:prstClr val="black"/>
                  </a:innerShdw>
                </a:effectLst>
              </a:rPr>
              <a:t>FIT-FOR-PURPOSE SOCIAL WORKERS</a:t>
            </a:r>
            <a:endParaRPr lang="en-GB" dirty="0">
              <a:solidFill>
                <a:srgbClr val="FFC000"/>
              </a:solidFill>
              <a:effectLst>
                <a:innerShdw blurRad="114300">
                  <a:prstClr val="black"/>
                </a:innerShdw>
              </a:effectLst>
            </a:endParaRPr>
          </a:p>
        </p:txBody>
      </p:sp>
      <p:sp>
        <p:nvSpPr>
          <p:cNvPr id="4" name="TextBox 3"/>
          <p:cNvSpPr txBox="1"/>
          <p:nvPr/>
        </p:nvSpPr>
        <p:spPr>
          <a:xfrm>
            <a:off x="6008016" y="4014975"/>
            <a:ext cx="6183984" cy="707886"/>
          </a:xfrm>
          <a:prstGeom prst="rect">
            <a:avLst/>
          </a:prstGeom>
          <a:noFill/>
        </p:spPr>
        <p:txBody>
          <a:bodyPr wrap="square" rtlCol="0">
            <a:spAutoFit/>
          </a:bodyPr>
          <a:lstStyle/>
          <a:p>
            <a:pPr algn="ctr"/>
            <a:r>
              <a:rPr lang="en-GB" sz="2000" b="1" dirty="0">
                <a:solidFill>
                  <a:schemeClr val="bg1"/>
                </a:solidFill>
              </a:rPr>
              <a:t>A Research Study to create a standard model for recruiting viable workforce for social work</a:t>
            </a:r>
          </a:p>
        </p:txBody>
      </p:sp>
      <p:sp>
        <p:nvSpPr>
          <p:cNvPr id="6" name="TextBox 5"/>
          <p:cNvSpPr txBox="1"/>
          <p:nvPr/>
        </p:nvSpPr>
        <p:spPr>
          <a:xfrm>
            <a:off x="6008016" y="4795897"/>
            <a:ext cx="6099142" cy="2092881"/>
          </a:xfrm>
          <a:prstGeom prst="rect">
            <a:avLst/>
          </a:prstGeom>
          <a:noFill/>
        </p:spPr>
        <p:txBody>
          <a:bodyPr wrap="square" rtlCol="0">
            <a:spAutoFit/>
          </a:bodyPr>
          <a:lstStyle/>
          <a:p>
            <a:r>
              <a:rPr lang="en-GB" sz="2200" b="1" dirty="0" smtClean="0">
                <a:effectLst>
                  <a:outerShdw blurRad="38100" dist="38100" dir="2700000" algn="tl">
                    <a:srgbClr val="000000">
                      <a:alpha val="43137"/>
                    </a:srgbClr>
                  </a:outerShdw>
                </a:effectLst>
              </a:rPr>
              <a:t>S. O. T. P (Cont’d)</a:t>
            </a:r>
          </a:p>
          <a:p>
            <a:r>
              <a:rPr lang="en-GB" dirty="0" smtClean="0"/>
              <a:t>The </a:t>
            </a:r>
            <a:r>
              <a:rPr lang="en-GB" dirty="0"/>
              <a:t>proposed study, therefore, intends to gain insight into what personality traits and behaviours would make a good social worker and their motivations, or otherwise towards the work. And that could be used to find, attract and retain the right talents for social work. </a:t>
            </a:r>
          </a:p>
          <a:p>
            <a:endParaRPr lang="en-GB" dirty="0"/>
          </a:p>
        </p:txBody>
      </p:sp>
      <p:sp>
        <p:nvSpPr>
          <p:cNvPr id="7" name="TextBox 6"/>
          <p:cNvSpPr txBox="1"/>
          <p:nvPr/>
        </p:nvSpPr>
        <p:spPr>
          <a:xfrm>
            <a:off x="263951" y="777742"/>
            <a:ext cx="5656082" cy="6309420"/>
          </a:xfrm>
          <a:prstGeom prst="rect">
            <a:avLst/>
          </a:prstGeom>
          <a:noFill/>
        </p:spPr>
        <p:txBody>
          <a:bodyPr wrap="square" rtlCol="0">
            <a:spAutoFit/>
          </a:bodyPr>
          <a:lstStyle/>
          <a:p>
            <a:r>
              <a:rPr lang="en-GB" b="1" dirty="0" smtClean="0"/>
              <a:t>1.1	</a:t>
            </a:r>
            <a:r>
              <a:rPr lang="en-GB" sz="2200" b="1" dirty="0" smtClean="0">
                <a:effectLst>
                  <a:outerShdw blurRad="38100" dist="38100" dir="2700000" algn="tl">
                    <a:srgbClr val="000000">
                      <a:alpha val="43137"/>
                    </a:srgbClr>
                  </a:outerShdw>
                </a:effectLst>
              </a:rPr>
              <a:t>Introduction</a:t>
            </a:r>
          </a:p>
          <a:p>
            <a:r>
              <a:rPr lang="en-GB" dirty="0" smtClean="0"/>
              <a:t>If people themselves are used as instruments to help others, it implies that the person must possess certain expertise to help others. This places a due emphasis on ensuring whoever is recruited into the social work possesses as a minimum the competency to deliver as the job demands. The social work student and practitioner’s uncertainty regarding their competency probably give rise to conflicting emotions in deciding whether to stick or to leave.</a:t>
            </a:r>
          </a:p>
          <a:p>
            <a:endParaRPr lang="en-GB" b="1" dirty="0" smtClean="0"/>
          </a:p>
          <a:p>
            <a:r>
              <a:rPr lang="en-GB" b="1" dirty="0" smtClean="0"/>
              <a:t>1.1.1	</a:t>
            </a:r>
            <a:r>
              <a:rPr lang="en-GB" sz="2200" b="1" dirty="0" smtClean="0">
                <a:effectLst>
                  <a:outerShdw blurRad="38100" dist="38100" dir="2700000" algn="tl">
                    <a:srgbClr val="000000">
                      <a:alpha val="43137"/>
                    </a:srgbClr>
                  </a:outerShdw>
                </a:effectLst>
              </a:rPr>
              <a:t>Statement </a:t>
            </a:r>
            <a:r>
              <a:rPr lang="en-GB" sz="2200" b="1" dirty="0">
                <a:effectLst>
                  <a:outerShdw blurRad="38100" dist="38100" dir="2700000" algn="tl">
                    <a:srgbClr val="000000">
                      <a:alpha val="43137"/>
                    </a:srgbClr>
                  </a:outerShdw>
                </a:effectLst>
              </a:rPr>
              <a:t>of the problem</a:t>
            </a:r>
          </a:p>
          <a:p>
            <a:r>
              <a:rPr lang="en-GB" dirty="0"/>
              <a:t>It is evident that the client’s recruitment approach was poorly conducted, given that no competency test was involved. Although there’s no ideal form of competency, a set of personality traits, peculiar to those identified with a social workforce should be used. Additionally, the assumption that all high-performing students that partake in the social work course (PGD</a:t>
            </a:r>
            <a:r>
              <a:rPr lang="en-GB"/>
              <a:t>) </a:t>
            </a:r>
            <a:r>
              <a:rPr lang="en-GB" smtClean="0"/>
              <a:t>will make </a:t>
            </a:r>
            <a:r>
              <a:rPr lang="en-GB" dirty="0"/>
              <a:t>good social workers when placed under local authorities might not always be true. </a:t>
            </a:r>
          </a:p>
          <a:p>
            <a:endParaRPr lang="en-GB" dirty="0"/>
          </a:p>
        </p:txBody>
      </p:sp>
    </p:spTree>
    <p:extLst>
      <p:ext uri="{BB962C8B-B14F-4D97-AF65-F5344CB8AC3E}">
        <p14:creationId xmlns:p14="http://schemas.microsoft.com/office/powerpoint/2010/main" val="1408070008"/>
      </p:ext>
    </p:extLst>
  </p:cSld>
  <p:clrMapOvr>
    <a:masterClrMapping/>
  </p:clrMapOvr>
  <mc:AlternateContent xmlns:mc="http://schemas.openxmlformats.org/markup-compatibility/2006" xmlns:p14="http://schemas.microsoft.com/office/powerpoint/2010/main">
    <mc:Choice Requires="p14">
      <p:transition spd="slow" p14:dur="2000" advTm="2513"/>
    </mc:Choice>
    <mc:Fallback xmlns="">
      <p:transition spd="slow" advTm="251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414" y="0"/>
            <a:ext cx="5816339" cy="6924973"/>
          </a:xfrm>
          <a:prstGeom prst="rect">
            <a:avLst/>
          </a:prstGeom>
          <a:noFill/>
        </p:spPr>
        <p:txBody>
          <a:bodyPr wrap="square" rtlCol="0">
            <a:spAutoFit/>
          </a:bodyPr>
          <a:lstStyle/>
          <a:p>
            <a:r>
              <a:rPr lang="en-GB" b="1" dirty="0" smtClean="0"/>
              <a:t>1.1.2	</a:t>
            </a:r>
            <a:r>
              <a:rPr lang="en-GB" sz="2200" b="1" dirty="0" smtClean="0">
                <a:effectLst>
                  <a:outerShdw blurRad="38100" dist="38100" dir="2700000" algn="tl">
                    <a:srgbClr val="000000">
                      <a:alpha val="43137"/>
                    </a:srgbClr>
                  </a:outerShdw>
                </a:effectLst>
              </a:rPr>
              <a:t>Research </a:t>
            </a:r>
            <a:r>
              <a:rPr lang="en-GB" sz="2200" b="1" dirty="0">
                <a:effectLst>
                  <a:outerShdw blurRad="38100" dist="38100" dir="2700000" algn="tl">
                    <a:srgbClr val="000000">
                      <a:alpha val="43137"/>
                    </a:srgbClr>
                  </a:outerShdw>
                </a:effectLst>
              </a:rPr>
              <a:t>Objective</a:t>
            </a:r>
          </a:p>
          <a:p>
            <a:r>
              <a:rPr lang="en-GB" sz="2000" dirty="0"/>
              <a:t>The goal of this study is to create a standard model/template for recruiting a viable workforce for social work. The specific objectives are to;</a:t>
            </a:r>
          </a:p>
          <a:p>
            <a:pPr marL="285750" lvl="0" indent="-285750">
              <a:buFont typeface="Wingdings" panose="05000000000000000000" pitchFamily="2" charset="2"/>
              <a:buChar char="v"/>
            </a:pPr>
            <a:r>
              <a:rPr lang="en-GB" sz="2000" dirty="0"/>
              <a:t>To identify students that make good social workers.</a:t>
            </a:r>
          </a:p>
          <a:p>
            <a:pPr marL="285750" lvl="0" indent="-285750">
              <a:buFont typeface="Wingdings" panose="05000000000000000000" pitchFamily="2" charset="2"/>
              <a:buChar char="v"/>
            </a:pPr>
            <a:r>
              <a:rPr lang="en-GB" sz="2000" dirty="0"/>
              <a:t>Identify reasons why students leave/stay in social </a:t>
            </a:r>
            <a:r>
              <a:rPr lang="en-GB" sz="2000" dirty="0" smtClean="0"/>
              <a:t>work</a:t>
            </a:r>
          </a:p>
          <a:p>
            <a:r>
              <a:rPr lang="en-GB" b="1" dirty="0" smtClean="0"/>
              <a:t>1.1.3	</a:t>
            </a:r>
            <a:r>
              <a:rPr lang="en-GB" sz="2200" b="1" dirty="0" smtClean="0">
                <a:effectLst>
                  <a:outerShdw blurRad="38100" dist="38100" dir="2700000" algn="tl">
                    <a:srgbClr val="000000">
                      <a:alpha val="43137"/>
                    </a:srgbClr>
                  </a:outerShdw>
                </a:effectLst>
              </a:rPr>
              <a:t>Methodology</a:t>
            </a:r>
            <a:endParaRPr lang="en-GB" sz="2200" b="1" dirty="0">
              <a:effectLst>
                <a:outerShdw blurRad="38100" dist="38100" dir="2700000" algn="tl">
                  <a:srgbClr val="000000">
                    <a:alpha val="43137"/>
                  </a:srgbClr>
                </a:outerShdw>
              </a:effectLst>
            </a:endParaRPr>
          </a:p>
          <a:p>
            <a:r>
              <a:rPr lang="en-GB" sz="2000" dirty="0"/>
              <a:t>A quantitative research method will be used to measure the personality traits of social workers. However, a qualitative study (Focus Group Discussion) using service providers and Learning Programme Managers as Key Informants. </a:t>
            </a:r>
            <a:r>
              <a:rPr lang="en-GB" sz="2000" smtClean="0"/>
              <a:t>It </a:t>
            </a:r>
            <a:r>
              <a:rPr lang="en-GB" sz="2000" dirty="0"/>
              <a:t>will be used to elicit their perceptions of the student's personality and behaviour to triangulate with the data obtained from the quantitative study.</a:t>
            </a:r>
          </a:p>
          <a:p>
            <a:r>
              <a:rPr lang="en-GB" sz="2000" dirty="0"/>
              <a:t>A prospective cohort study design will be used to study students’ intention to continue or leave their place of social work placement and what motivates their intentions. The study is intended to be carried out among students placed at the different local authorities. </a:t>
            </a:r>
          </a:p>
        </p:txBody>
      </p:sp>
      <p:sp>
        <p:nvSpPr>
          <p:cNvPr id="5" name="TextBox 4"/>
          <p:cNvSpPr txBox="1"/>
          <p:nvPr/>
        </p:nvSpPr>
        <p:spPr>
          <a:xfrm>
            <a:off x="5788058" y="0"/>
            <a:ext cx="6403942" cy="7448193"/>
          </a:xfrm>
          <a:prstGeom prst="rect">
            <a:avLst/>
          </a:prstGeom>
          <a:noFill/>
        </p:spPr>
        <p:txBody>
          <a:bodyPr wrap="square" rtlCol="0">
            <a:spAutoFit/>
          </a:bodyPr>
          <a:lstStyle/>
          <a:p>
            <a:r>
              <a:rPr lang="en-GB" b="1" dirty="0" smtClean="0"/>
              <a:t>	</a:t>
            </a:r>
            <a:r>
              <a:rPr lang="en-GB" sz="2200" b="1" dirty="0" smtClean="0">
                <a:effectLst>
                  <a:outerShdw blurRad="38100" dist="38100" dir="2700000" algn="tl">
                    <a:srgbClr val="000000">
                      <a:alpha val="43137"/>
                    </a:srgbClr>
                  </a:outerShdw>
                </a:effectLst>
              </a:rPr>
              <a:t>Methodology (Cont’d)</a:t>
            </a:r>
          </a:p>
          <a:p>
            <a:r>
              <a:rPr lang="en-GB" sz="2000" dirty="0" smtClean="0"/>
              <a:t>The study will follow the students for up to 3 years to see how many will remain in their placement at the end of the follow-up period. Both students that last until the end of the follow-up period and those that decide to quit anytime during the follow-up period will be interviewed.</a:t>
            </a:r>
          </a:p>
          <a:p>
            <a:pPr marL="342900" indent="-342900">
              <a:buFont typeface="Wingdings" panose="05000000000000000000" pitchFamily="2" charset="2"/>
              <a:buChar char="Ø"/>
            </a:pPr>
            <a:r>
              <a:rPr lang="en-GB" sz="2000" b="1" dirty="0" smtClean="0">
                <a:effectLst>
                  <a:outerShdw blurRad="38100" dist="38100" dir="2700000" algn="tl">
                    <a:srgbClr val="000000">
                      <a:alpha val="43137"/>
                    </a:srgbClr>
                  </a:outerShdw>
                </a:effectLst>
              </a:rPr>
              <a:t>Method </a:t>
            </a:r>
            <a:r>
              <a:rPr lang="en-GB" sz="2000" b="1" dirty="0">
                <a:effectLst>
                  <a:outerShdw blurRad="38100" dist="38100" dir="2700000" algn="tl">
                    <a:srgbClr val="000000">
                      <a:alpha val="43137"/>
                    </a:srgbClr>
                  </a:outerShdw>
                </a:effectLst>
              </a:rPr>
              <a:t>of data collection</a:t>
            </a:r>
          </a:p>
          <a:p>
            <a:r>
              <a:rPr lang="en-GB" sz="2000" dirty="0"/>
              <a:t>Participants will be administered a questionnaire to collect information regarding the love of people, empathy, adaptability, sincerity, creativity, and other personality traits of a social worker. Student participants will be followed prospectively until their first year, the second year, and the third year after payment is stopped</a:t>
            </a:r>
            <a:r>
              <a:rPr lang="en-GB" dirty="0"/>
              <a:t>.</a:t>
            </a:r>
          </a:p>
          <a:p>
            <a:pPr marL="285750" indent="-285750">
              <a:buFont typeface="Wingdings" panose="05000000000000000000" pitchFamily="2" charset="2"/>
              <a:buChar char="Ø"/>
            </a:pPr>
            <a:r>
              <a:rPr lang="en-GB" sz="2000" b="1" dirty="0" smtClean="0">
                <a:effectLst>
                  <a:outerShdw blurRad="38100" dist="38100" dir="2700000" algn="tl">
                    <a:srgbClr val="000000">
                      <a:alpha val="43137"/>
                    </a:srgbClr>
                  </a:outerShdw>
                </a:effectLst>
              </a:rPr>
              <a:t>Sample </a:t>
            </a:r>
            <a:r>
              <a:rPr lang="en-GB" sz="2000" b="1" dirty="0">
                <a:effectLst>
                  <a:outerShdw blurRad="38100" dist="38100" dir="2700000" algn="tl">
                    <a:srgbClr val="000000">
                      <a:alpha val="43137"/>
                    </a:srgbClr>
                  </a:outerShdw>
                </a:effectLst>
              </a:rPr>
              <a:t>Size</a:t>
            </a:r>
            <a:r>
              <a:rPr lang="en-GB" sz="2000" dirty="0">
                <a:effectLst>
                  <a:outerShdw blurRad="38100" dist="38100" dir="2700000" algn="tl">
                    <a:srgbClr val="000000">
                      <a:alpha val="43137"/>
                    </a:srgbClr>
                  </a:outerShdw>
                </a:effectLst>
              </a:rPr>
              <a:t> </a:t>
            </a:r>
            <a:r>
              <a:rPr lang="en-GB" dirty="0"/>
              <a:t>= 500</a:t>
            </a:r>
          </a:p>
          <a:p>
            <a:pPr marL="285750" indent="-285750">
              <a:buFont typeface="Wingdings" panose="05000000000000000000" pitchFamily="2" charset="2"/>
              <a:buChar char="Ø"/>
            </a:pPr>
            <a:r>
              <a:rPr lang="en-GB" sz="2000" b="1" dirty="0">
                <a:effectLst>
                  <a:outerShdw blurRad="38100" dist="38100" dir="2700000" algn="tl">
                    <a:srgbClr val="000000">
                      <a:alpha val="43137"/>
                    </a:srgbClr>
                  </a:outerShdw>
                </a:effectLst>
              </a:rPr>
              <a:t>Study </a:t>
            </a:r>
            <a:r>
              <a:rPr lang="en-GB" sz="2000" b="1" dirty="0" smtClean="0">
                <a:effectLst>
                  <a:outerShdw blurRad="38100" dist="38100" dir="2700000" algn="tl">
                    <a:srgbClr val="000000">
                      <a:alpha val="43137"/>
                    </a:srgbClr>
                  </a:outerShdw>
                </a:effectLst>
              </a:rPr>
              <a:t>Questionnaires</a:t>
            </a:r>
          </a:p>
          <a:p>
            <a:r>
              <a:rPr lang="en-GB" sz="2000" dirty="0" smtClean="0"/>
              <a:t>The </a:t>
            </a:r>
            <a:r>
              <a:rPr lang="en-GB" sz="2000" dirty="0"/>
              <a:t>questionnaire will be developed to capture information such as subject background, engagement with children, emotional maturity, self-awareness, empathic understanding, perseverance, willingness to learn, open-hearted, creativity, sincerity, leadership potential, self-awareness, interpersonal &amp; communication abilities, reward system, adaptability, choice of local authorities</a:t>
            </a:r>
            <a:r>
              <a:rPr lang="en-GB" dirty="0"/>
              <a:t>.</a:t>
            </a:r>
          </a:p>
          <a:p>
            <a:endParaRPr lang="en-GB" b="1" dirty="0" smtClean="0"/>
          </a:p>
        </p:txBody>
      </p:sp>
    </p:spTree>
    <p:extLst>
      <p:ext uri="{BB962C8B-B14F-4D97-AF65-F5344CB8AC3E}">
        <p14:creationId xmlns:p14="http://schemas.microsoft.com/office/powerpoint/2010/main" val="1818716140"/>
      </p:ext>
    </p:extLst>
  </p:cSld>
  <p:clrMapOvr>
    <a:masterClrMapping/>
  </p:clrMapOvr>
  <mc:AlternateContent xmlns:mc="http://schemas.openxmlformats.org/markup-compatibility/2006" xmlns:p14="http://schemas.microsoft.com/office/powerpoint/2010/main">
    <mc:Choice Requires="p14">
      <p:transition spd="slow" p14:dur="2000" advTm="2061"/>
    </mc:Choice>
    <mc:Fallback xmlns="">
      <p:transition spd="slow" advTm="206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631810"/>
              </p:ext>
            </p:extLst>
          </p:nvPr>
        </p:nvGraphicFramePr>
        <p:xfrm>
          <a:off x="5354424" y="226243"/>
          <a:ext cx="6561055" cy="6004875"/>
        </p:xfrm>
        <a:graphic>
          <a:graphicData uri="http://schemas.openxmlformats.org/drawingml/2006/table">
            <a:tbl>
              <a:tblPr firstRow="1" firstCol="1" bandRow="1">
                <a:tableStyleId>{5C22544A-7EE6-4342-B048-85BDC9FD1C3A}</a:tableStyleId>
              </a:tblPr>
              <a:tblGrid>
                <a:gridCol w="2077034">
                  <a:extLst>
                    <a:ext uri="{9D8B030D-6E8A-4147-A177-3AD203B41FA5}">
                      <a16:colId xmlns:a16="http://schemas.microsoft.com/office/drawing/2014/main" val="3671969976"/>
                    </a:ext>
                  </a:extLst>
                </a:gridCol>
                <a:gridCol w="2184230">
                  <a:extLst>
                    <a:ext uri="{9D8B030D-6E8A-4147-A177-3AD203B41FA5}">
                      <a16:colId xmlns:a16="http://schemas.microsoft.com/office/drawing/2014/main" val="3545157870"/>
                    </a:ext>
                  </a:extLst>
                </a:gridCol>
                <a:gridCol w="2299791">
                  <a:extLst>
                    <a:ext uri="{9D8B030D-6E8A-4147-A177-3AD203B41FA5}">
                      <a16:colId xmlns:a16="http://schemas.microsoft.com/office/drawing/2014/main" val="4200882336"/>
                    </a:ext>
                  </a:extLst>
                </a:gridCol>
              </a:tblGrid>
              <a:tr h="337848">
                <a:tc>
                  <a:txBody>
                    <a:bodyPr/>
                    <a:lstStyle/>
                    <a:p>
                      <a:pPr algn="l">
                        <a:lnSpc>
                          <a:spcPct val="150000"/>
                        </a:lnSpc>
                        <a:spcBef>
                          <a:spcPts val="400"/>
                        </a:spcBef>
                        <a:spcAft>
                          <a:spcPts val="1000"/>
                        </a:spcAft>
                      </a:pPr>
                      <a:r>
                        <a:rPr lang="en-GB" sz="1100" dirty="0">
                          <a:effectLst/>
                        </a:rPr>
                        <a:t>Stage</a:t>
                      </a:r>
                      <a:endParaRPr lang="en-GB"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1000"/>
                        </a:spcAft>
                      </a:pPr>
                      <a:r>
                        <a:rPr lang="en-GB" sz="1100">
                          <a:effectLst/>
                        </a:rPr>
                        <a:t>Activity</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1000"/>
                        </a:spcAft>
                      </a:pPr>
                      <a:r>
                        <a:rPr lang="en-GB" sz="1100">
                          <a:effectLst/>
                        </a:rPr>
                        <a:t>Duration</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1835894727"/>
                  </a:ext>
                </a:extLst>
              </a:tr>
              <a:tr h="632794">
                <a:tc>
                  <a:txBody>
                    <a:bodyPr/>
                    <a:lstStyle/>
                    <a:p>
                      <a:pPr marL="457200" algn="l">
                        <a:lnSpc>
                          <a:spcPct val="150000"/>
                        </a:lnSpc>
                        <a:spcBef>
                          <a:spcPts val="400"/>
                        </a:spcBef>
                        <a:spcAft>
                          <a:spcPts val="0"/>
                        </a:spcAft>
                      </a:pPr>
                      <a:r>
                        <a:rPr lang="en-GB" sz="1000">
                          <a:effectLst/>
                        </a:rPr>
                        <a:t>  </a:t>
                      </a:r>
                      <a:endParaRPr lang="en-GB" sz="800">
                        <a:effectLst/>
                      </a:endParaRPr>
                    </a:p>
                    <a:p>
                      <a:pPr marL="457200" algn="l">
                        <a:lnSpc>
                          <a:spcPct val="150000"/>
                        </a:lnSpc>
                        <a:spcBef>
                          <a:spcPts val="400"/>
                        </a:spcBef>
                        <a:spcAft>
                          <a:spcPts val="0"/>
                        </a:spcAft>
                      </a:pPr>
                      <a:r>
                        <a:rPr lang="en-GB" sz="1000">
                          <a:effectLst/>
                        </a:rPr>
                        <a:t> Stage I</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0"/>
                        </a:spcAft>
                      </a:pPr>
                      <a:r>
                        <a:rPr lang="en-GB" sz="1000">
                          <a:effectLst/>
                        </a:rPr>
                        <a:t> </a:t>
                      </a:r>
                      <a:endParaRPr lang="en-GB" sz="800">
                        <a:effectLst/>
                      </a:endParaRPr>
                    </a:p>
                    <a:p>
                      <a:pPr algn="l">
                        <a:lnSpc>
                          <a:spcPct val="150000"/>
                        </a:lnSpc>
                        <a:spcBef>
                          <a:spcPts val="400"/>
                        </a:spcBef>
                        <a:spcAft>
                          <a:spcPts val="0"/>
                        </a:spcAft>
                      </a:pPr>
                      <a:r>
                        <a:rPr lang="en-GB" sz="1000">
                          <a:effectLst/>
                        </a:rPr>
                        <a:t>Proposal examination</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0"/>
                        </a:spcAft>
                      </a:pPr>
                      <a:r>
                        <a:rPr lang="en-GB" sz="1000">
                          <a:effectLst/>
                        </a:rPr>
                        <a:t> </a:t>
                      </a:r>
                      <a:endParaRPr lang="en-GB" sz="800">
                        <a:effectLst/>
                      </a:endParaRPr>
                    </a:p>
                    <a:p>
                      <a:pPr algn="l">
                        <a:lnSpc>
                          <a:spcPct val="150000"/>
                        </a:lnSpc>
                        <a:spcBef>
                          <a:spcPts val="400"/>
                        </a:spcBef>
                        <a:spcAft>
                          <a:spcPts val="0"/>
                        </a:spcAft>
                      </a:pPr>
                      <a:r>
                        <a:rPr lang="en-GB" sz="1000">
                          <a:effectLst/>
                        </a:rPr>
                        <a:t>3months </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3324845802"/>
                  </a:ext>
                </a:extLst>
              </a:tr>
              <a:tr h="1357625">
                <a:tc>
                  <a:txBody>
                    <a:bodyPr/>
                    <a:lstStyle/>
                    <a:p>
                      <a:pPr algn="l">
                        <a:lnSpc>
                          <a:spcPct val="150000"/>
                        </a:lnSpc>
                        <a:spcBef>
                          <a:spcPts val="400"/>
                        </a:spcBef>
                        <a:spcAft>
                          <a:spcPts val="0"/>
                        </a:spcAft>
                      </a:pPr>
                      <a:r>
                        <a:rPr lang="en-GB" sz="1000">
                          <a:effectLst/>
                        </a:rPr>
                        <a:t> </a:t>
                      </a:r>
                      <a:endParaRPr lang="en-GB" sz="800">
                        <a:effectLst/>
                      </a:endParaRPr>
                    </a:p>
                    <a:p>
                      <a:pPr marL="457200" algn="l">
                        <a:lnSpc>
                          <a:spcPct val="150000"/>
                        </a:lnSpc>
                        <a:spcBef>
                          <a:spcPts val="400"/>
                        </a:spcBef>
                        <a:spcAft>
                          <a:spcPts val="0"/>
                        </a:spcAft>
                      </a:pPr>
                      <a:r>
                        <a:rPr lang="en-GB" sz="1000">
                          <a:effectLst/>
                        </a:rPr>
                        <a:t> </a:t>
                      </a:r>
                      <a:endParaRPr lang="en-GB" sz="800">
                        <a:effectLst/>
                      </a:endParaRPr>
                    </a:p>
                    <a:p>
                      <a:pPr marL="457200" algn="l">
                        <a:lnSpc>
                          <a:spcPct val="150000"/>
                        </a:lnSpc>
                        <a:spcBef>
                          <a:spcPts val="400"/>
                        </a:spcBef>
                        <a:spcAft>
                          <a:spcPts val="0"/>
                        </a:spcAft>
                      </a:pPr>
                      <a:r>
                        <a:rPr lang="en-GB" sz="1000">
                          <a:effectLst/>
                        </a:rPr>
                        <a:t>Stage II</a:t>
                      </a:r>
                      <a:endParaRPr lang="en-GB" sz="800">
                        <a:effectLst/>
                      </a:endParaRPr>
                    </a:p>
                    <a:p>
                      <a:pPr algn="l">
                        <a:lnSpc>
                          <a:spcPct val="150000"/>
                        </a:lnSpc>
                        <a:spcBef>
                          <a:spcPts val="400"/>
                        </a:spcBef>
                        <a:spcAft>
                          <a:spcPts val="0"/>
                        </a:spcAft>
                      </a:pPr>
                      <a:r>
                        <a:rPr lang="en-GB" sz="1000">
                          <a:effectLst/>
                        </a:rPr>
                        <a:t> </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0"/>
                        </a:spcAft>
                      </a:pPr>
                      <a:r>
                        <a:rPr lang="en-GB" sz="1000" dirty="0">
                          <a:effectLst/>
                        </a:rPr>
                        <a:t>Ethical clearance and  research approval</a:t>
                      </a:r>
                      <a:endParaRPr lang="en-GB"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0"/>
                        </a:spcAft>
                      </a:pPr>
                      <a:r>
                        <a:rPr lang="en-GB" sz="1000">
                          <a:effectLst/>
                        </a:rPr>
                        <a:t> </a:t>
                      </a:r>
                      <a:endParaRPr lang="en-GB" sz="800">
                        <a:effectLst/>
                      </a:endParaRPr>
                    </a:p>
                    <a:p>
                      <a:pPr algn="l">
                        <a:lnSpc>
                          <a:spcPct val="150000"/>
                        </a:lnSpc>
                        <a:spcBef>
                          <a:spcPts val="400"/>
                        </a:spcBef>
                        <a:spcAft>
                          <a:spcPts val="0"/>
                        </a:spcAft>
                      </a:pPr>
                      <a:r>
                        <a:rPr lang="en-GB" sz="1000">
                          <a:effectLst/>
                        </a:rPr>
                        <a:t> </a:t>
                      </a:r>
                      <a:endParaRPr lang="en-GB" sz="800">
                        <a:effectLst/>
                      </a:endParaRPr>
                    </a:p>
                    <a:p>
                      <a:pPr algn="l">
                        <a:lnSpc>
                          <a:spcPct val="150000"/>
                        </a:lnSpc>
                        <a:spcBef>
                          <a:spcPts val="400"/>
                        </a:spcBef>
                        <a:spcAft>
                          <a:spcPts val="0"/>
                        </a:spcAft>
                      </a:pPr>
                      <a:r>
                        <a:rPr lang="en-GB" sz="1000">
                          <a:effectLst/>
                        </a:rPr>
                        <a:t>3 – 4months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893011332"/>
                  </a:ext>
                </a:extLst>
              </a:tr>
              <a:tr h="564272">
                <a:tc gridSpan="3">
                  <a:txBody>
                    <a:bodyPr/>
                    <a:lstStyle/>
                    <a:p>
                      <a:pPr marL="3657600" algn="l">
                        <a:lnSpc>
                          <a:spcPct val="150000"/>
                        </a:lnSpc>
                        <a:spcBef>
                          <a:spcPts val="600"/>
                        </a:spcBef>
                        <a:spcAft>
                          <a:spcPts val="0"/>
                        </a:spcAft>
                      </a:pPr>
                      <a:r>
                        <a:rPr lang="en-GB" sz="1000">
                          <a:effectLst/>
                        </a:rPr>
                        <a:t>Total = 6 – 7months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1303616"/>
                  </a:ext>
                </a:extLst>
              </a:tr>
              <a:tr h="868751">
                <a:tc>
                  <a:txBody>
                    <a:bodyPr/>
                    <a:lstStyle/>
                    <a:p>
                      <a:pPr algn="l">
                        <a:lnSpc>
                          <a:spcPct val="150000"/>
                        </a:lnSpc>
                        <a:spcBef>
                          <a:spcPts val="400"/>
                        </a:spcBef>
                        <a:spcAft>
                          <a:spcPts val="1000"/>
                        </a:spcAft>
                      </a:pPr>
                      <a:r>
                        <a:rPr lang="en-GB" sz="1000">
                          <a:effectLst/>
                        </a:rPr>
                        <a:t>     </a:t>
                      </a:r>
                      <a:endParaRPr lang="en-GB" sz="800">
                        <a:effectLst/>
                      </a:endParaRPr>
                    </a:p>
                    <a:p>
                      <a:pPr marL="457200" algn="l">
                        <a:lnSpc>
                          <a:spcPct val="150000"/>
                        </a:lnSpc>
                        <a:spcBef>
                          <a:spcPts val="400"/>
                        </a:spcBef>
                        <a:spcAft>
                          <a:spcPts val="1000"/>
                        </a:spcAft>
                      </a:pPr>
                      <a:r>
                        <a:rPr lang="en-GB" sz="1000">
                          <a:effectLst/>
                        </a:rPr>
                        <a:t>Stage III</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1000"/>
                        </a:spcAft>
                      </a:pPr>
                      <a:r>
                        <a:rPr lang="en-GB" sz="1000">
                          <a:effectLst/>
                        </a:rPr>
                        <a:t>Students Social work &amp; SP (learning managers) baseline assessment</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400"/>
                        </a:spcBef>
                        <a:spcAft>
                          <a:spcPts val="1000"/>
                        </a:spcAft>
                      </a:pPr>
                      <a:r>
                        <a:rPr lang="en-GB" sz="1000">
                          <a:effectLst/>
                        </a:rPr>
                        <a:t> </a:t>
                      </a:r>
                      <a:endParaRPr lang="en-GB" sz="800">
                        <a:effectLst/>
                      </a:endParaRPr>
                    </a:p>
                    <a:p>
                      <a:pPr marL="457200" algn="l">
                        <a:lnSpc>
                          <a:spcPct val="150000"/>
                        </a:lnSpc>
                        <a:spcBef>
                          <a:spcPts val="400"/>
                        </a:spcBef>
                        <a:spcAft>
                          <a:spcPts val="1000"/>
                        </a:spcAft>
                      </a:pPr>
                      <a:r>
                        <a:rPr lang="en-GB" sz="1000">
                          <a:effectLst/>
                        </a:rPr>
                        <a:t>1 year</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1303348565"/>
                  </a:ext>
                </a:extLst>
              </a:tr>
              <a:tr h="289584">
                <a:tc gridSpan="3">
                  <a:txBody>
                    <a:bodyPr/>
                    <a:lstStyle/>
                    <a:p>
                      <a:pPr marL="2743200" algn="l">
                        <a:lnSpc>
                          <a:spcPct val="150000"/>
                        </a:lnSpc>
                        <a:spcBef>
                          <a:spcPts val="600"/>
                        </a:spcBef>
                        <a:spcAft>
                          <a:spcPts val="0"/>
                        </a:spcAft>
                      </a:pPr>
                      <a:r>
                        <a:rPr lang="en-GB" sz="1000">
                          <a:effectLst/>
                        </a:rPr>
                        <a:t>     Total = 1year</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46556902"/>
                  </a:ext>
                </a:extLst>
              </a:tr>
              <a:tr h="795666">
                <a:tc>
                  <a:txBody>
                    <a:bodyPr/>
                    <a:lstStyle/>
                    <a:p>
                      <a:pPr algn="l">
                        <a:lnSpc>
                          <a:spcPct val="150000"/>
                        </a:lnSpc>
                        <a:spcBef>
                          <a:spcPts val="400"/>
                        </a:spcBef>
                        <a:spcAft>
                          <a:spcPts val="1000"/>
                        </a:spcAft>
                      </a:pPr>
                      <a:r>
                        <a:rPr lang="en-GB" sz="1000">
                          <a:effectLst/>
                        </a:rPr>
                        <a:t>    </a:t>
                      </a:r>
                      <a:endParaRPr lang="en-GB" sz="800">
                        <a:effectLst/>
                      </a:endParaRPr>
                    </a:p>
                    <a:p>
                      <a:pPr marL="457200" algn="l">
                        <a:lnSpc>
                          <a:spcPct val="150000"/>
                        </a:lnSpc>
                        <a:spcBef>
                          <a:spcPts val="400"/>
                        </a:spcBef>
                        <a:spcAft>
                          <a:spcPts val="1000"/>
                        </a:spcAft>
                      </a:pPr>
                      <a:r>
                        <a:rPr lang="en-GB" sz="1000">
                          <a:effectLst/>
                        </a:rPr>
                        <a:t>Stage IV</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1200"/>
                        </a:spcBef>
                        <a:spcAft>
                          <a:spcPts val="600"/>
                        </a:spcAft>
                      </a:pPr>
                      <a:r>
                        <a:rPr lang="en-GB" sz="1000">
                          <a:effectLst/>
                        </a:rPr>
                        <a:t>Follow up and data collection sessions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1200"/>
                        </a:spcBef>
                        <a:spcAft>
                          <a:spcPts val="0"/>
                        </a:spcAft>
                      </a:pPr>
                      <a:r>
                        <a:rPr lang="en-GB" sz="1000">
                          <a:effectLst/>
                        </a:rPr>
                        <a:t>4 months (starting from the first year without payment)</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303913180"/>
                  </a:ext>
                </a:extLst>
              </a:tr>
              <a:tr h="289584">
                <a:tc>
                  <a:txBody>
                    <a:bodyPr/>
                    <a:lstStyle/>
                    <a:p>
                      <a:pPr marL="457200" algn="l">
                        <a:lnSpc>
                          <a:spcPct val="150000"/>
                        </a:lnSpc>
                        <a:spcBef>
                          <a:spcPts val="1200"/>
                        </a:spcBef>
                        <a:spcAft>
                          <a:spcPts val="1200"/>
                        </a:spcAft>
                      </a:pPr>
                      <a:r>
                        <a:rPr lang="en-GB" sz="1000">
                          <a:effectLst/>
                        </a:rPr>
                        <a:t>Stage V</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1200"/>
                        </a:spcBef>
                        <a:spcAft>
                          <a:spcPts val="1200"/>
                        </a:spcAft>
                      </a:pPr>
                      <a:r>
                        <a:rPr lang="en-GB" sz="1000">
                          <a:effectLst/>
                        </a:rPr>
                        <a:t>Analysis of data collected</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marL="457200" algn="l">
                        <a:lnSpc>
                          <a:spcPct val="150000"/>
                        </a:lnSpc>
                        <a:spcBef>
                          <a:spcPts val="1200"/>
                        </a:spcBef>
                        <a:spcAft>
                          <a:spcPts val="1200"/>
                        </a:spcAft>
                      </a:pPr>
                      <a:r>
                        <a:rPr lang="en-GB" sz="1000">
                          <a:effectLst/>
                        </a:rPr>
                        <a:t>3 months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948113773"/>
                  </a:ext>
                </a:extLst>
              </a:tr>
              <a:tr h="579167">
                <a:tc>
                  <a:txBody>
                    <a:bodyPr/>
                    <a:lstStyle/>
                    <a:p>
                      <a:pPr marL="457200" algn="l">
                        <a:lnSpc>
                          <a:spcPct val="150000"/>
                        </a:lnSpc>
                        <a:spcBef>
                          <a:spcPts val="1200"/>
                        </a:spcBef>
                        <a:spcAft>
                          <a:spcPts val="0"/>
                        </a:spcAft>
                      </a:pPr>
                      <a:r>
                        <a:rPr lang="en-GB" sz="1000">
                          <a:effectLst/>
                        </a:rPr>
                        <a:t>Stage VI</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algn="l">
                        <a:lnSpc>
                          <a:spcPct val="150000"/>
                        </a:lnSpc>
                        <a:spcBef>
                          <a:spcPts val="1200"/>
                        </a:spcBef>
                        <a:spcAft>
                          <a:spcPts val="0"/>
                        </a:spcAft>
                      </a:pPr>
                      <a:r>
                        <a:rPr lang="en-GB" sz="1000">
                          <a:effectLst/>
                        </a:rPr>
                        <a:t>Research completion and dissemination of findings</a:t>
                      </a:r>
                      <a:endParaRPr lang="en-GB"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a:txBody>
                    <a:bodyPr/>
                    <a:lstStyle/>
                    <a:p>
                      <a:pPr marL="457200" algn="l">
                        <a:lnSpc>
                          <a:spcPct val="150000"/>
                        </a:lnSpc>
                        <a:spcBef>
                          <a:spcPts val="1200"/>
                        </a:spcBef>
                        <a:spcAft>
                          <a:spcPts val="0"/>
                        </a:spcAft>
                      </a:pPr>
                      <a:r>
                        <a:rPr lang="en-GB" sz="1000" dirty="0">
                          <a:effectLst/>
                        </a:rPr>
                        <a:t>8 – 9 months</a:t>
                      </a:r>
                      <a:endParaRPr lang="en-GB"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extLst>
                  <a:ext uri="{0D108BD9-81ED-4DB2-BD59-A6C34878D82A}">
                    <a16:rowId xmlns:a16="http://schemas.microsoft.com/office/drawing/2014/main" val="1611272103"/>
                  </a:ext>
                </a:extLst>
              </a:tr>
              <a:tr h="289584">
                <a:tc gridSpan="3">
                  <a:txBody>
                    <a:bodyPr/>
                    <a:lstStyle/>
                    <a:p>
                      <a:pPr marL="1828800" indent="-288290" algn="l">
                        <a:lnSpc>
                          <a:spcPct val="150000"/>
                        </a:lnSpc>
                        <a:spcBef>
                          <a:spcPts val="600"/>
                        </a:spcBef>
                        <a:spcAft>
                          <a:spcPts val="0"/>
                        </a:spcAft>
                      </a:pPr>
                      <a:r>
                        <a:rPr lang="en-GB" sz="1000" dirty="0">
                          <a:effectLst/>
                        </a:rPr>
                        <a:t>Cumulative Total Duration = 3 years</a:t>
                      </a:r>
                      <a:endParaRPr lang="en-GB"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628" marR="55628"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07507351"/>
                  </a:ext>
                </a:extLst>
              </a:tr>
            </a:tbl>
          </a:graphicData>
        </a:graphic>
      </p:graphicFrame>
      <p:sp>
        <p:nvSpPr>
          <p:cNvPr id="4" name="TextBox 3"/>
          <p:cNvSpPr txBox="1"/>
          <p:nvPr/>
        </p:nvSpPr>
        <p:spPr>
          <a:xfrm>
            <a:off x="84841" y="94268"/>
            <a:ext cx="5269583" cy="6555641"/>
          </a:xfrm>
          <a:prstGeom prst="rect">
            <a:avLst/>
          </a:prstGeom>
          <a:noFill/>
        </p:spPr>
        <p:txBody>
          <a:bodyPr wrap="square" rtlCol="0">
            <a:spAutoFit/>
          </a:bodyPr>
          <a:lstStyle/>
          <a:p>
            <a:r>
              <a:rPr lang="en-GB" b="1" dirty="0" smtClean="0"/>
              <a:t>1.1.4	</a:t>
            </a:r>
            <a:r>
              <a:rPr lang="en-GB" sz="2200" b="1" dirty="0" smtClean="0">
                <a:effectLst>
                  <a:outerShdw blurRad="38100" dist="38100" dir="2700000" algn="tl">
                    <a:srgbClr val="000000">
                      <a:alpha val="43137"/>
                    </a:srgbClr>
                  </a:outerShdw>
                </a:effectLst>
              </a:rPr>
              <a:t>Data Analysis plan</a:t>
            </a:r>
            <a:endParaRPr lang="en-GB" sz="2200" dirty="0" smtClean="0">
              <a:effectLst>
                <a:outerShdw blurRad="38100" dist="38100" dir="2700000" algn="tl">
                  <a:srgbClr val="000000">
                    <a:alpha val="43137"/>
                  </a:srgbClr>
                </a:outerShdw>
              </a:effectLst>
            </a:endParaRPr>
          </a:p>
          <a:p>
            <a:r>
              <a:rPr lang="en-GB" sz="2000" dirty="0" smtClean="0"/>
              <a:t>The descriptive statistics will be implored to describe the characteristics of the different groups under study. i.e. students who remain after 3 years and students who left along the way, and also the personality traits of these groups.</a:t>
            </a:r>
          </a:p>
          <a:p>
            <a:r>
              <a:rPr lang="en-GB" sz="2000" dirty="0" smtClean="0"/>
              <a:t>Additionally, the analytical procedure will be qualitative analysis and relationship analysis such as the correlation analysis</a:t>
            </a:r>
          </a:p>
          <a:p>
            <a:endParaRPr lang="en-GB" dirty="0" smtClean="0"/>
          </a:p>
          <a:p>
            <a:endParaRPr lang="en-GB" b="1" dirty="0"/>
          </a:p>
          <a:p>
            <a:r>
              <a:rPr lang="en-GB" b="1" dirty="0" smtClean="0"/>
              <a:t>1.1.5	</a:t>
            </a:r>
            <a:r>
              <a:rPr lang="en-GB" sz="2200" b="1" dirty="0" smtClean="0">
                <a:effectLst>
                  <a:outerShdw blurRad="38100" dist="38100" dir="2700000" algn="tl">
                    <a:srgbClr val="000000">
                      <a:alpha val="43137"/>
                    </a:srgbClr>
                  </a:outerShdw>
                </a:effectLst>
              </a:rPr>
              <a:t>Research Timeline</a:t>
            </a:r>
          </a:p>
          <a:p>
            <a:r>
              <a:rPr lang="en-GB" sz="2000" dirty="0"/>
              <a:t>It is strongly expected that the outlined research would be conducted within a period of three years, with periodic progress reports and presentations of the research findings. The provisional timetable detailing the period and duration of the research activities is presented below.</a:t>
            </a:r>
          </a:p>
          <a:p>
            <a:r>
              <a:rPr lang="en-GB" sz="2000" dirty="0" smtClean="0"/>
              <a:t> </a:t>
            </a:r>
            <a:endParaRPr lang="en-GB" sz="2000" dirty="0"/>
          </a:p>
        </p:txBody>
      </p:sp>
      <p:sp>
        <p:nvSpPr>
          <p:cNvPr id="5" name="TextBox 4"/>
          <p:cNvSpPr txBox="1"/>
          <p:nvPr/>
        </p:nvSpPr>
        <p:spPr>
          <a:xfrm>
            <a:off x="5354424" y="6231118"/>
            <a:ext cx="6655324" cy="646331"/>
          </a:xfrm>
          <a:prstGeom prst="rect">
            <a:avLst/>
          </a:prstGeom>
          <a:noFill/>
        </p:spPr>
        <p:txBody>
          <a:bodyPr wrap="square" rtlCol="0">
            <a:spAutoFit/>
          </a:bodyPr>
          <a:lstStyle/>
          <a:p>
            <a:r>
              <a:rPr lang="en-GB" b="1" cap="small" dirty="0">
                <a:solidFill>
                  <a:schemeClr val="accent5">
                    <a:lumMod val="50000"/>
                  </a:schemeClr>
                </a:solidFill>
              </a:rPr>
              <a:t>Figure 1.table showing the detailed breakdown of stages for the implementation of the proposed </a:t>
            </a:r>
            <a:r>
              <a:rPr lang="en-GB" b="1" cap="small" dirty="0" smtClean="0">
                <a:solidFill>
                  <a:schemeClr val="accent5">
                    <a:lumMod val="50000"/>
                  </a:schemeClr>
                </a:solidFill>
              </a:rPr>
              <a:t>research</a:t>
            </a:r>
            <a:endParaRPr lang="en-GB" b="1" cap="small" dirty="0">
              <a:solidFill>
                <a:schemeClr val="accent5">
                  <a:lumMod val="50000"/>
                </a:schemeClr>
              </a:solidFill>
            </a:endParaRPr>
          </a:p>
        </p:txBody>
      </p:sp>
    </p:spTree>
    <p:extLst>
      <p:ext uri="{BB962C8B-B14F-4D97-AF65-F5344CB8AC3E}">
        <p14:creationId xmlns:p14="http://schemas.microsoft.com/office/powerpoint/2010/main" val="2436541384"/>
      </p:ext>
    </p:extLst>
  </p:cSld>
  <p:clrMapOvr>
    <a:masterClrMapping/>
  </p:clrMapOvr>
  <mc:AlternateContent xmlns:mc="http://schemas.openxmlformats.org/markup-compatibility/2006" xmlns:p14="http://schemas.microsoft.com/office/powerpoint/2010/main">
    <mc:Choice Requires="p14">
      <p:transition spd="slow" p14:dur="2000" advTm="2105"/>
    </mc:Choice>
    <mc:Fallback xmlns="">
      <p:transition spd="slow" advTm="2105"/>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180</Words>
  <Application>Microsoft Office PowerPoint</Application>
  <PresentationFormat>Widescreen</PresentationFormat>
  <Paragraphs>67</Paragraphs>
  <Slides>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3</vt:i4>
      </vt:variant>
      <vt:variant>
        <vt:lpstr>Custom Shows</vt:lpstr>
      </vt:variant>
      <vt:variant>
        <vt:i4>1</vt:i4>
      </vt:variant>
    </vt:vector>
  </HeadingPairs>
  <TitlesOfParts>
    <vt:vector size="1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Abdulsamad</dc:creator>
  <cp:lastModifiedBy>Abdulsamad</cp:lastModifiedBy>
  <cp:revision>12</cp:revision>
  <dcterms:created xsi:type="dcterms:W3CDTF">2022-09-26T19:01:06Z</dcterms:created>
  <dcterms:modified xsi:type="dcterms:W3CDTF">2022-09-26T20:51:42Z</dcterms:modified>
</cp:coreProperties>
</file>