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8" r:id="rId3"/>
    <p:sldId id="286" r:id="rId4"/>
    <p:sldId id="287" r:id="rId5"/>
    <p:sldId id="270" r:id="rId6"/>
    <p:sldId id="256" r:id="rId7"/>
    <p:sldId id="257" r:id="rId8"/>
    <p:sldId id="260" r:id="rId9"/>
    <p:sldId id="261" r:id="rId10"/>
    <p:sldId id="263" r:id="rId11"/>
    <p:sldId id="259" r:id="rId12"/>
    <p:sldId id="268" r:id="rId13"/>
    <p:sldId id="272" r:id="rId14"/>
    <p:sldId id="273" r:id="rId15"/>
    <p:sldId id="274" r:id="rId16"/>
    <p:sldId id="277" r:id="rId17"/>
    <p:sldId id="275" r:id="rId18"/>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18363-E013-4832-8D85-5FC0B0B44B5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18363-E013-4832-8D85-5FC0B0B44B5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18363-E013-4832-8D85-5FC0B0B44B5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18363-E013-4832-8D85-5FC0B0B44B5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818363-E013-4832-8D85-5FC0B0B44B59}"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18363-E013-4832-8D85-5FC0B0B44B59}"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18363-E013-4832-8D85-5FC0B0B44B59}" type="datetimeFigureOut">
              <a:rPr lang="en-US" smtClean="0"/>
              <a:pPr/>
              <a:t>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18363-E013-4832-8D85-5FC0B0B44B59}" type="datetimeFigureOut">
              <a:rPr lang="en-US" smtClean="0"/>
              <a:pPr/>
              <a:t>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18363-E013-4832-8D85-5FC0B0B44B59}" type="datetimeFigureOut">
              <a:rPr lang="en-US" smtClean="0"/>
              <a:pPr/>
              <a:t>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18363-E013-4832-8D85-5FC0B0B44B59}"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18363-E013-4832-8D85-5FC0B0B44B59}"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9ED4-6D5B-4092-A7D7-E4D91073E6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18363-E013-4832-8D85-5FC0B0B44B59}" type="datetimeFigureOut">
              <a:rPr lang="en-US" smtClean="0"/>
              <a:pPr/>
              <a:t>11/1/2013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D9ED4-6D5B-4092-A7D7-E4D91073E6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419600"/>
          </a:xfrm>
          <a:solidFill>
            <a:schemeClr val="tx2">
              <a:lumMod val="40000"/>
              <a:lumOff val="60000"/>
            </a:schemeClr>
          </a:solidFill>
        </p:spPr>
        <p:txBody>
          <a:bodyPr>
            <a:normAutofit/>
          </a:bodyPr>
          <a:lstStyle/>
          <a:p>
            <a:r>
              <a:rPr lang="en-US" b="1" dirty="0" smtClean="0"/>
              <a:t>Assignment 3</a:t>
            </a:r>
            <a:r>
              <a:rPr lang="en-US" b="1" dirty="0"/>
              <a:t/>
            </a:r>
            <a:br>
              <a:rPr lang="en-US" b="1" dirty="0"/>
            </a:br>
            <a:r>
              <a:rPr lang="en-US" b="1" dirty="0" smtClean="0"/>
              <a:t/>
            </a:r>
            <a:br>
              <a:rPr lang="en-US" b="1" dirty="0" smtClean="0"/>
            </a:br>
            <a:r>
              <a:rPr lang="en-US" sz="3600" b="1" dirty="0" smtClean="0"/>
              <a:t>A Client/Server </a:t>
            </a:r>
            <a:r>
              <a:rPr lang="en-US" sz="3600" b="1" dirty="0"/>
              <a:t>A</a:t>
            </a:r>
            <a:r>
              <a:rPr lang="en-US" sz="3600" b="1" dirty="0" smtClean="0"/>
              <a:t>pplication:</a:t>
            </a:r>
            <a:br>
              <a:rPr lang="en-US" sz="3600" b="1" dirty="0" smtClean="0"/>
            </a:br>
            <a:r>
              <a:rPr lang="en-US" sz="3600" b="1" dirty="0" err="1" smtClean="0"/>
              <a:t>Chatroom</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841375"/>
          </a:xfrm>
        </p:spPr>
        <p:txBody>
          <a:bodyPr>
            <a:normAutofit/>
          </a:bodyPr>
          <a:lstStyle/>
          <a:p>
            <a:r>
              <a:rPr lang="en-US" sz="3600" dirty="0" smtClean="0"/>
              <a:t>Accept a new connection</a:t>
            </a:r>
            <a:endParaRPr lang="en-US" sz="3600" dirty="0"/>
          </a:p>
        </p:txBody>
      </p:sp>
      <p:sp>
        <p:nvSpPr>
          <p:cNvPr id="3" name="Subtitle 2"/>
          <p:cNvSpPr>
            <a:spLocks noGrp="1"/>
          </p:cNvSpPr>
          <p:nvPr>
            <p:ph type="subTitle" idx="1"/>
          </p:nvPr>
        </p:nvSpPr>
        <p:spPr>
          <a:xfrm>
            <a:off x="381000" y="990600"/>
            <a:ext cx="8382000" cy="3657600"/>
          </a:xfrm>
          <a:solidFill>
            <a:schemeClr val="tx2">
              <a:lumMod val="20000"/>
              <a:lumOff val="80000"/>
            </a:schemeClr>
          </a:solidFill>
        </p:spPr>
        <p:txBody>
          <a:bodyPr>
            <a:normAutofit/>
          </a:bodyPr>
          <a:lstStyle/>
          <a:p>
            <a:pPr algn="l">
              <a:buFont typeface="Arial" pitchFamily="34" charset="0"/>
              <a:buChar char="•"/>
            </a:pPr>
            <a:r>
              <a:rPr lang="en-US" sz="2000" dirty="0" smtClean="0">
                <a:solidFill>
                  <a:schemeClr val="tx1"/>
                </a:solidFill>
              </a:rPr>
              <a:t> </a:t>
            </a:r>
            <a:r>
              <a:rPr lang="en-US" sz="1600" dirty="0" smtClean="0">
                <a:solidFill>
                  <a:schemeClr val="tx1"/>
                </a:solidFill>
              </a:rPr>
              <a:t>accept() - accepts a new connection on a socket</a:t>
            </a:r>
          </a:p>
          <a:p>
            <a:pPr algn="l">
              <a:buFont typeface="Arial" pitchFamily="34" charset="0"/>
              <a:buChar char="•"/>
            </a:pPr>
            <a:endParaRPr lang="en-US" sz="1600" dirty="0">
              <a:solidFill>
                <a:schemeClr val="tx1"/>
              </a:solidFill>
            </a:endParaRPr>
          </a:p>
          <a:p>
            <a:pPr algn="l"/>
            <a:r>
              <a:rPr lang="en-US" sz="1600" b="1" dirty="0" err="1" smtClean="0">
                <a:solidFill>
                  <a:schemeClr val="tx1"/>
                </a:solidFill>
              </a:rPr>
              <a:t>int</a:t>
            </a:r>
            <a:r>
              <a:rPr lang="en-US" sz="1600" b="1" dirty="0" smtClean="0">
                <a:solidFill>
                  <a:schemeClr val="tx1"/>
                </a:solidFill>
              </a:rPr>
              <a:t> accept(</a:t>
            </a:r>
            <a:r>
              <a:rPr lang="en-US" sz="1600" b="1" dirty="0" err="1" smtClean="0">
                <a:solidFill>
                  <a:schemeClr val="tx1"/>
                </a:solidFill>
              </a:rPr>
              <a:t>int</a:t>
            </a:r>
            <a:r>
              <a:rPr lang="en-US" sz="1600" b="1" dirty="0" smtClean="0">
                <a:solidFill>
                  <a:schemeClr val="tx1"/>
                </a:solidFill>
              </a:rPr>
              <a:t> </a:t>
            </a:r>
            <a:r>
              <a:rPr lang="en-US" sz="1600" b="1" i="1" dirty="0" smtClean="0">
                <a:solidFill>
                  <a:schemeClr val="tx1"/>
                </a:solidFill>
              </a:rPr>
              <a:t>socket</a:t>
            </a:r>
            <a:r>
              <a:rPr lang="en-US" sz="1600" b="1" dirty="0" smtClean="0">
                <a:solidFill>
                  <a:schemeClr val="tx1"/>
                </a:solidFill>
              </a:rPr>
              <a:t>, </a:t>
            </a:r>
            <a:r>
              <a:rPr lang="en-US" sz="1600" b="1" dirty="0" err="1" smtClean="0">
                <a:solidFill>
                  <a:schemeClr val="tx1"/>
                </a:solidFill>
              </a:rPr>
              <a:t>struct</a:t>
            </a:r>
            <a:r>
              <a:rPr lang="en-US" sz="1600" b="1" dirty="0" smtClean="0">
                <a:solidFill>
                  <a:schemeClr val="tx1"/>
                </a:solidFill>
              </a:rPr>
              <a:t> </a:t>
            </a:r>
            <a:r>
              <a:rPr lang="en-US" sz="1600" b="1" dirty="0" err="1" smtClean="0">
                <a:solidFill>
                  <a:schemeClr val="tx1"/>
                </a:solidFill>
              </a:rPr>
              <a:t>sockaddr</a:t>
            </a:r>
            <a:r>
              <a:rPr lang="en-US" sz="1600" b="1" dirty="0" smtClean="0">
                <a:solidFill>
                  <a:schemeClr val="tx1"/>
                </a:solidFill>
              </a:rPr>
              <a:t> *restrict </a:t>
            </a:r>
            <a:r>
              <a:rPr lang="en-US" sz="1600" b="1" i="1" dirty="0" smtClean="0">
                <a:solidFill>
                  <a:schemeClr val="tx1"/>
                </a:solidFill>
              </a:rPr>
              <a:t>address</a:t>
            </a:r>
            <a:r>
              <a:rPr lang="en-US" sz="1600" b="1" dirty="0" smtClean="0">
                <a:solidFill>
                  <a:schemeClr val="tx1"/>
                </a:solidFill>
              </a:rPr>
              <a:t>, </a:t>
            </a:r>
            <a:r>
              <a:rPr lang="en-US" sz="1600" b="1" dirty="0" err="1" smtClean="0">
                <a:solidFill>
                  <a:schemeClr val="tx1"/>
                </a:solidFill>
              </a:rPr>
              <a:t>socklen_t</a:t>
            </a:r>
            <a:r>
              <a:rPr lang="en-US" sz="1600" b="1" dirty="0" smtClean="0">
                <a:solidFill>
                  <a:schemeClr val="tx1"/>
                </a:solidFill>
              </a:rPr>
              <a:t> *restrict </a:t>
            </a:r>
            <a:r>
              <a:rPr lang="en-US" sz="1600" b="1" i="1" dirty="0" err="1" smtClean="0">
                <a:solidFill>
                  <a:schemeClr val="tx1"/>
                </a:solidFill>
              </a:rPr>
              <a:t>address_len</a:t>
            </a:r>
            <a:r>
              <a:rPr lang="en-US" sz="1600" b="1" dirty="0" smtClean="0">
                <a:solidFill>
                  <a:schemeClr val="tx1"/>
                </a:solidFill>
              </a:rPr>
              <a:t>);</a:t>
            </a:r>
          </a:p>
          <a:p>
            <a:pPr algn="l"/>
            <a:r>
              <a:rPr lang="en-US" sz="1600" b="1" i="1" dirty="0" smtClean="0">
                <a:solidFill>
                  <a:schemeClr val="tx1"/>
                </a:solidFill>
              </a:rPr>
              <a:t/>
            </a:r>
            <a:br>
              <a:rPr lang="en-US" sz="1600" b="1" i="1" dirty="0" smtClean="0">
                <a:solidFill>
                  <a:schemeClr val="tx1"/>
                </a:solidFill>
              </a:rPr>
            </a:br>
            <a:r>
              <a:rPr lang="en-US" sz="1600" b="1" i="1" dirty="0" smtClean="0">
                <a:solidFill>
                  <a:schemeClr val="tx1"/>
                </a:solidFill>
              </a:rPr>
              <a:t>Address</a:t>
            </a:r>
            <a:r>
              <a:rPr lang="en-US" sz="1600" i="1" dirty="0" smtClean="0">
                <a:solidFill>
                  <a:schemeClr val="tx1"/>
                </a:solidFill>
              </a:rPr>
              <a:t> </a:t>
            </a:r>
            <a:r>
              <a:rPr lang="en-US" sz="1600" dirty="0" smtClean="0">
                <a:solidFill>
                  <a:schemeClr val="tx1"/>
                </a:solidFill>
                <a:sym typeface="Wingdings" panose="05000000000000000000" pitchFamily="2" charset="2"/>
              </a:rPr>
              <a:t></a:t>
            </a:r>
            <a:r>
              <a:rPr lang="en-US" sz="1600" dirty="0" smtClean="0">
                <a:solidFill>
                  <a:schemeClr val="tx1"/>
                </a:solidFill>
              </a:rPr>
              <a:t> Either a null pointer, or a pointer to a </a:t>
            </a:r>
            <a:r>
              <a:rPr lang="en-US" sz="1600" b="1" dirty="0" err="1" smtClean="0">
                <a:solidFill>
                  <a:schemeClr val="tx1"/>
                </a:solidFill>
              </a:rPr>
              <a:t>sockaddr</a:t>
            </a:r>
            <a:r>
              <a:rPr lang="en-US" sz="1600" dirty="0" smtClean="0">
                <a:solidFill>
                  <a:schemeClr val="tx1"/>
                </a:solidFill>
              </a:rPr>
              <a:t> structure where the address of the connecting socket shall be returned</a:t>
            </a:r>
          </a:p>
          <a:p>
            <a:pPr algn="l"/>
            <a:r>
              <a:rPr lang="en-US" sz="1600" b="1" dirty="0" smtClean="0">
                <a:solidFill>
                  <a:schemeClr val="tx1"/>
                </a:solidFill>
              </a:rPr>
              <a:t> </a:t>
            </a:r>
            <a:r>
              <a:rPr lang="en-US" sz="1600" b="1" i="1" dirty="0" err="1" smtClean="0">
                <a:solidFill>
                  <a:schemeClr val="tx1"/>
                </a:solidFill>
              </a:rPr>
              <a:t>address_len</a:t>
            </a:r>
            <a:r>
              <a:rPr lang="en-US" sz="1600" b="1" dirty="0" smtClean="0">
                <a:solidFill>
                  <a:schemeClr val="tx1"/>
                </a:solidFill>
              </a:rPr>
              <a:t> </a:t>
            </a:r>
            <a:r>
              <a:rPr lang="en-US" sz="1600" dirty="0" smtClean="0">
                <a:solidFill>
                  <a:schemeClr val="tx1"/>
                </a:solidFill>
                <a:sym typeface="Wingdings" panose="05000000000000000000" pitchFamily="2" charset="2"/>
              </a:rPr>
              <a:t></a:t>
            </a:r>
            <a:r>
              <a:rPr lang="en-US" sz="1600" dirty="0" smtClean="0">
                <a:solidFill>
                  <a:schemeClr val="tx1"/>
                </a:solidFill>
              </a:rPr>
              <a:t> Points to a </a:t>
            </a:r>
            <a:r>
              <a:rPr lang="en-US" sz="1600" b="1" dirty="0" err="1" smtClean="0">
                <a:solidFill>
                  <a:schemeClr val="tx1"/>
                </a:solidFill>
              </a:rPr>
              <a:t>socklen_t</a:t>
            </a:r>
            <a:r>
              <a:rPr lang="en-US" sz="1600" dirty="0" smtClean="0">
                <a:solidFill>
                  <a:schemeClr val="tx1"/>
                </a:solidFill>
              </a:rPr>
              <a:t> structure which on input specifies the length of the supplied </a:t>
            </a:r>
            <a:r>
              <a:rPr lang="en-US" sz="1600" b="1" dirty="0" err="1" smtClean="0">
                <a:solidFill>
                  <a:schemeClr val="tx1"/>
                </a:solidFill>
              </a:rPr>
              <a:t>sockaddr</a:t>
            </a:r>
            <a:r>
              <a:rPr lang="en-US" sz="1600" dirty="0" smtClean="0">
                <a:solidFill>
                  <a:schemeClr val="tx1"/>
                </a:solidFill>
              </a:rPr>
              <a:t> structure, and on output specifies the length of the stored address.</a:t>
            </a:r>
          </a:p>
          <a:p>
            <a:pPr algn="l"/>
            <a:endParaRPr lang="en-US" sz="1600" dirty="0" smtClean="0">
              <a:solidFill>
                <a:schemeClr val="tx1"/>
              </a:solidFill>
            </a:endParaRPr>
          </a:p>
          <a:p>
            <a:pPr algn="l"/>
            <a:r>
              <a:rPr lang="en-US" sz="1600" u="sng" dirty="0" smtClean="0">
                <a:solidFill>
                  <a:schemeClr val="tx1"/>
                </a:solidFill>
              </a:rPr>
              <a:t>Example</a:t>
            </a:r>
            <a:r>
              <a:rPr lang="en-US" sz="1600" dirty="0" smtClean="0">
                <a:solidFill>
                  <a:schemeClr val="tx1"/>
                </a:solidFill>
              </a:rPr>
              <a:t>:</a:t>
            </a:r>
            <a:endParaRPr lang="en-US" sz="1600" dirty="0">
              <a:solidFill>
                <a:schemeClr val="tx1"/>
              </a:solidFill>
            </a:endParaRPr>
          </a:p>
          <a:p>
            <a:pPr algn="l"/>
            <a:r>
              <a:rPr lang="sv-SE" sz="1600" dirty="0" smtClean="0">
                <a:solidFill>
                  <a:schemeClr val="tx1"/>
                </a:solidFill>
              </a:rPr>
              <a:t>netSock = accept(soc, (sockaddr*)&amp;peer, (socklen_t*)&amp;peerlen);</a:t>
            </a:r>
            <a:endParaRPr lang="en-US" sz="1600" dirty="0">
              <a:solidFill>
                <a:schemeClr val="tx1"/>
              </a:solidFill>
            </a:endParaRPr>
          </a:p>
        </p:txBody>
      </p:sp>
      <p:sp>
        <p:nvSpPr>
          <p:cNvPr id="4" name="Title 1"/>
          <p:cNvSpPr txBox="1">
            <a:spLocks/>
          </p:cNvSpPr>
          <p:nvPr/>
        </p:nvSpPr>
        <p:spPr>
          <a:xfrm>
            <a:off x="609600" y="4876801"/>
            <a:ext cx="77724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create a separate thread for each client connection</a:t>
            </a:r>
            <a:endParaRPr lang="en-US" sz="2800" dirty="0"/>
          </a:p>
        </p:txBody>
      </p:sp>
      <p:sp>
        <p:nvSpPr>
          <p:cNvPr id="5" name="Subtitle 2"/>
          <p:cNvSpPr txBox="1">
            <a:spLocks/>
          </p:cNvSpPr>
          <p:nvPr/>
        </p:nvSpPr>
        <p:spPr>
          <a:xfrm>
            <a:off x="457200" y="5638801"/>
            <a:ext cx="8229600" cy="990599"/>
          </a:xfrm>
          <a:prstGeom prst="rect">
            <a:avLst/>
          </a:prstGeom>
          <a:solidFill>
            <a:schemeClr val="tx2">
              <a:lumMod val="20000"/>
              <a:lumOff val="80000"/>
            </a:schemeClr>
          </a:solid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Font typeface="Arial" pitchFamily="34" charset="0"/>
              <a:buChar char="•"/>
            </a:pPr>
            <a:r>
              <a:rPr lang="sv-SE" sz="2000" dirty="0" smtClean="0">
                <a:solidFill>
                  <a:schemeClr val="tx1"/>
                </a:solidFill>
              </a:rPr>
              <a:t> Each client is handled using a seperate thread.</a:t>
            </a:r>
          </a:p>
          <a:p>
            <a:pPr algn="l"/>
            <a:r>
              <a:rPr lang="en-US" sz="2000" dirty="0" err="1" smtClean="0">
                <a:solidFill>
                  <a:schemeClr val="tx1"/>
                </a:solidFill>
              </a:rPr>
              <a:t>pthread_create</a:t>
            </a:r>
            <a:r>
              <a:rPr lang="en-US" sz="2000" dirty="0" smtClean="0">
                <a:solidFill>
                  <a:schemeClr val="tx1"/>
                </a:solidFill>
              </a:rPr>
              <a:t>(&amp;</a:t>
            </a:r>
            <a:r>
              <a:rPr lang="en-US" sz="2000" dirty="0" err="1" smtClean="0">
                <a:solidFill>
                  <a:schemeClr val="tx1"/>
                </a:solidFill>
              </a:rPr>
              <a:t>myThread</a:t>
            </a:r>
            <a:r>
              <a:rPr lang="en-US" sz="2000" dirty="0" smtClean="0">
                <a:solidFill>
                  <a:schemeClr val="tx1"/>
                </a:solidFill>
              </a:rPr>
              <a:t>, NULL, </a:t>
            </a:r>
            <a:r>
              <a:rPr lang="en-US" sz="2000" dirty="0" err="1" smtClean="0">
                <a:solidFill>
                  <a:schemeClr val="tx1"/>
                </a:solidFill>
              </a:rPr>
              <a:t>ClientHandler</a:t>
            </a:r>
            <a:r>
              <a:rPr lang="en-US" sz="2000" dirty="0" smtClean="0">
                <a:solidFill>
                  <a:schemeClr val="tx1"/>
                </a:solidFill>
              </a:rPr>
              <a:t>, &amp;</a:t>
            </a:r>
            <a:r>
              <a:rPr lang="en-US" sz="2000" dirty="0" err="1" smtClean="0">
                <a:solidFill>
                  <a:schemeClr val="tx1"/>
                </a:solidFill>
              </a:rPr>
              <a:t>var</a:t>
            </a:r>
            <a:r>
              <a:rPr 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066801"/>
          </a:xfrm>
        </p:spPr>
        <p:txBody>
          <a:bodyPr/>
          <a:lstStyle/>
          <a:p>
            <a:r>
              <a:rPr lang="en-US" sz="3600" dirty="0" smtClean="0"/>
              <a:t>steps in Server so far …</a:t>
            </a:r>
            <a:endParaRPr lang="en-US" sz="3600" dirty="0"/>
          </a:p>
        </p:txBody>
      </p:sp>
      <p:sp>
        <p:nvSpPr>
          <p:cNvPr id="3" name="Subtitle 2"/>
          <p:cNvSpPr>
            <a:spLocks noGrp="1"/>
          </p:cNvSpPr>
          <p:nvPr>
            <p:ph type="subTitle" idx="1"/>
          </p:nvPr>
        </p:nvSpPr>
        <p:spPr>
          <a:xfrm>
            <a:off x="381000" y="1600200"/>
            <a:ext cx="8382000" cy="3962400"/>
          </a:xfrm>
          <a:solidFill>
            <a:schemeClr val="tx2">
              <a:lumMod val="20000"/>
              <a:lumOff val="80000"/>
            </a:schemeClr>
          </a:solidFill>
        </p:spPr>
        <p:txBody>
          <a:bodyPr>
            <a:normAutofit fontScale="92500" lnSpcReduction="20000"/>
          </a:bodyPr>
          <a:lstStyle/>
          <a:p>
            <a:pPr marL="342900" indent="-342900" algn="l">
              <a:buFont typeface="Arial" panose="020B0604020202020204" pitchFamily="34" charset="0"/>
              <a:buChar char="•"/>
            </a:pPr>
            <a:r>
              <a:rPr lang="en-US" sz="2000" dirty="0" smtClean="0">
                <a:solidFill>
                  <a:schemeClr val="tx1"/>
                </a:solidFill>
              </a:rPr>
              <a:t>socket</a:t>
            </a:r>
            <a:r>
              <a:rPr lang="en-US" sz="2000" dirty="0" smtClean="0">
                <a:solidFill>
                  <a:schemeClr val="tx1"/>
                </a:solidFill>
              </a:rPr>
              <a:t>()</a:t>
            </a:r>
          </a:p>
          <a:p>
            <a:pPr algn="l"/>
            <a:r>
              <a:rPr lang="en-US" sz="2000" dirty="0" smtClean="0">
                <a:solidFill>
                  <a:schemeClr val="tx1"/>
                </a:solidFill>
              </a:rPr>
              <a:t> </a:t>
            </a: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bind</a:t>
            </a:r>
            <a:r>
              <a:rPr lang="en-US" sz="2000" dirty="0" smtClean="0">
                <a:solidFill>
                  <a:schemeClr val="tx1"/>
                </a:solidFill>
              </a:rPr>
              <a:t>()</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smtClean="0">
                <a:solidFill>
                  <a:schemeClr val="tx1"/>
                </a:solidFill>
              </a:rPr>
              <a:t>listen</a:t>
            </a:r>
            <a:r>
              <a:rPr lang="en-US" sz="2000" dirty="0" smtClean="0">
                <a:solidFill>
                  <a:schemeClr val="tx1"/>
                </a:solidFill>
              </a:rPr>
              <a:t>()</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smtClean="0">
                <a:solidFill>
                  <a:schemeClr val="tx1"/>
                </a:solidFill>
              </a:rPr>
              <a:t>accept()</a:t>
            </a:r>
          </a:p>
          <a:p>
            <a:pPr algn="l"/>
            <a:endParaRPr lang="en-US" sz="2000" dirty="0" smtClean="0">
              <a:solidFill>
                <a:schemeClr val="tx1"/>
              </a:solidFill>
            </a:endParaRPr>
          </a:p>
          <a:p>
            <a:pPr lvl="1" algn="l"/>
            <a:r>
              <a:rPr lang="en-US" sz="1900" dirty="0" smtClean="0">
                <a:solidFill>
                  <a:schemeClr val="tx1"/>
                </a:solidFill>
              </a:rPr>
              <a:t>Assign an unique ID (1 to n) to each client using a shared array. Use </a:t>
            </a:r>
            <a:r>
              <a:rPr lang="en-US" sz="1900" dirty="0" err="1" smtClean="0">
                <a:solidFill>
                  <a:schemeClr val="tx1"/>
                </a:solidFill>
              </a:rPr>
              <a:t>Mutex</a:t>
            </a:r>
            <a:r>
              <a:rPr lang="en-US" sz="1900" dirty="0" smtClean="0">
                <a:solidFill>
                  <a:schemeClr val="tx1"/>
                </a:solidFill>
              </a:rPr>
              <a:t> lock/unlock while accessing this array.</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err="1" smtClean="0">
                <a:solidFill>
                  <a:schemeClr val="tx1"/>
                </a:solidFill>
              </a:rPr>
              <a:t>pthread_create</a:t>
            </a:r>
            <a:r>
              <a:rPr lang="en-US" sz="2000" dirty="0" smtClean="0">
                <a:solidFill>
                  <a:schemeClr val="tx1"/>
                </a:solidFill>
              </a:rPr>
              <a:t>() for each client: </a:t>
            </a:r>
            <a:endParaRPr lang="en-US" sz="2000" dirty="0" smtClean="0">
              <a:solidFill>
                <a:schemeClr val="tx1"/>
              </a:solidFill>
            </a:endParaRPr>
          </a:p>
          <a:p>
            <a:pPr algn="l"/>
            <a:r>
              <a:rPr lang="en-US" sz="2000" dirty="0">
                <a:solidFill>
                  <a:schemeClr val="tx1"/>
                </a:solidFill>
              </a:rPr>
              <a:t>	</a:t>
            </a:r>
            <a:r>
              <a:rPr lang="en-US" sz="2000" dirty="0" smtClean="0">
                <a:solidFill>
                  <a:schemeClr val="tx1"/>
                </a:solidFill>
              </a:rPr>
              <a:t>handle </a:t>
            </a:r>
            <a:r>
              <a:rPr lang="en-US" sz="2000" b="1" dirty="0" smtClean="0">
                <a:solidFill>
                  <a:schemeClr val="tx1"/>
                </a:solidFill>
              </a:rPr>
              <a:t>read/write</a:t>
            </a:r>
            <a:r>
              <a:rPr lang="en-US" sz="2000" dirty="0" smtClean="0">
                <a:solidFill>
                  <a:schemeClr val="tx1"/>
                </a:solidFill>
              </a:rPr>
              <a:t> </a:t>
            </a:r>
            <a:r>
              <a:rPr lang="en-US" sz="2000" dirty="0" smtClean="0">
                <a:solidFill>
                  <a:schemeClr val="tx1"/>
                </a:solidFill>
              </a:rPr>
              <a:t>operations in </a:t>
            </a:r>
            <a:r>
              <a:rPr lang="en-US" sz="2000" dirty="0" smtClean="0">
                <a:solidFill>
                  <a:schemeClr val="tx1"/>
                </a:solidFill>
              </a:rPr>
              <a:t>thread body</a:t>
            </a: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685800"/>
          </a:xfrm>
        </p:spPr>
        <p:txBody>
          <a:bodyPr>
            <a:normAutofit/>
          </a:bodyPr>
          <a:lstStyle/>
          <a:p>
            <a:r>
              <a:rPr lang="en-US" sz="3200" dirty="0" err="1" smtClean="0"/>
              <a:t>ClientHandler</a:t>
            </a:r>
            <a:endParaRPr lang="en-US" sz="3200" dirty="0"/>
          </a:p>
        </p:txBody>
      </p:sp>
      <p:sp>
        <p:nvSpPr>
          <p:cNvPr id="3" name="Subtitle 2"/>
          <p:cNvSpPr>
            <a:spLocks noGrp="1"/>
          </p:cNvSpPr>
          <p:nvPr>
            <p:ph type="subTitle" idx="1"/>
          </p:nvPr>
        </p:nvSpPr>
        <p:spPr>
          <a:xfrm>
            <a:off x="457200" y="990600"/>
            <a:ext cx="8305800" cy="5486400"/>
          </a:xfrm>
          <a:solidFill>
            <a:schemeClr val="tx2">
              <a:lumMod val="20000"/>
              <a:lumOff val="80000"/>
            </a:schemeClr>
          </a:solidFill>
        </p:spPr>
        <p:txBody>
          <a:bodyPr>
            <a:normAutofit fontScale="92500" lnSpcReduction="10000"/>
          </a:bodyPr>
          <a:lstStyle/>
          <a:p>
            <a:pPr marL="342900" indent="-342900" algn="l">
              <a:buFont typeface="Arial" panose="020B0604020202020204" pitchFamily="34" charset="0"/>
              <a:buChar char="•"/>
            </a:pPr>
            <a:r>
              <a:rPr lang="en-US" sz="2000" dirty="0" smtClean="0">
                <a:solidFill>
                  <a:schemeClr val="tx1"/>
                </a:solidFill>
              </a:rPr>
              <a:t>Declare arrays </a:t>
            </a:r>
            <a:r>
              <a:rPr lang="en-US" sz="2000" dirty="0" smtClean="0">
                <a:solidFill>
                  <a:schemeClr val="tx1"/>
                </a:solidFill>
              </a:rPr>
              <a:t>for </a:t>
            </a:r>
          </a:p>
          <a:p>
            <a:pPr algn="l"/>
            <a:r>
              <a:rPr lang="en-US" sz="2000" dirty="0">
                <a:solidFill>
                  <a:schemeClr val="tx1"/>
                </a:solidFill>
              </a:rPr>
              <a:t>	</a:t>
            </a:r>
            <a:r>
              <a:rPr lang="en-US" sz="2000" dirty="0" smtClean="0">
                <a:solidFill>
                  <a:schemeClr val="tx1"/>
                </a:solidFill>
              </a:rPr>
              <a:t>read </a:t>
            </a:r>
            <a:r>
              <a:rPr lang="en-US" sz="2000" dirty="0" smtClean="0">
                <a:solidFill>
                  <a:schemeClr val="tx1"/>
                </a:solidFill>
              </a:rPr>
              <a:t>buffer, write buffer, </a:t>
            </a:r>
            <a:r>
              <a:rPr lang="en-US" sz="2000" dirty="0" err="1" smtClean="0">
                <a:solidFill>
                  <a:schemeClr val="tx1"/>
                </a:solidFill>
              </a:rPr>
              <a:t>userName</a:t>
            </a:r>
            <a:endParaRPr lang="en-US" sz="2000" dirty="0" smtClean="0">
              <a:solidFill>
                <a:schemeClr val="tx1"/>
              </a:solidFill>
            </a:endParaRP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smtClean="0">
                <a:solidFill>
                  <a:schemeClr val="tx1"/>
                </a:solidFill>
              </a:rPr>
              <a:t>Each Client </a:t>
            </a:r>
            <a:r>
              <a:rPr lang="en-US" sz="2000" dirty="0" smtClean="0">
                <a:solidFill>
                  <a:schemeClr val="tx1"/>
                </a:solidFill>
              </a:rPr>
              <a:t>will send a message containing its username(alias) first</a:t>
            </a:r>
          </a:p>
          <a:p>
            <a:pPr marL="342900" indent="-342900" algn="l">
              <a:buFont typeface="Arial" panose="020B0604020202020204" pitchFamily="34" charset="0"/>
              <a:buChar char="•"/>
            </a:pP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Write </a:t>
            </a:r>
            <a:r>
              <a:rPr lang="en-US" sz="2000" dirty="0" smtClean="0">
                <a:solidFill>
                  <a:schemeClr val="tx1"/>
                </a:solidFill>
              </a:rPr>
              <a:t>to the client using write buffer a welcome message: </a:t>
            </a:r>
          </a:p>
          <a:p>
            <a:pPr algn="l"/>
            <a:r>
              <a:rPr lang="en-US" sz="2000" dirty="0" smtClean="0">
                <a:solidFill>
                  <a:schemeClr val="tx1"/>
                </a:solidFill>
              </a:rPr>
              <a:t>	</a:t>
            </a:r>
            <a:r>
              <a:rPr lang="en-US" sz="2000" dirty="0" err="1" smtClean="0">
                <a:solidFill>
                  <a:schemeClr val="tx1"/>
                </a:solidFill>
              </a:rPr>
              <a:t>e.</a:t>
            </a:r>
            <a:r>
              <a:rPr lang="en-US" sz="2000" dirty="0" err="1" smtClean="0">
                <a:solidFill>
                  <a:schemeClr val="tx1"/>
                </a:solidFill>
              </a:rPr>
              <a:t>g</a:t>
            </a:r>
            <a:r>
              <a:rPr lang="en-US" sz="2000" dirty="0" smtClean="0">
                <a:solidFill>
                  <a:schemeClr val="tx1"/>
                </a:solidFill>
              </a:rPr>
              <a:t>: </a:t>
            </a:r>
            <a:r>
              <a:rPr lang="en-US" sz="2000" dirty="0" smtClean="0">
                <a:solidFill>
                  <a:schemeClr val="tx1"/>
                </a:solidFill>
              </a:rPr>
              <a:t>  </a:t>
            </a:r>
            <a:r>
              <a:rPr lang="en-US" sz="2000" dirty="0" err="1" smtClean="0">
                <a:solidFill>
                  <a:schemeClr val="tx1"/>
                </a:solidFill>
              </a:rPr>
              <a:t>strncpy</a:t>
            </a:r>
            <a:r>
              <a:rPr lang="en-US" sz="2000" dirty="0" smtClean="0">
                <a:solidFill>
                  <a:schemeClr val="tx1"/>
                </a:solidFill>
              </a:rPr>
              <a:t>(</a:t>
            </a:r>
            <a:r>
              <a:rPr lang="en-US" sz="2000" dirty="0" err="1" smtClean="0">
                <a:solidFill>
                  <a:schemeClr val="tx1"/>
                </a:solidFill>
              </a:rPr>
              <a:t>writeBuf</a:t>
            </a:r>
            <a:r>
              <a:rPr lang="en-US" sz="2000" dirty="0" smtClean="0">
                <a:solidFill>
                  <a:schemeClr val="tx1"/>
                </a:solidFill>
              </a:rPr>
              <a:t>, "Welcome ", 8)</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smtClean="0">
                <a:solidFill>
                  <a:schemeClr val="tx1"/>
                </a:solidFill>
              </a:rPr>
              <a:t>Print </a:t>
            </a:r>
            <a:r>
              <a:rPr lang="en-US" sz="2000" dirty="0" smtClean="0">
                <a:solidFill>
                  <a:schemeClr val="tx1"/>
                </a:solidFill>
              </a:rPr>
              <a:t>to all clients that </a:t>
            </a:r>
            <a:r>
              <a:rPr lang="en-US" sz="2000" dirty="0" smtClean="0">
                <a:solidFill>
                  <a:schemeClr val="tx1"/>
                </a:solidFill>
              </a:rPr>
              <a:t>a new user (</a:t>
            </a:r>
            <a:r>
              <a:rPr lang="en-US" sz="2000" dirty="0" smtClean="0">
                <a:solidFill>
                  <a:schemeClr val="tx1"/>
                </a:solidFill>
              </a:rPr>
              <a:t>Client) </a:t>
            </a:r>
            <a:r>
              <a:rPr lang="en-US" sz="2000" dirty="0" smtClean="0">
                <a:solidFill>
                  <a:schemeClr val="tx1"/>
                </a:solidFill>
              </a:rPr>
              <a:t>has entered the </a:t>
            </a:r>
            <a:r>
              <a:rPr lang="en-US" sz="2000" dirty="0" smtClean="0">
                <a:solidFill>
                  <a:schemeClr val="tx1"/>
                </a:solidFill>
              </a:rPr>
              <a:t>chat room</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The data that clients send is stored in read buffer</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Print read buffer data </a:t>
            </a:r>
            <a:r>
              <a:rPr lang="en-US" sz="2000" dirty="0" smtClean="0">
                <a:solidFill>
                  <a:schemeClr val="tx1"/>
                </a:solidFill>
              </a:rPr>
              <a:t>on server’s terminal as well as the client terminals (except for </a:t>
            </a:r>
            <a:r>
              <a:rPr lang="en-US" sz="2000" dirty="0" err="1" smtClean="0">
                <a:solidFill>
                  <a:schemeClr val="tx1"/>
                </a:solidFill>
              </a:rPr>
              <a:t>thisClient</a:t>
            </a:r>
            <a:r>
              <a:rPr lang="en-US" sz="2000" dirty="0" smtClean="0">
                <a:solidFill>
                  <a:schemeClr val="tx1"/>
                </a:solidFill>
              </a:rPr>
              <a:t>)</a:t>
            </a:r>
            <a:endParaRPr lang="en-US" sz="2000" dirty="0">
              <a:solidFill>
                <a:schemeClr val="tx1"/>
              </a:solidFill>
            </a:endParaRP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If </a:t>
            </a:r>
            <a:r>
              <a:rPr lang="en-US" sz="2000" dirty="0" smtClean="0">
                <a:solidFill>
                  <a:schemeClr val="tx1"/>
                </a:solidFill>
              </a:rPr>
              <a:t>a special message (/</a:t>
            </a:r>
            <a:r>
              <a:rPr lang="en-US" sz="2000" dirty="0">
                <a:solidFill>
                  <a:schemeClr val="tx1"/>
                </a:solidFill>
              </a:rPr>
              <a:t>exit, /quit or /</a:t>
            </a:r>
            <a:r>
              <a:rPr lang="en-US" sz="2000" dirty="0" smtClean="0">
                <a:solidFill>
                  <a:schemeClr val="tx1"/>
                </a:solidFill>
              </a:rPr>
              <a:t>part) is received from a client</a:t>
            </a:r>
            <a:endParaRPr lang="en-US" sz="2000" dirty="0">
              <a:solidFill>
                <a:schemeClr val="tx1"/>
              </a:solidFill>
            </a:endParaRPr>
          </a:p>
          <a:p>
            <a:pPr algn="l"/>
            <a:r>
              <a:rPr lang="en-US" sz="2000" dirty="0" smtClean="0">
                <a:solidFill>
                  <a:schemeClr val="tx1"/>
                </a:solidFill>
              </a:rPr>
              <a:t>      </a:t>
            </a:r>
            <a:r>
              <a:rPr lang="en-US" sz="1900" dirty="0" smtClean="0">
                <a:solidFill>
                  <a:schemeClr val="tx1"/>
                </a:solidFill>
              </a:rPr>
              <a:t>then </a:t>
            </a:r>
            <a:r>
              <a:rPr lang="en-US" sz="1900" dirty="0">
                <a:solidFill>
                  <a:schemeClr val="tx1"/>
                </a:solidFill>
              </a:rPr>
              <a:t>print </a:t>
            </a:r>
            <a:r>
              <a:rPr lang="en-US" sz="1900" dirty="0" smtClean="0">
                <a:solidFill>
                  <a:schemeClr val="tx1"/>
                </a:solidFill>
              </a:rPr>
              <a:t>a goodbye message and remove this </a:t>
            </a:r>
            <a:r>
              <a:rPr lang="en-US" sz="1900" dirty="0">
                <a:solidFill>
                  <a:schemeClr val="tx1"/>
                </a:solidFill>
              </a:rPr>
              <a:t>client </a:t>
            </a:r>
            <a:r>
              <a:rPr lang="en-US" sz="1900" dirty="0" smtClean="0">
                <a:solidFill>
                  <a:schemeClr val="tx1"/>
                </a:solidFill>
              </a:rPr>
              <a:t>from the client array</a:t>
            </a:r>
            <a:endParaRPr lang="en-US" sz="19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smtClean="0"/>
              <a:t>Client Side Implementation</a:t>
            </a:r>
            <a:endParaRPr lang="en-US" sz="4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39969"/>
            <a:ext cx="7772400" cy="803031"/>
          </a:xfrm>
        </p:spPr>
        <p:txBody>
          <a:bodyPr/>
          <a:lstStyle/>
          <a:p>
            <a:r>
              <a:rPr lang="en-US" sz="3600" dirty="0" smtClean="0"/>
              <a:t>Data </a:t>
            </a:r>
            <a:r>
              <a:rPr lang="en-US" sz="3600" dirty="0" err="1" smtClean="0"/>
              <a:t>Stuctures</a:t>
            </a:r>
            <a:r>
              <a:rPr lang="en-US" sz="3600" dirty="0" smtClean="0"/>
              <a:t> &amp; functions</a:t>
            </a:r>
            <a:endParaRPr lang="en-US" sz="3600" dirty="0"/>
          </a:p>
        </p:txBody>
      </p:sp>
      <p:sp>
        <p:nvSpPr>
          <p:cNvPr id="5" name="Subtitle 4"/>
          <p:cNvSpPr>
            <a:spLocks noGrp="1"/>
          </p:cNvSpPr>
          <p:nvPr>
            <p:ph type="subTitle" idx="1"/>
          </p:nvPr>
        </p:nvSpPr>
        <p:spPr>
          <a:xfrm>
            <a:off x="304800" y="1600200"/>
            <a:ext cx="8305800" cy="4876800"/>
          </a:xfrm>
          <a:solidFill>
            <a:schemeClr val="tx2">
              <a:lumMod val="20000"/>
              <a:lumOff val="80000"/>
            </a:schemeClr>
          </a:solidFill>
        </p:spPr>
        <p:txBody>
          <a:bodyPr>
            <a:noAutofit/>
          </a:bodyPr>
          <a:lstStyle/>
          <a:p>
            <a:pPr marL="342900" indent="-342900" algn="l">
              <a:buFont typeface="Arial" panose="020B0604020202020204" pitchFamily="34" charset="0"/>
              <a:buChar char="•"/>
            </a:pPr>
            <a:r>
              <a:rPr lang="en-US" sz="2000" dirty="0" smtClean="0">
                <a:solidFill>
                  <a:schemeClr val="tx1"/>
                </a:solidFill>
              </a:rPr>
              <a:t>Client </a:t>
            </a:r>
            <a:r>
              <a:rPr lang="en-US" sz="2000" dirty="0" smtClean="0">
                <a:solidFill>
                  <a:schemeClr val="tx1"/>
                </a:solidFill>
              </a:rPr>
              <a:t>structure: </a:t>
            </a:r>
          </a:p>
          <a:p>
            <a:pPr algn="l"/>
            <a:r>
              <a:rPr lang="en-US" sz="2000" dirty="0" smtClean="0">
                <a:solidFill>
                  <a:schemeClr val="tx1"/>
                </a:solidFill>
              </a:rPr>
              <a:t>	members – </a:t>
            </a:r>
            <a:r>
              <a:rPr lang="en-US" sz="2000" dirty="0" err="1" smtClean="0">
                <a:solidFill>
                  <a:schemeClr val="tx1"/>
                </a:solidFill>
              </a:rPr>
              <a:t>clientName</a:t>
            </a:r>
            <a:endParaRPr lang="en-US" sz="2000" dirty="0" smtClean="0">
              <a:solidFill>
                <a:schemeClr val="tx1"/>
              </a:solidFill>
            </a:endParaRPr>
          </a:p>
          <a:p>
            <a:pPr algn="l"/>
            <a:r>
              <a:rPr lang="en-US" sz="2000" dirty="0" smtClean="0">
                <a:solidFill>
                  <a:schemeClr val="tx1"/>
                </a:solidFill>
              </a:rPr>
              <a:t>		       </a:t>
            </a:r>
            <a:r>
              <a:rPr lang="en-US" sz="2000" dirty="0" err="1" smtClean="0">
                <a:solidFill>
                  <a:schemeClr val="tx1"/>
                </a:solidFill>
              </a:rPr>
              <a:t>clientId</a:t>
            </a:r>
            <a:r>
              <a:rPr lang="en-US" sz="2000" dirty="0" smtClean="0">
                <a:solidFill>
                  <a:schemeClr val="tx1"/>
                </a:solidFill>
              </a:rPr>
              <a:t> // ‘0’ initially </a:t>
            </a:r>
          </a:p>
          <a:p>
            <a:pPr marL="342900" indent="-342900" algn="l">
              <a:buFont typeface="Arial" panose="020B0604020202020204" pitchFamily="34" charset="0"/>
              <a:buChar char="•"/>
            </a:pPr>
            <a:r>
              <a:rPr lang="en-US" sz="2000" dirty="0" smtClean="0">
                <a:solidFill>
                  <a:schemeClr val="tx1"/>
                </a:solidFill>
              </a:rPr>
              <a:t>Server’s </a:t>
            </a:r>
            <a:r>
              <a:rPr lang="en-US" sz="2000" dirty="0" smtClean="0">
                <a:solidFill>
                  <a:schemeClr val="tx1"/>
                </a:solidFill>
              </a:rPr>
              <a:t>address Info:  </a:t>
            </a:r>
          </a:p>
          <a:p>
            <a:pPr algn="l"/>
            <a:r>
              <a:rPr lang="en-US" sz="2000" dirty="0" smtClean="0">
                <a:solidFill>
                  <a:schemeClr val="tx1"/>
                </a:solidFill>
              </a:rPr>
              <a:t>	</a:t>
            </a:r>
            <a:r>
              <a:rPr lang="en-US" sz="2000" dirty="0" err="1" smtClean="0">
                <a:solidFill>
                  <a:schemeClr val="tx1"/>
                </a:solidFill>
              </a:rPr>
              <a:t>struct</a:t>
            </a:r>
            <a:r>
              <a:rPr lang="en-US" sz="2000" dirty="0" smtClean="0">
                <a:solidFill>
                  <a:schemeClr val="tx1"/>
                </a:solidFill>
              </a:rPr>
              <a:t> </a:t>
            </a:r>
            <a:r>
              <a:rPr lang="en-US" sz="2000" dirty="0" err="1" smtClean="0">
                <a:solidFill>
                  <a:schemeClr val="tx1"/>
                </a:solidFill>
              </a:rPr>
              <a:t>sockaddr_in</a:t>
            </a:r>
            <a:r>
              <a:rPr lang="en-US" sz="2000" dirty="0" smtClean="0">
                <a:solidFill>
                  <a:schemeClr val="tx1"/>
                </a:solidFill>
              </a:rPr>
              <a:t> host = {AF_INET, </a:t>
            </a:r>
            <a:r>
              <a:rPr lang="en-US" sz="2000" dirty="0" err="1" smtClean="0">
                <a:solidFill>
                  <a:schemeClr val="tx1"/>
                </a:solidFill>
              </a:rPr>
              <a:t>htons</a:t>
            </a:r>
            <a:r>
              <a:rPr lang="en-US" sz="2000" dirty="0" smtClean="0">
                <a:solidFill>
                  <a:schemeClr val="tx1"/>
                </a:solidFill>
              </a:rPr>
              <a:t>(SERVER_PORT)};</a:t>
            </a:r>
          </a:p>
          <a:p>
            <a:pPr algn="l">
              <a:buFont typeface="Arial" pitchFamily="34" charset="0"/>
              <a:buChar char="•"/>
            </a:pP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Buffer – an array used for writing data</a:t>
            </a:r>
          </a:p>
          <a:p>
            <a:pPr algn="l">
              <a:buFont typeface="Arial" pitchFamily="34" charset="0"/>
              <a:buChar char="•"/>
            </a:pP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void</a:t>
            </a:r>
            <a:r>
              <a:rPr lang="en-US" sz="2000" dirty="0" smtClean="0">
                <a:solidFill>
                  <a:schemeClr val="tx1"/>
                </a:solidFill>
              </a:rPr>
              <a:t>* </a:t>
            </a:r>
            <a:r>
              <a:rPr lang="en-US" sz="2000" dirty="0" err="1" smtClean="0">
                <a:solidFill>
                  <a:schemeClr val="tx1"/>
                </a:solidFill>
              </a:rPr>
              <a:t>EchoHandler</a:t>
            </a:r>
            <a:r>
              <a:rPr lang="en-US" sz="2000" dirty="0" smtClean="0">
                <a:solidFill>
                  <a:schemeClr val="tx1"/>
                </a:solidFill>
              </a:rPr>
              <a:t>(void * soc) – thread handler function</a:t>
            </a:r>
          </a:p>
          <a:p>
            <a:pPr marL="342900" indent="-342900" algn="l">
              <a:buFont typeface="Arial" panose="020B0604020202020204" pitchFamily="34" charset="0"/>
              <a:buChar char="•"/>
            </a:pP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void </a:t>
            </a:r>
            <a:r>
              <a:rPr lang="en-US" sz="2000" dirty="0" err="1" smtClean="0">
                <a:solidFill>
                  <a:schemeClr val="tx1"/>
                </a:solidFill>
              </a:rPr>
              <a:t>signalhandler</a:t>
            </a:r>
            <a:r>
              <a:rPr lang="en-US" sz="2000" dirty="0" smtClean="0">
                <a:solidFill>
                  <a:schemeClr val="tx1"/>
                </a:solidFill>
              </a:rPr>
              <a:t>(</a:t>
            </a:r>
            <a:r>
              <a:rPr lang="en-US" sz="2000" dirty="0" err="1" smtClean="0">
                <a:solidFill>
                  <a:schemeClr val="tx1"/>
                </a:solidFill>
              </a:rPr>
              <a:t>int</a:t>
            </a:r>
            <a:r>
              <a:rPr lang="en-US" sz="2000" dirty="0" smtClean="0">
                <a:solidFill>
                  <a:schemeClr val="tx1"/>
                </a:solidFill>
              </a:rPr>
              <a:t> sig) – if </a:t>
            </a:r>
            <a:r>
              <a:rPr lang="en-US" sz="2000" dirty="0" smtClean="0">
                <a:solidFill>
                  <a:schemeClr val="tx1"/>
                </a:solidFill>
              </a:rPr>
              <a:t>Ctrl-C </a:t>
            </a:r>
            <a:r>
              <a:rPr lang="en-US" sz="2000" dirty="0" smtClean="0">
                <a:solidFill>
                  <a:schemeClr val="tx1"/>
                </a:solidFill>
              </a:rPr>
              <a:t>is pressed for client, it won’t let it exit, rather print message asking to type “/exit” or “/part” or “/quit” </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52401"/>
            <a:ext cx="7772400" cy="1143000"/>
          </a:xfrm>
        </p:spPr>
        <p:txBody>
          <a:bodyPr/>
          <a:lstStyle/>
          <a:p>
            <a:r>
              <a:rPr lang="en-US" sz="3600" dirty="0" smtClean="0"/>
              <a:t>Connection to Server</a:t>
            </a:r>
            <a:endParaRPr lang="en-US" sz="3600" dirty="0"/>
          </a:p>
        </p:txBody>
      </p:sp>
      <p:sp>
        <p:nvSpPr>
          <p:cNvPr id="5" name="Subtitle 4"/>
          <p:cNvSpPr>
            <a:spLocks noGrp="1"/>
          </p:cNvSpPr>
          <p:nvPr>
            <p:ph type="subTitle" idx="1"/>
          </p:nvPr>
        </p:nvSpPr>
        <p:spPr>
          <a:xfrm>
            <a:off x="381000" y="1371600"/>
            <a:ext cx="8229600" cy="4953000"/>
          </a:xfrm>
          <a:solidFill>
            <a:schemeClr val="tx2">
              <a:lumMod val="20000"/>
              <a:lumOff val="80000"/>
            </a:schemeClr>
          </a:solidFill>
        </p:spPr>
        <p:txBody>
          <a:bodyPr>
            <a:normAutofit fontScale="92500" lnSpcReduction="10000"/>
          </a:bodyPr>
          <a:lstStyle/>
          <a:p>
            <a:pPr marL="342900" indent="-342900" algn="l">
              <a:buFont typeface="Arial" panose="020B0604020202020204" pitchFamily="34" charset="0"/>
              <a:buChar char="•"/>
            </a:pPr>
            <a:r>
              <a:rPr lang="en-US" sz="2000" dirty="0" smtClean="0">
                <a:solidFill>
                  <a:schemeClr val="tx1"/>
                </a:solidFill>
              </a:rPr>
              <a:t>Prompt </a:t>
            </a:r>
            <a:r>
              <a:rPr lang="en-US" sz="2000" dirty="0" smtClean="0">
                <a:solidFill>
                  <a:schemeClr val="tx1"/>
                </a:solidFill>
              </a:rPr>
              <a:t>to enter the hostname to which user wants to connect.</a:t>
            </a:r>
          </a:p>
          <a:p>
            <a:pPr marL="342900" indent="-342900" algn="l">
              <a:buFont typeface="Arial" panose="020B0604020202020204" pitchFamily="34" charset="0"/>
              <a:buChar char="•"/>
            </a:pP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Use </a:t>
            </a:r>
            <a:r>
              <a:rPr lang="en-US" sz="2000" dirty="0" err="1" smtClean="0">
                <a:solidFill>
                  <a:schemeClr val="tx1"/>
                </a:solidFill>
              </a:rPr>
              <a:t>gethostbyname</a:t>
            </a:r>
            <a:r>
              <a:rPr lang="en-US" sz="2000" dirty="0" smtClean="0">
                <a:solidFill>
                  <a:schemeClr val="tx1"/>
                </a:solidFill>
              </a:rPr>
              <a:t>() to save the hostname</a:t>
            </a:r>
          </a:p>
          <a:p>
            <a:pPr algn="l">
              <a:buFont typeface="Wingdings" pitchFamily="2" charset="2"/>
              <a:buChar char="Ø"/>
            </a:pPr>
            <a:r>
              <a:rPr lang="en-US" sz="2000" dirty="0" smtClean="0">
                <a:solidFill>
                  <a:schemeClr val="tx2">
                    <a:lumMod val="60000"/>
                    <a:lumOff val="40000"/>
                  </a:schemeClr>
                </a:solidFill>
              </a:rPr>
              <a:t> </a:t>
            </a:r>
            <a:r>
              <a:rPr lang="en-US" sz="1800" b="1" dirty="0" err="1" smtClean="0">
                <a:solidFill>
                  <a:schemeClr val="tx2">
                    <a:lumMod val="60000"/>
                    <a:lumOff val="40000"/>
                  </a:schemeClr>
                </a:solidFill>
              </a:rPr>
              <a:t>gethostbyname</a:t>
            </a:r>
            <a:r>
              <a:rPr lang="en-US" sz="1800" b="1" dirty="0" smtClean="0">
                <a:solidFill>
                  <a:schemeClr val="tx2">
                    <a:lumMod val="60000"/>
                    <a:lumOff val="40000"/>
                  </a:schemeClr>
                </a:solidFill>
              </a:rPr>
              <a:t>()</a:t>
            </a:r>
            <a:r>
              <a:rPr lang="en-US" sz="1800" dirty="0" smtClean="0">
                <a:solidFill>
                  <a:schemeClr val="tx2">
                    <a:lumMod val="60000"/>
                    <a:lumOff val="40000"/>
                  </a:schemeClr>
                </a:solidFill>
              </a:rPr>
              <a:t> is used to get its IP address and store it in a </a:t>
            </a:r>
            <a:r>
              <a:rPr lang="en-US" sz="1800" dirty="0" err="1" smtClean="0">
                <a:solidFill>
                  <a:schemeClr val="tx2">
                    <a:lumMod val="60000"/>
                    <a:lumOff val="40000"/>
                  </a:schemeClr>
                </a:solidFill>
              </a:rPr>
              <a:t>struct</a:t>
            </a:r>
            <a:r>
              <a:rPr lang="en-US" sz="1800" dirty="0" smtClean="0">
                <a:solidFill>
                  <a:schemeClr val="tx2">
                    <a:lumMod val="60000"/>
                    <a:lumOff val="40000"/>
                  </a:schemeClr>
                </a:solidFill>
              </a:rPr>
              <a:t> </a:t>
            </a:r>
            <a:r>
              <a:rPr lang="en-US" sz="1800" dirty="0" err="1" smtClean="0">
                <a:solidFill>
                  <a:schemeClr val="tx2">
                    <a:lumMod val="60000"/>
                    <a:lumOff val="40000"/>
                  </a:schemeClr>
                </a:solidFill>
              </a:rPr>
              <a:t>in_addr</a:t>
            </a:r>
            <a:r>
              <a:rPr lang="en-US" sz="1800" dirty="0" smtClean="0">
                <a:solidFill>
                  <a:schemeClr val="tx2">
                    <a:lumMod val="60000"/>
                    <a:lumOff val="40000"/>
                  </a:schemeClr>
                </a:solidFill>
              </a:rPr>
              <a:t>	</a:t>
            </a:r>
          </a:p>
          <a:p>
            <a:pPr lvl="1" algn="l"/>
            <a:r>
              <a:rPr lang="en-US" sz="1600" dirty="0" smtClean="0">
                <a:solidFill>
                  <a:schemeClr val="tx2">
                    <a:lumMod val="60000"/>
                    <a:lumOff val="40000"/>
                  </a:schemeClr>
                </a:solidFill>
              </a:rPr>
              <a:t>Takes </a:t>
            </a:r>
            <a:r>
              <a:rPr lang="en-US" sz="1600" dirty="0" smtClean="0">
                <a:solidFill>
                  <a:schemeClr val="tx2">
                    <a:lumMod val="60000"/>
                    <a:lumOff val="40000"/>
                  </a:schemeClr>
                </a:solidFill>
              </a:rPr>
              <a:t>a string (like </a:t>
            </a:r>
            <a:r>
              <a:rPr lang="en-US" sz="1600" dirty="0" smtClean="0">
                <a:solidFill>
                  <a:schemeClr val="tx2">
                    <a:lumMod val="60000"/>
                    <a:lumOff val="40000"/>
                  </a:schemeClr>
                </a:solidFill>
                <a:hlinkClick r:id="rId2"/>
              </a:rPr>
              <a:t>www.yahoo.com</a:t>
            </a:r>
            <a:r>
              <a:rPr lang="en-US" sz="1600" dirty="0" smtClean="0">
                <a:solidFill>
                  <a:schemeClr val="tx2">
                    <a:lumMod val="60000"/>
                    <a:lumOff val="40000"/>
                  </a:schemeClr>
                </a:solidFill>
              </a:rPr>
              <a:t> or rc01xcs213.managed.mst.edu) as parameter.</a:t>
            </a:r>
          </a:p>
          <a:p>
            <a:pPr algn="l"/>
            <a:r>
              <a:rPr lang="en-US" sz="1600" dirty="0" smtClean="0">
                <a:solidFill>
                  <a:schemeClr val="tx2">
                    <a:lumMod val="60000"/>
                    <a:lumOff val="40000"/>
                  </a:schemeClr>
                </a:solidFill>
              </a:rPr>
              <a:t>           </a:t>
            </a:r>
            <a:r>
              <a:rPr lang="en-US" sz="1600" dirty="0" err="1" smtClean="0">
                <a:solidFill>
                  <a:schemeClr val="tx2">
                    <a:lumMod val="60000"/>
                    <a:lumOff val="40000"/>
                  </a:schemeClr>
                </a:solidFill>
              </a:rPr>
              <a:t>e.g</a:t>
            </a:r>
            <a:r>
              <a:rPr lang="en-US" sz="1600" dirty="0" smtClean="0">
                <a:solidFill>
                  <a:schemeClr val="tx2">
                    <a:lumMod val="60000"/>
                    <a:lumOff val="40000"/>
                  </a:schemeClr>
                </a:solidFill>
              </a:rPr>
              <a:t>: hp = </a:t>
            </a:r>
            <a:r>
              <a:rPr lang="en-US" sz="1600" dirty="0" err="1" smtClean="0">
                <a:solidFill>
                  <a:schemeClr val="tx2">
                    <a:lumMod val="60000"/>
                    <a:lumOff val="40000"/>
                  </a:schemeClr>
                </a:solidFill>
              </a:rPr>
              <a:t>gethostbyname</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argv</a:t>
            </a:r>
            <a:r>
              <a:rPr lang="en-US" sz="1600" dirty="0" smtClean="0">
                <a:solidFill>
                  <a:schemeClr val="tx2">
                    <a:lumMod val="60000"/>
                    <a:lumOff val="40000"/>
                  </a:schemeClr>
                </a:solidFill>
              </a:rPr>
              <a:t>[1</a:t>
            </a:r>
            <a:r>
              <a:rPr lang="en-US" sz="1600" dirty="0" smtClean="0">
                <a:solidFill>
                  <a:schemeClr val="tx2">
                    <a:lumMod val="60000"/>
                    <a:lumOff val="40000"/>
                  </a:schemeClr>
                </a:solidFill>
              </a:rPr>
              <a:t>])</a:t>
            </a:r>
          </a:p>
          <a:p>
            <a:pPr algn="l"/>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Print </a:t>
            </a:r>
            <a:r>
              <a:rPr lang="en-US" sz="2000" dirty="0" smtClean="0">
                <a:solidFill>
                  <a:schemeClr val="tx1"/>
                </a:solidFill>
              </a:rPr>
              <a:t>an error message if return value is NULL (hostname does not exist)</a:t>
            </a:r>
          </a:p>
          <a:p>
            <a:pPr algn="l"/>
            <a:endParaRPr lang="en-US" sz="2000" dirty="0" smtClean="0">
              <a:solidFill>
                <a:schemeClr val="tx1"/>
              </a:solidFill>
            </a:endParaRPr>
          </a:p>
          <a:p>
            <a:pPr algn="l"/>
            <a:r>
              <a:rPr lang="en-US" sz="2000" b="1" i="1" dirty="0" err="1" smtClean="0">
                <a:solidFill>
                  <a:schemeClr val="tx1"/>
                </a:solidFill>
              </a:rPr>
              <a:t>bcopy</a:t>
            </a:r>
            <a:r>
              <a:rPr lang="en-US" sz="2000" dirty="0" smtClean="0">
                <a:solidFill>
                  <a:schemeClr val="tx1"/>
                </a:solidFill>
              </a:rPr>
              <a:t>(s1</a:t>
            </a:r>
            <a:r>
              <a:rPr lang="en-US" sz="2000" dirty="0">
                <a:solidFill>
                  <a:schemeClr val="tx1"/>
                </a:solidFill>
              </a:rPr>
              <a:t>, s2) copies </a:t>
            </a:r>
            <a:r>
              <a:rPr lang="en-US" sz="2000" i="1" dirty="0">
                <a:solidFill>
                  <a:schemeClr val="tx1"/>
                </a:solidFill>
              </a:rPr>
              <a:t>n</a:t>
            </a:r>
            <a:r>
              <a:rPr lang="en-US" sz="2000" dirty="0">
                <a:solidFill>
                  <a:schemeClr val="tx1"/>
                </a:solidFill>
              </a:rPr>
              <a:t> bytes from the area pointed to by </a:t>
            </a:r>
            <a:r>
              <a:rPr lang="en-US" sz="2000" i="1" dirty="0">
                <a:solidFill>
                  <a:schemeClr val="tx1"/>
                </a:solidFill>
              </a:rPr>
              <a:t>s1</a:t>
            </a:r>
            <a:r>
              <a:rPr lang="en-US" sz="2000" dirty="0">
                <a:solidFill>
                  <a:schemeClr val="tx1"/>
                </a:solidFill>
              </a:rPr>
              <a:t> to the area pointed to by </a:t>
            </a:r>
            <a:r>
              <a:rPr lang="en-US" sz="2000" i="1" dirty="0">
                <a:solidFill>
                  <a:schemeClr val="tx1"/>
                </a:solidFill>
              </a:rPr>
              <a:t>s2.</a:t>
            </a:r>
          </a:p>
          <a:p>
            <a:pPr algn="l">
              <a:buFont typeface="Arial" pitchFamily="34" charset="0"/>
              <a:buChar char="•"/>
            </a:pPr>
            <a:endParaRPr lang="en-US" sz="2000" i="1" dirty="0">
              <a:solidFill>
                <a:schemeClr val="tx1"/>
              </a:solidFill>
            </a:endParaRPr>
          </a:p>
          <a:p>
            <a:pPr algn="l"/>
            <a:r>
              <a:rPr lang="en-US" sz="2000" dirty="0" smtClean="0">
                <a:solidFill>
                  <a:schemeClr val="tx1"/>
                </a:solidFill>
              </a:rPr>
              <a:t>Example:   </a:t>
            </a:r>
            <a:r>
              <a:rPr lang="en-US" sz="2000" b="1" dirty="0" err="1" smtClean="0">
                <a:solidFill>
                  <a:schemeClr val="tx1"/>
                </a:solidFill>
              </a:rPr>
              <a:t>bcopy</a:t>
            </a:r>
            <a:r>
              <a:rPr lang="en-US" sz="2000" dirty="0" smtClean="0">
                <a:solidFill>
                  <a:schemeClr val="tx1"/>
                </a:solidFill>
              </a:rPr>
              <a:t>(</a:t>
            </a:r>
            <a:r>
              <a:rPr lang="en-US" sz="2000" dirty="0" err="1" smtClean="0">
                <a:solidFill>
                  <a:schemeClr val="tx1"/>
                </a:solidFill>
              </a:rPr>
              <a:t>hp</a:t>
            </a:r>
            <a:r>
              <a:rPr lang="en-US" sz="2000" dirty="0" smtClean="0">
                <a:solidFill>
                  <a:schemeClr val="tx1"/>
                </a:solidFill>
              </a:rPr>
              <a:t>-</a:t>
            </a:r>
            <a:r>
              <a:rPr lang="en-US" sz="2000" dirty="0">
                <a:solidFill>
                  <a:schemeClr val="tx1"/>
                </a:solidFill>
              </a:rPr>
              <a:t>&gt;</a:t>
            </a:r>
            <a:r>
              <a:rPr lang="en-US" sz="2000" dirty="0" err="1">
                <a:solidFill>
                  <a:schemeClr val="tx1"/>
                </a:solidFill>
              </a:rPr>
              <a:t>h_addr_list</a:t>
            </a:r>
            <a:r>
              <a:rPr lang="en-US" sz="2000" dirty="0">
                <a:solidFill>
                  <a:schemeClr val="tx1"/>
                </a:solidFill>
              </a:rPr>
              <a:t>[0], (char*)&amp;</a:t>
            </a:r>
            <a:r>
              <a:rPr lang="en-US" sz="2000" dirty="0" err="1">
                <a:solidFill>
                  <a:schemeClr val="tx1"/>
                </a:solidFill>
              </a:rPr>
              <a:t>peer.sin_addr</a:t>
            </a:r>
            <a:r>
              <a:rPr lang="en-US" sz="2000" dirty="0">
                <a:solidFill>
                  <a:schemeClr val="tx1"/>
                </a:solidFill>
              </a:rPr>
              <a:t>, </a:t>
            </a:r>
            <a:r>
              <a:rPr lang="en-US" sz="2000" dirty="0" err="1">
                <a:solidFill>
                  <a:schemeClr val="tx1"/>
                </a:solidFill>
              </a:rPr>
              <a:t>hp</a:t>
            </a:r>
            <a:r>
              <a:rPr lang="en-US" sz="2000" dirty="0">
                <a:solidFill>
                  <a:schemeClr val="tx1"/>
                </a:solidFill>
              </a:rPr>
              <a:t>-&gt;</a:t>
            </a:r>
            <a:r>
              <a:rPr lang="en-US" sz="2000" dirty="0" err="1">
                <a:solidFill>
                  <a:schemeClr val="tx1"/>
                </a:solidFill>
              </a:rPr>
              <a:t>h_length</a:t>
            </a:r>
            <a:r>
              <a:rPr lang="en-US" sz="2000" dirty="0">
                <a:solidFill>
                  <a:schemeClr val="tx1"/>
                </a:solidFill>
              </a:rPr>
              <a:t>)</a:t>
            </a:r>
          </a:p>
          <a:p>
            <a:pPr algn="l"/>
            <a:r>
              <a:rPr lang="en-US" sz="2000" dirty="0" smtClean="0">
                <a:solidFill>
                  <a:schemeClr val="tx1"/>
                </a:solidFill>
              </a:rPr>
              <a:t>	Where </a:t>
            </a:r>
            <a:r>
              <a:rPr lang="en-US" sz="2000" dirty="0">
                <a:solidFill>
                  <a:schemeClr val="tx1"/>
                </a:solidFill>
              </a:rPr>
              <a:t>host address is saved by </a:t>
            </a:r>
            <a:r>
              <a:rPr lang="en-US" sz="2000" dirty="0" err="1">
                <a:solidFill>
                  <a:schemeClr val="tx1"/>
                </a:solidFill>
              </a:rPr>
              <a:t>gethostbyname</a:t>
            </a:r>
            <a:r>
              <a:rPr lang="en-US" sz="2000" dirty="0">
                <a:solidFill>
                  <a:schemeClr val="tx1"/>
                </a:solidFill>
              </a:rPr>
              <a:t>() in hp.</a:t>
            </a:r>
          </a:p>
          <a:p>
            <a:pPr algn="l"/>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Then</a:t>
            </a:r>
            <a:r>
              <a:rPr lang="en-US" sz="2000" dirty="0" smtClean="0">
                <a:solidFill>
                  <a:schemeClr val="tx1"/>
                </a:solidFill>
              </a:rPr>
              <a:t>, enter the client’s username (alias) as required</a:t>
            </a:r>
          </a:p>
          <a:p>
            <a:pPr marL="342900" indent="-342900" algn="l">
              <a:buFont typeface="Arial" panose="020B0604020202020204" pitchFamily="34" charset="0"/>
              <a:buChar char="•"/>
            </a:pP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52400"/>
            <a:ext cx="7772400" cy="838200"/>
          </a:xfrm>
        </p:spPr>
        <p:txBody>
          <a:bodyPr>
            <a:normAutofit/>
          </a:bodyPr>
          <a:lstStyle/>
          <a:p>
            <a:r>
              <a:rPr lang="en-US" sz="3600" dirty="0" smtClean="0"/>
              <a:t>create a socket and connect to server</a:t>
            </a:r>
            <a:endParaRPr lang="en-US" sz="3600" dirty="0"/>
          </a:p>
        </p:txBody>
      </p:sp>
      <p:sp>
        <p:nvSpPr>
          <p:cNvPr id="7" name="Subtitle 6"/>
          <p:cNvSpPr>
            <a:spLocks noGrp="1"/>
          </p:cNvSpPr>
          <p:nvPr>
            <p:ph type="subTitle" idx="1"/>
          </p:nvPr>
        </p:nvSpPr>
        <p:spPr>
          <a:xfrm>
            <a:off x="381000" y="1066799"/>
            <a:ext cx="8382000" cy="3352801"/>
          </a:xfrm>
          <a:solidFill>
            <a:schemeClr val="tx2">
              <a:lumMod val="20000"/>
              <a:lumOff val="80000"/>
            </a:schemeClr>
          </a:solidFill>
        </p:spPr>
        <p:txBody>
          <a:bodyPr>
            <a:normAutofit/>
          </a:bodyPr>
          <a:lstStyle/>
          <a:p>
            <a:pPr algn="l"/>
            <a:r>
              <a:rPr lang="en-US" sz="2400" dirty="0" smtClean="0">
                <a:solidFill>
                  <a:schemeClr val="tx1"/>
                </a:solidFill>
              </a:rPr>
              <a:t>socket</a:t>
            </a:r>
            <a:r>
              <a:rPr lang="en-US" sz="2400" dirty="0" smtClean="0">
                <a:solidFill>
                  <a:schemeClr val="tx1"/>
                </a:solidFill>
              </a:rPr>
              <a:t>() </a:t>
            </a:r>
            <a:r>
              <a:rPr lang="en-US" sz="2400" dirty="0" smtClean="0">
                <a:solidFill>
                  <a:schemeClr val="tx1"/>
                </a:solidFill>
              </a:rPr>
              <a:t>- create </a:t>
            </a:r>
            <a:r>
              <a:rPr lang="en-US" sz="2400" dirty="0" smtClean="0">
                <a:solidFill>
                  <a:schemeClr val="tx1"/>
                </a:solidFill>
              </a:rPr>
              <a:t>a client socket</a:t>
            </a:r>
          </a:p>
          <a:p>
            <a:pPr algn="l"/>
            <a:endParaRPr lang="en-US" sz="1600" dirty="0" smtClean="0">
              <a:solidFill>
                <a:schemeClr val="tx1"/>
              </a:solidFill>
            </a:endParaRPr>
          </a:p>
          <a:p>
            <a:pPr algn="l"/>
            <a:r>
              <a:rPr lang="en-US" sz="2400" dirty="0" smtClean="0">
                <a:solidFill>
                  <a:schemeClr val="tx1"/>
                </a:solidFill>
              </a:rPr>
              <a:t>Connect</a:t>
            </a:r>
            <a:r>
              <a:rPr lang="en-US" sz="2400" dirty="0" smtClean="0">
                <a:solidFill>
                  <a:schemeClr val="tx1"/>
                </a:solidFill>
              </a:rPr>
              <a:t>() </a:t>
            </a:r>
            <a:r>
              <a:rPr lang="en-US" sz="2400" dirty="0" smtClean="0">
                <a:solidFill>
                  <a:schemeClr val="tx1"/>
                </a:solidFill>
              </a:rPr>
              <a:t>- connect </a:t>
            </a:r>
            <a:r>
              <a:rPr lang="en-US" sz="2400" dirty="0" smtClean="0">
                <a:solidFill>
                  <a:schemeClr val="tx1"/>
                </a:solidFill>
              </a:rPr>
              <a:t>to </a:t>
            </a:r>
            <a:r>
              <a:rPr lang="en-US" sz="2400" dirty="0" smtClean="0">
                <a:solidFill>
                  <a:schemeClr val="tx1"/>
                </a:solidFill>
              </a:rPr>
              <a:t>server</a:t>
            </a:r>
            <a:r>
              <a:rPr lang="en-US" sz="2400" dirty="0" smtClean="0">
                <a:solidFill>
                  <a:schemeClr val="tx1"/>
                </a:solidFill>
              </a:rPr>
              <a:t>, return -1 on </a:t>
            </a:r>
            <a:r>
              <a:rPr lang="en-US" sz="2400" dirty="0" smtClean="0">
                <a:solidFill>
                  <a:schemeClr val="tx1"/>
                </a:solidFill>
              </a:rPr>
              <a:t>error</a:t>
            </a:r>
          </a:p>
          <a:p>
            <a:pPr algn="l"/>
            <a:endParaRPr lang="en-US" sz="1400" dirty="0" smtClean="0">
              <a:solidFill>
                <a:schemeClr val="tx1"/>
              </a:solidFill>
            </a:endParaRPr>
          </a:p>
          <a:p>
            <a:pPr lvl="1" algn="l"/>
            <a:r>
              <a:rPr lang="en-US" sz="1800" b="1" dirty="0" err="1" smtClean="0">
                <a:solidFill>
                  <a:schemeClr val="tx1"/>
                </a:solidFill>
              </a:rPr>
              <a:t>int</a:t>
            </a:r>
            <a:r>
              <a:rPr lang="en-US" sz="1800" b="1" dirty="0" smtClean="0">
                <a:solidFill>
                  <a:schemeClr val="tx1"/>
                </a:solidFill>
              </a:rPr>
              <a:t> connect(</a:t>
            </a:r>
            <a:r>
              <a:rPr lang="en-US" sz="1800" b="1" dirty="0" err="1" smtClean="0">
                <a:solidFill>
                  <a:schemeClr val="tx1"/>
                </a:solidFill>
              </a:rPr>
              <a:t>int</a:t>
            </a:r>
            <a:r>
              <a:rPr lang="en-US" sz="1800" b="1" dirty="0" smtClean="0">
                <a:solidFill>
                  <a:schemeClr val="tx1"/>
                </a:solidFill>
              </a:rPr>
              <a:t> </a:t>
            </a:r>
            <a:r>
              <a:rPr lang="en-US" sz="1800" b="1" i="1" dirty="0" smtClean="0">
                <a:solidFill>
                  <a:schemeClr val="tx1"/>
                </a:solidFill>
              </a:rPr>
              <a:t>socket</a:t>
            </a:r>
            <a:r>
              <a:rPr lang="en-US" sz="1800" b="1" dirty="0" smtClean="0">
                <a:solidFill>
                  <a:schemeClr val="tx1"/>
                </a:solidFill>
              </a:rPr>
              <a:t>, const </a:t>
            </a:r>
            <a:r>
              <a:rPr lang="en-US" sz="1800" b="1" dirty="0" err="1" smtClean="0">
                <a:solidFill>
                  <a:schemeClr val="tx1"/>
                </a:solidFill>
              </a:rPr>
              <a:t>struct</a:t>
            </a:r>
            <a:r>
              <a:rPr lang="en-US" sz="1800" b="1" dirty="0" smtClean="0">
                <a:solidFill>
                  <a:schemeClr val="tx1"/>
                </a:solidFill>
              </a:rPr>
              <a:t> </a:t>
            </a:r>
            <a:r>
              <a:rPr lang="en-US" sz="1800" b="1" dirty="0" err="1" smtClean="0">
                <a:solidFill>
                  <a:schemeClr val="tx1"/>
                </a:solidFill>
              </a:rPr>
              <a:t>sockaddr</a:t>
            </a:r>
            <a:r>
              <a:rPr lang="en-US" sz="1800" b="1" dirty="0" smtClean="0">
                <a:solidFill>
                  <a:schemeClr val="tx1"/>
                </a:solidFill>
              </a:rPr>
              <a:t> *</a:t>
            </a:r>
            <a:r>
              <a:rPr lang="en-US" sz="1800" b="1" i="1" dirty="0" smtClean="0">
                <a:solidFill>
                  <a:schemeClr val="tx1"/>
                </a:solidFill>
              </a:rPr>
              <a:t>address</a:t>
            </a:r>
            <a:r>
              <a:rPr lang="en-US" sz="1800" b="1" dirty="0" smtClean="0">
                <a:solidFill>
                  <a:schemeClr val="tx1"/>
                </a:solidFill>
              </a:rPr>
              <a:t>,</a:t>
            </a:r>
            <a:r>
              <a:rPr lang="en-US" sz="1800" b="1" dirty="0">
                <a:solidFill>
                  <a:schemeClr val="tx1"/>
                </a:solidFill>
              </a:rPr>
              <a:t> </a:t>
            </a:r>
            <a:r>
              <a:rPr lang="en-US" sz="1800" b="1" dirty="0" err="1" smtClean="0">
                <a:solidFill>
                  <a:schemeClr val="tx1"/>
                </a:solidFill>
              </a:rPr>
              <a:t>socklen_t</a:t>
            </a:r>
            <a:r>
              <a:rPr lang="en-US" sz="1800" b="1" dirty="0" smtClean="0">
                <a:solidFill>
                  <a:schemeClr val="tx1"/>
                </a:solidFill>
              </a:rPr>
              <a:t> </a:t>
            </a:r>
            <a:r>
              <a:rPr lang="en-US" sz="1800" b="1" i="1" dirty="0" err="1" smtClean="0">
                <a:solidFill>
                  <a:schemeClr val="tx1"/>
                </a:solidFill>
              </a:rPr>
              <a:t>address_len</a:t>
            </a:r>
            <a:r>
              <a:rPr lang="en-US" sz="1800" b="1" dirty="0" smtClean="0">
                <a:solidFill>
                  <a:schemeClr val="tx1"/>
                </a:solidFill>
              </a:rPr>
              <a:t>);</a:t>
            </a:r>
          </a:p>
          <a:p>
            <a:pPr lvl="1" algn="l"/>
            <a:r>
              <a:rPr lang="en-US" sz="1800" b="1" i="1" dirty="0" smtClean="0">
                <a:solidFill>
                  <a:srgbClr val="0070C0"/>
                </a:solidFill>
              </a:rPr>
              <a:t>socket</a:t>
            </a:r>
            <a:r>
              <a:rPr lang="en-US" sz="1800" dirty="0" smtClean="0">
                <a:solidFill>
                  <a:srgbClr val="0070C0"/>
                </a:solidFill>
              </a:rPr>
              <a:t> </a:t>
            </a:r>
            <a:r>
              <a:rPr lang="en-US" sz="1800" dirty="0" smtClean="0">
                <a:solidFill>
                  <a:srgbClr val="0070C0"/>
                </a:solidFill>
                <a:sym typeface="Wingdings" panose="05000000000000000000" pitchFamily="2" charset="2"/>
              </a:rPr>
              <a:t></a:t>
            </a:r>
            <a:r>
              <a:rPr lang="en-US" sz="1800" dirty="0" smtClean="0">
                <a:solidFill>
                  <a:srgbClr val="0070C0"/>
                </a:solidFill>
              </a:rPr>
              <a:t> </a:t>
            </a:r>
            <a:r>
              <a:rPr lang="en-US" sz="1800" dirty="0" smtClean="0">
                <a:solidFill>
                  <a:srgbClr val="0070C0"/>
                </a:solidFill>
              </a:rPr>
              <a:t>Specifies the file descriptor associated with the socket. </a:t>
            </a:r>
          </a:p>
          <a:p>
            <a:pPr lvl="1" algn="l"/>
            <a:r>
              <a:rPr lang="en-US" sz="1800" b="1" i="1" dirty="0" smtClean="0">
                <a:solidFill>
                  <a:srgbClr val="0070C0"/>
                </a:solidFill>
              </a:rPr>
              <a:t>address</a:t>
            </a:r>
            <a:r>
              <a:rPr lang="en-US" sz="1800" b="1" dirty="0" smtClean="0">
                <a:solidFill>
                  <a:srgbClr val="0070C0"/>
                </a:solidFill>
              </a:rPr>
              <a:t> </a:t>
            </a:r>
            <a:r>
              <a:rPr lang="en-US" sz="1800" b="1" dirty="0" smtClean="0">
                <a:solidFill>
                  <a:srgbClr val="0070C0"/>
                </a:solidFill>
                <a:sym typeface="Wingdings" panose="05000000000000000000" pitchFamily="2" charset="2"/>
              </a:rPr>
              <a:t></a:t>
            </a:r>
            <a:r>
              <a:rPr lang="en-US" sz="1800" b="1" dirty="0" smtClean="0">
                <a:solidFill>
                  <a:srgbClr val="0070C0"/>
                </a:solidFill>
              </a:rPr>
              <a:t> </a:t>
            </a:r>
            <a:r>
              <a:rPr lang="en-US" sz="1800" dirty="0" smtClean="0">
                <a:solidFill>
                  <a:srgbClr val="0070C0"/>
                </a:solidFill>
              </a:rPr>
              <a:t>Points to a </a:t>
            </a:r>
            <a:r>
              <a:rPr lang="en-US" sz="1800" b="1" dirty="0" err="1" smtClean="0">
                <a:solidFill>
                  <a:srgbClr val="0070C0"/>
                </a:solidFill>
              </a:rPr>
              <a:t>sockaddr</a:t>
            </a:r>
            <a:r>
              <a:rPr lang="en-US" sz="1800" dirty="0" smtClean="0">
                <a:solidFill>
                  <a:srgbClr val="0070C0"/>
                </a:solidFill>
              </a:rPr>
              <a:t> structure containing the peer address. The length and format of the address </a:t>
            </a:r>
            <a:r>
              <a:rPr lang="en-US" sz="1800" dirty="0" smtClean="0">
                <a:solidFill>
                  <a:srgbClr val="0070C0"/>
                </a:solidFill>
              </a:rPr>
              <a:t>depends </a:t>
            </a:r>
            <a:r>
              <a:rPr lang="en-US" sz="1800" dirty="0" smtClean="0">
                <a:solidFill>
                  <a:srgbClr val="0070C0"/>
                </a:solidFill>
              </a:rPr>
              <a:t>on the address family of the socket. </a:t>
            </a:r>
          </a:p>
          <a:p>
            <a:pPr lvl="1" algn="l"/>
            <a:r>
              <a:rPr lang="en-US" sz="1800" b="1" i="1" dirty="0" err="1" smtClean="0">
                <a:solidFill>
                  <a:srgbClr val="0070C0"/>
                </a:solidFill>
              </a:rPr>
              <a:t>address_len</a:t>
            </a:r>
            <a:r>
              <a:rPr lang="en-US" sz="1800" b="1" dirty="0" smtClean="0">
                <a:solidFill>
                  <a:srgbClr val="0070C0"/>
                </a:solidFill>
              </a:rPr>
              <a:t> </a:t>
            </a:r>
            <a:r>
              <a:rPr lang="en-US" sz="1800" b="1" dirty="0" smtClean="0">
                <a:solidFill>
                  <a:srgbClr val="0070C0"/>
                </a:solidFill>
                <a:sym typeface="Wingdings" panose="05000000000000000000" pitchFamily="2" charset="2"/>
              </a:rPr>
              <a:t></a:t>
            </a:r>
            <a:r>
              <a:rPr lang="en-US" sz="1800" b="1" dirty="0" smtClean="0">
                <a:solidFill>
                  <a:srgbClr val="0070C0"/>
                </a:solidFill>
              </a:rPr>
              <a:t> </a:t>
            </a:r>
            <a:r>
              <a:rPr lang="en-US" sz="1800" dirty="0" smtClean="0">
                <a:solidFill>
                  <a:srgbClr val="0070C0"/>
                </a:solidFill>
              </a:rPr>
              <a:t>Specifies the length of the </a:t>
            </a:r>
            <a:r>
              <a:rPr lang="en-US" sz="1800" b="1" dirty="0" err="1" smtClean="0">
                <a:solidFill>
                  <a:srgbClr val="0070C0"/>
                </a:solidFill>
              </a:rPr>
              <a:t>sockaddr</a:t>
            </a:r>
            <a:r>
              <a:rPr lang="en-US" sz="1800" dirty="0" smtClean="0">
                <a:solidFill>
                  <a:srgbClr val="0070C0"/>
                </a:solidFill>
              </a:rPr>
              <a:t> structure pointed to by the </a:t>
            </a:r>
            <a:r>
              <a:rPr lang="en-US" sz="1800" i="1" dirty="0" smtClean="0">
                <a:solidFill>
                  <a:srgbClr val="0070C0"/>
                </a:solidFill>
              </a:rPr>
              <a:t>address</a:t>
            </a:r>
            <a:r>
              <a:rPr lang="en-US" sz="1800" dirty="0" smtClean="0">
                <a:solidFill>
                  <a:srgbClr val="0070C0"/>
                </a:solidFill>
              </a:rPr>
              <a:t> argument. </a:t>
            </a:r>
          </a:p>
        </p:txBody>
      </p:sp>
      <p:sp>
        <p:nvSpPr>
          <p:cNvPr id="2" name="Rectangle 1"/>
          <p:cNvSpPr/>
          <p:nvPr/>
        </p:nvSpPr>
        <p:spPr>
          <a:xfrm>
            <a:off x="381000" y="4628852"/>
            <a:ext cx="8382000" cy="2000548"/>
          </a:xfrm>
          <a:prstGeom prst="rect">
            <a:avLst/>
          </a:prstGeom>
          <a:solidFill>
            <a:schemeClr val="tx2">
              <a:lumMod val="20000"/>
              <a:lumOff val="80000"/>
            </a:schemeClr>
          </a:solidFill>
        </p:spPr>
        <p:txBody>
          <a:bodyPr wrap="square">
            <a:spAutoFit/>
          </a:bodyPr>
          <a:lstStyle/>
          <a:p>
            <a:r>
              <a:rPr lang="en-US" sz="2400" dirty="0"/>
              <a:t>Create separate threads to handle read and write</a:t>
            </a:r>
          </a:p>
          <a:p>
            <a:pPr marL="400050" lvl="1" indent="-171450">
              <a:buFontTx/>
              <a:buChar char="-"/>
            </a:pPr>
            <a:r>
              <a:rPr lang="en-US" dirty="0"/>
              <a:t>A thread to accept user input and check for exit condition and write to the server</a:t>
            </a:r>
          </a:p>
          <a:p>
            <a:pPr marL="400050" lvl="1" indent="-171450">
              <a:buFontTx/>
              <a:buChar char="-"/>
            </a:pPr>
            <a:r>
              <a:rPr lang="en-US" dirty="0"/>
              <a:t>A thread for reading the messages from the server and printing it on user’s terminal</a:t>
            </a:r>
          </a:p>
          <a:p>
            <a:pPr>
              <a:buFont typeface="Arial" pitchFamily="34" charset="0"/>
              <a:buChar char="•"/>
            </a:pPr>
            <a:endParaRPr lang="en-US" sz="2400" dirty="0"/>
          </a:p>
          <a:p>
            <a:r>
              <a:rPr lang="en-US" sz="2000" dirty="0"/>
              <a:t>The thread handler </a:t>
            </a:r>
            <a:r>
              <a:rPr lang="en-US" sz="2000" dirty="0" smtClean="0"/>
              <a:t>will </a:t>
            </a:r>
            <a:r>
              <a:rPr lang="en-US" sz="2000" dirty="0"/>
              <a:t>take care of different errors and special messages to be printed.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0" y="304800"/>
            <a:ext cx="7772400" cy="990600"/>
          </a:xfrm>
        </p:spPr>
        <p:txBody>
          <a:bodyPr/>
          <a:lstStyle/>
          <a:p>
            <a:r>
              <a:rPr lang="en-US" sz="3600" dirty="0" err="1" smtClean="0"/>
              <a:t>Ctrl+C</a:t>
            </a:r>
            <a:r>
              <a:rPr lang="en-US" sz="3600" dirty="0" smtClean="0"/>
              <a:t> </a:t>
            </a:r>
            <a:r>
              <a:rPr lang="en-US" sz="3600" dirty="0" err="1" smtClean="0"/>
              <a:t>sigHandler</a:t>
            </a:r>
            <a:r>
              <a:rPr lang="en-US" sz="3600" dirty="0" smtClean="0"/>
              <a:t>()</a:t>
            </a:r>
            <a:endParaRPr lang="en-US" sz="3600" dirty="0"/>
          </a:p>
        </p:txBody>
      </p:sp>
      <p:sp>
        <p:nvSpPr>
          <p:cNvPr id="7" name="Subtitle 6"/>
          <p:cNvSpPr>
            <a:spLocks noGrp="1"/>
          </p:cNvSpPr>
          <p:nvPr>
            <p:ph type="subTitle" idx="1"/>
          </p:nvPr>
        </p:nvSpPr>
        <p:spPr>
          <a:xfrm>
            <a:off x="609600" y="1447800"/>
            <a:ext cx="7924800" cy="4572000"/>
          </a:xfrm>
          <a:solidFill>
            <a:schemeClr val="tx2">
              <a:lumMod val="20000"/>
              <a:lumOff val="80000"/>
            </a:schemeClr>
          </a:solidFill>
        </p:spPr>
        <p:txBody>
          <a:bodyPr>
            <a:normAutofit/>
          </a:bodyPr>
          <a:lstStyle/>
          <a:p>
            <a:pPr algn="l"/>
            <a:r>
              <a:rPr lang="en-US" sz="2400" dirty="0" smtClean="0">
                <a:solidFill>
                  <a:schemeClr val="tx1"/>
                </a:solidFill>
              </a:rPr>
              <a:t>signal(SIGINT</a:t>
            </a:r>
            <a:r>
              <a:rPr lang="en-US" sz="2400" dirty="0" smtClean="0">
                <a:solidFill>
                  <a:schemeClr val="tx1"/>
                </a:solidFill>
              </a:rPr>
              <a:t>, </a:t>
            </a:r>
            <a:r>
              <a:rPr lang="en-US" sz="2400" dirty="0" err="1" smtClean="0">
                <a:solidFill>
                  <a:schemeClr val="tx1"/>
                </a:solidFill>
              </a:rPr>
              <a:t>signalhandler</a:t>
            </a:r>
            <a:r>
              <a:rPr lang="en-US" sz="2400" dirty="0" smtClean="0">
                <a:solidFill>
                  <a:schemeClr val="tx1"/>
                </a:solidFill>
              </a:rPr>
              <a:t>)</a:t>
            </a:r>
          </a:p>
          <a:p>
            <a:pPr marL="971550" lvl="1" indent="-514350" algn="l"/>
            <a:r>
              <a:rPr lang="en-US" sz="2000" dirty="0" smtClean="0">
                <a:solidFill>
                  <a:schemeClr val="tx1"/>
                </a:solidFill>
              </a:rPr>
              <a:t>C</a:t>
            </a:r>
            <a:r>
              <a:rPr lang="en-US" sz="2000" dirty="0" smtClean="0">
                <a:solidFill>
                  <a:schemeClr val="tx1"/>
                </a:solidFill>
              </a:rPr>
              <a:t>trl-C </a:t>
            </a:r>
            <a:r>
              <a:rPr lang="en-US" sz="2000" dirty="0" smtClean="0">
                <a:solidFill>
                  <a:schemeClr val="tx1"/>
                </a:solidFill>
              </a:rPr>
              <a:t>will raise </a:t>
            </a:r>
            <a:r>
              <a:rPr lang="en-US" sz="2000" b="1" dirty="0" smtClean="0">
                <a:solidFill>
                  <a:schemeClr val="tx1"/>
                </a:solidFill>
              </a:rPr>
              <a:t>SIGINT</a:t>
            </a:r>
          </a:p>
          <a:p>
            <a:pPr lvl="1" algn="l"/>
            <a:r>
              <a:rPr lang="en-US" sz="2000" dirty="0" smtClean="0">
                <a:solidFill>
                  <a:schemeClr val="tx1"/>
                </a:solidFill>
              </a:rPr>
              <a:t>By default, SIGINT immediately terminates the process</a:t>
            </a:r>
          </a:p>
          <a:p>
            <a:pPr lvl="1" algn="l"/>
            <a:r>
              <a:rPr lang="en-US" sz="2000" dirty="0" smtClean="0">
                <a:solidFill>
                  <a:schemeClr val="tx1"/>
                </a:solidFill>
              </a:rPr>
              <a:t>In </a:t>
            </a:r>
            <a:r>
              <a:rPr lang="en-US" sz="2000" dirty="0" smtClean="0">
                <a:solidFill>
                  <a:schemeClr val="tx1"/>
                </a:solidFill>
              </a:rPr>
              <a:t>this </a:t>
            </a:r>
            <a:r>
              <a:rPr lang="en-US" sz="2000" dirty="0" smtClean="0">
                <a:solidFill>
                  <a:schemeClr val="tx1"/>
                </a:solidFill>
              </a:rPr>
              <a:t>assignment, you </a:t>
            </a:r>
            <a:r>
              <a:rPr lang="en-US" sz="2000" dirty="0" smtClean="0">
                <a:solidFill>
                  <a:schemeClr val="tx1"/>
                </a:solidFill>
              </a:rPr>
              <a:t>define your own </a:t>
            </a:r>
            <a:r>
              <a:rPr lang="en-US" sz="2000" dirty="0" err="1" smtClean="0">
                <a:solidFill>
                  <a:schemeClr val="tx1"/>
                </a:solidFill>
              </a:rPr>
              <a:t>SigHandler</a:t>
            </a:r>
            <a:r>
              <a:rPr lang="en-US" sz="2000" dirty="0" smtClean="0">
                <a:solidFill>
                  <a:schemeClr val="tx1"/>
                </a:solidFill>
              </a:rPr>
              <a:t> as below:</a:t>
            </a:r>
            <a:endParaRPr lang="en-US" sz="2000" dirty="0" smtClean="0">
              <a:solidFill>
                <a:schemeClr val="tx1"/>
              </a:solidFill>
            </a:endParaRPr>
          </a:p>
          <a:p>
            <a:pPr algn="l"/>
            <a:endParaRPr lang="en-US" sz="2400" dirty="0" smtClean="0">
              <a:solidFill>
                <a:schemeClr val="tx1"/>
              </a:solidFill>
            </a:endParaRPr>
          </a:p>
          <a:p>
            <a:pPr algn="l"/>
            <a:r>
              <a:rPr lang="en-US" sz="2400" dirty="0" err="1" smtClean="0">
                <a:solidFill>
                  <a:schemeClr val="tx1"/>
                </a:solidFill>
              </a:rPr>
              <a:t>Signalhandler</a:t>
            </a:r>
            <a:r>
              <a:rPr lang="en-US" sz="2400" dirty="0" smtClean="0">
                <a:solidFill>
                  <a:schemeClr val="tx1"/>
                </a:solidFill>
              </a:rPr>
              <a:t>(</a:t>
            </a:r>
            <a:r>
              <a:rPr lang="en-US" sz="2400" dirty="0" err="1" smtClean="0">
                <a:solidFill>
                  <a:schemeClr val="tx1"/>
                </a:solidFill>
              </a:rPr>
              <a:t>int</a:t>
            </a:r>
            <a:r>
              <a:rPr lang="en-US" sz="2400" dirty="0" smtClean="0">
                <a:solidFill>
                  <a:schemeClr val="tx1"/>
                </a:solidFill>
              </a:rPr>
              <a:t> </a:t>
            </a:r>
            <a:r>
              <a:rPr lang="en-US" sz="2400" dirty="0" smtClean="0">
                <a:solidFill>
                  <a:schemeClr val="tx1"/>
                </a:solidFill>
              </a:rPr>
              <a:t>sig)</a:t>
            </a:r>
          </a:p>
          <a:p>
            <a:pPr algn="l"/>
            <a:r>
              <a:rPr lang="en-US" sz="2400" dirty="0" smtClean="0">
                <a:solidFill>
                  <a:schemeClr val="tx1"/>
                </a:solidFill>
              </a:rPr>
              <a:t>{</a:t>
            </a:r>
          </a:p>
          <a:p>
            <a:pPr algn="l"/>
            <a:r>
              <a:rPr lang="en-US" sz="2400" dirty="0" smtClean="0">
                <a:solidFill>
                  <a:schemeClr val="tx1"/>
                </a:solidFill>
              </a:rPr>
              <a:t>If Ctrl-C is pressed by the client</a:t>
            </a:r>
            <a:r>
              <a:rPr lang="en-US" sz="2400" dirty="0" smtClean="0">
                <a:solidFill>
                  <a:schemeClr val="tx1"/>
                </a:solidFill>
              </a:rPr>
              <a:t>, it should </a:t>
            </a:r>
            <a:r>
              <a:rPr lang="en-US" sz="2400" dirty="0" smtClean="0">
                <a:solidFill>
                  <a:schemeClr val="tx1"/>
                </a:solidFill>
              </a:rPr>
              <a:t>print a nice </a:t>
            </a:r>
            <a:r>
              <a:rPr lang="en-US" sz="2400" dirty="0" smtClean="0">
                <a:solidFill>
                  <a:schemeClr val="tx1"/>
                </a:solidFill>
              </a:rPr>
              <a:t>error message </a:t>
            </a:r>
            <a:r>
              <a:rPr lang="en-US" sz="2400" dirty="0" smtClean="0">
                <a:solidFill>
                  <a:schemeClr val="tx1"/>
                </a:solidFill>
              </a:rPr>
              <a:t>and ask the user </a:t>
            </a:r>
            <a:r>
              <a:rPr lang="en-US" sz="2400" dirty="0" smtClean="0">
                <a:solidFill>
                  <a:schemeClr val="tx1"/>
                </a:solidFill>
              </a:rPr>
              <a:t>to type /exit, /quit or /part </a:t>
            </a:r>
            <a:r>
              <a:rPr lang="en-US" sz="2400" dirty="0" smtClean="0">
                <a:solidFill>
                  <a:schemeClr val="tx1"/>
                </a:solidFill>
              </a:rPr>
              <a:t>instead.</a:t>
            </a:r>
            <a:endParaRPr lang="en-US" sz="2400" dirty="0" smtClean="0">
              <a:solidFill>
                <a:schemeClr val="tx1"/>
              </a:solidFill>
            </a:endParaRPr>
          </a:p>
          <a:p>
            <a:pPr algn="l"/>
            <a:r>
              <a:rPr lang="en-US" sz="2400" dirty="0" smtClean="0">
                <a:solidFill>
                  <a:schemeClr val="tx1"/>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1"/>
            <a:ext cx="8153400" cy="1066800"/>
          </a:xfrm>
        </p:spPr>
        <p:txBody>
          <a:bodyPr>
            <a:normAutofit/>
          </a:bodyPr>
          <a:lstStyle/>
          <a:p>
            <a:r>
              <a:rPr lang="en-US" sz="3600" dirty="0" smtClean="0"/>
              <a:t>SOCKET</a:t>
            </a:r>
            <a:endParaRPr lang="en-US" sz="3600" dirty="0"/>
          </a:p>
        </p:txBody>
      </p:sp>
      <p:sp>
        <p:nvSpPr>
          <p:cNvPr id="3" name="Subtitle 2"/>
          <p:cNvSpPr>
            <a:spLocks noGrp="1"/>
          </p:cNvSpPr>
          <p:nvPr>
            <p:ph type="subTitle" idx="1"/>
          </p:nvPr>
        </p:nvSpPr>
        <p:spPr>
          <a:xfrm>
            <a:off x="533400" y="1371600"/>
            <a:ext cx="8229600" cy="5181600"/>
          </a:xfrm>
          <a:solidFill>
            <a:schemeClr val="tx2">
              <a:lumMod val="20000"/>
              <a:lumOff val="80000"/>
            </a:schemeClr>
          </a:solidFill>
        </p:spPr>
        <p:txBody>
          <a:bodyPr/>
          <a:lstStyle/>
          <a:p>
            <a:pPr algn="l">
              <a:buFont typeface="Arial"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socket creates an endpoint for communication.</a:t>
            </a:r>
          </a:p>
          <a:p>
            <a:pPr algn="l">
              <a:buFont typeface="Arial"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dirty="0" smtClean="0">
                <a:solidFill>
                  <a:schemeClr val="tx1"/>
                </a:solidFill>
                <a:latin typeface="Times New Roman" panose="02020603050405020304" pitchFamily="18" charset="0"/>
                <a:cs typeface="Times New Roman" panose="02020603050405020304" pitchFamily="18" charset="0"/>
              </a:rPr>
              <a:t>Two useful headers for socket programming:</a:t>
            </a:r>
          </a:p>
          <a:p>
            <a:pPr algn="l">
              <a:buFont typeface="Arial"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#include &lt;</a:t>
            </a:r>
            <a:r>
              <a:rPr lang="en-US" dirty="0" err="1" smtClean="0">
                <a:solidFill>
                  <a:schemeClr val="tx1"/>
                </a:solidFill>
                <a:latin typeface="Times New Roman" panose="02020603050405020304" pitchFamily="18" charset="0"/>
                <a:cs typeface="Times New Roman" panose="02020603050405020304" pitchFamily="18" charset="0"/>
              </a:rPr>
              <a:t>signal.h</a:t>
            </a:r>
            <a:r>
              <a:rPr lang="en-US" dirty="0" smtClean="0">
                <a:solidFill>
                  <a:schemeClr val="tx1"/>
                </a:solidFill>
                <a:latin typeface="Times New Roman" panose="02020603050405020304" pitchFamily="18" charset="0"/>
                <a:cs typeface="Times New Roman" panose="02020603050405020304" pitchFamily="18" charset="0"/>
              </a:rPr>
              <a:t>&gt;</a:t>
            </a:r>
          </a:p>
          <a:p>
            <a:pPr algn="l">
              <a:buFont typeface="Arial"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#include &lt;sys/</a:t>
            </a:r>
            <a:r>
              <a:rPr lang="en-US" dirty="0" err="1" smtClean="0">
                <a:solidFill>
                  <a:schemeClr val="tx1"/>
                </a:solidFill>
                <a:latin typeface="Times New Roman" panose="02020603050405020304" pitchFamily="18" charset="0"/>
                <a:cs typeface="Times New Roman" panose="02020603050405020304" pitchFamily="18" charset="0"/>
              </a:rPr>
              <a:t>socket.h</a:t>
            </a:r>
            <a:r>
              <a:rPr lang="en-US" dirty="0" smtClean="0">
                <a:solidFill>
                  <a:schemeClr val="tx1"/>
                </a:solidFill>
                <a:latin typeface="Times New Roman" panose="02020603050405020304" pitchFamily="18" charset="0"/>
                <a:cs typeface="Times New Roman" panose="02020603050405020304" pitchFamily="18" charset="0"/>
              </a:rPr>
              <a:t>&gt;</a:t>
            </a:r>
          </a:p>
          <a:p>
            <a:pPr algn="l">
              <a:buFont typeface="Arial"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dirty="0" smtClean="0"/>
              <a:t>Description</a:t>
            </a:r>
            <a:endParaRPr lang="en-US" sz="3600" dirty="0"/>
          </a:p>
        </p:txBody>
      </p:sp>
      <p:sp>
        <p:nvSpPr>
          <p:cNvPr id="3" name="内容占位符 2"/>
          <p:cNvSpPr>
            <a:spLocks noGrp="1"/>
          </p:cNvSpPr>
          <p:nvPr>
            <p:ph idx="1"/>
          </p:nvPr>
        </p:nvSpPr>
        <p:spPr>
          <a:solidFill>
            <a:schemeClr val="tx2">
              <a:lumMod val="20000"/>
              <a:lumOff val="80000"/>
            </a:schemeClr>
          </a:solidFill>
        </p:spPr>
        <p:txBody>
          <a:bodyPr/>
          <a:lstStyle/>
          <a:p>
            <a:r>
              <a:rPr lang="en-US" dirty="0" smtClean="0"/>
              <a:t>Server: </a:t>
            </a:r>
          </a:p>
          <a:p>
            <a:pPr lvl="1"/>
            <a:r>
              <a:rPr lang="en-US" dirty="0" smtClean="0"/>
              <a:t> supports  at most 10 clients one time</a:t>
            </a:r>
          </a:p>
          <a:p>
            <a:pPr lvl="1"/>
            <a:endParaRPr lang="en-US" dirty="0" smtClean="0"/>
          </a:p>
          <a:p>
            <a:r>
              <a:rPr lang="en-US" dirty="0" smtClean="0"/>
              <a:t>Client: </a:t>
            </a:r>
          </a:p>
          <a:p>
            <a:pPr lvl="1"/>
            <a:r>
              <a:rPr lang="en-US" dirty="0" smtClean="0"/>
              <a:t>will be asked for a hostname for the server</a:t>
            </a:r>
          </a:p>
          <a:p>
            <a:pPr lvl="1">
              <a:buNone/>
            </a:pPr>
            <a:r>
              <a:rPr lang="en-US" sz="2400" dirty="0" smtClean="0"/>
              <a:t>			e.g. “rc01xcs213.managed.mst.edu”</a:t>
            </a:r>
          </a:p>
          <a:p>
            <a:pPr lvl="1"/>
            <a:r>
              <a:rPr lang="en-US" dirty="0" smtClean="0"/>
              <a:t>Will be asked for a username (alias)</a:t>
            </a:r>
          </a:p>
          <a:p>
            <a:pPr lvl="1"/>
            <a:endParaRPr lang="en-US" dirty="0" smtClean="0"/>
          </a:p>
          <a:p>
            <a:pPr marL="971550" lvl="1" indent="-514350">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dirty="0" err="1" smtClean="0"/>
              <a:t>Chatroom</a:t>
            </a:r>
            <a:r>
              <a:rPr lang="en-US" sz="3600" dirty="0" smtClean="0"/>
              <a:t> Behavior</a:t>
            </a:r>
            <a:endParaRPr lang="en-US" sz="3600" dirty="0"/>
          </a:p>
        </p:txBody>
      </p:sp>
      <p:sp>
        <p:nvSpPr>
          <p:cNvPr id="3" name="内容占位符 2"/>
          <p:cNvSpPr>
            <a:spLocks noGrp="1"/>
          </p:cNvSpPr>
          <p:nvPr>
            <p:ph idx="1"/>
          </p:nvPr>
        </p:nvSpPr>
        <p:spPr>
          <a:xfrm>
            <a:off x="457200" y="1600200"/>
            <a:ext cx="8305800" cy="4953000"/>
          </a:xfrm>
          <a:solidFill>
            <a:schemeClr val="tx2">
              <a:lumMod val="20000"/>
              <a:lumOff val="80000"/>
            </a:schemeClr>
          </a:solidFill>
        </p:spPr>
        <p:txBody>
          <a:bodyPr>
            <a:normAutofit fontScale="92500" lnSpcReduction="20000"/>
          </a:bodyPr>
          <a:lstStyle/>
          <a:p>
            <a:r>
              <a:rPr lang="en-US" dirty="0" smtClean="0"/>
              <a:t>Basic: </a:t>
            </a:r>
          </a:p>
          <a:p>
            <a:pPr marL="400050" lvl="1" indent="0">
              <a:buNone/>
            </a:pPr>
            <a:r>
              <a:rPr lang="en-US" dirty="0" smtClean="0"/>
              <a:t>client types a message and presses enter; server will receive the message and broadcasts to all clients</a:t>
            </a:r>
          </a:p>
          <a:p>
            <a:pPr marL="400050" lvl="1" indent="0">
              <a:buNone/>
            </a:pPr>
            <a:endParaRPr lang="en-US" dirty="0" smtClean="0"/>
          </a:p>
          <a:p>
            <a:r>
              <a:rPr lang="en-US" dirty="0" smtClean="0"/>
              <a:t>Special Commands: </a:t>
            </a:r>
          </a:p>
          <a:p>
            <a:pPr lvl="1"/>
            <a:r>
              <a:rPr lang="en-US" sz="2200" dirty="0" smtClean="0"/>
              <a:t>If a client types /exit, /quit or /part, client exits; server prints a message that client(alias) has left</a:t>
            </a:r>
          </a:p>
          <a:p>
            <a:pPr marL="457200" lvl="1" indent="0">
              <a:buNone/>
            </a:pPr>
            <a:endParaRPr lang="en-US" sz="2200" dirty="0" smtClean="0"/>
          </a:p>
          <a:p>
            <a:pPr lvl="1"/>
            <a:r>
              <a:rPr lang="en-US" sz="2200" dirty="0" smtClean="0"/>
              <a:t>If a client presses </a:t>
            </a:r>
            <a:r>
              <a:rPr lang="en-US" sz="2200" dirty="0" err="1" smtClean="0"/>
              <a:t>Ctrl+C</a:t>
            </a:r>
            <a:r>
              <a:rPr lang="en-US" sz="2200" dirty="0" smtClean="0"/>
              <a:t>, a nice error message is printed and the user is asked to type /exit, /quit or /part</a:t>
            </a:r>
          </a:p>
          <a:p>
            <a:pPr marL="457200" lvl="1" indent="0">
              <a:buNone/>
            </a:pPr>
            <a:endParaRPr lang="en-US" sz="2200" dirty="0" smtClean="0"/>
          </a:p>
          <a:p>
            <a:pPr lvl="1"/>
            <a:r>
              <a:rPr lang="en-US" sz="2200" dirty="0" smtClean="0"/>
              <a:t>If </a:t>
            </a:r>
            <a:r>
              <a:rPr lang="en-US" sz="2200" dirty="0" err="1" smtClean="0"/>
              <a:t>Ctrl+C</a:t>
            </a:r>
            <a:r>
              <a:rPr lang="en-US" sz="2200" dirty="0" smtClean="0"/>
              <a:t> is pressed on the Server side, the server tells the clients that it will shut down in 10 seconds. Then the clients tries to exit (disconnect) gracefully and the server shuts down.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tx2">
              <a:lumMod val="20000"/>
              <a:lumOff val="80000"/>
            </a:schemeClr>
          </a:solidFill>
        </p:spPr>
        <p:txBody>
          <a:bodyPr>
            <a:normAutofit/>
          </a:bodyPr>
          <a:lstStyle/>
          <a:p>
            <a:pPr algn="ctr">
              <a:buNone/>
            </a:pPr>
            <a:endParaRPr lang="en-US" sz="4800" b="1" dirty="0" smtClean="0"/>
          </a:p>
          <a:p>
            <a:pPr algn="ctr">
              <a:buNone/>
            </a:pPr>
            <a:r>
              <a:rPr lang="en-US" sz="4800" b="1" u="sng" dirty="0" smtClean="0"/>
              <a:t>Server Side Implementation</a:t>
            </a:r>
            <a:endParaRPr lang="en-US" sz="48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1066800"/>
          </a:xfrm>
        </p:spPr>
        <p:txBody>
          <a:bodyPr>
            <a:normAutofit/>
          </a:bodyPr>
          <a:lstStyle/>
          <a:p>
            <a:r>
              <a:rPr lang="en-US" sz="3600" dirty="0" smtClean="0"/>
              <a:t>Data Structures</a:t>
            </a:r>
            <a:endParaRPr lang="en-US" sz="3600" dirty="0"/>
          </a:p>
        </p:txBody>
      </p:sp>
      <p:sp>
        <p:nvSpPr>
          <p:cNvPr id="3" name="Subtitle 2"/>
          <p:cNvSpPr>
            <a:spLocks noGrp="1"/>
          </p:cNvSpPr>
          <p:nvPr>
            <p:ph type="subTitle" idx="1"/>
          </p:nvPr>
        </p:nvSpPr>
        <p:spPr>
          <a:xfrm>
            <a:off x="533400" y="1371600"/>
            <a:ext cx="8077200" cy="5029200"/>
          </a:xfrm>
          <a:solidFill>
            <a:schemeClr val="tx2">
              <a:lumMod val="20000"/>
              <a:lumOff val="80000"/>
            </a:schemeClr>
          </a:solidFill>
        </p:spPr>
        <p:txBody>
          <a:bodyPr>
            <a:normAutofit fontScale="92500" lnSpcReduction="10000"/>
          </a:bodyPr>
          <a:lstStyle/>
          <a:p>
            <a:pPr algn="l">
              <a:buFont typeface="Arial" pitchFamily="34" charset="0"/>
              <a:buChar char="•"/>
            </a:pPr>
            <a:r>
              <a:rPr lang="en-US" sz="2800" dirty="0" smtClean="0">
                <a:solidFill>
                  <a:schemeClr val="tx1"/>
                </a:solidFill>
              </a:rPr>
              <a:t>  Server address: </a:t>
            </a:r>
          </a:p>
          <a:p>
            <a:pPr algn="l"/>
            <a:endParaRPr lang="en-US" sz="2800" dirty="0" smtClean="0">
              <a:solidFill>
                <a:schemeClr val="tx1"/>
              </a:solidFill>
            </a:endParaRPr>
          </a:p>
          <a:p>
            <a:r>
              <a:rPr lang="en-US" sz="2800" dirty="0" err="1" smtClean="0">
                <a:solidFill>
                  <a:schemeClr val="tx1"/>
                </a:solidFill>
              </a:rPr>
              <a:t>sockaddr_in</a:t>
            </a:r>
            <a:r>
              <a:rPr lang="en-US" sz="2800" dirty="0" smtClean="0">
                <a:solidFill>
                  <a:schemeClr val="tx1"/>
                </a:solidFill>
              </a:rPr>
              <a:t> </a:t>
            </a:r>
            <a:r>
              <a:rPr lang="en-US" sz="2800" b="1" dirty="0" smtClean="0">
                <a:solidFill>
                  <a:schemeClr val="tx1"/>
                </a:solidFill>
              </a:rPr>
              <a:t>host</a:t>
            </a:r>
            <a:r>
              <a:rPr lang="en-US" sz="2800" dirty="0" smtClean="0">
                <a:solidFill>
                  <a:schemeClr val="tx1"/>
                </a:solidFill>
              </a:rPr>
              <a:t>	={AF_INET, </a:t>
            </a:r>
            <a:r>
              <a:rPr lang="en-US" sz="2800" dirty="0" err="1" smtClean="0">
                <a:solidFill>
                  <a:schemeClr val="tx1"/>
                </a:solidFill>
              </a:rPr>
              <a:t>htons</a:t>
            </a:r>
            <a:r>
              <a:rPr lang="en-US" sz="2800" dirty="0" smtClean="0">
                <a:solidFill>
                  <a:schemeClr val="tx1"/>
                </a:solidFill>
              </a:rPr>
              <a:t>(SERVER_PORT)}</a:t>
            </a:r>
          </a:p>
          <a:p>
            <a:pPr algn="l"/>
            <a:endParaRPr lang="en-US" sz="1900" dirty="0" smtClean="0">
              <a:solidFill>
                <a:srgbClr val="0070C0"/>
              </a:solidFill>
            </a:endParaRPr>
          </a:p>
          <a:p>
            <a:pPr algn="l"/>
            <a:r>
              <a:rPr lang="en-US" sz="1900" dirty="0" smtClean="0">
                <a:solidFill>
                  <a:srgbClr val="0070C0"/>
                </a:solidFill>
              </a:rPr>
              <a:t>In the Internet address family, the </a:t>
            </a:r>
            <a:r>
              <a:rPr lang="en-US" sz="1900" b="1" dirty="0" smtClean="0">
                <a:solidFill>
                  <a:srgbClr val="0070C0"/>
                </a:solidFill>
              </a:rPr>
              <a:t>SOCKADDR_IN</a:t>
            </a:r>
            <a:r>
              <a:rPr lang="en-US" sz="1900" dirty="0" smtClean="0">
                <a:solidFill>
                  <a:srgbClr val="0070C0"/>
                </a:solidFill>
              </a:rPr>
              <a:t> structure is used by Windows Sockets to specify a local or remote endpoint address to which to connect a socket.</a:t>
            </a:r>
          </a:p>
          <a:p>
            <a:pPr algn="l"/>
            <a:endParaRPr lang="en-US" sz="2000" dirty="0" smtClean="0">
              <a:solidFill>
                <a:srgbClr val="0070C0"/>
              </a:solidFill>
            </a:endParaRPr>
          </a:p>
          <a:p>
            <a:pPr algn="l"/>
            <a:r>
              <a:rPr lang="en-US" sz="2000" dirty="0" smtClean="0">
                <a:solidFill>
                  <a:srgbClr val="0070C0"/>
                </a:solidFill>
              </a:rPr>
              <a:t>An important aspect about SERVER_PORT is that all ports bellow 1024 are reserved. You can set a port above 1024 and below 65535.</a:t>
            </a:r>
          </a:p>
          <a:p>
            <a:pPr algn="l"/>
            <a:r>
              <a:rPr lang="en-US" sz="2000" dirty="0" smtClean="0">
                <a:solidFill>
                  <a:srgbClr val="0070C0"/>
                </a:solidFill>
              </a:rPr>
              <a:t>Make sure that the port number is not used by other users.</a:t>
            </a:r>
          </a:p>
          <a:p>
            <a:pPr algn="l"/>
            <a:endParaRPr lang="en-US" sz="2000" dirty="0" smtClean="0">
              <a:solidFill>
                <a:srgbClr val="0070C0"/>
              </a:solidFill>
            </a:endParaRPr>
          </a:p>
          <a:p>
            <a:pPr marL="342900" indent="-342900" algn="l">
              <a:buFont typeface="Arial" panose="020B0604020202020204" pitchFamily="34" charset="0"/>
              <a:buChar char="•"/>
            </a:pPr>
            <a:r>
              <a:rPr lang="en-US" sz="2000" dirty="0" err="1" smtClean="0">
                <a:solidFill>
                  <a:srgbClr val="0070C0"/>
                </a:solidFill>
              </a:rPr>
              <a:t>htons</a:t>
            </a:r>
            <a:r>
              <a:rPr lang="en-US" sz="2000" dirty="0" smtClean="0">
                <a:solidFill>
                  <a:srgbClr val="0070C0"/>
                </a:solidFill>
              </a:rPr>
              <a:t>(): convert host to network short</a:t>
            </a:r>
          </a:p>
          <a:p>
            <a:pPr algn="l"/>
            <a:endParaRPr lang="en-US" sz="1900" dirty="0" smtClean="0">
              <a:solidFill>
                <a:srgbClr val="0070C0"/>
              </a:solidFill>
            </a:endParaRPr>
          </a:p>
          <a:p>
            <a:pPr algn="l">
              <a:buFont typeface="Arial" pitchFamily="34" charset="0"/>
              <a:buChar char="•"/>
            </a:pPr>
            <a:r>
              <a:rPr lang="en-US" dirty="0" smtClean="0">
                <a:solidFill>
                  <a:schemeClr val="tx1"/>
                </a:solidFill>
              </a:rPr>
              <a:t>  </a:t>
            </a:r>
            <a:r>
              <a:rPr lang="en-US" sz="2600" dirty="0" smtClean="0">
                <a:solidFill>
                  <a:schemeClr val="tx1"/>
                </a:solidFill>
              </a:rPr>
              <a:t>Client address: </a:t>
            </a:r>
            <a:r>
              <a:rPr lang="en-US" sz="2600" dirty="0" err="1" smtClean="0">
                <a:solidFill>
                  <a:schemeClr val="tx1"/>
                </a:solidFill>
              </a:rPr>
              <a:t>sockaddr_in</a:t>
            </a:r>
            <a:r>
              <a:rPr lang="en-US" sz="2600" dirty="0" smtClean="0">
                <a:solidFill>
                  <a:schemeClr val="tx1"/>
                </a:solidFill>
              </a:rPr>
              <a:t> </a:t>
            </a:r>
            <a:r>
              <a:rPr lang="en-US" sz="2600" b="1" dirty="0" smtClean="0">
                <a:solidFill>
                  <a:schemeClr val="tx1"/>
                </a:solidFill>
              </a:rPr>
              <a:t>peer</a:t>
            </a:r>
            <a:r>
              <a:rPr lang="en-US" sz="2600" dirty="0" smtClean="0">
                <a:solidFill>
                  <a:schemeClr val="tx1"/>
                </a:solidFill>
              </a:rPr>
              <a:t> = {AF_INET}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1"/>
            <a:ext cx="7772400" cy="914400"/>
          </a:xfrm>
        </p:spPr>
        <p:txBody>
          <a:bodyPr>
            <a:normAutofit/>
          </a:bodyPr>
          <a:lstStyle/>
          <a:p>
            <a:r>
              <a:rPr lang="en-US" sz="3600" dirty="0" smtClean="0"/>
              <a:t>Create New Socket</a:t>
            </a:r>
            <a:endParaRPr lang="en-US" sz="3600" dirty="0"/>
          </a:p>
        </p:txBody>
      </p:sp>
      <p:sp>
        <p:nvSpPr>
          <p:cNvPr id="5" name="Subtitle 4"/>
          <p:cNvSpPr>
            <a:spLocks noGrp="1"/>
          </p:cNvSpPr>
          <p:nvPr>
            <p:ph type="subTitle" idx="1"/>
          </p:nvPr>
        </p:nvSpPr>
        <p:spPr>
          <a:xfrm>
            <a:off x="457200" y="1371600"/>
            <a:ext cx="8153400" cy="5105400"/>
          </a:xfrm>
          <a:solidFill>
            <a:schemeClr val="tx2">
              <a:lumMod val="20000"/>
              <a:lumOff val="80000"/>
            </a:schemeClr>
          </a:solidFill>
        </p:spPr>
        <p:txBody>
          <a:bodyPr>
            <a:noAutofit/>
          </a:bodyPr>
          <a:lstStyle/>
          <a:p>
            <a:pPr algn="l">
              <a:buFont typeface="Arial" pitchFamily="34" charset="0"/>
              <a:buChar char="•"/>
            </a:pPr>
            <a:r>
              <a:rPr lang="en-US" sz="2000" i="1" dirty="0" smtClean="0">
                <a:solidFill>
                  <a:schemeClr val="tx1"/>
                </a:solidFill>
              </a:rPr>
              <a:t>  socket</a:t>
            </a:r>
            <a:r>
              <a:rPr lang="en-US" sz="2000" dirty="0" smtClean="0">
                <a:solidFill>
                  <a:schemeClr val="tx1"/>
                </a:solidFill>
              </a:rPr>
              <a:t>() - creates an unbound socket in a communications domain, and return a file descriptor that can be used in later function calls that operate on sockets or return -1 on error.</a:t>
            </a:r>
          </a:p>
          <a:p>
            <a:pPr algn="l">
              <a:buFont typeface="Arial" pitchFamily="34" charset="0"/>
              <a:buChar char="•"/>
            </a:pPr>
            <a:endParaRPr lang="en-US" sz="2000" dirty="0" smtClean="0">
              <a:solidFill>
                <a:schemeClr val="tx1"/>
              </a:solidFill>
            </a:endParaRPr>
          </a:p>
          <a:p>
            <a:pPr algn="l">
              <a:buFont typeface="Arial" pitchFamily="34" charset="0"/>
              <a:buChar char="•"/>
            </a:pPr>
            <a:r>
              <a:rPr lang="en-US" sz="2000" dirty="0" smtClean="0">
                <a:solidFill>
                  <a:schemeClr val="tx1"/>
                </a:solidFill>
              </a:rPr>
              <a:t> </a:t>
            </a:r>
            <a:r>
              <a:rPr lang="en-US" sz="2000" b="1" dirty="0" smtClean="0">
                <a:solidFill>
                  <a:schemeClr val="tx1"/>
                </a:solidFill>
              </a:rPr>
              <a:t>socket(</a:t>
            </a:r>
            <a:r>
              <a:rPr lang="en-US" sz="2000" b="1" dirty="0" err="1" smtClean="0">
                <a:solidFill>
                  <a:schemeClr val="tx1"/>
                </a:solidFill>
              </a:rPr>
              <a:t>int</a:t>
            </a:r>
            <a:r>
              <a:rPr lang="en-US" sz="2000" b="1" dirty="0" smtClean="0">
                <a:solidFill>
                  <a:schemeClr val="tx1"/>
                </a:solidFill>
              </a:rPr>
              <a:t> domain, </a:t>
            </a:r>
            <a:r>
              <a:rPr lang="en-US" sz="2000" b="1" dirty="0" err="1" smtClean="0">
                <a:solidFill>
                  <a:schemeClr val="tx1"/>
                </a:solidFill>
              </a:rPr>
              <a:t>int</a:t>
            </a:r>
            <a:r>
              <a:rPr lang="en-US" sz="2000" b="1" dirty="0" smtClean="0">
                <a:solidFill>
                  <a:schemeClr val="tx1"/>
                </a:solidFill>
              </a:rPr>
              <a:t> type, </a:t>
            </a:r>
            <a:r>
              <a:rPr lang="en-US" sz="2000" b="1" dirty="0" err="1" smtClean="0">
                <a:solidFill>
                  <a:schemeClr val="tx1"/>
                </a:solidFill>
              </a:rPr>
              <a:t>int</a:t>
            </a:r>
            <a:r>
              <a:rPr lang="en-US" sz="2000" b="1" dirty="0" smtClean="0">
                <a:solidFill>
                  <a:schemeClr val="tx1"/>
                </a:solidFill>
              </a:rPr>
              <a:t> protocol)</a:t>
            </a:r>
          </a:p>
          <a:p>
            <a:pPr algn="l"/>
            <a:r>
              <a:rPr lang="en-US" sz="2000" b="1" i="1" dirty="0" smtClean="0">
                <a:solidFill>
                  <a:schemeClr val="tx1"/>
                </a:solidFill>
              </a:rPr>
              <a:t>domain</a:t>
            </a:r>
            <a:r>
              <a:rPr lang="en-US" sz="2000" b="1" dirty="0" smtClean="0">
                <a:solidFill>
                  <a:schemeClr val="tx1"/>
                </a:solidFill>
              </a:rPr>
              <a:t> </a:t>
            </a:r>
            <a:r>
              <a:rPr lang="en-US" sz="2000" dirty="0" smtClean="0">
                <a:solidFill>
                  <a:schemeClr val="tx1"/>
                </a:solidFill>
              </a:rPr>
              <a:t>-&gt; communications domain in which a socket is to be created: AF_INET or AF_UNIX.  (AF_INET is used for our application)</a:t>
            </a:r>
          </a:p>
          <a:p>
            <a:pPr algn="l"/>
            <a:r>
              <a:rPr lang="en-US" sz="2000" b="1" i="1" dirty="0" smtClean="0">
                <a:solidFill>
                  <a:schemeClr val="tx1"/>
                </a:solidFill>
              </a:rPr>
              <a:t>type</a:t>
            </a:r>
            <a:r>
              <a:rPr lang="en-US" sz="2000" dirty="0" smtClean="0">
                <a:solidFill>
                  <a:schemeClr val="tx1"/>
                </a:solidFill>
              </a:rPr>
              <a:t> -&gt; type of socket to be created.  (Stream or Datagram)</a:t>
            </a:r>
          </a:p>
          <a:p>
            <a:pPr algn="l"/>
            <a:r>
              <a:rPr lang="en-US" sz="2000" b="1" i="1" dirty="0" smtClean="0">
                <a:solidFill>
                  <a:schemeClr val="tx1"/>
                </a:solidFill>
              </a:rPr>
              <a:t>protocol</a:t>
            </a:r>
            <a:r>
              <a:rPr lang="en-US" sz="2000" b="1" dirty="0" smtClean="0">
                <a:solidFill>
                  <a:schemeClr val="tx1"/>
                </a:solidFill>
              </a:rPr>
              <a:t> </a:t>
            </a:r>
            <a:r>
              <a:rPr lang="en-US" sz="2000" dirty="0" smtClean="0">
                <a:solidFill>
                  <a:schemeClr val="tx1"/>
                </a:solidFill>
              </a:rPr>
              <a:t>-&gt;   0 :  use an unspecified default protocol     </a:t>
            </a:r>
          </a:p>
          <a:p>
            <a:pPr algn="l"/>
            <a:endParaRPr lang="en-US" sz="2000" dirty="0" smtClean="0">
              <a:solidFill>
                <a:schemeClr val="tx1"/>
              </a:solidFill>
            </a:endParaRPr>
          </a:p>
          <a:p>
            <a:pPr algn="l"/>
            <a:r>
              <a:rPr lang="en-US" sz="2000" u="sng" dirty="0" smtClean="0">
                <a:solidFill>
                  <a:schemeClr val="tx1"/>
                </a:solidFill>
              </a:rPr>
              <a:t>Example</a:t>
            </a:r>
            <a:r>
              <a:rPr lang="en-US" sz="2000" dirty="0" smtClean="0">
                <a:solidFill>
                  <a:schemeClr val="tx1"/>
                </a:solidFill>
              </a:rPr>
              <a:t>:</a:t>
            </a:r>
            <a:endParaRPr lang="en-US" sz="2000" dirty="0">
              <a:solidFill>
                <a:schemeClr val="tx1"/>
              </a:solidFill>
            </a:endParaRPr>
          </a:p>
          <a:p>
            <a:pPr algn="l"/>
            <a:r>
              <a:rPr lang="en-US" sz="2000" dirty="0" err="1" smtClean="0">
                <a:solidFill>
                  <a:schemeClr val="tx1"/>
                </a:solidFill>
              </a:rPr>
              <a:t>soc</a:t>
            </a:r>
            <a:r>
              <a:rPr lang="en-US" sz="2000" dirty="0" smtClean="0">
                <a:solidFill>
                  <a:schemeClr val="tx1"/>
                </a:solidFill>
              </a:rPr>
              <a:t> = socket(AF_INET, SOCK_STREAM, 0);</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8001000" cy="838200"/>
          </a:xfrm>
        </p:spPr>
        <p:txBody>
          <a:bodyPr>
            <a:normAutofit/>
          </a:bodyPr>
          <a:lstStyle/>
          <a:p>
            <a:r>
              <a:rPr lang="en-US" sz="3600" dirty="0" smtClean="0"/>
              <a:t>bind socket</a:t>
            </a:r>
            <a:endParaRPr lang="en-US" sz="3600" dirty="0"/>
          </a:p>
        </p:txBody>
      </p:sp>
      <p:sp>
        <p:nvSpPr>
          <p:cNvPr id="3" name="Subtitle 2"/>
          <p:cNvSpPr>
            <a:spLocks noGrp="1"/>
          </p:cNvSpPr>
          <p:nvPr>
            <p:ph type="subTitle" idx="1"/>
          </p:nvPr>
        </p:nvSpPr>
        <p:spPr>
          <a:xfrm>
            <a:off x="457200" y="1295400"/>
            <a:ext cx="8229600" cy="5257800"/>
          </a:xfrm>
          <a:solidFill>
            <a:schemeClr val="tx2">
              <a:lumMod val="20000"/>
              <a:lumOff val="80000"/>
            </a:schemeClr>
          </a:solidFill>
        </p:spPr>
        <p:txBody>
          <a:bodyPr>
            <a:normAutofit/>
          </a:bodyPr>
          <a:lstStyle/>
          <a:p>
            <a:pPr algn="l">
              <a:buFont typeface="Arial" pitchFamily="34" charset="0"/>
              <a:buChar char="•"/>
            </a:pPr>
            <a:r>
              <a:rPr lang="en-US" sz="2400" dirty="0" smtClean="0">
                <a:solidFill>
                  <a:schemeClr val="tx1"/>
                </a:solidFill>
              </a:rPr>
              <a:t> </a:t>
            </a:r>
            <a:r>
              <a:rPr lang="en-US" sz="1800" dirty="0" smtClean="0">
                <a:solidFill>
                  <a:schemeClr val="tx1"/>
                </a:solidFill>
              </a:rPr>
              <a:t>bind() – associate a socket with a port, returns -1 on error</a:t>
            </a:r>
          </a:p>
          <a:p>
            <a:pPr algn="l">
              <a:buFont typeface="Arial" pitchFamily="34" charset="0"/>
              <a:buChar char="•"/>
            </a:pPr>
            <a:endParaRPr lang="en-US" sz="1800" dirty="0" smtClean="0">
              <a:solidFill>
                <a:schemeClr val="tx1"/>
              </a:solidFill>
            </a:endParaRPr>
          </a:p>
          <a:p>
            <a:pPr algn="l">
              <a:buFont typeface="Arial" pitchFamily="34" charset="0"/>
              <a:buChar char="•"/>
            </a:pPr>
            <a:r>
              <a:rPr lang="en-US" sz="1800" dirty="0" smtClean="0">
                <a:solidFill>
                  <a:schemeClr val="tx1"/>
                </a:solidFill>
              </a:rPr>
              <a:t> </a:t>
            </a:r>
            <a:r>
              <a:rPr lang="en-US" sz="1800" b="1" dirty="0" err="1" smtClean="0">
                <a:solidFill>
                  <a:schemeClr val="tx1"/>
                </a:solidFill>
              </a:rPr>
              <a:t>int</a:t>
            </a:r>
            <a:r>
              <a:rPr lang="en-US" sz="1800" b="1" dirty="0" smtClean="0">
                <a:solidFill>
                  <a:schemeClr val="tx1"/>
                </a:solidFill>
              </a:rPr>
              <a:t> bind(</a:t>
            </a:r>
            <a:r>
              <a:rPr lang="en-US" sz="1800" b="1" dirty="0" err="1" smtClean="0">
                <a:solidFill>
                  <a:schemeClr val="tx1"/>
                </a:solidFill>
              </a:rPr>
              <a:t>int</a:t>
            </a:r>
            <a:r>
              <a:rPr lang="en-US" sz="1800" b="1" dirty="0" smtClean="0">
                <a:solidFill>
                  <a:schemeClr val="tx1"/>
                </a:solidFill>
              </a:rPr>
              <a:t> </a:t>
            </a:r>
            <a:r>
              <a:rPr lang="en-US" sz="1800" b="1" i="1" dirty="0" smtClean="0">
                <a:solidFill>
                  <a:schemeClr val="tx1"/>
                </a:solidFill>
              </a:rPr>
              <a:t>socket</a:t>
            </a:r>
            <a:r>
              <a:rPr lang="en-US" sz="1800" b="1" dirty="0" smtClean="0">
                <a:solidFill>
                  <a:schemeClr val="tx1"/>
                </a:solidFill>
              </a:rPr>
              <a:t>, const </a:t>
            </a:r>
            <a:r>
              <a:rPr lang="en-US" sz="1800" b="1" dirty="0" err="1" smtClean="0">
                <a:solidFill>
                  <a:schemeClr val="tx1"/>
                </a:solidFill>
              </a:rPr>
              <a:t>struct</a:t>
            </a:r>
            <a:r>
              <a:rPr lang="en-US" sz="1800" b="1" dirty="0" smtClean="0">
                <a:solidFill>
                  <a:schemeClr val="tx1"/>
                </a:solidFill>
              </a:rPr>
              <a:t> </a:t>
            </a:r>
            <a:r>
              <a:rPr lang="en-US" sz="1800" b="1" dirty="0" err="1" smtClean="0">
                <a:solidFill>
                  <a:schemeClr val="tx1"/>
                </a:solidFill>
              </a:rPr>
              <a:t>sockaddr</a:t>
            </a:r>
            <a:r>
              <a:rPr lang="en-US" sz="1800" b="1" dirty="0" smtClean="0">
                <a:solidFill>
                  <a:schemeClr val="tx1"/>
                </a:solidFill>
              </a:rPr>
              <a:t> *</a:t>
            </a:r>
            <a:r>
              <a:rPr lang="en-US" sz="1800" b="1" i="1" dirty="0" smtClean="0">
                <a:solidFill>
                  <a:schemeClr val="tx1"/>
                </a:solidFill>
              </a:rPr>
              <a:t>address</a:t>
            </a:r>
            <a:r>
              <a:rPr lang="en-US" sz="1800" b="1" dirty="0" smtClean="0">
                <a:solidFill>
                  <a:schemeClr val="tx1"/>
                </a:solidFill>
              </a:rPr>
              <a:t>,</a:t>
            </a:r>
            <a:r>
              <a:rPr lang="en-US" sz="1800" b="1" dirty="0">
                <a:solidFill>
                  <a:schemeClr val="tx1"/>
                </a:solidFill>
              </a:rPr>
              <a:t> </a:t>
            </a:r>
            <a:r>
              <a:rPr lang="en-US" sz="1800" b="1" dirty="0" err="1" smtClean="0">
                <a:solidFill>
                  <a:schemeClr val="tx1"/>
                </a:solidFill>
              </a:rPr>
              <a:t>socklen_t</a:t>
            </a:r>
            <a:r>
              <a:rPr lang="en-US" sz="1800" b="1" dirty="0" smtClean="0">
                <a:solidFill>
                  <a:schemeClr val="tx1"/>
                </a:solidFill>
              </a:rPr>
              <a:t> </a:t>
            </a:r>
            <a:r>
              <a:rPr lang="en-US" sz="1800" b="1" i="1" dirty="0" err="1" smtClean="0">
                <a:solidFill>
                  <a:schemeClr val="tx1"/>
                </a:solidFill>
              </a:rPr>
              <a:t>address_len</a:t>
            </a:r>
            <a:r>
              <a:rPr lang="en-US" sz="1800" b="1" dirty="0" smtClean="0">
                <a:solidFill>
                  <a:schemeClr val="tx1"/>
                </a:solidFill>
              </a:rPr>
              <a:t>);</a:t>
            </a:r>
          </a:p>
          <a:p>
            <a:pPr algn="l"/>
            <a:endParaRPr lang="en-US" sz="1800" b="1" i="1" dirty="0" smtClean="0">
              <a:solidFill>
                <a:schemeClr val="tx1"/>
              </a:solidFill>
            </a:endParaRPr>
          </a:p>
          <a:p>
            <a:pPr algn="l"/>
            <a:r>
              <a:rPr lang="en-US" sz="1800" b="1" i="1" dirty="0" smtClean="0">
                <a:solidFill>
                  <a:schemeClr val="tx1"/>
                </a:solidFill>
              </a:rPr>
              <a:t>socket</a:t>
            </a:r>
            <a:r>
              <a:rPr lang="en-US" sz="1800" dirty="0" smtClean="0">
                <a:solidFill>
                  <a:schemeClr val="tx1"/>
                </a:solidFill>
              </a:rPr>
              <a:t> -&gt; file descriptor of the socket to be bound. </a:t>
            </a:r>
          </a:p>
          <a:p>
            <a:pPr algn="l"/>
            <a:r>
              <a:rPr lang="en-US" sz="1800" b="1" i="1" dirty="0" smtClean="0">
                <a:solidFill>
                  <a:schemeClr val="tx1"/>
                </a:solidFill>
              </a:rPr>
              <a:t>address</a:t>
            </a:r>
            <a:r>
              <a:rPr lang="en-US" sz="1800" dirty="0" smtClean="0">
                <a:solidFill>
                  <a:schemeClr val="tx1"/>
                </a:solidFill>
              </a:rPr>
              <a:t> -&gt; points to a </a:t>
            </a:r>
            <a:r>
              <a:rPr lang="en-US" sz="1800" b="1" dirty="0" err="1" smtClean="0">
                <a:solidFill>
                  <a:schemeClr val="tx1"/>
                </a:solidFill>
              </a:rPr>
              <a:t>sockaddr</a:t>
            </a:r>
            <a:r>
              <a:rPr lang="en-US" sz="1800" dirty="0" smtClean="0">
                <a:solidFill>
                  <a:schemeClr val="tx1"/>
                </a:solidFill>
              </a:rPr>
              <a:t> structure containing the address to be bound to the socket. </a:t>
            </a:r>
          </a:p>
          <a:p>
            <a:pPr algn="l"/>
            <a:r>
              <a:rPr lang="en-US" sz="1800" b="1" i="1" dirty="0" err="1" smtClean="0">
                <a:solidFill>
                  <a:schemeClr val="tx1"/>
                </a:solidFill>
              </a:rPr>
              <a:t>address_len</a:t>
            </a:r>
            <a:r>
              <a:rPr lang="en-US" sz="1800" dirty="0" smtClean="0">
                <a:solidFill>
                  <a:schemeClr val="tx1"/>
                </a:solidFill>
              </a:rPr>
              <a:t> -&gt; length of the </a:t>
            </a:r>
            <a:r>
              <a:rPr lang="en-US" sz="1800" b="1" dirty="0" err="1" smtClean="0">
                <a:solidFill>
                  <a:schemeClr val="tx1"/>
                </a:solidFill>
              </a:rPr>
              <a:t>sockaddr</a:t>
            </a:r>
            <a:r>
              <a:rPr lang="en-US" sz="1800" dirty="0" smtClean="0">
                <a:solidFill>
                  <a:schemeClr val="tx1"/>
                </a:solidFill>
              </a:rPr>
              <a:t> structure pointed to by the </a:t>
            </a:r>
            <a:r>
              <a:rPr lang="en-US" sz="1800" i="1" dirty="0" smtClean="0">
                <a:solidFill>
                  <a:schemeClr val="tx1"/>
                </a:solidFill>
              </a:rPr>
              <a:t>address</a:t>
            </a:r>
            <a:r>
              <a:rPr lang="en-US" sz="1800" dirty="0" smtClean="0">
                <a:solidFill>
                  <a:schemeClr val="tx1"/>
                </a:solidFill>
              </a:rPr>
              <a:t> argument.</a:t>
            </a:r>
          </a:p>
          <a:p>
            <a:pPr algn="l"/>
            <a:endParaRPr lang="en-US" sz="1800" dirty="0">
              <a:solidFill>
                <a:schemeClr val="tx1"/>
              </a:solidFill>
            </a:endParaRPr>
          </a:p>
          <a:p>
            <a:pPr algn="l"/>
            <a:r>
              <a:rPr lang="en-US" sz="1800" u="sng" dirty="0" smtClean="0">
                <a:solidFill>
                  <a:schemeClr val="tx1"/>
                </a:solidFill>
              </a:rPr>
              <a:t>Example</a:t>
            </a:r>
            <a:r>
              <a:rPr lang="en-US" sz="1800" dirty="0" smtClean="0">
                <a:solidFill>
                  <a:schemeClr val="tx1"/>
                </a:solidFill>
              </a:rPr>
              <a:t>:</a:t>
            </a:r>
          </a:p>
          <a:p>
            <a:pPr algn="l"/>
            <a:r>
              <a:rPr lang="en-US" sz="1800" dirty="0" smtClean="0">
                <a:solidFill>
                  <a:schemeClr val="tx1"/>
                </a:solidFill>
              </a:rPr>
              <a:t>Bind(soc, (</a:t>
            </a:r>
            <a:r>
              <a:rPr lang="en-US" sz="1800" dirty="0" err="1" smtClean="0">
                <a:solidFill>
                  <a:schemeClr val="tx1"/>
                </a:solidFill>
              </a:rPr>
              <a:t>sockaddr</a:t>
            </a:r>
            <a:r>
              <a:rPr lang="en-US" sz="1800" dirty="0" smtClean="0">
                <a:solidFill>
                  <a:schemeClr val="tx1"/>
                </a:solidFill>
              </a:rPr>
              <a:t>*)&amp;host, </a:t>
            </a:r>
            <a:r>
              <a:rPr lang="en-US" sz="1800" dirty="0" err="1" smtClean="0">
                <a:solidFill>
                  <a:schemeClr val="tx1"/>
                </a:solidFill>
              </a:rPr>
              <a:t>sizeof</a:t>
            </a:r>
            <a:r>
              <a:rPr lang="en-US" sz="1800" dirty="0" smtClean="0">
                <a:solidFill>
                  <a:schemeClr val="tx1"/>
                </a:solidFill>
              </a:rPr>
              <a:t>(host))</a:t>
            </a:r>
          </a:p>
          <a:p>
            <a:pPr algn="l"/>
            <a:endParaRPr lang="en-US" sz="2400" dirty="0">
              <a:solidFill>
                <a:schemeClr val="tx1"/>
              </a:solidFill>
            </a:endParaRPr>
          </a:p>
          <a:p>
            <a:pPr algn="l"/>
            <a:endParaRPr lang="en-US" sz="2400" dirty="0" smtClean="0">
              <a:solidFill>
                <a:schemeClr val="tx1"/>
              </a:solidFill>
            </a:endParaRPr>
          </a:p>
          <a:p>
            <a:pPr algn="l">
              <a:buFont typeface="Arial" pitchFamily="34" charset="0"/>
              <a:buChar char="•"/>
            </a:pP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066800"/>
          </a:xfrm>
        </p:spPr>
        <p:txBody>
          <a:bodyPr/>
          <a:lstStyle/>
          <a:p>
            <a:r>
              <a:rPr lang="en-US" sz="3600" dirty="0" smtClean="0"/>
              <a:t>listen for new connections</a:t>
            </a:r>
            <a:endParaRPr lang="en-US" sz="3600" dirty="0"/>
          </a:p>
        </p:txBody>
      </p:sp>
      <p:sp>
        <p:nvSpPr>
          <p:cNvPr id="3" name="Subtitle 2"/>
          <p:cNvSpPr>
            <a:spLocks noGrp="1"/>
          </p:cNvSpPr>
          <p:nvPr>
            <p:ph type="subTitle" idx="1"/>
          </p:nvPr>
        </p:nvSpPr>
        <p:spPr>
          <a:xfrm>
            <a:off x="457200" y="1676400"/>
            <a:ext cx="8382000" cy="4267200"/>
          </a:xfrm>
          <a:solidFill>
            <a:schemeClr val="tx2">
              <a:lumMod val="20000"/>
              <a:lumOff val="80000"/>
            </a:schemeClr>
          </a:solidFill>
        </p:spPr>
        <p:txBody>
          <a:bodyPr>
            <a:normAutofit/>
          </a:bodyPr>
          <a:lstStyle/>
          <a:p>
            <a:pPr algn="l"/>
            <a:r>
              <a:rPr lang="en-US" sz="2000" dirty="0" smtClean="0">
                <a:solidFill>
                  <a:schemeClr val="tx1"/>
                </a:solidFill>
              </a:rPr>
              <a:t>listen() – </a:t>
            </a:r>
          </a:p>
          <a:p>
            <a:pPr lvl="1" algn="l"/>
            <a:r>
              <a:rPr lang="en-US" sz="1600" dirty="0" smtClean="0">
                <a:solidFill>
                  <a:schemeClr val="tx1"/>
                </a:solidFill>
              </a:rPr>
              <a:t>listen for connection requests and declare a queue size for the incoming simultaneous connection requests.</a:t>
            </a:r>
          </a:p>
          <a:p>
            <a:pPr algn="l">
              <a:buFont typeface="Arial" pitchFamily="34" charset="0"/>
              <a:buChar char="•"/>
            </a:pPr>
            <a:endParaRPr lang="en-US" sz="2000" dirty="0">
              <a:solidFill>
                <a:schemeClr val="tx1"/>
              </a:solidFill>
            </a:endParaRPr>
          </a:p>
          <a:p>
            <a:pPr algn="l">
              <a:buFont typeface="Arial" pitchFamily="34" charset="0"/>
              <a:buChar char="•"/>
            </a:pPr>
            <a:r>
              <a:rPr lang="en-US" sz="2000" b="1" dirty="0" smtClean="0">
                <a:solidFill>
                  <a:schemeClr val="tx1"/>
                </a:solidFill>
              </a:rPr>
              <a:t> </a:t>
            </a:r>
            <a:r>
              <a:rPr lang="sv-SE" sz="2000" b="1" dirty="0" smtClean="0">
                <a:solidFill>
                  <a:schemeClr val="tx1"/>
                </a:solidFill>
              </a:rPr>
              <a:t>int listen(int </a:t>
            </a:r>
            <a:r>
              <a:rPr lang="sv-SE" sz="2000" b="1" i="1" dirty="0" smtClean="0">
                <a:solidFill>
                  <a:schemeClr val="tx1"/>
                </a:solidFill>
              </a:rPr>
              <a:t>socket</a:t>
            </a:r>
            <a:r>
              <a:rPr lang="sv-SE" sz="2000" b="1" dirty="0" smtClean="0">
                <a:solidFill>
                  <a:schemeClr val="tx1"/>
                </a:solidFill>
              </a:rPr>
              <a:t>, int </a:t>
            </a:r>
            <a:r>
              <a:rPr lang="sv-SE" sz="2000" b="1" i="1" dirty="0" smtClean="0">
                <a:solidFill>
                  <a:schemeClr val="tx1"/>
                </a:solidFill>
              </a:rPr>
              <a:t>backlog</a:t>
            </a:r>
            <a:r>
              <a:rPr lang="sv-SE" sz="2000" b="1" dirty="0" smtClean="0">
                <a:solidFill>
                  <a:schemeClr val="tx1"/>
                </a:solidFill>
              </a:rPr>
              <a:t>)</a:t>
            </a:r>
          </a:p>
          <a:p>
            <a:pPr algn="l"/>
            <a:r>
              <a:rPr lang="en-US" sz="2000" b="1" i="1" dirty="0" smtClean="0">
                <a:solidFill>
                  <a:schemeClr val="tx1"/>
                </a:solidFill>
              </a:rPr>
              <a:t>Backlog</a:t>
            </a:r>
            <a:r>
              <a:rPr lang="en-US" sz="2000" i="1" dirty="0" smtClean="0">
                <a:solidFill>
                  <a:schemeClr val="tx1"/>
                </a:solidFill>
              </a:rPr>
              <a:t> -&gt; </a:t>
            </a:r>
            <a:r>
              <a:rPr lang="en-US" sz="2000" dirty="0" smtClean="0">
                <a:solidFill>
                  <a:schemeClr val="tx1"/>
                </a:solidFill>
              </a:rPr>
              <a:t>sets a limit for the number of simultaneous connection requests who are waiting to be connected.  </a:t>
            </a:r>
          </a:p>
          <a:p>
            <a:pPr algn="l"/>
            <a:endParaRPr lang="en-US" sz="2000" dirty="0">
              <a:solidFill>
                <a:schemeClr val="tx1"/>
              </a:solidFill>
            </a:endParaRPr>
          </a:p>
          <a:p>
            <a:pPr algn="l">
              <a:buFont typeface="Arial" pitchFamily="34" charset="0"/>
              <a:buChar char="•"/>
            </a:pPr>
            <a:r>
              <a:rPr lang="en-US" sz="2000" dirty="0" smtClean="0">
                <a:solidFill>
                  <a:schemeClr val="tx1"/>
                </a:solidFill>
              </a:rPr>
              <a:t> Example:</a:t>
            </a:r>
          </a:p>
          <a:p>
            <a:pPr algn="l"/>
            <a:r>
              <a:rPr lang="en-US" sz="2000" dirty="0" smtClean="0">
                <a:solidFill>
                  <a:schemeClr val="tx1"/>
                </a:solidFill>
              </a:rPr>
              <a:t> listen(soc, </a:t>
            </a:r>
            <a:r>
              <a:rPr lang="en-US" sz="2000" dirty="0">
                <a:solidFill>
                  <a:schemeClr val="tx1"/>
                </a:solidFill>
              </a:rPr>
              <a:t>4</a:t>
            </a:r>
            <a:r>
              <a:rPr lang="en-US" sz="2000" dirty="0" smtClean="0">
                <a:solidFill>
                  <a:schemeClr val="tx1"/>
                </a:solidFill>
              </a:rPr>
              <a:t>) -</a:t>
            </a:r>
          </a:p>
          <a:p>
            <a:pPr algn="l"/>
            <a:r>
              <a:rPr lang="en-US" sz="1800" dirty="0" smtClean="0">
                <a:solidFill>
                  <a:schemeClr val="tx1"/>
                </a:solidFill>
              </a:rPr>
              <a:t>only 4 simultaneous connection requests can be handled. However, there is no limit for the number of connections that can be made which arrive sporadically.</a:t>
            </a:r>
            <a:endParaRPr lang="en-US" sz="18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5865</TotalTime>
  <Words>831</Words>
  <Application>Microsoft Office PowerPoint</Application>
  <PresentationFormat>On-screen Show (4:3)</PresentationFormat>
  <Paragraphs>167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Assignment 3  A Client/Server Application: Chatroom</vt:lpstr>
      <vt:lpstr>SOCKET</vt:lpstr>
      <vt:lpstr>Description</vt:lpstr>
      <vt:lpstr>Chatroom Behavior</vt:lpstr>
      <vt:lpstr>PowerPoint Presentation</vt:lpstr>
      <vt:lpstr>Data Structures</vt:lpstr>
      <vt:lpstr>Create New Socket</vt:lpstr>
      <vt:lpstr>bind socket</vt:lpstr>
      <vt:lpstr>listen for new connections</vt:lpstr>
      <vt:lpstr>Accept a new connection</vt:lpstr>
      <vt:lpstr>steps in Server so far …</vt:lpstr>
      <vt:lpstr>ClientHandler</vt:lpstr>
      <vt:lpstr>Client Side Implementation</vt:lpstr>
      <vt:lpstr>Data Stuctures &amp; functions</vt:lpstr>
      <vt:lpstr>Connection to Server</vt:lpstr>
      <vt:lpstr>create a socket and connect to server</vt:lpstr>
      <vt:lpstr>Ctrl+C sigHandler()</vt:lpstr>
    </vt:vector>
  </TitlesOfParts>
  <Company>Missouri S&amp;T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nd2n8</dc:creator>
  <cp:lastModifiedBy>Fikret Ercal</cp:lastModifiedBy>
  <cp:revision>166</cp:revision>
  <dcterms:created xsi:type="dcterms:W3CDTF">2008-11-16T22:37:14Z</dcterms:created>
  <dcterms:modified xsi:type="dcterms:W3CDTF">2013-11-01T18:05:13Z</dcterms:modified>
</cp:coreProperties>
</file>